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8"/>
    <p:restoredTop sz="80047"/>
  </p:normalViewPr>
  <p:slideViewPr>
    <p:cSldViewPr snapToGrid="0">
      <p:cViewPr varScale="1">
        <p:scale>
          <a:sx n="86" d="100"/>
          <a:sy n="86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1FBE6-BD51-3042-B2BA-9440EE665C4F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8D25-8E68-3240-BD99-33B9D3C2005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295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923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대표적으로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setIp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함수와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tearDown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함수가 존재합니다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en" altLang="ko-KR" dirty="0" err="1">
                <a:effectLst/>
                <a:latin typeface="Helvetica Neue" panose="02000503000000020004" pitchFamily="2" charset="0"/>
              </a:rPr>
              <a:t>setUp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함수는 테스트 케이스의 각 테스트 메소드가 실행되기 전에 호출되는 것이고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</a:p>
          <a:p>
            <a:r>
              <a:rPr lang="en" altLang="ko-KR" dirty="0" err="1">
                <a:effectLst/>
                <a:latin typeface="Helvetica Neue" panose="02000503000000020004" pitchFamily="2" charset="0"/>
              </a:rPr>
              <a:t>tearDown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은 각 테스트 메소드가 실행된 다음에 호출하여 테스트에 사용된 리소스를 정리하는 데 사용합니다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setIP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my_list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선언한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tearDown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my_list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리소스를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정리하는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088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setIp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tearDown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뿐만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아니라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클래스로도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때마다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호출되는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형태로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fixture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달리</a:t>
            </a: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fixture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끝에서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번씩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호출된다는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차이점을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가집니다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30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댜음으로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커맨드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옵션을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말씀드리도록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하겠습니다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8384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아까는 파이썬 파일을 실행함으로써 결과를 받았는데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이렇게 할 수도 있지만 기본적으로는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python -m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unittest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test_module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명을 적어서 실행할 수 있습니다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모듈명을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디렉토리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내의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이때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기준은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파일명의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뒤에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들어간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대상으로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한다고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합니다</a:t>
            </a:r>
            <a:r>
              <a:rPr lang="en-US" altLang="ko-KR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저희는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4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작성했는데요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점의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보스면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되었고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test2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발견할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6468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화면과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옵션들이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존재하는데요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디테일하게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받거나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실패했을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멈추거나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키워드를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있겠습니다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8402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앞서말씀드린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옵션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두가지를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실행해보았습니다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첫번째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진행이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멈추고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몊번째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라인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태스트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발생했는지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상세하게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3177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케이스의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방법에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알아봤는대요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그렇다면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테스트케이스를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어떻게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도움이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될까요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?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371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아시다피시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언어인데요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컴파일을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자료형이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결정되는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결정되기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때로는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예상치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못한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타입으로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결정되어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런타임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에러가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7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미연에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방지하기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제대로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동작하는지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절차를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생각해볼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있겠습니다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7379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프레임워크는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unittest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인데요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라이브러리에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포함된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프레임워크로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구성하고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도움이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도구들을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제공합니다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588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기본적인 코드 작성 방법에 대해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설명드리곘습니다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먼저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dirty="0" err="1">
                <a:effectLst/>
                <a:latin typeface="Helvetica Neue" panose="02000503000000020004" pitchFamily="2" charset="0"/>
              </a:rPr>
              <a:t>unittest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임폴트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한 다음에 테스트 하기를 원하는 함수를 작성합니다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다음으로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testcase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unittes.TestCase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상속하는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작성해줍니다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함수들을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파이썬은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메소드로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인식합니다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함수들은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self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가집니다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이렇게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다음에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앞서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작성했던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펑션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호출해줍니다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마지막으로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unittest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if __name__ == '__main__'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구문을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작성해준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파일을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function()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문제없이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실행되었다는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312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그런데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코드처럼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단순히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파악하는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뿐만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아니라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대하여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부합하는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확인해야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있겠지요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assertion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702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assertion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이용하면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참인지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거짓인지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객체인지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아닌지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23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간단한 예제를 통해 이를 적용해보도록 하겠습니다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받은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return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add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작성하고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코드를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작성하였습니다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test_add_integers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add()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같은지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혹은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다른지를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테스트하고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test_add_floats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add()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나온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결과값이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인자와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객체인지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확인합니다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</a:p>
          <a:p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보시면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여러개인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경우에는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작성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순서대로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아니라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unittest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정렬을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있구요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test_add_float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 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6.0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6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다르기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때문에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에러가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것을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확인할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있겠습니다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916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테스트를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하다보면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여러개의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실행하기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전에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공통으로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가져야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있죠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unittest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몇가지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fixture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제공합니다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28D25-8E68-3240-BD99-33B9D3C20053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221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684A5-7F3A-08DA-F96E-74B4F19F4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5C9791-4264-3CAB-8D54-D5ACEF79F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D37CF-1C3C-8496-32C5-1222287B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08CB74-9C44-CBCF-C9A9-D9E4C8C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C6932-38C2-F566-47B3-DE7967ABB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283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29526-553C-D4D9-C637-54CBE90B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0D774-377C-158B-DE03-739F0E06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8F447-A250-3A8E-D226-06276245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C5A41F-939C-8E0B-1FF4-6B08804A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2E9E2D-0F84-48CA-A554-363D529E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629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7D4F27-819D-F2FD-C17E-8D467F126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E29285-3693-7D69-9A10-26BE2640E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7FA1E-9ADD-16EA-BCDF-0775BB23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44096-7B82-8A51-BB0D-AA6075EF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F0DFD-0928-2A00-0855-EA2B306A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530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CD84F-C389-E760-0832-FF5C7215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DE5DA-0B20-A2B5-8680-D338E32D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B248-9C3F-FA29-3D8B-8A47E1A8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2221E-D6E4-15EC-E72D-9135EE97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70E94-DA8B-01EF-E60A-D63AF307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709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E075A-4141-9363-4A0D-1A448585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430CE2-2758-4373-DFCE-2C97F05B8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1A711E-C0F2-CD91-BBB1-1C70CBD9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4EAE34-7FDE-16D0-43B9-51BE5C45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8BF0-FD99-17C9-E95A-A92A7934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760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6D3EB-6049-4428-C917-13DF392F2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FF03C-06E0-324D-A910-9AE179BC2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9347FD-7D18-8281-1176-3B215FB3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0F6FE-508C-3DE3-811B-DCD8F6FB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51AD2-4FBA-7A84-D133-DC37F09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60E497-DE48-D2D5-C87C-EAAA0886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463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FA2F5-E9AB-8388-6EFB-55289848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43DD6-BD49-0878-3108-5EE2C864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BD70B8-0602-9065-354D-7DF73927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3A55D5-A87E-51C0-7B91-3E4BD1619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81E01A-DC45-D367-F0D2-C87442950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1D4D25-5A90-5936-3158-43F62E8B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8A5802-E5F0-F070-DAD3-E39DD514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AC57A3B-736F-3D0C-5F58-071100DD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99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903CC-5478-8C19-68F5-14326A56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6BFF9A-3AC7-A035-A9AC-AB23CC4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694846-C6F5-6BD9-01DC-BC725EA9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C93A10-2D44-7EE1-4A5C-14B3F907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0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DA1F89-0FBD-32DC-99C1-07F0C13E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08405-1448-61EF-6DF7-DABD3955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337992-5CF3-BE59-F1FD-7A77373C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299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5C32C-09BC-3DD7-B59B-01A0061C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404AE3-C06C-79C1-8627-1AF6AC80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D9CFE5-DA72-3FAA-DD97-86F5236C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1A2B48-AD83-1AB8-388D-D32F2243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68F7F9-D63C-8BE9-4FB4-2A96A41C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25505D-FC8C-8233-A17E-20050F9C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40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C62B-53F5-7FDE-9A9D-9FB7DDEC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396694-D097-665C-6741-7DBEE3682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2690D-9B9C-E1F8-33FC-E495E7CC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991492-A0D2-ADED-0AF2-3A53100C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3318F-5480-19C2-3E07-D1ED9AF6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CC97BC-6D61-B8BD-2B9E-9EF1F022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50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A8C499-533E-26A4-10B5-A97BE431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EE0916-407A-587A-1763-06179B15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C5792-63CF-F5F9-3C69-2FE1C7F5C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C99FE-0512-1942-AA57-CCE7FB7AEAB8}" type="datetimeFigureOut">
              <a:rPr kumimoji="1" lang="ko-KR" altLang="en-US" smtClean="0"/>
              <a:t>2023. 2. 20.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91836-C376-3E67-4D16-548971E2F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33BD-EC79-6B7B-AA14-F1D595C58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0A88-2670-B04A-9E3F-4A076A7B9A6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7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FA6C-CAC5-901A-3AEC-D36E278E0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kumimoji="1" lang="en-US" altLang="ko-KR" b="1" dirty="0">
                <a:latin typeface="Ownglyph TeamLabKongKon Regular" panose="02000503000000000000" pitchFamily="2" charset="-127"/>
                <a:ea typeface="Ownglyph TeamLabKongKon Regular" panose="02000503000000000000" pitchFamily="2" charset="-127"/>
              </a:rPr>
              <a:t>Testcase</a:t>
            </a:r>
            <a:br>
              <a:rPr kumimoji="1" lang="en-US" altLang="ko-KR" dirty="0"/>
            </a:br>
            <a:br>
              <a:rPr kumimoji="1" lang="en-US" altLang="ko-KR" sz="2700" dirty="0"/>
            </a:br>
            <a:r>
              <a:rPr kumimoji="1" lang="en-US" altLang="ko-KR" sz="2700" dirty="0"/>
              <a:t>2023.02.20</a:t>
            </a:r>
            <a:r>
              <a:rPr kumimoji="1" lang="ko-KR" altLang="en-US" sz="2700" dirty="0"/>
              <a:t> 최진선</a:t>
            </a:r>
          </a:p>
        </p:txBody>
      </p:sp>
    </p:spTree>
    <p:extLst>
      <p:ext uri="{BB962C8B-B14F-4D97-AF65-F5344CB8AC3E}">
        <p14:creationId xmlns:p14="http://schemas.microsoft.com/office/powerpoint/2010/main" val="3727330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41D63C-D4BF-F08B-0FF6-BF4773647A11}"/>
              </a:ext>
            </a:extLst>
          </p:cNvPr>
          <p:cNvGrpSpPr/>
          <p:nvPr/>
        </p:nvGrpSpPr>
        <p:grpSpPr>
          <a:xfrm>
            <a:off x="485453" y="1151690"/>
            <a:ext cx="11221095" cy="4554620"/>
            <a:chOff x="510807" y="1273762"/>
            <a:chExt cx="11221095" cy="455462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C83D8502-B155-8574-7D52-44AB56938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88" r="11934"/>
            <a:stretch/>
          </p:blipFill>
          <p:spPr>
            <a:xfrm>
              <a:off x="510807" y="1273762"/>
              <a:ext cx="5197368" cy="455462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3D87D512-5740-F4AB-8DB4-55722BCDD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258"/>
            <a:stretch/>
          </p:blipFill>
          <p:spPr>
            <a:xfrm>
              <a:off x="5746329" y="4540436"/>
              <a:ext cx="5985573" cy="128794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0B404B-B55A-B066-D26A-14E6D46A8BD8}"/>
                </a:ext>
              </a:extLst>
            </p:cNvPr>
            <p:cNvSpPr txBox="1"/>
            <p:nvPr/>
          </p:nvSpPr>
          <p:spPr>
            <a:xfrm>
              <a:off x="6095998" y="1518686"/>
              <a:ext cx="5286233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/>
                <a:t>setup</a:t>
              </a:r>
            </a:p>
            <a:p>
              <a:r>
                <a:rPr kumimoji="1" lang="en-US" altLang="ko-KR" dirty="0"/>
                <a:t>: </a:t>
              </a:r>
              <a:r>
                <a:rPr kumimoji="1" lang="ko-KR" altLang="en-US" dirty="0"/>
                <a:t>테스트 케이스의 각 테스트 메소드가 실행되기전에 호출</a:t>
              </a:r>
              <a:endParaRPr kumimoji="1" lang="en-US" altLang="ko-KR" dirty="0"/>
            </a:p>
            <a:p>
              <a:endParaRPr kumimoji="1" lang="en-US" altLang="ko-KR" dirty="0"/>
            </a:p>
            <a:p>
              <a:endParaRPr kumimoji="1" lang="en-US" altLang="ko-KR" dirty="0"/>
            </a:p>
            <a:p>
              <a:r>
                <a:rPr kumimoji="1" lang="en-US" altLang="ko-KR" sz="2400" b="1" dirty="0" err="1"/>
                <a:t>tearDown</a:t>
              </a:r>
              <a:endParaRPr kumimoji="1" lang="en-US" altLang="ko-KR" sz="2400" b="1" dirty="0"/>
            </a:p>
            <a:p>
              <a:r>
                <a:rPr kumimoji="1" lang="en-US" altLang="ko-KR" dirty="0"/>
                <a:t>: </a:t>
              </a:r>
              <a:r>
                <a:rPr kumimoji="1" lang="ko-KR" altLang="en-US" dirty="0"/>
                <a:t>각 테스트 메소드가 실행된 다음에 호출</a:t>
              </a:r>
              <a:endParaRPr kumimoji="1" lang="en-US" altLang="ko-KR" dirty="0"/>
            </a:p>
            <a:p>
              <a:r>
                <a:rPr kumimoji="1" lang="ko-KR" altLang="en-US" dirty="0"/>
                <a:t>테스트에 사용된 리소스를 정리하는 데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84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148E699-6900-52DD-8BA3-197217CDFB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52" r="21531"/>
          <a:stretch/>
        </p:blipFill>
        <p:spPr>
          <a:xfrm>
            <a:off x="800668" y="889898"/>
            <a:ext cx="5581934" cy="507820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7817B1F4-9831-CD13-C6D9-AF953E6B35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497" r="39948"/>
          <a:stretch/>
        </p:blipFill>
        <p:spPr>
          <a:xfrm>
            <a:off x="6628264" y="1632210"/>
            <a:ext cx="4763068" cy="43358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7B3B08-A94C-A353-AF62-AA005D463CF9}"/>
              </a:ext>
            </a:extLst>
          </p:cNvPr>
          <p:cNvSpPr txBox="1"/>
          <p:nvPr/>
        </p:nvSpPr>
        <p:spPr>
          <a:xfrm>
            <a:off x="6628264" y="785973"/>
            <a:ext cx="512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/>
              <a:t>setUpClass</a:t>
            </a:r>
            <a:r>
              <a:rPr kumimoji="1" lang="en-US" altLang="ko-KR" b="1" dirty="0"/>
              <a:t> &amp; </a:t>
            </a:r>
            <a:r>
              <a:rPr kumimoji="1" lang="en-US" altLang="ko-KR" b="1" dirty="0" err="1"/>
              <a:t>tearDownClass</a:t>
            </a:r>
            <a:endParaRPr kumimoji="1" lang="en-US" altLang="ko-KR" b="1" dirty="0"/>
          </a:p>
          <a:p>
            <a:endParaRPr kumimoji="1" lang="en-US" altLang="ko-KR" sz="1050" b="1" dirty="0"/>
          </a:p>
          <a:p>
            <a:r>
              <a:rPr kumimoji="1" lang="en-US" altLang="ko-KR" dirty="0"/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noto"/>
              </a:rPr>
              <a:t>클래스의 시작 또는 끝에서 각각 한 번씩 호출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0407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16F536F-CCA0-04CD-79C8-D9DE11F0E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2" y="1291979"/>
            <a:ext cx="10111996" cy="4274042"/>
          </a:xfrm>
          <a:prstGeom prst="rect">
            <a:avLst/>
          </a:prstGeom>
        </p:spPr>
      </p:pic>
      <p:sp>
        <p:nvSpPr>
          <p:cNvPr id="8" name="오른쪽 대괄호[R] 7">
            <a:extLst>
              <a:ext uri="{FF2B5EF4-FFF2-40B4-BE49-F238E27FC236}">
                <a16:creationId xmlns:a16="http://schemas.microsoft.com/office/drawing/2014/main" id="{5DF4A61D-B7F3-7EB9-997B-075341FDD161}"/>
              </a:ext>
            </a:extLst>
          </p:cNvPr>
          <p:cNvSpPr/>
          <p:nvPr/>
        </p:nvSpPr>
        <p:spPr>
          <a:xfrm>
            <a:off x="9416953" y="1910686"/>
            <a:ext cx="150125" cy="655092"/>
          </a:xfrm>
          <a:prstGeom prst="rightBracke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오른쪽 대괄호[R] 8">
            <a:extLst>
              <a:ext uri="{FF2B5EF4-FFF2-40B4-BE49-F238E27FC236}">
                <a16:creationId xmlns:a16="http://schemas.microsoft.com/office/drawing/2014/main" id="{AADCFF05-603F-AC48-0C11-F627B895A565}"/>
              </a:ext>
            </a:extLst>
          </p:cNvPr>
          <p:cNvSpPr/>
          <p:nvPr/>
        </p:nvSpPr>
        <p:spPr>
          <a:xfrm>
            <a:off x="9416953" y="2760260"/>
            <a:ext cx="150125" cy="655092"/>
          </a:xfrm>
          <a:prstGeom prst="rightBracke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오른쪽 대괄호[R] 10">
            <a:extLst>
              <a:ext uri="{FF2B5EF4-FFF2-40B4-BE49-F238E27FC236}">
                <a16:creationId xmlns:a16="http://schemas.microsoft.com/office/drawing/2014/main" id="{DF5367F6-FF2A-FE71-6D50-50B1F693DB1A}"/>
              </a:ext>
            </a:extLst>
          </p:cNvPr>
          <p:cNvSpPr/>
          <p:nvPr/>
        </p:nvSpPr>
        <p:spPr>
          <a:xfrm>
            <a:off x="9416953" y="3599599"/>
            <a:ext cx="150125" cy="655092"/>
          </a:xfrm>
          <a:prstGeom prst="rightBracket">
            <a:avLst/>
          </a:prstGeom>
          <a:noFill/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FCD1B0-EAAF-D051-51CF-65B6DFB1A0F6}"/>
              </a:ext>
            </a:extLst>
          </p:cNvPr>
          <p:cNvSpPr txBox="1"/>
          <p:nvPr/>
        </p:nvSpPr>
        <p:spPr>
          <a:xfrm>
            <a:off x="9302722" y="1602909"/>
            <a:ext cx="489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---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setUpClass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63950F-7060-997F-A2FF-F39A89D2C59C}"/>
              </a:ext>
            </a:extLst>
          </p:cNvPr>
          <p:cNvSpPr txBox="1"/>
          <p:nvPr/>
        </p:nvSpPr>
        <p:spPr>
          <a:xfrm>
            <a:off x="9302723" y="4285049"/>
            <a:ext cx="4899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---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tearDownClass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C3F62-C955-1A9E-B7AE-614C4946C70C}"/>
              </a:ext>
            </a:extLst>
          </p:cNvPr>
          <p:cNvSpPr txBox="1"/>
          <p:nvPr/>
        </p:nvSpPr>
        <p:spPr>
          <a:xfrm>
            <a:off x="9681309" y="1871962"/>
            <a:ext cx="12338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-- setup</a:t>
            </a: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testCode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tearDown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2A1E4F-BB76-D62B-3C38-222786EC63D6}"/>
              </a:ext>
            </a:extLst>
          </p:cNvPr>
          <p:cNvSpPr txBox="1"/>
          <p:nvPr/>
        </p:nvSpPr>
        <p:spPr>
          <a:xfrm>
            <a:off x="9681308" y="2677552"/>
            <a:ext cx="1588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-- setup</a:t>
            </a: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testCode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tearDown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FF15F5-7CA1-E94A-7381-11B5A9F53311}"/>
              </a:ext>
            </a:extLst>
          </p:cNvPr>
          <p:cNvSpPr txBox="1"/>
          <p:nvPr/>
        </p:nvSpPr>
        <p:spPr>
          <a:xfrm>
            <a:off x="9681308" y="3487541"/>
            <a:ext cx="1909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</a:rPr>
              <a:t>-- setup</a:t>
            </a: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</a:t>
            </a:r>
            <a:r>
              <a:rPr kumimoji="1" lang="en-US" altLang="ko-KR" sz="1400" dirty="0" err="1">
                <a:solidFill>
                  <a:schemeClr val="bg1"/>
                </a:solidFill>
              </a:rPr>
              <a:t>testCode</a:t>
            </a:r>
            <a:endParaRPr kumimoji="1" lang="en-US" altLang="ko-KR" sz="1400" dirty="0">
              <a:solidFill>
                <a:schemeClr val="bg1"/>
              </a:solidFill>
            </a:endParaRPr>
          </a:p>
          <a:p>
            <a:r>
              <a:rPr kumimoji="1" lang="en-US" altLang="ko-KR" sz="1400" dirty="0">
                <a:solidFill>
                  <a:schemeClr val="bg1"/>
                </a:solidFill>
              </a:rPr>
              <a:t>-- teardown</a:t>
            </a:r>
            <a:endParaRPr kumimoji="1"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31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/>
              <a:t>Command-Line options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ko-KR" altLang="en-US" sz="2200" dirty="0"/>
              <a:t>테스트 실행 방법 제어</a:t>
            </a:r>
          </a:p>
        </p:txBody>
      </p:sp>
    </p:spTree>
    <p:extLst>
      <p:ext uri="{BB962C8B-B14F-4D97-AF65-F5344CB8AC3E}">
        <p14:creationId xmlns:p14="http://schemas.microsoft.com/office/powerpoint/2010/main" val="160464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73630526-D8E8-7F92-DB06-8B587210011E}"/>
              </a:ext>
            </a:extLst>
          </p:cNvPr>
          <p:cNvGrpSpPr/>
          <p:nvPr/>
        </p:nvGrpSpPr>
        <p:grpSpPr>
          <a:xfrm>
            <a:off x="936608" y="425093"/>
            <a:ext cx="10318784" cy="6007815"/>
            <a:chOff x="933003" y="286305"/>
            <a:chExt cx="10318784" cy="6007815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000D987E-BD10-7EEE-F0B0-5B0236BA1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212" y="3274596"/>
              <a:ext cx="10311575" cy="301952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BA130F-748F-6C8D-C584-2BD7B3DB6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12" y="845820"/>
              <a:ext cx="7340600" cy="14478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474A1F-3D47-0021-6DE0-C57C699FC620}"/>
                </a:ext>
              </a:extLst>
            </p:cNvPr>
            <p:cNvSpPr txBox="1"/>
            <p:nvPr/>
          </p:nvSpPr>
          <p:spPr>
            <a:xfrm>
              <a:off x="940212" y="286305"/>
              <a:ext cx="70535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기본 실행 방법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0BDA7A-0DA0-A143-484A-4B5E9FB1CDFA}"/>
                </a:ext>
              </a:extLst>
            </p:cNvPr>
            <p:cNvSpPr txBox="1"/>
            <p:nvPr/>
          </p:nvSpPr>
          <p:spPr>
            <a:xfrm>
              <a:off x="933003" y="2553275"/>
              <a:ext cx="8275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2400" dirty="0"/>
                <a:t>해당 디렉토리 내의 </a:t>
              </a:r>
              <a:r>
                <a:rPr kumimoji="1" lang="en-US" altLang="ko-KR" sz="2400" dirty="0" err="1"/>
                <a:t>test_module</a:t>
              </a:r>
              <a:r>
                <a:rPr kumimoji="1" lang="en-US" altLang="ko-KR" sz="2400" dirty="0"/>
                <a:t> </a:t>
              </a:r>
              <a:r>
                <a:rPr kumimoji="1" lang="ko-KR" altLang="en-US" sz="2400" dirty="0"/>
                <a:t>전체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82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28B7B6-CC80-48C7-993C-2A5A0D5F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33110"/>
              </p:ext>
            </p:extLst>
          </p:nvPr>
        </p:nvGraphicFramePr>
        <p:xfrm>
          <a:off x="578157" y="1221740"/>
          <a:ext cx="11035687" cy="4414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77674">
                  <a:extLst>
                    <a:ext uri="{9D8B030D-6E8A-4147-A177-3AD203B41FA5}">
                      <a16:colId xmlns:a16="http://schemas.microsoft.com/office/drawing/2014/main" val="895152291"/>
                    </a:ext>
                  </a:extLst>
                </a:gridCol>
                <a:gridCol w="6158013">
                  <a:extLst>
                    <a:ext uri="{9D8B030D-6E8A-4147-A177-3AD203B41FA5}">
                      <a16:colId xmlns:a16="http://schemas.microsoft.com/office/drawing/2014/main" val="49997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2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-v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--verbose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 more detailed output during test execution.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6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-f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</a:t>
                      </a:r>
                      <a:r>
                        <a:rPr lang="en" altLang="ko-KR" dirty="0" err="1"/>
                        <a:t>failfast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Stops the test run as soon as a test fails.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-c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--catch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Catches control-C and stops the test run</a:t>
                      </a:r>
                    </a:p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reporting errors.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--buffer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Buffers the output so that it is only displayed</a:t>
                      </a:r>
                    </a:p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a test fails.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9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-k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--keyword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Runs only the tests that contain the specified keyword</a:t>
                      </a:r>
                    </a:p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their name.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-t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--top-level-directory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top-level directory of the project,</a:t>
                      </a:r>
                    </a:p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is used to resolve relative imports in the test code.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3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dirty="0"/>
                        <a:t>-p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" altLang="ko-KR" dirty="0"/>
                        <a:t>--pattern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pattern for matching test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2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--start-directory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directory where the test discovery starts.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8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227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6F3A8C2-ECFA-8805-0B43-1AD3B453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1" y="1648269"/>
            <a:ext cx="11244497" cy="35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0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CE171E-28FF-C570-2F31-224227A4B214}"/>
              </a:ext>
            </a:extLst>
          </p:cNvPr>
          <p:cNvSpPr txBox="1"/>
          <p:nvPr/>
        </p:nvSpPr>
        <p:spPr>
          <a:xfrm>
            <a:off x="2172781" y="3136613"/>
            <a:ext cx="784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3200" b="1" dirty="0"/>
              <a:t>testcase</a:t>
            </a:r>
            <a:r>
              <a:rPr kumimoji="1" lang="ko-KR" altLang="en-US" sz="3200" b="1" dirty="0" err="1"/>
              <a:t>를</a:t>
            </a:r>
            <a:r>
              <a:rPr kumimoji="1" lang="ko-KR" altLang="en-US" sz="3200" b="1" dirty="0"/>
              <a:t> 어떻게 사용하는 것이 좋을까</a:t>
            </a:r>
            <a:r>
              <a:rPr kumimoji="1" lang="en-US" altLang="ko-KR" sz="3200" b="1" dirty="0"/>
              <a:t>?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409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8CFC68B-FE24-6965-2809-CD4F645D862D}"/>
              </a:ext>
            </a:extLst>
          </p:cNvPr>
          <p:cNvGrpSpPr/>
          <p:nvPr/>
        </p:nvGrpSpPr>
        <p:grpSpPr>
          <a:xfrm>
            <a:off x="1017815" y="1269325"/>
            <a:ext cx="10156371" cy="4319350"/>
            <a:chOff x="640080" y="502920"/>
            <a:chExt cx="11125200" cy="4319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F3C33-6820-2660-DF81-D709DE88D66E}"/>
                </a:ext>
              </a:extLst>
            </p:cNvPr>
            <p:cNvSpPr txBox="1"/>
            <p:nvPr/>
          </p:nvSpPr>
          <p:spPr>
            <a:xfrm>
              <a:off x="640080" y="502920"/>
              <a:ext cx="917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err="1"/>
                <a:t>Unittest</a:t>
              </a:r>
              <a:r>
                <a:rPr kumimoji="1" lang="ko-KR" altLang="en-US" sz="3200" b="1" dirty="0"/>
                <a:t>의 장점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9DCE5-9783-4ED5-6523-F7E9BE49129F}"/>
                </a:ext>
              </a:extLst>
            </p:cNvPr>
            <p:cNvSpPr txBox="1"/>
            <p:nvPr/>
          </p:nvSpPr>
          <p:spPr>
            <a:xfrm>
              <a:off x="640080" y="1467505"/>
              <a:ext cx="11125200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2000" b="1" dirty="0"/>
                <a:t> 높은 품질의 소스코드를 얻을 수 있다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ko-KR" altLang="en-US" dirty="0"/>
                <a:t>개발 시간은 </a:t>
              </a:r>
              <a:r>
                <a:rPr kumimoji="1" lang="en-US" altLang="ko-KR" dirty="0"/>
                <a:t>15~35%</a:t>
              </a:r>
              <a:r>
                <a:rPr kumimoji="1" lang="ko-KR" altLang="en-US" dirty="0"/>
                <a:t> 증가하지만</a:t>
              </a:r>
              <a:r>
                <a:rPr kumimoji="1" lang="en-US" altLang="ko-KR" dirty="0"/>
                <a:t>,</a:t>
              </a:r>
              <a:r>
                <a:rPr kumimoji="1" lang="ko-KR" altLang="en-US" dirty="0"/>
                <a:t> 결함은 </a:t>
              </a:r>
              <a:r>
                <a:rPr kumimoji="1" lang="en-US" altLang="ko-KR" dirty="0"/>
                <a:t>40~90%</a:t>
              </a:r>
              <a:r>
                <a:rPr kumimoji="1" lang="ko-KR" altLang="en-US" dirty="0"/>
                <a:t> 감소하는 효과를 보인다</a:t>
              </a:r>
              <a:r>
                <a:rPr kumimoji="1" lang="en-US" altLang="ko-KR" dirty="0"/>
                <a:t>.</a:t>
              </a:r>
              <a:endParaRPr kumimoji="1" lang="en-US" altLang="ko-KR" sz="2000" b="1" dirty="0"/>
            </a:p>
            <a:p>
              <a:pPr marL="342900" indent="-342900">
                <a:buAutoNum type="arabicPeriod"/>
              </a:pPr>
              <a:endParaRPr kumimoji="1" lang="en-US" altLang="ko-KR" sz="2000" b="1" dirty="0"/>
            </a:p>
            <a:p>
              <a:r>
                <a:rPr kumimoji="1" lang="en-US" altLang="ko-KR" sz="2000" b="1" dirty="0"/>
                <a:t>2.</a:t>
              </a:r>
              <a:r>
                <a:rPr kumimoji="1" lang="ko-KR" altLang="en-US" sz="2000" b="1" dirty="0"/>
                <a:t>  사용하기에 편리하다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en-US" altLang="ko-KR" dirty="0"/>
                <a:t>python</a:t>
              </a:r>
              <a:r>
                <a:rPr kumimoji="1" lang="ko-KR" altLang="en-US" dirty="0"/>
                <a:t>에 내장되어 있기 때문에 쉽게 설정하고 테스트 작성을 시작할 수 있다</a:t>
              </a:r>
              <a:r>
                <a:rPr kumimoji="1" lang="en-US" altLang="ko-KR" dirty="0"/>
                <a:t>.</a:t>
              </a:r>
              <a:endParaRPr kumimoji="1" lang="en-US" altLang="ko-KR" sz="2000" b="1" dirty="0"/>
            </a:p>
            <a:p>
              <a:endParaRPr kumimoji="1" lang="en-US" altLang="ko-KR" sz="2000" b="1" dirty="0"/>
            </a:p>
            <a:p>
              <a:r>
                <a:rPr kumimoji="1" lang="en-US" altLang="ko-KR" sz="2000" b="1" dirty="0"/>
                <a:t>3.</a:t>
              </a:r>
              <a:r>
                <a:rPr kumimoji="1" lang="ko-KR" altLang="en-US" sz="2000" b="1" dirty="0"/>
                <a:t> 표준화된 테스트 방법론을 따른다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ko-KR" altLang="en-US" dirty="0"/>
                <a:t>작성된 테스트를 다른 사람들도 쉽게 읽고 이해할 수 있으므로 협업시에 유용하다</a:t>
              </a:r>
              <a:r>
                <a:rPr kumimoji="1" lang="en-US" altLang="ko-KR" dirty="0"/>
                <a:t>.</a:t>
              </a:r>
              <a:endParaRPr kumimoji="1" lang="en-US" altLang="ko-KR" sz="2000" b="1" dirty="0"/>
            </a:p>
            <a:p>
              <a:endParaRPr kumimoji="1" lang="en-US" altLang="ko-KR" sz="2000" b="1" dirty="0"/>
            </a:p>
            <a:p>
              <a:r>
                <a:rPr kumimoji="1" lang="en-US" altLang="ko-KR" sz="2000" b="1" dirty="0"/>
                <a:t>4.</a:t>
              </a:r>
              <a:r>
                <a:rPr kumimoji="1" lang="ko-KR" altLang="en-US" sz="2000" b="1" dirty="0"/>
                <a:t> 개발 도구와 통합되어 있다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en-US" altLang="ko-KR" dirty="0"/>
                <a:t>PyCharm, Visual Studio Code</a:t>
              </a:r>
              <a:r>
                <a:rPr kumimoji="1" lang="ko-KR" altLang="en-US" dirty="0"/>
                <a:t> 등 널리 사용되는 개발 환경에서 쉽게 테스트를 진행할 수 있다</a:t>
              </a:r>
              <a:r>
                <a:rPr kumimoji="1" lang="en-US" altLang="ko-K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96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8CFC68B-FE24-6965-2809-CD4F645D862D}"/>
              </a:ext>
            </a:extLst>
          </p:cNvPr>
          <p:cNvGrpSpPr/>
          <p:nvPr/>
        </p:nvGrpSpPr>
        <p:grpSpPr>
          <a:xfrm>
            <a:off x="930729" y="2161878"/>
            <a:ext cx="10330543" cy="2534245"/>
            <a:chOff x="640080" y="502920"/>
            <a:chExt cx="11125200" cy="253424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6F3C33-6820-2660-DF81-D709DE88D66E}"/>
                </a:ext>
              </a:extLst>
            </p:cNvPr>
            <p:cNvSpPr txBox="1"/>
            <p:nvPr/>
          </p:nvSpPr>
          <p:spPr>
            <a:xfrm>
              <a:off x="640080" y="502920"/>
              <a:ext cx="917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3200" b="1" dirty="0" err="1"/>
                <a:t>Unittest</a:t>
              </a:r>
              <a:r>
                <a:rPr kumimoji="1" lang="ko-KR" altLang="en-US" sz="3200" b="1" dirty="0"/>
                <a:t>의 단점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59DCE5-9783-4ED5-6523-F7E9BE49129F}"/>
                </a:ext>
              </a:extLst>
            </p:cNvPr>
            <p:cNvSpPr txBox="1"/>
            <p:nvPr/>
          </p:nvSpPr>
          <p:spPr>
            <a:xfrm>
              <a:off x="640080" y="1467505"/>
              <a:ext cx="11125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2000" b="1" dirty="0"/>
                <a:t> 단기적 코드 생산성이 떨어진다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ko-KR" altLang="en-US" dirty="0"/>
                <a:t>테스트 코드를 작성하고 실행하는 데에 많은 시간이 소요된다</a:t>
              </a:r>
              <a:r>
                <a:rPr kumimoji="1" lang="en-US" altLang="ko-KR" dirty="0"/>
                <a:t>.</a:t>
              </a:r>
              <a:endParaRPr kumimoji="1" lang="en-US" altLang="ko-KR" sz="2000" b="1" dirty="0"/>
            </a:p>
            <a:p>
              <a:pPr marL="342900" indent="-342900">
                <a:buAutoNum type="arabicPeriod"/>
              </a:pPr>
              <a:endParaRPr kumimoji="1" lang="en-US" altLang="ko-KR" sz="2000" b="1" dirty="0"/>
            </a:p>
            <a:p>
              <a:r>
                <a:rPr kumimoji="1" lang="en-US" altLang="ko-KR" sz="2000" b="1" dirty="0"/>
                <a:t>2.</a:t>
              </a:r>
              <a:r>
                <a:rPr kumimoji="1" lang="ko-KR" altLang="en-US" sz="2000" b="1" dirty="0"/>
                <a:t>  병렬 처리가 불가능하다</a:t>
              </a:r>
              <a:r>
                <a:rPr kumimoji="1" lang="en-US" altLang="ko-KR" sz="2000" b="1" dirty="0"/>
                <a:t>.</a:t>
              </a:r>
            </a:p>
            <a:p>
              <a:r>
                <a:rPr kumimoji="1" lang="ko-KR" altLang="en-US" dirty="0"/>
                <a:t>순차적으로 테스트를 진행해야 하기 때문에 대규모의 코드를 테스트하는 데 부적합하다</a:t>
              </a:r>
              <a:r>
                <a:rPr kumimoji="1" lang="en-US" altLang="ko-KR" dirty="0"/>
                <a:t>.</a:t>
              </a:r>
              <a:endParaRPr kumimoji="1" lang="en-US" altLang="ko-KR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43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8B6C9D-1A80-0629-248D-C112E54F77A1}"/>
              </a:ext>
            </a:extLst>
          </p:cNvPr>
          <p:cNvGrpSpPr/>
          <p:nvPr/>
        </p:nvGrpSpPr>
        <p:grpSpPr>
          <a:xfrm>
            <a:off x="1709530" y="2025530"/>
            <a:ext cx="8772940" cy="2806941"/>
            <a:chOff x="1709530" y="2025530"/>
            <a:chExt cx="8772940" cy="280694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D8ABA03-0688-67F8-1E7D-DA9945C96495}"/>
                </a:ext>
              </a:extLst>
            </p:cNvPr>
            <p:cNvGrpSpPr/>
            <p:nvPr/>
          </p:nvGrpSpPr>
          <p:grpSpPr>
            <a:xfrm>
              <a:off x="1709530" y="2025530"/>
              <a:ext cx="3769507" cy="2806941"/>
              <a:chOff x="1709530" y="1736035"/>
              <a:chExt cx="3769507" cy="280694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408AFE26-BF22-51B4-10D4-4D5E57F53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9530" y="1736035"/>
                <a:ext cx="3769507" cy="212034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5361B-8A8A-22C6-2797-8C2F04C31969}"/>
                  </a:ext>
                </a:extLst>
              </p:cNvPr>
              <p:cNvSpPr txBox="1"/>
              <p:nvPr/>
            </p:nvSpPr>
            <p:spPr>
              <a:xfrm>
                <a:off x="2693135" y="4081311"/>
                <a:ext cx="1802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2400" dirty="0"/>
                  <a:t>동적 언어</a:t>
                </a:r>
              </a:p>
            </p:txBody>
          </p:sp>
        </p:grpSp>
        <p:sp>
          <p:nvSpPr>
            <p:cNvPr id="8" name="오른쪽 화살표[R] 7">
              <a:extLst>
                <a:ext uri="{FF2B5EF4-FFF2-40B4-BE49-F238E27FC236}">
                  <a16:creationId xmlns:a16="http://schemas.microsoft.com/office/drawing/2014/main" id="{A8D83B4E-08E2-A324-1DD5-6717E2802275}"/>
                </a:ext>
              </a:extLst>
            </p:cNvPr>
            <p:cNvSpPr/>
            <p:nvPr/>
          </p:nvSpPr>
          <p:spPr>
            <a:xfrm>
              <a:off x="5397843" y="3225114"/>
              <a:ext cx="1396314" cy="40777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D231FC-0FA9-A891-6036-26C104724CB7}"/>
                </a:ext>
              </a:extLst>
            </p:cNvPr>
            <p:cNvSpPr txBox="1"/>
            <p:nvPr/>
          </p:nvSpPr>
          <p:spPr>
            <a:xfrm>
              <a:off x="7059648" y="3136612"/>
              <a:ext cx="3422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200" dirty="0"/>
                <a:t>런타임 에러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50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B7CC8D6-D6DE-0A37-8821-5DC85E428A71}"/>
              </a:ext>
            </a:extLst>
          </p:cNvPr>
          <p:cNvGrpSpPr/>
          <p:nvPr/>
        </p:nvGrpSpPr>
        <p:grpSpPr>
          <a:xfrm>
            <a:off x="1033055" y="612428"/>
            <a:ext cx="10125891" cy="5633144"/>
            <a:chOff x="1402080" y="1064598"/>
            <a:chExt cx="9387840" cy="563314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C4177E7-A4E4-3FD5-92F8-8C2F2579C095}"/>
                </a:ext>
              </a:extLst>
            </p:cNvPr>
            <p:cNvSpPr txBox="1"/>
            <p:nvPr/>
          </p:nvSpPr>
          <p:spPr>
            <a:xfrm>
              <a:off x="1402080" y="2019538"/>
              <a:ext cx="9387840" cy="4678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kumimoji="1" lang="ko-KR" altLang="en-US" sz="2000" b="1" dirty="0"/>
                <a:t>코드 테스트를 자동화하고자 할 때</a:t>
              </a:r>
              <a:endParaRPr kumimoji="1" lang="en-US" altLang="ko-KR" sz="2000" b="1" dirty="0"/>
            </a:p>
            <a:p>
              <a:r>
                <a:rPr kumimoji="1" lang="en-US" altLang="ko-KR" dirty="0" err="1"/>
                <a:t>Unittest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사용하면 다양한 시나리오를 포괄하는 테스트 케이스를 쉽게 생성하고</a:t>
              </a:r>
              <a:endParaRPr kumimoji="1" lang="en-US" altLang="ko-KR" dirty="0"/>
            </a:p>
            <a:p>
              <a:r>
                <a:rPr kumimoji="1" lang="ko-KR" altLang="en-US" dirty="0"/>
                <a:t>코드가 의도대로 작동하는지를 확인할 수 있다</a:t>
              </a:r>
              <a:r>
                <a:rPr kumimoji="1" lang="en-US" altLang="ko-KR" dirty="0"/>
                <a:t>.</a:t>
              </a:r>
            </a:p>
            <a:p>
              <a:endParaRPr kumimoji="1" lang="en-US" altLang="ko-KR" dirty="0"/>
            </a:p>
            <a:p>
              <a:r>
                <a:rPr kumimoji="1" lang="en-US" altLang="ko-KR" sz="2000" b="1" dirty="0"/>
                <a:t>2.</a:t>
              </a:r>
              <a:r>
                <a:rPr kumimoji="1" lang="ko-KR" altLang="en-US" sz="2000" b="1" dirty="0"/>
                <a:t> 코드를 </a:t>
              </a:r>
              <a:r>
                <a:rPr kumimoji="1" lang="ko-KR" altLang="en-US" sz="2000" b="1" dirty="0" err="1"/>
                <a:t>리팩토링</a:t>
              </a:r>
              <a:r>
                <a:rPr kumimoji="1" lang="ko-KR" altLang="en-US" sz="2000" b="1" dirty="0"/>
                <a:t> 할 때</a:t>
              </a:r>
              <a:endParaRPr kumimoji="1" lang="en-US" altLang="ko-KR" sz="2000" b="1" dirty="0"/>
            </a:p>
            <a:p>
              <a:r>
                <a:rPr kumimoji="1" lang="en-US" altLang="ko-KR" dirty="0" err="1"/>
                <a:t>Unittest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사용하여 </a:t>
              </a:r>
              <a:r>
                <a:rPr kumimoji="1" lang="ko-KR" altLang="en-US" dirty="0" err="1"/>
                <a:t>리팩토링된</a:t>
              </a:r>
              <a:r>
                <a:rPr kumimoji="1" lang="ko-KR" altLang="en-US" dirty="0"/>
                <a:t> 코드가 여전히 의도한 대로 작동하는지 테스트할 수 있다</a:t>
              </a:r>
              <a:r>
                <a:rPr kumimoji="1" lang="en-US" altLang="ko-KR" dirty="0"/>
                <a:t>.</a:t>
              </a:r>
            </a:p>
            <a:p>
              <a:endParaRPr kumimoji="1" lang="en-US" altLang="ko-KR" dirty="0"/>
            </a:p>
            <a:p>
              <a:r>
                <a:rPr kumimoji="1" lang="en-US" altLang="ko-KR" sz="2000" b="1" dirty="0"/>
                <a:t>3.</a:t>
              </a:r>
              <a:r>
                <a:rPr kumimoji="1" lang="ko-KR" altLang="en-US" sz="2000" b="1" dirty="0"/>
                <a:t> 협업을 진행할 때</a:t>
              </a:r>
              <a:endParaRPr kumimoji="1" lang="en-US" altLang="ko-KR" sz="2000" b="1" dirty="0"/>
            </a:p>
            <a:p>
              <a:r>
                <a:rPr kumimoji="1" lang="en-US" altLang="ko-KR" dirty="0" err="1"/>
                <a:t>Unittest</a:t>
              </a:r>
              <a:r>
                <a:rPr kumimoji="1" lang="ko-KR" altLang="en-US" dirty="0" err="1"/>
                <a:t>를</a:t>
              </a:r>
              <a:r>
                <a:rPr kumimoji="1" lang="ko-KR" altLang="en-US" dirty="0"/>
                <a:t> 사용하여 테스트와 관련해서 모든 사람들이 동일한 정보를 공유할 수 있다</a:t>
              </a:r>
              <a:r>
                <a:rPr kumimoji="1" lang="en-US" altLang="ko-KR" dirty="0"/>
                <a:t>.</a:t>
              </a:r>
            </a:p>
            <a:p>
              <a:endParaRPr kumimoji="1" lang="en-US" altLang="ko-KR" dirty="0"/>
            </a:p>
            <a:p>
              <a:r>
                <a:rPr kumimoji="1" lang="en-US" altLang="ko-KR" dirty="0"/>
                <a:t>.</a:t>
              </a:r>
            </a:p>
            <a:p>
              <a:r>
                <a:rPr kumimoji="1" lang="en-US" altLang="ko-KR" dirty="0"/>
                <a:t>.</a:t>
              </a:r>
            </a:p>
            <a:p>
              <a:endParaRPr kumimoji="1" lang="en-US" altLang="ko-KR" dirty="0"/>
            </a:p>
            <a:p>
              <a:r>
                <a:rPr kumimoji="1" lang="ko-KR" altLang="en-US" dirty="0"/>
                <a:t>효율적인 테스트를 진행하기 위해 </a:t>
              </a:r>
              <a:r>
                <a:rPr kumimoji="1" lang="ko-KR" altLang="en-US" b="1" dirty="0"/>
                <a:t>테스트의 단위는 작게 </a:t>
              </a:r>
              <a:r>
                <a:rPr kumimoji="1" lang="ko-KR" altLang="en-US" dirty="0"/>
                <a:t>하고</a:t>
              </a:r>
              <a:endParaRPr kumimoji="1" lang="en-US" altLang="ko-KR" dirty="0"/>
            </a:p>
            <a:p>
              <a:r>
                <a:rPr kumimoji="1" lang="ko-KR" altLang="en-US" dirty="0"/>
                <a:t>테스트를 하기 힘든 것은 </a:t>
              </a:r>
              <a:r>
                <a:rPr kumimoji="1" lang="ko-KR" altLang="en-US" b="1" dirty="0"/>
                <a:t>레이어를 나누어 가능한 계층에 대해서 진행</a:t>
              </a:r>
              <a:r>
                <a:rPr kumimoji="1" lang="ko-KR" altLang="en-US" dirty="0"/>
                <a:t>한다</a:t>
              </a:r>
              <a:r>
                <a:rPr kumimoji="1" lang="en-US" altLang="ko-KR" dirty="0"/>
                <a:t>.</a:t>
              </a:r>
            </a:p>
            <a:p>
              <a:endParaRPr kumimoji="1"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48CEAD-3700-B2A7-0549-03DDE2F7C506}"/>
                </a:ext>
              </a:extLst>
            </p:cNvPr>
            <p:cNvSpPr txBox="1"/>
            <p:nvPr/>
          </p:nvSpPr>
          <p:spPr>
            <a:xfrm>
              <a:off x="1402080" y="1064598"/>
              <a:ext cx="917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3200" b="1" dirty="0"/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038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CE171E-28FF-C570-2F31-224227A4B214}"/>
              </a:ext>
            </a:extLst>
          </p:cNvPr>
          <p:cNvSpPr txBox="1"/>
          <p:nvPr/>
        </p:nvSpPr>
        <p:spPr>
          <a:xfrm>
            <a:off x="4888779" y="2967335"/>
            <a:ext cx="241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5400" b="1" dirty="0">
                <a:latin typeface="Ownglyph TeamLabKongKon Regular" panose="02000503000000000000" pitchFamily="2" charset="-127"/>
                <a:ea typeface="Ownglyph TeamLabKongKon Regular" panose="02000503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87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E4663-E31A-7E88-E872-9E000829DFC4}"/>
              </a:ext>
            </a:extLst>
          </p:cNvPr>
          <p:cNvSpPr txBox="1"/>
          <p:nvPr/>
        </p:nvSpPr>
        <p:spPr>
          <a:xfrm>
            <a:off x="1552224" y="3136612"/>
            <a:ext cx="9087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/>
              <a:t>test</a:t>
            </a:r>
            <a:r>
              <a:rPr kumimoji="1" lang="ko-KR" altLang="en-US" sz="3200" b="1" dirty="0" err="1"/>
              <a:t>를</a:t>
            </a:r>
            <a:r>
              <a:rPr kumimoji="1" lang="en-US" altLang="ko-KR" sz="3200" b="1" dirty="0"/>
              <a:t> </a:t>
            </a:r>
            <a:r>
              <a:rPr kumimoji="1" lang="ko-KR" altLang="en-US" sz="3200" b="1" dirty="0"/>
              <a:t>통해 코드가 제대로 동작하는지 확인하자</a:t>
            </a:r>
            <a:r>
              <a:rPr kumimoji="1" lang="en-US" altLang="ko-KR" sz="3200" b="1" dirty="0"/>
              <a:t>!</a:t>
            </a:r>
            <a:endParaRPr kumimoji="1"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227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 err="1"/>
              <a:t>Unittest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en-US" altLang="ko-KR" sz="2200" dirty="0"/>
              <a:t>Python</a:t>
            </a:r>
            <a:r>
              <a:rPr kumimoji="1" lang="ko-KR" altLang="en-US" sz="2200" dirty="0"/>
              <a:t> 표준 라이브러리에 포함된 테스트 프레임워크</a:t>
            </a:r>
            <a:br>
              <a:rPr kumimoji="1" lang="en-US" altLang="ko-KR" sz="2200" dirty="0"/>
            </a:br>
            <a:r>
              <a:rPr kumimoji="1" lang="ko-KR" altLang="en-US" sz="2200" dirty="0"/>
              <a:t>테스트를 구성하고 실행하는 데 도움이 되는 도구를 제공</a:t>
            </a:r>
          </a:p>
        </p:txBody>
      </p:sp>
    </p:spTree>
    <p:extLst>
      <p:ext uri="{BB962C8B-B14F-4D97-AF65-F5344CB8AC3E}">
        <p14:creationId xmlns:p14="http://schemas.microsoft.com/office/powerpoint/2010/main" val="7070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60A1426-80D1-B887-8B3C-0B7C886B9C9B}"/>
              </a:ext>
            </a:extLst>
          </p:cNvPr>
          <p:cNvGrpSpPr/>
          <p:nvPr/>
        </p:nvGrpSpPr>
        <p:grpSpPr>
          <a:xfrm>
            <a:off x="1695948" y="1083241"/>
            <a:ext cx="8800104" cy="4691517"/>
            <a:chOff x="2209800" y="1935326"/>
            <a:chExt cx="7772400" cy="4143627"/>
          </a:xfrm>
        </p:grpSpPr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9DD964FC-DAE3-A29E-9054-A5D600E6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4754509"/>
              <a:ext cx="7772400" cy="1324444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FB9F6D75-7211-2B16-5B1C-499AF3470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1935326"/>
              <a:ext cx="7772400" cy="2255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841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/>
              <a:t>Assertions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ko-KR" altLang="en-US" sz="2200" dirty="0"/>
              <a:t>테스트 사례에서 특정 조건이 참인지 확인하는 데 사용</a:t>
            </a:r>
          </a:p>
        </p:txBody>
      </p:sp>
    </p:spTree>
    <p:extLst>
      <p:ext uri="{BB962C8B-B14F-4D97-AF65-F5344CB8AC3E}">
        <p14:creationId xmlns:p14="http://schemas.microsoft.com/office/powerpoint/2010/main" val="3786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3B8B0DB-28BE-5F69-36DC-EE1E59C8F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252245"/>
              </p:ext>
            </p:extLst>
          </p:nvPr>
        </p:nvGraphicFramePr>
        <p:xfrm>
          <a:off x="1415393" y="1018540"/>
          <a:ext cx="9361214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37572">
                  <a:extLst>
                    <a:ext uri="{9D8B030D-6E8A-4147-A177-3AD203B41FA5}">
                      <a16:colId xmlns:a16="http://schemas.microsoft.com/office/drawing/2014/main" val="895152291"/>
                    </a:ext>
                  </a:extLst>
                </a:gridCol>
                <a:gridCol w="5223642">
                  <a:extLst>
                    <a:ext uri="{9D8B030D-6E8A-4147-A177-3AD203B41FA5}">
                      <a16:colId xmlns:a16="http://schemas.microsoft.com/office/drawing/2014/main" val="49997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Assertion methods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explanation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42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26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assertNotEqual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551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assertTrue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85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assertFalse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false.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9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same object as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7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assertIsNot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the same object as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93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assertIsNone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None.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2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assertIsNotNone</a:t>
                      </a:r>
                      <a:r>
                        <a:rPr lang="en-US" altLang="ko-KR" dirty="0"/>
                        <a:t>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x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None.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6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assertIn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in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4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assertNotIn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in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79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assertAlmostEqual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approximately equal to </a:t>
                      </a:r>
                      <a:r>
                        <a:rPr lang="en" altLang="ko-KR" dirty="0"/>
                        <a:t>b.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5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assertAlmostNotEqual</a:t>
                      </a:r>
                      <a:r>
                        <a:rPr lang="en-US" altLang="ko-KR" dirty="0"/>
                        <a:t>(a, 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Assert that </a:t>
                      </a:r>
                      <a:r>
                        <a:rPr lang="en" altLang="ko-KR" dirty="0"/>
                        <a:t>a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not approximately equal to </a:t>
                      </a:r>
                      <a:r>
                        <a:rPr lang="en" altLang="ko-KR" dirty="0"/>
                        <a:t>b</a:t>
                      </a:r>
                      <a:r>
                        <a:rPr lang="en" altLang="ko-K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84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EFA6EE-67AA-F529-6DE1-02523E36557E}"/>
              </a:ext>
            </a:extLst>
          </p:cNvPr>
          <p:cNvGrpSpPr/>
          <p:nvPr/>
        </p:nvGrpSpPr>
        <p:grpSpPr>
          <a:xfrm>
            <a:off x="206048" y="1713588"/>
            <a:ext cx="11779904" cy="3430825"/>
            <a:chOff x="206048" y="1713587"/>
            <a:chExt cx="11779904" cy="3430825"/>
          </a:xfrm>
        </p:grpSpPr>
        <p:pic>
          <p:nvPicPr>
            <p:cNvPr id="3" name="그림 2" descr="텍스트, 스크린샷, 화면이(가) 표시된 사진&#10;&#10;자동 생성된 설명">
              <a:extLst>
                <a:ext uri="{FF2B5EF4-FFF2-40B4-BE49-F238E27FC236}">
                  <a16:creationId xmlns:a16="http://schemas.microsoft.com/office/drawing/2014/main" id="{6F58B8FF-2AF0-A9DB-DB50-5BF33F3B5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856"/>
            <a:stretch/>
          </p:blipFill>
          <p:spPr>
            <a:xfrm>
              <a:off x="206048" y="1713587"/>
              <a:ext cx="4681183" cy="3430825"/>
            </a:xfrm>
            <a:prstGeom prst="rect">
              <a:avLst/>
            </a:prstGeom>
          </p:spPr>
        </p:pic>
        <p:pic>
          <p:nvPicPr>
            <p:cNvPr id="6" name="그림 5" descr="텍스트이(가) 표시된 사진&#10;&#10;자동 생성된 설명">
              <a:extLst>
                <a:ext uri="{FF2B5EF4-FFF2-40B4-BE49-F238E27FC236}">
                  <a16:creationId xmlns:a16="http://schemas.microsoft.com/office/drawing/2014/main" id="{9C6ECD69-DA29-A6F2-0BF9-88616BBD1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0968"/>
            <a:stretch/>
          </p:blipFill>
          <p:spPr>
            <a:xfrm>
              <a:off x="4982767" y="1913712"/>
              <a:ext cx="7003185" cy="2871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919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6A2F5-EE95-852F-323C-A54A3B8C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en-US" altLang="ko-KR" sz="4900" b="1" dirty="0"/>
              <a:t>Fixture</a:t>
            </a:r>
            <a:br>
              <a:rPr kumimoji="1" lang="en-US" altLang="ko-KR" sz="4900" dirty="0"/>
            </a:br>
            <a:r>
              <a:rPr kumimoji="1" lang="ko-KR" altLang="en-US" sz="2700" dirty="0"/>
              <a:t> </a:t>
            </a:r>
            <a:br>
              <a:rPr kumimoji="1" lang="en-US" altLang="ko-KR" dirty="0"/>
            </a:br>
            <a:r>
              <a:rPr kumimoji="1" lang="ko-KR" altLang="en-US" sz="2200" dirty="0"/>
              <a:t>테스트 케이스의 각 테스트 방법에 대해 전제 조건을 설정</a:t>
            </a:r>
          </a:p>
        </p:txBody>
      </p:sp>
    </p:spTree>
    <p:extLst>
      <p:ext uri="{BB962C8B-B14F-4D97-AF65-F5344CB8AC3E}">
        <p14:creationId xmlns:p14="http://schemas.microsoft.com/office/powerpoint/2010/main" val="330100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1317</Words>
  <Application>Microsoft Macintosh PowerPoint</Application>
  <PresentationFormat>와이드스크린</PresentationFormat>
  <Paragraphs>184</Paragraphs>
  <Slides>21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Apple SD Gothic Neo</vt:lpstr>
      <vt:lpstr>noto</vt:lpstr>
      <vt:lpstr>Ownglyph TeamLabKongKon Regular</vt:lpstr>
      <vt:lpstr>Arial</vt:lpstr>
      <vt:lpstr>Helvetica Neue</vt:lpstr>
      <vt:lpstr>Office 테마</vt:lpstr>
      <vt:lpstr>Testcase  2023.02.20 최진선</vt:lpstr>
      <vt:lpstr>PowerPoint 프레젠테이션</vt:lpstr>
      <vt:lpstr>PowerPoint 프레젠테이션</vt:lpstr>
      <vt:lpstr>Unittest   Python 표준 라이브러리에 포함된 테스트 프레임워크 테스트를 구성하고 실행하는 데 도움이 되는 도구를 제공</vt:lpstr>
      <vt:lpstr>PowerPoint 프레젠테이션</vt:lpstr>
      <vt:lpstr>Assertions   테스트 사례에서 특정 조건이 참인지 확인하는 데 사용</vt:lpstr>
      <vt:lpstr>PowerPoint 프레젠테이션</vt:lpstr>
      <vt:lpstr>PowerPoint 프레젠테이션</vt:lpstr>
      <vt:lpstr>Fixture   테스트 케이스의 각 테스트 방법에 대해 전제 조건을 설정</vt:lpstr>
      <vt:lpstr>PowerPoint 프레젠테이션</vt:lpstr>
      <vt:lpstr>PowerPoint 프레젠테이션</vt:lpstr>
      <vt:lpstr>PowerPoint 프레젠테이션</vt:lpstr>
      <vt:lpstr>Command-Line options   테스트 실행 방법 제어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testcase</dc:title>
  <dc:creator>최진선</dc:creator>
  <cp:lastModifiedBy>최진선</cp:lastModifiedBy>
  <cp:revision>11</cp:revision>
  <dcterms:created xsi:type="dcterms:W3CDTF">2023-02-15T12:31:00Z</dcterms:created>
  <dcterms:modified xsi:type="dcterms:W3CDTF">2023-02-20T08:28:41Z</dcterms:modified>
</cp:coreProperties>
</file>