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38" r:id="rId2"/>
    <p:sldId id="630" r:id="rId3"/>
    <p:sldId id="631" r:id="rId4"/>
    <p:sldId id="632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70CEB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98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2021/1/11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2021/1/11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二部图的最大匹配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0022" y="46788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威尼斯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85" y="483518"/>
            <a:ext cx="6257052" cy="41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矩形 1"/>
          <p:cNvSpPr>
            <a:spLocks noChangeArrowheads="1"/>
          </p:cNvSpPr>
          <p:nvPr/>
        </p:nvSpPr>
        <p:spPr bwMode="auto">
          <a:xfrm>
            <a:off x="250825" y="500063"/>
            <a:ext cx="8929688" cy="29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寻找从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出发的增广路径，找到则增广之，返回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，即此次增加的匹配数目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 in G[u]: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not visited[v]: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visited[v]  = True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my[v] == -1 or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(my[v]):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#my[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的匹配点，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mx[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mx[u],my[v] =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让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匹配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1 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找到从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出发的增广路径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找不到从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出发的增广路径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zh-CN" altLang="en-US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835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矩形 1"/>
          <p:cNvSpPr>
            <a:spLocks noChangeArrowheads="1"/>
          </p:cNvSpPr>
          <p:nvPr/>
        </p:nvSpPr>
        <p:spPr bwMode="auto">
          <a:xfrm>
            <a:off x="250825" y="500063"/>
            <a:ext cx="8929688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#main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N,M = map(int,input().split())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mx = [-1 for i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my = [-1 for i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#my[i]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的匹配点，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mx[i]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的匹配点，开始都没匹配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[[] for i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range(1,N+1):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lst = list(map(int,input().split()))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lst = lst[1:]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#x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部点的编号从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N,y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部点的编号从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+ M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G[i] = lst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v in lst: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G[v+N].append(i)</a:t>
            </a:r>
          </a:p>
        </p:txBody>
      </p:sp>
      <p:sp>
        <p:nvSpPr>
          <p:cNvPr id="121859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4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矩形 1"/>
          <p:cNvSpPr>
            <a:spLocks noChangeArrowheads="1"/>
          </p:cNvSpPr>
          <p:nvPr/>
        </p:nvSpPr>
        <p:spPr bwMode="auto">
          <a:xfrm>
            <a:off x="250825" y="500063"/>
            <a:ext cx="8929688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total = </a:t>
            </a:r>
            <a:r>
              <a:rPr lang="en-US" altLang="zh-CN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最大匹配</a:t>
            </a: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range(1,N+1):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mx[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 -1: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未匹配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 [False for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total +=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print(total)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</p:txBody>
      </p:sp>
      <p:sp>
        <p:nvSpPr>
          <p:cNvPr id="122883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1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1520" y="262479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二部图的最大匹配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107504" y="951571"/>
            <a:ext cx="7893496" cy="103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二分图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二部图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：如果能把一个图的顶点划分为两个不相交集 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 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 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，使得每一条边都分别连接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 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 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中的顶点，则则此图为一个二分图。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104455" name="Picture 7" descr="Bipartite Graph(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3898" y="2409732"/>
            <a:ext cx="1890210" cy="2281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8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897564"/>
            <a:ext cx="7380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匹配：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是一个边的集合，其中任意两条边都没有公共顶点。例如，图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、图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 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中红色的边就是匹配。</a:t>
            </a:r>
          </a:p>
        </p:txBody>
      </p:sp>
      <p:pic>
        <p:nvPicPr>
          <p:cNvPr id="104451" name="Picture 3" descr="Matc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802" y="1761660"/>
            <a:ext cx="1789547" cy="2160240"/>
          </a:xfrm>
          <a:prstGeom prst="rect">
            <a:avLst/>
          </a:prstGeom>
          <a:noFill/>
        </p:spPr>
      </p:pic>
      <p:pic>
        <p:nvPicPr>
          <p:cNvPr id="104453" name="Picture 5" descr="Maximum Match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869672"/>
            <a:ext cx="1610592" cy="194421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23528" y="3975906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最大匹配：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一个图所有匹配中，所含匹配边数最多的匹配，称为这个图的最大匹配。图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 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是一个最大匹配，它包含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 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条匹配边。</a:t>
            </a: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251520" y="277202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二部图的最大匹配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3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1520" y="195486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二部图的最大匹配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897565"/>
            <a:ext cx="86409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对于一个二分图，令已有的边的容量为无穷大，增加一个源点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和一个汇点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分别连接二部图中的一个分部，并设置其容量为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。这时得到流网络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G’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，计算得到的最大流就等于最大二分匹配。</a:t>
            </a:r>
            <a:endParaRPr lang="zh-CN" altLang="en-US" sz="2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9746" name="Picture 2" descr="http://img.blog.csdn.net/20130708210236843?watermark/2/text/aHR0cDovL2Jsb2cuY3Nkbi5uZXQvc21hcnR4eHl4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11710"/>
            <a:ext cx="3764756" cy="2557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12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二部图的判定方法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5" name="矩形 5"/>
          <p:cNvSpPr>
            <a:spLocks noChangeArrowheads="1"/>
          </p:cNvSpPr>
          <p:nvPr/>
        </p:nvSpPr>
        <p:spPr bwMode="auto">
          <a:xfrm>
            <a:off x="179388" y="896938"/>
            <a:ext cx="86407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对每个连通的部分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从任一节点出发，做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，将节点标记为偶数层或奇数层。</a:t>
            </a:r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奇数层点算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部，偶数层点算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部。检查每一条边，看其两端点是否奇偶性不同。若有相同的，则不是二分图</a:t>
            </a:r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0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求二部图最大匹配的匈牙利算法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	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651" y="627064"/>
            <a:ext cx="8640763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8">
              <a:defRPr/>
            </a:pPr>
            <a:r>
              <a:rPr lang="zh-CN" altLang="en-US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增广路径</a:t>
            </a:r>
            <a:endParaRPr lang="en-US" altLang="zh-CN" sz="2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为二分图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已匹配边的集合，若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中一条连通两个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未匹配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顶点的路径（不妨设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的起点在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部，终点在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部），并且属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的边和不属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上交替出现，则称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的一条增广路径。 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增广路径上匹配边和非匹配边交替出现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有奇数条边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将增广路径上匹配边移出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，非匹配边加入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，能使得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条边。此操作称为“增广”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当且仅当不存在相对于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的增广路径，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为最大匹配</a:t>
            </a:r>
          </a:p>
        </p:txBody>
      </p:sp>
      <p:pic>
        <p:nvPicPr>
          <p:cNvPr id="116740" name="Picture 2" descr="https://img-blog.csdn.net/20170414204047576?watermark/2/text/aHR0cDovL2Jsb2cuY3Nkbi5uZXQvQzIwMTgwNjMw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6" y="3508376"/>
            <a:ext cx="14398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6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求二部图最大匹配的匈牙利算法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	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3" name="矩形 5"/>
          <p:cNvSpPr>
            <a:spLocks noChangeArrowheads="1"/>
          </p:cNvSpPr>
          <p:nvPr/>
        </p:nvSpPr>
        <p:spPr bwMode="auto">
          <a:xfrm>
            <a:off x="247651" y="627064"/>
            <a:ext cx="86407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  <a:endParaRPr lang="en-US" altLang="zh-CN" sz="21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设为空集</a:t>
            </a: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找出一条相对于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的增广路径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，通过增广得到更大的匹配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，替换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）直至找不出增广路径，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就是最大匹配</a:t>
            </a:r>
          </a:p>
        </p:txBody>
      </p:sp>
    </p:spTree>
    <p:extLst>
      <p:ext uri="{BB962C8B-B14F-4D97-AF65-F5344CB8AC3E}">
        <p14:creationId xmlns:p14="http://schemas.microsoft.com/office/powerpoint/2010/main" val="17637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求二部图最大匹配的匈牙利算法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	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787" name="矩形 5"/>
          <p:cNvSpPr>
            <a:spLocks noChangeArrowheads="1"/>
          </p:cNvSpPr>
          <p:nvPr/>
        </p:nvSpPr>
        <p:spPr bwMode="auto">
          <a:xfrm>
            <a:off x="247651" y="627064"/>
            <a:ext cx="864076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寻找增广路径</a:t>
            </a:r>
            <a:endParaRPr lang="en-US" altLang="zh-CN" sz="2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依次从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部中未被匹配的顶点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出发寻找增广路径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914378"/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找一个未访问过的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部中，因图是二分图）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未匹配，则已经找到一条增广路径，增广之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已匹配，则取出和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匹配的顶点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w(w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必然属于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，试图从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开始寻找增广路径</a:t>
            </a:r>
          </a:p>
        </p:txBody>
      </p:sp>
    </p:spTree>
    <p:extLst>
      <p:ext uri="{BB962C8B-B14F-4D97-AF65-F5344CB8AC3E}">
        <p14:creationId xmlns:p14="http://schemas.microsoft.com/office/powerpoint/2010/main" val="14114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1" name="矩形 5"/>
          <p:cNvSpPr>
            <a:spLocks noChangeArrowheads="1"/>
          </p:cNvSpPr>
          <p:nvPr/>
        </p:nvSpPr>
        <p:spPr bwMode="auto">
          <a:xfrm>
            <a:off x="247651" y="627063"/>
            <a:ext cx="86407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头牛，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个牛圈。每头牛喜欢若干不同牛圈。一个牛圈只能放一头牛。问最多可以让几头牛呆在他们喜欢的牛圈</a:t>
            </a:r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5 5   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#5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头牛，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</a:t>
            </a:r>
            <a:endParaRPr lang="en-US" altLang="zh-CN" sz="21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2 2 5   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号牛喜欢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个牛圈，分别是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号牛圈和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号牛圈</a:t>
            </a:r>
            <a:endParaRPr lang="en-US" altLang="zh-CN" sz="21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3 2 3 4 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号牛喜欢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个牛圈，分别是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2,3,4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号牛圈</a:t>
            </a:r>
            <a:endParaRPr lang="en-US" altLang="zh-CN" sz="21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2 1 5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3 1 2 5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 </a:t>
            </a:r>
          </a:p>
          <a:p>
            <a:pPr defTabSz="914378"/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0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45205</TotalTime>
  <Words>960</Words>
  <Application>Microsoft Office PowerPoint</Application>
  <PresentationFormat>全屏显示(16:9)</PresentationFormat>
  <Paragraphs>97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562</cp:revision>
  <dcterms:modified xsi:type="dcterms:W3CDTF">2021-01-10T23:25:22Z</dcterms:modified>
</cp:coreProperties>
</file>