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318" r:id="rId2"/>
    <p:sldId id="447" r:id="rId3"/>
    <p:sldId id="366" r:id="rId4"/>
    <p:sldId id="367" r:id="rId5"/>
    <p:sldId id="368" r:id="rId6"/>
    <p:sldId id="369" r:id="rId7"/>
    <p:sldId id="371" r:id="rId8"/>
    <p:sldId id="372" r:id="rId9"/>
    <p:sldId id="373" r:id="rId10"/>
    <p:sldId id="415" r:id="rId11"/>
    <p:sldId id="374" r:id="rId12"/>
    <p:sldId id="412" r:id="rId13"/>
    <p:sldId id="413" r:id="rId14"/>
    <p:sldId id="414" r:id="rId15"/>
    <p:sldId id="417" r:id="rId16"/>
    <p:sldId id="418" r:id="rId17"/>
    <p:sldId id="420" r:id="rId18"/>
    <p:sldId id="448" r:id="rId19"/>
    <p:sldId id="384" r:id="rId20"/>
    <p:sldId id="386" r:id="rId21"/>
    <p:sldId id="451" r:id="rId22"/>
    <p:sldId id="387" r:id="rId23"/>
    <p:sldId id="422" r:id="rId24"/>
    <p:sldId id="423" r:id="rId25"/>
    <p:sldId id="424" r:id="rId26"/>
    <p:sldId id="452" r:id="rId27"/>
    <p:sldId id="449" r:id="rId28"/>
    <p:sldId id="390" r:id="rId29"/>
    <p:sldId id="427" r:id="rId30"/>
    <p:sldId id="426" r:id="rId31"/>
    <p:sldId id="391" r:id="rId32"/>
    <p:sldId id="428" r:id="rId33"/>
    <p:sldId id="432" r:id="rId34"/>
    <p:sldId id="429" r:id="rId35"/>
    <p:sldId id="433" r:id="rId36"/>
    <p:sldId id="393" r:id="rId37"/>
    <p:sldId id="392" r:id="rId38"/>
    <p:sldId id="394" r:id="rId39"/>
    <p:sldId id="395" r:id="rId40"/>
    <p:sldId id="396" r:id="rId41"/>
    <p:sldId id="397" r:id="rId42"/>
    <p:sldId id="434" r:id="rId43"/>
    <p:sldId id="435" r:id="rId44"/>
    <p:sldId id="450" r:id="rId45"/>
    <p:sldId id="400" r:id="rId46"/>
    <p:sldId id="401" r:id="rId47"/>
    <p:sldId id="402" r:id="rId48"/>
    <p:sldId id="436" r:id="rId49"/>
    <p:sldId id="437" r:id="rId50"/>
    <p:sldId id="438" r:id="rId51"/>
    <p:sldId id="403" r:id="rId52"/>
    <p:sldId id="404" r:id="rId53"/>
    <p:sldId id="439" r:id="rId54"/>
    <p:sldId id="440" r:id="rId55"/>
    <p:sldId id="441" r:id="rId56"/>
    <p:sldId id="442" r:id="rId57"/>
    <p:sldId id="443" r:id="rId58"/>
    <p:sldId id="444" r:id="rId59"/>
    <p:sldId id="445" r:id="rId60"/>
    <p:sldId id="446" r:id="rId61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owei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CEB"/>
    <a:srgbClr val="009900"/>
    <a:srgbClr val="7F0A07"/>
    <a:srgbClr val="742012"/>
    <a:srgbClr val="920B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9" autoAdjust="0"/>
    <p:restoredTop sz="94660"/>
  </p:normalViewPr>
  <p:slideViewPr>
    <p:cSldViewPr>
      <p:cViewPr varScale="1">
        <p:scale>
          <a:sx n="136" d="100"/>
          <a:sy n="136" d="100"/>
        </p:scale>
        <p:origin x="714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13AC528-B7CF-43DF-A226-2F88EEC30678}" type="datetimeFigureOut">
              <a:rPr lang="zh-CN" altLang="en-US"/>
              <a:pPr>
                <a:defRPr/>
              </a:pPr>
              <a:t>2021/9/14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4B595F2-53E1-4C39-8025-A8B80555654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D93A342-71DC-40AF-858B-4785864C94E0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1</a:t>
            </a:fld>
            <a:endParaRPr lang="en-US" altLang="zh-CN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</a:pPr>
            <a:fld id="{CEF2A48D-F955-4F95-A81D-3DDAD0DAF1B7}" type="slidenum">
              <a:rPr lang="zh-CN" altLang="en-US" smtClean="0"/>
              <a:pPr>
                <a:spcBef>
                  <a:spcPct val="0"/>
                </a:spcBef>
              </a:pPr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7956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5A024B-F00F-4E34-A2F5-2805A6570CE3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3</a:t>
            </a:fld>
            <a:endParaRPr lang="en-US" altLang="zh-CN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DF86F-4049-43A1-9B41-5B9077F13F11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1145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5A024B-F00F-4E34-A2F5-2805A6570CE3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18</a:t>
            </a:fld>
            <a:endParaRPr lang="en-US" altLang="zh-CN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1232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5A024B-F00F-4E34-A2F5-2805A6570CE3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27</a:t>
            </a:fld>
            <a:endParaRPr lang="en-US" altLang="zh-CN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1841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5A024B-F00F-4E34-A2F5-2805A6570CE3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44</a:t>
            </a:fld>
            <a:endParaRPr lang="en-US" altLang="zh-CN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8084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Documents and Settings\hyz\桌面\3_02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23526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 rot="10800000" flipV="1">
            <a:off x="2928938" y="428625"/>
            <a:ext cx="6215062" cy="33338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429500" y="5037138"/>
            <a:ext cx="1714500" cy="106362"/>
          </a:xfrm>
          <a:prstGeom prst="rect">
            <a:avLst/>
          </a:prstGeom>
          <a:solidFill>
            <a:srgbClr val="920B08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45E34-6262-41B0-B8FE-0A23B067EBDA}" type="datetime1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91688-7EDE-474B-83FB-6BC3A399DD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868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7C6AD-80D4-472B-A8BC-59B978C63B5C}" type="datetime1">
              <a:rPr lang="zh-CN" altLang="en-US"/>
              <a:pPr>
                <a:defRPr/>
              </a:pPr>
              <a:t>2021/9/14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40ED6-676D-44C7-A3F5-B353F55AF60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170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7BE59-6882-4626-8F5D-97225F940EB9}" type="datetime1">
              <a:rPr lang="zh-CN" altLang="en-US"/>
              <a:pPr>
                <a:defRPr/>
              </a:pPr>
              <a:t>2021/9/14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39CD57-866E-484B-ABC5-8426F65BE10E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916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 rot="10800000" flipV="1">
            <a:off x="0" y="1588"/>
            <a:ext cx="9144000" cy="58737"/>
          </a:xfrm>
          <a:prstGeom prst="rect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 rot="10800000" flipV="1">
            <a:off x="1357313" y="0"/>
            <a:ext cx="7786687" cy="53975"/>
          </a:xfrm>
          <a:prstGeom prst="rect">
            <a:avLst/>
          </a:prstGeom>
          <a:solidFill>
            <a:schemeClr val="tx2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87357"/>
            <a:ext cx="8358246" cy="795354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131"/>
            <a:ext cx="8229600" cy="3469492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60328-749C-4FCA-A76B-5ECE191FF8DF}" type="datetime1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F233B-3EC7-40CD-9FAD-6E5F081E9C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24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58B8C-08E9-433A-8E3B-F8766796DCF3}" type="datetime1">
              <a:rPr lang="zh-CN" altLang="en-US"/>
              <a:pPr>
                <a:defRPr/>
              </a:pPr>
              <a:t>2021/9/14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F6C76-E6C3-4EFB-B628-08831D726942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606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6F30D-6B43-4479-9E1F-8F049AA6DECC}" type="datetime1">
              <a:rPr lang="zh-CN" altLang="en-US"/>
              <a:pPr>
                <a:defRPr/>
              </a:pPr>
              <a:t>2021/9/14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EC53C-99B3-4290-AB99-0041D1158A8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20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CE323-B335-4C85-9349-1A9B289BFD06}" type="datetime1">
              <a:rPr lang="zh-CN" altLang="en-US"/>
              <a:pPr>
                <a:defRPr/>
              </a:pPr>
              <a:t>2021/9/14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00BF3-21BA-45DC-BD77-DC99088B45C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13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5C216-A742-4158-ACFE-AA393DB29424}" type="datetime1">
              <a:rPr lang="zh-CN" altLang="en-US"/>
              <a:pPr>
                <a:defRPr/>
              </a:pPr>
              <a:t>2021/9/14</a:t>
            </a:fld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949A6-9537-40D1-B606-375BCCD61400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79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4D8D6-C7D1-480E-86E7-07B61ADFEF22}" type="datetime1">
              <a:rPr lang="zh-CN" altLang="en-US"/>
              <a:pPr>
                <a:defRPr/>
              </a:pPr>
              <a:t>2021/9/14</a:t>
            </a:fld>
            <a:endParaRPr lang="zh-CN" altLang="en-US" dirty="0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6716C-E9BB-4744-B591-AEACE7D8CA5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960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CE244-4ED5-4F7D-AD0A-E4CD1A0BD8E5}" type="datetime1">
              <a:rPr lang="zh-CN" altLang="en-US"/>
              <a:pPr>
                <a:defRPr/>
              </a:pPr>
              <a:t>2021/9/14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432CF-9BA3-4227-B808-35F44726D82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48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86C65-51E4-46E2-9D48-81ABCA3A218B}" type="datetime1">
              <a:rPr lang="zh-CN" altLang="en-US"/>
              <a:pPr>
                <a:defRPr/>
              </a:pPr>
              <a:t>2021/9/14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C5F85-5DC9-4803-9829-780FC6C8890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052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E4295769-D2E8-4813-8576-326CBBE24878}" type="datetime1">
              <a:rPr lang="zh-CN" altLang="en-US"/>
              <a:pPr>
                <a:defRPr/>
              </a:pPr>
              <a:t>2021/9/14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A3815B70-FEFA-4A38-9A5A-C8F538E57EBD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1691680" y="1390734"/>
            <a:ext cx="5472956" cy="1103312"/>
          </a:xfrm>
        </p:spPr>
        <p:txBody>
          <a:bodyPr/>
          <a:lstStyle/>
          <a:p>
            <a:pPr eaLnBrk="1" hangingPunct="1"/>
            <a:r>
              <a:rPr lang="zh-CN" altLang="en-US" sz="3800" dirty="0" smtClean="0"/>
              <a:t>数据结构和算法实习</a:t>
            </a:r>
            <a:endParaRPr lang="zh-CN" altLang="en-US" sz="2400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57550" y="2619375"/>
            <a:ext cx="2484438" cy="503238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郭 炜</a:t>
            </a:r>
            <a:endParaRPr lang="zh-CN" altLang="en-US" sz="2000" dirty="0">
              <a:latin typeface="微软雅黑" panose="020B0503020204020204" pitchFamily="34" charset="-122"/>
            </a:endParaRPr>
          </a:p>
        </p:txBody>
      </p:sp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236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5125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F5D9EE-20FC-4FB5-9675-1EB0D3F7FEB6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200" smtClean="0">
              <a:solidFill>
                <a:srgbClr val="898989"/>
              </a:solidFill>
            </a:endParaRPr>
          </a:p>
        </p:txBody>
      </p:sp>
      <p:sp>
        <p:nvSpPr>
          <p:cNvPr id="5126" name="TextBox 10"/>
          <p:cNvSpPr txBox="1">
            <a:spLocks noChangeArrowheads="1"/>
          </p:cNvSpPr>
          <p:nvPr/>
        </p:nvSpPr>
        <p:spPr bwMode="auto">
          <a:xfrm>
            <a:off x="1130300" y="3282950"/>
            <a:ext cx="6738938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dirty="0" smtClean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学会程序和算法，走遍天下都不怕</a:t>
            </a:r>
            <a:r>
              <a:rPr lang="en-US" altLang="zh-CN" sz="1800" b="1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!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600" dirty="0" smtClean="0">
              <a:latin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dirty="0" smtClean="0">
                <a:latin typeface="微软雅黑" panose="020B0503020204020204" pitchFamily="34" charset="-122"/>
              </a:rPr>
              <a:t>讲义照片均为郭炜拍摄</a:t>
            </a:r>
            <a:endParaRPr lang="zh-CN" altLang="en-US" sz="1600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用树表示集合的算法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82711"/>
            <a:ext cx="8229600" cy="3469492"/>
          </a:xfrm>
        </p:spPr>
        <p:txBody>
          <a:bodyPr/>
          <a:lstStyle/>
          <a:p>
            <a:r>
              <a:rPr lang="zh-CN" altLang="en-US" sz="2400" dirty="0" smtClean="0"/>
              <a:t>基本操作 </a:t>
            </a:r>
            <a:r>
              <a:rPr lang="en-US" altLang="zh-CN" sz="2400" dirty="0" err="1" smtClean="0"/>
              <a:t>GetRoot</a:t>
            </a:r>
            <a:r>
              <a:rPr lang="en-US" altLang="zh-CN" sz="2400" dirty="0" smtClean="0"/>
              <a:t> (a) </a:t>
            </a:r>
            <a:r>
              <a:rPr lang="zh-CN" altLang="en-US" sz="2400" dirty="0" smtClean="0"/>
              <a:t>求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的树根</a:t>
            </a:r>
            <a:endParaRPr lang="en-US" altLang="zh-CN" sz="2400" dirty="0" smtClean="0"/>
          </a:p>
          <a:p>
            <a:endParaRPr lang="en-US" altLang="zh-CN" sz="2400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GetRoot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 </a:t>
            </a:r>
            <a:r>
              <a:rPr lang="en-US" altLang="zh-CN" sz="2400" b="1" dirty="0">
                <a:solidFill>
                  <a:srgbClr val="070C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[a] == a)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a;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GetRoot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1" dirty="0" smtClean="0">
                <a:solidFill>
                  <a:srgbClr val="070C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CB8C-1FBD-40C5-9BF2-7BB206D3BC98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482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用树表示集合的算法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1481" y="882711"/>
            <a:ext cx="8229600" cy="3469492"/>
          </a:xfrm>
        </p:spPr>
        <p:txBody>
          <a:bodyPr/>
          <a:lstStyle/>
          <a:p>
            <a:r>
              <a:rPr lang="en-US" altLang="zh-CN" i="1" dirty="0" smtClean="0"/>
              <a:t>Query(</a:t>
            </a:r>
            <a:r>
              <a:rPr lang="en-US" altLang="zh-CN" i="1" dirty="0" err="1" smtClean="0"/>
              <a:t>a,b</a:t>
            </a:r>
            <a:r>
              <a:rPr lang="en-US" altLang="zh-CN" i="1" dirty="0" smtClean="0"/>
              <a:t>)</a:t>
            </a:r>
          </a:p>
          <a:p>
            <a:pPr lvl="1"/>
            <a:r>
              <a:rPr lang="zh-CN" altLang="en-US" dirty="0" smtClean="0"/>
              <a:t>比较</a:t>
            </a:r>
            <a:r>
              <a:rPr lang="en-US" altLang="zh-CN" dirty="0" smtClean="0"/>
              <a:t>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</a:t>
            </a:r>
            <a:r>
              <a:rPr lang="zh-CN" altLang="en-US" dirty="0" smtClean="0"/>
              <a:t>所在树的根节点是否相同</a:t>
            </a:r>
            <a:endParaRPr lang="en-US" altLang="zh-CN" dirty="0" smtClean="0"/>
          </a:p>
          <a:p>
            <a:r>
              <a:rPr lang="en-US" altLang="zh-CN" i="1" dirty="0" smtClean="0"/>
              <a:t>Merge(</a:t>
            </a:r>
            <a:r>
              <a:rPr lang="en-US" altLang="zh-CN" i="1" dirty="0" err="1" smtClean="0"/>
              <a:t>a,b</a:t>
            </a:r>
            <a:r>
              <a:rPr lang="en-US" altLang="zh-CN" i="1" dirty="0"/>
              <a:t>)</a:t>
            </a:r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的树根的父亲，设置为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的树根</a:t>
            </a:r>
            <a:endParaRPr lang="en-US" altLang="zh-CN" dirty="0" smtClean="0"/>
          </a:p>
          <a:p>
            <a:r>
              <a:rPr lang="zh-CN" altLang="en-US" i="1" dirty="0" smtClean="0"/>
              <a:t>缺点：</a:t>
            </a:r>
            <a:endParaRPr lang="en-US" altLang="zh-CN" i="1" dirty="0"/>
          </a:p>
          <a:p>
            <a:pPr lvl="1"/>
            <a:r>
              <a:rPr lang="zh-CN" altLang="en-US" dirty="0" smtClean="0"/>
              <a:t>树的深度失控则查树根可能太慢！</a:t>
            </a:r>
            <a:endParaRPr lang="en-US" altLang="zh-CN" i="1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CB8C-1FBD-40C5-9BF2-7BB206D3BC98}" type="slidenum">
              <a:rPr lang="zh-CN" altLang="en-US" smtClean="0"/>
              <a:pPr/>
              <a:t>11</a:t>
            </a:fld>
            <a:endParaRPr lang="en-US" altLang="zh-CN" dirty="0"/>
          </a:p>
        </p:txBody>
      </p:sp>
      <p:sp>
        <p:nvSpPr>
          <p:cNvPr id="33" name="Oval 14"/>
          <p:cNvSpPr/>
          <p:nvPr/>
        </p:nvSpPr>
        <p:spPr bwMode="auto">
          <a:xfrm>
            <a:off x="7475880" y="3385688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34" name="Oval 31"/>
          <p:cNvSpPr/>
          <p:nvPr/>
        </p:nvSpPr>
        <p:spPr bwMode="auto">
          <a:xfrm>
            <a:off x="7475880" y="3814316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ea typeface="微软雅黑" panose="020B0503020204020204" pitchFamily="34" charset="-122"/>
              </a:rPr>
              <a:t>b</a:t>
            </a:r>
            <a:endParaRPr lang="zh-CN" altLang="en-US" sz="1350" dirty="0">
              <a:ea typeface="微软雅黑" panose="020B0503020204020204" pitchFamily="34" charset="-122"/>
            </a:endParaRPr>
          </a:p>
        </p:txBody>
      </p:sp>
      <p:sp>
        <p:nvSpPr>
          <p:cNvPr id="35" name="Oval 32"/>
          <p:cNvSpPr/>
          <p:nvPr/>
        </p:nvSpPr>
        <p:spPr bwMode="auto">
          <a:xfrm>
            <a:off x="7475880" y="4242944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ea typeface="微软雅黑" panose="020B0503020204020204" pitchFamily="34" charset="-122"/>
              </a:rPr>
              <a:t>c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36" name="Oval 33"/>
          <p:cNvSpPr/>
          <p:nvPr/>
        </p:nvSpPr>
        <p:spPr bwMode="auto">
          <a:xfrm>
            <a:off x="7475880" y="4671572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ea typeface="微软雅黑" panose="020B0503020204020204" pitchFamily="34" charset="-122"/>
              </a:rPr>
              <a:t>d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37" name="Straight Connector 35"/>
          <p:cNvCxnSpPr>
            <a:stCxn id="33" idx="4"/>
            <a:endCxn id="34" idx="0"/>
          </p:cNvCxnSpPr>
          <p:nvPr/>
        </p:nvCxnSpPr>
        <p:spPr bwMode="auto">
          <a:xfrm rot="5400000">
            <a:off x="7557321" y="3747880"/>
            <a:ext cx="132873" cy="11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34" idx="4"/>
            <a:endCxn id="35" idx="0"/>
          </p:cNvCxnSpPr>
          <p:nvPr/>
        </p:nvCxnSpPr>
        <p:spPr bwMode="auto">
          <a:xfrm rot="5400000">
            <a:off x="7557321" y="4176508"/>
            <a:ext cx="132873" cy="11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9"/>
          <p:cNvCxnSpPr>
            <a:stCxn id="35" idx="4"/>
            <a:endCxn id="36" idx="0"/>
          </p:cNvCxnSpPr>
          <p:nvPr/>
        </p:nvCxnSpPr>
        <p:spPr bwMode="auto">
          <a:xfrm rot="5400000">
            <a:off x="7557321" y="4605136"/>
            <a:ext cx="132873" cy="11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Bent Arrow 44"/>
          <p:cNvSpPr/>
          <p:nvPr/>
        </p:nvSpPr>
        <p:spPr bwMode="auto">
          <a:xfrm flipH="1">
            <a:off x="7797350" y="3439267"/>
            <a:ext cx="267893" cy="1393041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dirty="0">
              <a:solidFill>
                <a:schemeClr val="tx1"/>
              </a:solidFill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41" name="TextBox 45"/>
          <p:cNvSpPr txBox="1"/>
          <p:nvPr/>
        </p:nvSpPr>
        <p:spPr>
          <a:xfrm>
            <a:off x="8172400" y="3867894"/>
            <a:ext cx="1553777" cy="4154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zh-CN" sz="2100" dirty="0">
                <a:latin typeface="+mn-lt"/>
                <a:ea typeface="微软雅黑" panose="020B0503020204020204" pitchFamily="34" charset="-122"/>
              </a:rPr>
              <a:t>O(N)!</a:t>
            </a:r>
            <a:endParaRPr kumimoji="1" lang="zh-CN" altLang="en-US" sz="2100" dirty="0">
              <a:latin typeface="+mn-lt"/>
              <a:ea typeface="微软雅黑" panose="020B0503020204020204" pitchFamily="34" charset="-122"/>
            </a:endParaRPr>
          </a:p>
        </p:txBody>
      </p:sp>
      <p:cxnSp>
        <p:nvCxnSpPr>
          <p:cNvPr id="42" name="Curved Connector 13"/>
          <p:cNvCxnSpPr>
            <a:stCxn id="33" idx="7"/>
            <a:endCxn id="33" idx="1"/>
          </p:cNvCxnSpPr>
          <p:nvPr/>
        </p:nvCxnSpPr>
        <p:spPr bwMode="auto">
          <a:xfrm rot="16200000" flipV="1">
            <a:off x="7623757" y="3324436"/>
            <a:ext cx="1191" cy="209130"/>
          </a:xfrm>
          <a:prstGeom prst="curvedConnector3">
            <a:avLst>
              <a:gd name="adj1" fmla="val 1803211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7080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改进方法一</a:t>
            </a:r>
            <a:endParaRPr lang="zh-CN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1481" y="882711"/>
            <a:ext cx="8229600" cy="3469492"/>
          </a:xfrm>
        </p:spPr>
        <p:txBody>
          <a:bodyPr/>
          <a:lstStyle/>
          <a:p>
            <a:r>
              <a:rPr lang="zh-CN" altLang="en-US" sz="2800" dirty="0"/>
              <a:t>合并两棵树时，把深度浅的树直接挂在另一棵树的根节点下面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合并两棵同深度的树时，必然导致深度增加，不够理想</a:t>
            </a:r>
            <a:endParaRPr lang="en-US" altLang="zh-CN" sz="2800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CB8C-1FBD-40C5-9BF2-7BB206D3BC98}" type="slidenum">
              <a:rPr lang="zh-CN" altLang="en-US" smtClean="0"/>
              <a:pPr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531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改进方法二：</a:t>
            </a:r>
            <a:r>
              <a:rPr lang="zh-CN" altLang="en-US" sz="3200" dirty="0" smtClean="0">
                <a:solidFill>
                  <a:srgbClr val="FF0000"/>
                </a:solidFill>
              </a:rPr>
              <a:t>路径压缩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1481" y="882711"/>
            <a:ext cx="8229600" cy="3469492"/>
          </a:xfrm>
        </p:spPr>
        <p:txBody>
          <a:bodyPr/>
          <a:lstStyle/>
          <a:p>
            <a:endParaRPr lang="en-US" altLang="zh-CN" sz="2800" dirty="0" smtClean="0"/>
          </a:p>
          <a:p>
            <a:r>
              <a:rPr lang="zh-CN" altLang="en-US" sz="2800" dirty="0" smtClean="0"/>
              <a:t>查询一个节点的根时，直接将该节点到根路径上的每个节点，都直接挂在根下面。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经过多次查询，很可能所有树的深度都是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&lt;= 2</a:t>
            </a:r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CB8C-1FBD-40C5-9BF2-7BB206D3BC98}" type="slidenum">
              <a:rPr lang="zh-CN" altLang="en-US" smtClean="0"/>
              <a:pPr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921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2251548" y="1711568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6" name="Oval 6"/>
          <p:cNvSpPr/>
          <p:nvPr/>
        </p:nvSpPr>
        <p:spPr bwMode="auto">
          <a:xfrm>
            <a:off x="3055225" y="2783138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ea typeface="微软雅黑" panose="020B0503020204020204" pitchFamily="34" charset="-122"/>
              </a:rPr>
              <a:t>c</a:t>
            </a:r>
            <a:endParaRPr lang="zh-CN" altLang="en-US" sz="1350" dirty="0">
              <a:ea typeface="微软雅黑" panose="020B0503020204020204" pitchFamily="34" charset="-122"/>
            </a:endParaRPr>
          </a:p>
        </p:txBody>
      </p:sp>
      <p:sp>
        <p:nvSpPr>
          <p:cNvPr id="7" name="Oval 7"/>
          <p:cNvSpPr/>
          <p:nvPr/>
        </p:nvSpPr>
        <p:spPr bwMode="auto">
          <a:xfrm>
            <a:off x="2654460" y="2247353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ea typeface="微软雅黑" panose="020B0503020204020204" pitchFamily="34" charset="-122"/>
              </a:rPr>
              <a:t>b</a:t>
            </a:r>
            <a:endParaRPr lang="zh-CN" altLang="en-US" sz="1350" dirty="0">
              <a:ea typeface="微软雅黑" panose="020B0503020204020204" pitchFamily="34" charset="-122"/>
            </a:endParaRPr>
          </a:p>
        </p:txBody>
      </p:sp>
      <p:sp>
        <p:nvSpPr>
          <p:cNvPr id="8" name="Oval 8"/>
          <p:cNvSpPr/>
          <p:nvPr/>
        </p:nvSpPr>
        <p:spPr bwMode="auto">
          <a:xfrm>
            <a:off x="3458137" y="3318923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d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9" name="Straight Connector 9"/>
          <p:cNvCxnSpPr>
            <a:stCxn id="5" idx="3"/>
            <a:endCxn id="13" idx="0"/>
          </p:cNvCxnSpPr>
          <p:nvPr/>
        </p:nvCxnSpPr>
        <p:spPr bwMode="auto">
          <a:xfrm rot="5400000">
            <a:off x="2037771" y="2017052"/>
            <a:ext cx="310132" cy="204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10"/>
          <p:cNvCxnSpPr>
            <a:stCxn id="5" idx="5"/>
            <a:endCxn id="7" idx="1"/>
          </p:cNvCxnSpPr>
          <p:nvPr/>
        </p:nvCxnSpPr>
        <p:spPr bwMode="auto">
          <a:xfrm rot="16200000" flipH="1">
            <a:off x="2437554" y="2030447"/>
            <a:ext cx="326655" cy="1937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1"/>
          <p:cNvCxnSpPr>
            <a:stCxn id="8" idx="1"/>
            <a:endCxn id="6" idx="5"/>
          </p:cNvCxnSpPr>
          <p:nvPr/>
        </p:nvCxnSpPr>
        <p:spPr bwMode="auto">
          <a:xfrm rot="16200000" flipV="1">
            <a:off x="3241231" y="3102017"/>
            <a:ext cx="326655" cy="1937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4"/>
          <p:cNvCxnSpPr>
            <a:stCxn id="6" idx="1"/>
            <a:endCxn id="7" idx="5"/>
          </p:cNvCxnSpPr>
          <p:nvPr/>
        </p:nvCxnSpPr>
        <p:spPr bwMode="auto">
          <a:xfrm rot="16200000" flipV="1">
            <a:off x="2839392" y="2567305"/>
            <a:ext cx="326655" cy="1916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Isosceles Triangle 27"/>
          <p:cNvSpPr/>
          <p:nvPr/>
        </p:nvSpPr>
        <p:spPr bwMode="auto">
          <a:xfrm>
            <a:off x="1930077" y="2274143"/>
            <a:ext cx="321471" cy="241103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14" name="Isosceles Triangle 31"/>
          <p:cNvSpPr/>
          <p:nvPr/>
        </p:nvSpPr>
        <p:spPr bwMode="auto">
          <a:xfrm>
            <a:off x="2358705" y="2809928"/>
            <a:ext cx="321471" cy="241103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15" name="Straight Connector 32"/>
          <p:cNvCxnSpPr>
            <a:stCxn id="7" idx="3"/>
            <a:endCxn id="14" idx="0"/>
          </p:cNvCxnSpPr>
          <p:nvPr/>
        </p:nvCxnSpPr>
        <p:spPr bwMode="auto">
          <a:xfrm rot="5400000">
            <a:off x="2453541" y="2565695"/>
            <a:ext cx="310132" cy="1783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Isosceles Triangle 36"/>
          <p:cNvSpPr/>
          <p:nvPr/>
        </p:nvSpPr>
        <p:spPr bwMode="auto">
          <a:xfrm>
            <a:off x="2787333" y="3318924"/>
            <a:ext cx="321471" cy="241103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17" name="Straight Connector 37"/>
          <p:cNvCxnSpPr>
            <a:stCxn id="6" idx="3"/>
            <a:endCxn id="16" idx="0"/>
          </p:cNvCxnSpPr>
          <p:nvPr/>
        </p:nvCxnSpPr>
        <p:spPr bwMode="auto">
          <a:xfrm rot="5400000">
            <a:off x="2881631" y="3102017"/>
            <a:ext cx="283343" cy="1504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Oval 40"/>
          <p:cNvSpPr/>
          <p:nvPr/>
        </p:nvSpPr>
        <p:spPr bwMode="auto">
          <a:xfrm>
            <a:off x="5359101" y="1711568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19" name="Oval 41"/>
          <p:cNvSpPr/>
          <p:nvPr/>
        </p:nvSpPr>
        <p:spPr bwMode="auto">
          <a:xfrm>
            <a:off x="6269935" y="2247353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ea typeface="微软雅黑" panose="020B0503020204020204" pitchFamily="34" charset="-122"/>
              </a:rPr>
              <a:t>c</a:t>
            </a:r>
            <a:endParaRPr lang="zh-CN" altLang="en-US" sz="1350" dirty="0">
              <a:ea typeface="微软雅黑" panose="020B0503020204020204" pitchFamily="34" charset="-122"/>
            </a:endParaRPr>
          </a:p>
        </p:txBody>
      </p:sp>
      <p:sp>
        <p:nvSpPr>
          <p:cNvPr id="20" name="Oval 42"/>
          <p:cNvSpPr/>
          <p:nvPr/>
        </p:nvSpPr>
        <p:spPr bwMode="auto">
          <a:xfrm>
            <a:off x="5680572" y="2247353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ea typeface="微软雅黑" panose="020B0503020204020204" pitchFamily="34" charset="-122"/>
              </a:rPr>
              <a:t>b</a:t>
            </a:r>
            <a:endParaRPr lang="zh-CN" altLang="en-US" sz="1350" dirty="0">
              <a:ea typeface="微软雅黑" panose="020B0503020204020204" pitchFamily="34" charset="-122"/>
            </a:endParaRPr>
          </a:p>
        </p:txBody>
      </p:sp>
      <p:sp>
        <p:nvSpPr>
          <p:cNvPr id="21" name="Oval 43"/>
          <p:cNvSpPr/>
          <p:nvPr/>
        </p:nvSpPr>
        <p:spPr bwMode="auto">
          <a:xfrm>
            <a:off x="6814864" y="2247353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d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22" name="Straight Connector 44"/>
          <p:cNvCxnSpPr>
            <a:stCxn id="18" idx="4"/>
            <a:endCxn id="26" idx="0"/>
          </p:cNvCxnSpPr>
          <p:nvPr/>
        </p:nvCxnSpPr>
        <p:spPr bwMode="auto">
          <a:xfrm rot="5400000">
            <a:off x="5219263" y="1986426"/>
            <a:ext cx="266819" cy="308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45"/>
          <p:cNvCxnSpPr>
            <a:stCxn id="18" idx="4"/>
            <a:endCxn id="20" idx="1"/>
          </p:cNvCxnSpPr>
          <p:nvPr/>
        </p:nvCxnSpPr>
        <p:spPr bwMode="auto">
          <a:xfrm rot="16200000" flipH="1">
            <a:off x="5473760" y="2040541"/>
            <a:ext cx="283343" cy="2169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46"/>
          <p:cNvCxnSpPr>
            <a:stCxn id="21" idx="1"/>
            <a:endCxn id="18" idx="4"/>
          </p:cNvCxnSpPr>
          <p:nvPr/>
        </p:nvCxnSpPr>
        <p:spPr bwMode="auto">
          <a:xfrm rot="16200000" flipV="1">
            <a:off x="6040906" y="1473395"/>
            <a:ext cx="283343" cy="13511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47"/>
          <p:cNvCxnSpPr>
            <a:stCxn id="19" idx="1"/>
            <a:endCxn id="18" idx="4"/>
          </p:cNvCxnSpPr>
          <p:nvPr/>
        </p:nvCxnSpPr>
        <p:spPr bwMode="auto">
          <a:xfrm rot="16200000" flipV="1">
            <a:off x="5768441" y="1745859"/>
            <a:ext cx="283343" cy="8062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Isosceles Triangle 48"/>
          <p:cNvSpPr/>
          <p:nvPr/>
        </p:nvSpPr>
        <p:spPr bwMode="auto">
          <a:xfrm>
            <a:off x="5037630" y="2274143"/>
            <a:ext cx="321471" cy="241103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27" name="Isosceles Triangle 49"/>
          <p:cNvSpPr/>
          <p:nvPr/>
        </p:nvSpPr>
        <p:spPr bwMode="auto">
          <a:xfrm>
            <a:off x="5359101" y="2729560"/>
            <a:ext cx="321471" cy="241103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28" name="Straight Connector 50"/>
          <p:cNvCxnSpPr>
            <a:stCxn id="20" idx="3"/>
            <a:endCxn id="27" idx="0"/>
          </p:cNvCxnSpPr>
          <p:nvPr/>
        </p:nvCxnSpPr>
        <p:spPr bwMode="auto">
          <a:xfrm rot="5400000">
            <a:off x="5506978" y="2512654"/>
            <a:ext cx="229764" cy="204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Isosceles Triangle 51"/>
          <p:cNvSpPr/>
          <p:nvPr/>
        </p:nvSpPr>
        <p:spPr bwMode="auto">
          <a:xfrm>
            <a:off x="6002043" y="2756349"/>
            <a:ext cx="321471" cy="241103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30" name="Straight Connector 52"/>
          <p:cNvCxnSpPr>
            <a:stCxn id="19" idx="3"/>
            <a:endCxn id="29" idx="0"/>
          </p:cNvCxnSpPr>
          <p:nvPr/>
        </p:nvCxnSpPr>
        <p:spPr bwMode="auto">
          <a:xfrm rot="5400000">
            <a:off x="6109737" y="2552837"/>
            <a:ext cx="256553" cy="1504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Isosceles Triangle 58"/>
          <p:cNvSpPr/>
          <p:nvPr/>
        </p:nvSpPr>
        <p:spPr bwMode="auto">
          <a:xfrm>
            <a:off x="3448563" y="3881498"/>
            <a:ext cx="321471" cy="241103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32" name="Straight Connector 59"/>
          <p:cNvCxnSpPr>
            <a:stCxn id="8" idx="4"/>
            <a:endCxn id="31" idx="0"/>
          </p:cNvCxnSpPr>
          <p:nvPr/>
        </p:nvCxnSpPr>
        <p:spPr bwMode="auto">
          <a:xfrm rot="16200000" flipH="1">
            <a:off x="3474248" y="3746445"/>
            <a:ext cx="266819" cy="32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Isosceles Triangle 64"/>
          <p:cNvSpPr/>
          <p:nvPr/>
        </p:nvSpPr>
        <p:spPr bwMode="auto">
          <a:xfrm>
            <a:off x="6805720" y="2729560"/>
            <a:ext cx="321471" cy="241103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34" name="Straight Connector 65"/>
          <p:cNvCxnSpPr>
            <a:stCxn id="21" idx="4"/>
            <a:endCxn id="33" idx="0"/>
          </p:cNvCxnSpPr>
          <p:nvPr/>
        </p:nvCxnSpPr>
        <p:spPr bwMode="auto">
          <a:xfrm rot="16200000" flipH="1">
            <a:off x="6871373" y="2634477"/>
            <a:ext cx="186452" cy="37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Striped Right Arrow 67"/>
          <p:cNvSpPr/>
          <p:nvPr/>
        </p:nvSpPr>
        <p:spPr bwMode="auto">
          <a:xfrm>
            <a:off x="3644589" y="2247353"/>
            <a:ext cx="964413" cy="321471"/>
          </a:xfrm>
          <a:prstGeom prst="striped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dirty="0">
              <a:solidFill>
                <a:schemeClr val="tx1"/>
              </a:solidFill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36" name="TextBox 68"/>
          <p:cNvSpPr txBox="1"/>
          <p:nvPr/>
        </p:nvSpPr>
        <p:spPr>
          <a:xfrm>
            <a:off x="3448694" y="1794416"/>
            <a:ext cx="185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ea typeface="微软雅黑" panose="020B0503020204020204" pitchFamily="34" charset="-122"/>
              </a:rPr>
              <a:t>GetRoot</a:t>
            </a:r>
            <a:r>
              <a:rPr lang="en-US" altLang="zh-CN" dirty="0" smtClean="0">
                <a:ea typeface="微软雅黑" panose="020B0503020204020204" pitchFamily="34" charset="-122"/>
              </a:rPr>
              <a:t> (d)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7" name="Title 2"/>
          <p:cNvSpPr>
            <a:spLocks noGrp="1"/>
          </p:cNvSpPr>
          <p:nvPr>
            <p:ph type="title"/>
          </p:nvPr>
        </p:nvSpPr>
        <p:spPr>
          <a:xfrm>
            <a:off x="357158" y="87357"/>
            <a:ext cx="8358246" cy="795354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改进方法二：</a:t>
            </a:r>
            <a:r>
              <a:rPr lang="zh-CN" altLang="en-US" sz="3200" dirty="0" smtClean="0">
                <a:solidFill>
                  <a:srgbClr val="FF0000"/>
                </a:solidFill>
              </a:rPr>
              <a:t>路径压缩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65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改进方法二：</a:t>
            </a:r>
            <a:r>
              <a:rPr lang="zh-CN" altLang="en-US" sz="3200" dirty="0">
                <a:solidFill>
                  <a:srgbClr val="FF0000"/>
                </a:solidFill>
              </a:rPr>
              <a:t>路径压缩</a:t>
            </a:r>
            <a:endParaRPr lang="zh-CN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882711"/>
            <a:ext cx="8229600" cy="3469492"/>
          </a:xfrm>
        </p:spPr>
        <p:txBody>
          <a:bodyPr/>
          <a:lstStyle/>
          <a:p>
            <a:r>
              <a:rPr lang="zh-CN" altLang="en-US" sz="2400" dirty="0" smtClean="0"/>
              <a:t>基本操作 </a:t>
            </a:r>
            <a:r>
              <a:rPr lang="en-US" altLang="zh-CN" sz="2400" dirty="0" err="1" smtClean="0"/>
              <a:t>GetRoot</a:t>
            </a:r>
            <a:r>
              <a:rPr lang="en-US" altLang="zh-CN" sz="2400" dirty="0" smtClean="0"/>
              <a:t> (a) </a:t>
            </a:r>
            <a:r>
              <a:rPr lang="zh-CN" altLang="en-US" sz="2400" dirty="0" smtClean="0"/>
              <a:t>求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的树根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GetRoot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 parent[a] != a)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parent[a] =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GetRoot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(parent[a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parent[a];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CB8C-1FBD-40C5-9BF2-7BB206D3BC98}" type="slidenum">
              <a:rPr lang="zh-CN" altLang="en-US" smtClean="0"/>
              <a:pPr/>
              <a:t>15</a:t>
            </a:fld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4535488" y="3394508"/>
            <a:ext cx="4608512" cy="14003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GetRoot</a:t>
            </a:r>
            <a:r>
              <a:rPr lang="en-US" altLang="zh-CN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</a:t>
            </a:r>
            <a:r>
              <a:rPr lang="en-US" altLang="zh-CN" sz="17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//old one</a:t>
            </a:r>
          </a:p>
          <a:p>
            <a:pPr marL="0" indent="0">
              <a:buNone/>
            </a:pPr>
            <a:r>
              <a:rPr lang="en-US" altLang="zh-CN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 parent[a] == a)</a:t>
            </a:r>
          </a:p>
          <a:p>
            <a:pPr marL="0" indent="0">
              <a:buNone/>
            </a:pPr>
            <a:r>
              <a:rPr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a;</a:t>
            </a:r>
          </a:p>
          <a:p>
            <a:pPr marL="0" indent="0">
              <a:buNone/>
            </a:pPr>
            <a:r>
              <a:rPr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altLang="zh-CN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GetRoot</a:t>
            </a:r>
            <a:r>
              <a:rPr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(parent[a]);</a:t>
            </a:r>
          </a:p>
          <a:p>
            <a:pPr marL="0" indent="0">
              <a:buNone/>
            </a:pPr>
            <a:r>
              <a:rPr lang="en-US" altLang="zh-CN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29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改进方法二：</a:t>
            </a:r>
            <a:r>
              <a:rPr lang="zh-CN" altLang="en-US" sz="3200" dirty="0">
                <a:solidFill>
                  <a:srgbClr val="FF0000"/>
                </a:solidFill>
              </a:rPr>
              <a:t>路径压缩</a:t>
            </a:r>
            <a:endParaRPr lang="zh-CN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882711"/>
            <a:ext cx="8229600" cy="34694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parent[N];</a:t>
            </a:r>
          </a:p>
          <a:p>
            <a:pPr marL="0" indent="0">
              <a:buNone/>
            </a:pPr>
            <a:r>
              <a:rPr lang="en-US" altLang="zh-CN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Merge(</a:t>
            </a:r>
            <a:r>
              <a:rPr lang="en-US" altLang="zh-CN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a,int</a:t>
            </a:r>
            <a:r>
              <a:rPr lang="en-US" altLang="zh-C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pPr marL="0" indent="0">
              <a:buNone/>
            </a:pPr>
            <a:r>
              <a:rPr lang="en-US" altLang="zh-CN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zh-CN" sz="2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把</a:t>
            </a:r>
            <a:r>
              <a:rPr lang="en-US" altLang="zh-CN" sz="2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sz="2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树根挂到</a:t>
            </a:r>
            <a:r>
              <a:rPr lang="en-US" altLang="zh-CN" sz="2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树根下</a:t>
            </a:r>
            <a:endParaRPr lang="en-US" altLang="zh-CN" sz="2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parent[</a:t>
            </a:r>
            <a:r>
              <a:rPr lang="en-US" altLang="zh-CN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GetRoot</a:t>
            </a:r>
            <a:r>
              <a:rPr lang="en-US" altLang="zh-CN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altLang="zh-C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CN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GetRoot</a:t>
            </a:r>
            <a:r>
              <a:rPr lang="en-US" altLang="zh-C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 ;</a:t>
            </a:r>
          </a:p>
          <a:p>
            <a:pPr marL="0" indent="0">
              <a:buNone/>
            </a:pPr>
            <a:r>
              <a:rPr lang="en-US" altLang="zh-C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Query(</a:t>
            </a:r>
            <a:r>
              <a:rPr lang="en-US" altLang="zh-CN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a,int</a:t>
            </a:r>
            <a:r>
              <a:rPr lang="en-US" altLang="zh-C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pPr marL="0" indent="0">
              <a:buNone/>
            </a:pPr>
            <a:r>
              <a:rPr lang="en-US" altLang="zh-C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altLang="zh-CN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GetRoot</a:t>
            </a:r>
            <a:r>
              <a:rPr lang="en-US" altLang="zh-C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 == </a:t>
            </a:r>
            <a:r>
              <a:rPr lang="en-US" altLang="zh-CN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GetRoot</a:t>
            </a:r>
            <a:r>
              <a:rPr lang="en-US" altLang="zh-C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 ;</a:t>
            </a:r>
          </a:p>
          <a:p>
            <a:pPr marL="0" indent="0">
              <a:buNone/>
            </a:pPr>
            <a:r>
              <a:rPr lang="en-US" altLang="zh-CN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zh-CN" alt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并查</a:t>
            </a:r>
            <a:r>
              <a:rPr lang="zh-CN" alt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集的空间复杂度</a:t>
            </a:r>
            <a:r>
              <a:rPr lang="en-US" altLang="zh-CN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O(N),</a:t>
            </a:r>
            <a:r>
              <a:rPr lang="zh-CN" alt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时间复杂度就是</a:t>
            </a:r>
            <a:r>
              <a:rPr lang="en-US" altLang="zh-CN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GetRoot</a:t>
            </a:r>
            <a:r>
              <a:rPr lang="zh-CN" alt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的复杂度</a:t>
            </a:r>
            <a:endParaRPr lang="en-US" altLang="zh-CN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CB8C-1FBD-40C5-9BF2-7BB206D3BC98}" type="slidenum">
              <a:rPr lang="zh-CN" altLang="en-US" smtClean="0"/>
              <a:pPr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634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并查集的时间复杂度</a:t>
            </a:r>
            <a:endParaRPr lang="zh-CN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882711"/>
            <a:ext cx="8712968" cy="3469492"/>
          </a:xfrm>
        </p:spPr>
        <p:txBody>
          <a:bodyPr/>
          <a:lstStyle/>
          <a:p>
            <a:pPr marL="0" indent="0">
              <a:buNone/>
            </a:pPr>
            <a:endParaRPr lang="en-US" altLang="zh-CN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GetRoot</a:t>
            </a:r>
            <a:r>
              <a:rPr lang="zh-CN" altLang="en-US" sz="2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的平摊时间复杂度</a:t>
            </a:r>
            <a:r>
              <a:rPr lang="en-US" altLang="zh-CN" sz="2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sz="2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lang="en-US" altLang="zh-CN" sz="2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log(n)</a:t>
            </a:r>
            <a:r>
              <a:rPr lang="zh-CN" altLang="en-US" sz="2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CN" sz="22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如果加上按秩合并，即合并时确保把矮的树挂在高的树下面，则在</a:t>
            </a:r>
            <a:r>
              <a:rPr lang="en-US" altLang="zh-CN" sz="2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CN" altLang="en-US" sz="2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不是很大的时候，是常数，且不超过</a:t>
            </a:r>
            <a:r>
              <a:rPr lang="en-US" altLang="zh-CN" sz="2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>
              <a:buNone/>
            </a:pPr>
            <a:endParaRPr lang="en-US" altLang="zh-CN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“不是很大”，指的是不比宇宙中原子的数目更多</a:t>
            </a:r>
            <a:endParaRPr lang="en-US" altLang="zh-CN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22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CB8C-1FBD-40C5-9BF2-7BB206D3BC98}" type="slidenum">
              <a:rPr lang="zh-CN" altLang="en-US" smtClean="0"/>
              <a:pPr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674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9220" name="文本框 2"/>
          <p:cNvSpPr txBox="1">
            <a:spLocks noChangeArrowheads="1"/>
          </p:cNvSpPr>
          <p:nvPr/>
        </p:nvSpPr>
        <p:spPr bwMode="auto">
          <a:xfrm>
            <a:off x="6657975" y="4681538"/>
            <a:ext cx="2493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</a:rPr>
              <a:t>福建省宁德市北岸公园</a:t>
            </a:r>
          </a:p>
        </p:txBody>
      </p:sp>
      <p:sp>
        <p:nvSpPr>
          <p:cNvPr id="9221" name="标题 1"/>
          <p:cNvSpPr txBox="1">
            <a:spLocks/>
          </p:cNvSpPr>
          <p:nvPr/>
        </p:nvSpPr>
        <p:spPr bwMode="auto">
          <a:xfrm>
            <a:off x="107950" y="2303463"/>
            <a:ext cx="27368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</a:rPr>
              <a:t>例题 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</a:rPr>
              <a:t>1</a:t>
            </a:r>
          </a:p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The Suspects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238" y="454092"/>
            <a:ext cx="6227762" cy="4670822"/>
          </a:xfrm>
          <a:prstGeom prst="rect">
            <a:avLst/>
          </a:prstGeom>
        </p:spPr>
      </p:pic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7136450" y="4713910"/>
            <a:ext cx="20154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rgbClr val="070CEB"/>
                </a:solidFill>
                <a:latin typeface="微软雅黑" panose="020B0503020204020204" pitchFamily="34" charset="-122"/>
              </a:rPr>
              <a:t>新疆喀拉峻鳄鱼湾</a:t>
            </a:r>
            <a:endParaRPr lang="zh-CN" altLang="en-US" sz="1800" dirty="0">
              <a:solidFill>
                <a:srgbClr val="070CEB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302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例题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： </a:t>
            </a:r>
            <a:r>
              <a:rPr lang="en-US" sz="3200" dirty="0" smtClean="0"/>
              <a:t>POJ1611  The Suspects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480" y="1203598"/>
            <a:ext cx="8615015" cy="3469492"/>
          </a:xfrm>
        </p:spPr>
        <p:txBody>
          <a:bodyPr/>
          <a:lstStyle/>
          <a:p>
            <a:r>
              <a:rPr lang="zh-CN" altLang="en-US" sz="2800" dirty="0" smtClean="0"/>
              <a:t>有</a:t>
            </a:r>
            <a:r>
              <a:rPr lang="en-US" sz="2800" dirty="0" smtClean="0"/>
              <a:t>n</a:t>
            </a:r>
            <a:r>
              <a:rPr lang="zh-CN" altLang="en-US" sz="2800" dirty="0" smtClean="0"/>
              <a:t>个学生，编号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到</a:t>
            </a:r>
            <a:r>
              <a:rPr lang="en-US" altLang="zh-CN" sz="2800" dirty="0" smtClean="0"/>
              <a:t> n-1, </a:t>
            </a:r>
            <a:r>
              <a:rPr lang="zh-CN" altLang="en-US" sz="2800" dirty="0" smtClean="0"/>
              <a:t>以及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个团体，</a:t>
            </a:r>
            <a:r>
              <a:rPr lang="en-US" altLang="zh-CN" sz="2800" dirty="0" smtClean="0"/>
              <a:t>(</a:t>
            </a:r>
            <a:r>
              <a:rPr lang="en-US" sz="2800" dirty="0" smtClean="0"/>
              <a:t>0 &lt; n &lt;= 30000 </a:t>
            </a:r>
            <a:r>
              <a:rPr lang="en-US" altLang="zh-CN" sz="2800" dirty="0" smtClean="0"/>
              <a:t>,</a:t>
            </a:r>
            <a:r>
              <a:rPr lang="en-US" sz="2800" dirty="0" smtClean="0"/>
              <a:t> 0 &lt;= m &lt;= 500</a:t>
            </a:r>
            <a:r>
              <a:rPr lang="en-US" altLang="zh-CN" sz="2800" dirty="0" smtClean="0"/>
              <a:t>) </a:t>
            </a:r>
            <a:r>
              <a:rPr lang="zh-CN" altLang="en-US" sz="2800" dirty="0" smtClean="0"/>
              <a:t>一个学生可以属于多个团体，也可以不属于任何团体。一个学生患病，则它所属的整个团体都会被传染而患病。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开始只有</a:t>
            </a:r>
            <a:r>
              <a:rPr lang="en-US" altLang="zh-CN" sz="2800" dirty="0" smtClean="0">
                <a:solidFill>
                  <a:srgbClr val="FF0000"/>
                </a:solidFill>
              </a:rPr>
              <a:t>0</a:t>
            </a:r>
            <a:r>
              <a:rPr lang="zh-CN" altLang="en-US" sz="2800" dirty="0" smtClean="0">
                <a:solidFill>
                  <a:srgbClr val="FF0000"/>
                </a:solidFill>
              </a:rPr>
              <a:t>号</a:t>
            </a:r>
            <a:r>
              <a:rPr lang="zh-CN" altLang="en-US" sz="2800" dirty="0" smtClean="0">
                <a:solidFill>
                  <a:srgbClr val="FF0000"/>
                </a:solidFill>
              </a:rPr>
              <a:t>学生患病</a:t>
            </a:r>
            <a:r>
              <a:rPr lang="zh-CN" altLang="en-US" sz="2800" dirty="0" smtClean="0"/>
              <a:t>。已知</a:t>
            </a:r>
            <a:r>
              <a:rPr lang="zh-CN" altLang="en-US" sz="2800" dirty="0" smtClean="0"/>
              <a:t>每个</a:t>
            </a:r>
            <a:r>
              <a:rPr lang="zh-CN" altLang="en-US" sz="2800" dirty="0" smtClean="0"/>
              <a:t>团体都由哪些学生构成，</a:t>
            </a:r>
            <a:r>
              <a:rPr lang="zh-CN" altLang="en-US" sz="2800" dirty="0" smtClean="0"/>
              <a:t>求最终一共会有多少学生患病</a:t>
            </a:r>
            <a:endParaRPr lang="en-US" altLang="zh-CN" sz="2800" dirty="0" smtClean="0"/>
          </a:p>
          <a:p>
            <a:endParaRPr lang="en-US" altLang="zh-CN" sz="28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CB8C-1FBD-40C5-9BF2-7BB206D3BC98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929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ctrTitle"/>
          </p:nvPr>
        </p:nvSpPr>
        <p:spPr>
          <a:xfrm>
            <a:off x="2916238" y="1779588"/>
            <a:ext cx="3168650" cy="1103312"/>
          </a:xfrm>
        </p:spPr>
        <p:txBody>
          <a:bodyPr/>
          <a:lstStyle/>
          <a:p>
            <a:pPr eaLnBrk="1" hangingPunct="1"/>
            <a:r>
              <a:rPr lang="zh-CN" altLang="en-US" sz="4000" dirty="0" smtClean="0"/>
              <a:t>并查集</a:t>
            </a:r>
          </a:p>
        </p:txBody>
      </p:sp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236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922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6D0AB2-A735-431F-B605-A4FDFE267378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zh-CN" altLang="en-US" sz="1200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6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39552" y="919163"/>
            <a:ext cx="4248472" cy="394335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Sample Input</a:t>
            </a:r>
          </a:p>
          <a:p>
            <a:pPr marL="0" indent="0">
              <a:buNone/>
            </a:pPr>
            <a:r>
              <a:rPr lang="en-US" sz="1800" b="1" dirty="0"/>
              <a:t>100 4 </a:t>
            </a:r>
            <a:r>
              <a:rPr lang="en-US" sz="1800" b="1" dirty="0" smtClean="0"/>
              <a:t>    </a:t>
            </a:r>
            <a:r>
              <a:rPr lang="en-US" sz="1800" b="1" dirty="0" smtClean="0">
                <a:solidFill>
                  <a:srgbClr val="00B050"/>
                </a:solidFill>
              </a:rPr>
              <a:t>//100</a:t>
            </a:r>
            <a:r>
              <a:rPr lang="zh-CN" altLang="en-US" sz="1800" b="1" dirty="0" smtClean="0">
                <a:solidFill>
                  <a:srgbClr val="00B050"/>
                </a:solidFill>
              </a:rPr>
              <a:t>人</a:t>
            </a:r>
            <a:r>
              <a:rPr lang="en-US" altLang="zh-CN" sz="1800" b="1" dirty="0" smtClean="0">
                <a:solidFill>
                  <a:srgbClr val="00B050"/>
                </a:solidFill>
              </a:rPr>
              <a:t>,4</a:t>
            </a:r>
            <a:r>
              <a:rPr lang="zh-CN" altLang="en-US" sz="1800" b="1" dirty="0" smtClean="0">
                <a:solidFill>
                  <a:srgbClr val="00B050"/>
                </a:solidFill>
              </a:rPr>
              <a:t>团体</a:t>
            </a: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b="1" dirty="0"/>
              <a:t>2 1 2 </a:t>
            </a:r>
            <a:r>
              <a:rPr lang="en-US" sz="1800" b="1" dirty="0" smtClean="0"/>
              <a:t>     </a:t>
            </a:r>
            <a:r>
              <a:rPr lang="en-US" sz="1800" b="1" dirty="0" smtClean="0">
                <a:solidFill>
                  <a:srgbClr val="00B050"/>
                </a:solidFill>
              </a:rPr>
              <a:t>//</a:t>
            </a:r>
            <a:r>
              <a:rPr lang="zh-CN" altLang="en-US" sz="1800" b="1" dirty="0" smtClean="0">
                <a:solidFill>
                  <a:srgbClr val="00B050"/>
                </a:solidFill>
              </a:rPr>
              <a:t>本团体有</a:t>
            </a:r>
            <a:r>
              <a:rPr lang="en-US" altLang="zh-CN" sz="1800" b="1" dirty="0" smtClean="0">
                <a:solidFill>
                  <a:srgbClr val="00B050"/>
                </a:solidFill>
              </a:rPr>
              <a:t>2</a:t>
            </a:r>
            <a:r>
              <a:rPr lang="zh-CN" altLang="en-US" sz="1800" b="1" dirty="0" smtClean="0">
                <a:solidFill>
                  <a:srgbClr val="00B050"/>
                </a:solidFill>
              </a:rPr>
              <a:t>人，编号 </a:t>
            </a:r>
            <a:r>
              <a:rPr lang="en-US" altLang="zh-CN" sz="1800" b="1" dirty="0" smtClean="0">
                <a:solidFill>
                  <a:srgbClr val="00B050"/>
                </a:solidFill>
              </a:rPr>
              <a:t>1,2</a:t>
            </a: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b="1" dirty="0"/>
              <a:t>5 10 13 11 12 14 </a:t>
            </a:r>
          </a:p>
          <a:p>
            <a:pPr marL="0" indent="0">
              <a:buNone/>
            </a:pPr>
            <a:r>
              <a:rPr lang="en-US" sz="1800" b="1" dirty="0"/>
              <a:t>2 0 1 </a:t>
            </a:r>
          </a:p>
          <a:p>
            <a:pPr marL="0" indent="0">
              <a:buNone/>
            </a:pPr>
            <a:r>
              <a:rPr lang="en-US" sz="1800" b="1" dirty="0"/>
              <a:t>2 99 2 </a:t>
            </a:r>
          </a:p>
          <a:p>
            <a:pPr marL="0" indent="0">
              <a:buNone/>
            </a:pPr>
            <a:r>
              <a:rPr lang="en-US" sz="1800" b="1" dirty="0"/>
              <a:t>200 2 </a:t>
            </a:r>
            <a:r>
              <a:rPr lang="en-US" sz="1800" b="1" dirty="0" smtClean="0"/>
              <a:t>  </a:t>
            </a:r>
            <a:r>
              <a:rPr lang="en-US" altLang="zh-CN" sz="1800" b="1" dirty="0" smtClean="0">
                <a:solidFill>
                  <a:srgbClr val="00B050"/>
                </a:solidFill>
              </a:rPr>
              <a:t>//200</a:t>
            </a:r>
            <a:r>
              <a:rPr lang="zh-CN" altLang="en-US" sz="1800" b="1" dirty="0">
                <a:solidFill>
                  <a:srgbClr val="00B050"/>
                </a:solidFill>
              </a:rPr>
              <a:t>人</a:t>
            </a:r>
            <a:r>
              <a:rPr lang="en-US" altLang="zh-CN" sz="1800" b="1" dirty="0" smtClean="0">
                <a:solidFill>
                  <a:srgbClr val="00B050"/>
                </a:solidFill>
              </a:rPr>
              <a:t>,2</a:t>
            </a:r>
            <a:r>
              <a:rPr lang="zh-CN" altLang="en-US" sz="1800" b="1" dirty="0" smtClean="0">
                <a:solidFill>
                  <a:srgbClr val="00B050"/>
                </a:solidFill>
              </a:rPr>
              <a:t>团体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1 5 </a:t>
            </a:r>
            <a:r>
              <a:rPr lang="en-US" sz="1800" b="1" dirty="0" smtClean="0"/>
              <a:t>     </a:t>
            </a:r>
            <a:r>
              <a:rPr lang="en-US" altLang="zh-CN" sz="1800" b="1" dirty="0">
                <a:solidFill>
                  <a:srgbClr val="00B050"/>
                </a:solidFill>
              </a:rPr>
              <a:t>//</a:t>
            </a:r>
            <a:r>
              <a:rPr lang="zh-CN" altLang="en-US" sz="1800" b="1" dirty="0">
                <a:solidFill>
                  <a:srgbClr val="00B050"/>
                </a:solidFill>
              </a:rPr>
              <a:t>本团体</a:t>
            </a:r>
            <a:r>
              <a:rPr lang="zh-CN" altLang="en-US" sz="1800" b="1" dirty="0" smtClean="0">
                <a:solidFill>
                  <a:srgbClr val="00B050"/>
                </a:solidFill>
              </a:rPr>
              <a:t>有</a:t>
            </a:r>
            <a:r>
              <a:rPr lang="en-US" altLang="zh-CN" sz="1800" b="1" dirty="0" smtClean="0">
                <a:solidFill>
                  <a:srgbClr val="00B050"/>
                </a:solidFill>
              </a:rPr>
              <a:t>1</a:t>
            </a:r>
            <a:r>
              <a:rPr lang="zh-CN" altLang="en-US" sz="1800" b="1" dirty="0" smtClean="0">
                <a:solidFill>
                  <a:srgbClr val="00B050"/>
                </a:solidFill>
              </a:rPr>
              <a:t>人</a:t>
            </a:r>
            <a:r>
              <a:rPr lang="zh-CN" altLang="en-US" sz="1800" b="1" dirty="0">
                <a:solidFill>
                  <a:srgbClr val="00B050"/>
                </a:solidFill>
              </a:rPr>
              <a:t>，编号 </a:t>
            </a:r>
            <a:r>
              <a:rPr lang="en-US" altLang="zh-CN" sz="1800" b="1" dirty="0" smtClean="0">
                <a:solidFill>
                  <a:srgbClr val="00B050"/>
                </a:solidFill>
              </a:rPr>
              <a:t>5</a:t>
            </a:r>
            <a:endParaRPr lang="en-US" altLang="zh-CN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b="1" dirty="0" smtClean="0"/>
              <a:t>5 </a:t>
            </a:r>
            <a:r>
              <a:rPr lang="en-US" sz="1800" b="1" dirty="0"/>
              <a:t>1 2 3 4 5 </a:t>
            </a:r>
          </a:p>
          <a:p>
            <a:pPr marL="0" indent="0">
              <a:buNone/>
            </a:pPr>
            <a:r>
              <a:rPr lang="en-US" sz="1800" b="1" dirty="0"/>
              <a:t>1 0 </a:t>
            </a:r>
            <a:r>
              <a:rPr lang="en-US" sz="1800" b="1" dirty="0" smtClean="0"/>
              <a:t>    </a:t>
            </a:r>
            <a:r>
              <a:rPr lang="en-US" altLang="zh-CN" sz="1800" b="1" dirty="0" smtClean="0">
                <a:solidFill>
                  <a:srgbClr val="00B050"/>
                </a:solidFill>
              </a:rPr>
              <a:t>//1</a:t>
            </a:r>
            <a:r>
              <a:rPr lang="zh-CN" altLang="en-US" sz="1800" b="1" dirty="0" smtClean="0">
                <a:solidFill>
                  <a:srgbClr val="00B050"/>
                </a:solidFill>
              </a:rPr>
              <a:t>人</a:t>
            </a:r>
            <a:r>
              <a:rPr lang="en-US" altLang="zh-CN" sz="1800" b="1" dirty="0" smtClean="0">
                <a:solidFill>
                  <a:srgbClr val="00B050"/>
                </a:solidFill>
              </a:rPr>
              <a:t>,0</a:t>
            </a:r>
            <a:r>
              <a:rPr lang="zh-CN" altLang="en-US" sz="1800" b="1" dirty="0" smtClean="0">
                <a:solidFill>
                  <a:srgbClr val="00B050"/>
                </a:solidFill>
              </a:rPr>
              <a:t>团体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sz="1800" b="1" dirty="0" smtClean="0"/>
              <a:t>0 0     </a:t>
            </a:r>
            <a:r>
              <a:rPr lang="en-US" sz="1800" b="1" dirty="0" smtClean="0">
                <a:solidFill>
                  <a:srgbClr val="00B050"/>
                </a:solidFill>
              </a:rPr>
              <a:t>//</a:t>
            </a:r>
            <a:r>
              <a:rPr lang="zh-CN" altLang="en-US" sz="1800" b="1" dirty="0" smtClean="0">
                <a:solidFill>
                  <a:srgbClr val="00B050"/>
                </a:solidFill>
              </a:rPr>
              <a:t>结束标记</a:t>
            </a:r>
            <a:endParaRPr lang="en-US" altLang="zh-CN" sz="1800" b="1" dirty="0">
              <a:solidFill>
                <a:srgbClr val="00B050"/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57900" y="4683919"/>
            <a:ext cx="1600200" cy="357188"/>
          </a:xfrm>
        </p:spPr>
        <p:txBody>
          <a:bodyPr/>
          <a:lstStyle/>
          <a:p>
            <a:fld id="{180ACB8C-1FBD-40C5-9BF2-7BB206D3BC98}" type="slidenum">
              <a:rPr lang="zh-CN" altLang="en-US" smtClean="0"/>
              <a:pPr/>
              <a:t>20</a:t>
            </a:fld>
            <a:endParaRPr lang="en-US" altLang="zh-CN"/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white">
          <a:xfrm>
            <a:off x="5076056" y="987574"/>
            <a:ext cx="2768201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defRPr/>
            </a:pPr>
            <a:r>
              <a:rPr kumimoji="1" lang="en-US" sz="2400" b="1" kern="0" dirty="0">
                <a:latin typeface="+mn-lt"/>
                <a:ea typeface="微软雅黑" panose="020B0503020204020204" pitchFamily="34" charset="-122"/>
              </a:rPr>
              <a:t>Sample Output</a:t>
            </a:r>
          </a:p>
          <a:p>
            <a:pPr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defRPr/>
            </a:pPr>
            <a:r>
              <a:rPr kumimoji="1" lang="en-US" sz="2400" b="1" kern="0" dirty="0">
                <a:latin typeface="+mn-lt"/>
                <a:ea typeface="微软雅黑" panose="020B0503020204020204" pitchFamily="34" charset="-122"/>
              </a:rPr>
              <a:t>4</a:t>
            </a:r>
          </a:p>
          <a:p>
            <a:pPr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defRPr/>
            </a:pPr>
            <a:r>
              <a:rPr kumimoji="1" lang="en-US" sz="2400" b="1" kern="0" dirty="0">
                <a:latin typeface="+mn-lt"/>
                <a:ea typeface="微软雅黑" panose="020B0503020204020204" pitchFamily="34" charset="-122"/>
              </a:rPr>
              <a:t>1</a:t>
            </a:r>
          </a:p>
          <a:p>
            <a:pPr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defRPr/>
            </a:pPr>
            <a:r>
              <a:rPr kumimoji="1" lang="en-US" sz="2400" b="1" kern="0" dirty="0">
                <a:latin typeface="+mn-lt"/>
                <a:ea typeface="微软雅黑" panose="020B0503020204020204" pitchFamily="34" charset="-122"/>
              </a:rPr>
              <a:t>1</a:t>
            </a:r>
            <a:endParaRPr kumimoji="1" lang="en-US" altLang="zh-CN" sz="2400" b="1" kern="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357158" y="87357"/>
            <a:ext cx="8358246" cy="795354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例题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： </a:t>
            </a:r>
            <a:r>
              <a:rPr lang="en-US" sz="3200" dirty="0" smtClean="0"/>
              <a:t>POJ1611  The Suspects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5074171" y="3127186"/>
            <a:ext cx="36124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</a:rPr>
              <a:t>三组数据，分别是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</a:rPr>
              <a:t>100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</a:rPr>
              <a:t>个人，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</a:rPr>
              <a:t>4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</a:rPr>
              <a:t>个团体</a:t>
            </a:r>
            <a:endParaRPr lang="en-US" altLang="zh-CN" sz="2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</a:rPr>
              <a:t>200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</a:rPr>
              <a:t>个人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</a:rPr>
              <a:t>,2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</a:rPr>
              <a:t>个团体</a:t>
            </a:r>
            <a:endParaRPr lang="en-US" altLang="zh-CN" sz="2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</a:rPr>
              <a:t>1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</a:rPr>
              <a:t>个人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</a:rPr>
              <a:t>,0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微软雅黑" panose="020B0503020204020204" pitchFamily="34" charset="-122"/>
              </a:rPr>
              <a:t>个团体</a:t>
            </a:r>
          </a:p>
        </p:txBody>
      </p:sp>
    </p:spTree>
    <p:extLst>
      <p:ext uri="{BB962C8B-B14F-4D97-AF65-F5344CB8AC3E}">
        <p14:creationId xmlns:p14="http://schemas.microsoft.com/office/powerpoint/2010/main" val="1455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39552" y="919163"/>
            <a:ext cx="4248472" cy="39433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关键</a:t>
            </a:r>
            <a:r>
              <a:rPr lang="en-US" altLang="zh-CN" b="1" dirty="0" smtClean="0"/>
              <a:t>:</a:t>
            </a:r>
          </a:p>
          <a:p>
            <a:pPr marL="0" indent="0">
              <a:buNone/>
            </a:pPr>
            <a:endParaRPr lang="en-US" altLang="zh-CN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800" b="1" dirty="0" smtClean="0">
                <a:solidFill>
                  <a:schemeClr val="tx1"/>
                </a:solidFill>
              </a:rPr>
              <a:t>互相感染的人，应该属于同一个集合。</a:t>
            </a:r>
            <a:endParaRPr lang="en-US" altLang="zh-CN" sz="18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800" b="1" dirty="0" smtClean="0">
                <a:solidFill>
                  <a:schemeClr val="tx1"/>
                </a:solidFill>
              </a:rPr>
              <a:t>最终问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0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所在的集合有几个元素</a:t>
            </a:r>
            <a:endParaRPr lang="en-US" altLang="zh-CN" sz="1800" b="1" dirty="0">
              <a:solidFill>
                <a:schemeClr val="tx1"/>
              </a:solidFill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57900" y="4683919"/>
            <a:ext cx="1600200" cy="357188"/>
          </a:xfrm>
        </p:spPr>
        <p:txBody>
          <a:bodyPr/>
          <a:lstStyle/>
          <a:p>
            <a:fld id="{180ACB8C-1FBD-40C5-9BF2-7BB206D3BC98}" type="slidenum">
              <a:rPr lang="zh-CN" altLang="en-US" smtClean="0"/>
              <a:pPr/>
              <a:t>21</a:t>
            </a:fld>
            <a:endParaRPr lang="en-US" altLang="zh-CN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357158" y="87357"/>
            <a:ext cx="8358246" cy="795354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例题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： </a:t>
            </a:r>
            <a:r>
              <a:rPr lang="en-US" sz="3200" dirty="0" smtClean="0"/>
              <a:t>POJ1611  The Suspects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464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1520" y="795354"/>
            <a:ext cx="81369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#include &lt;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iostream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using namespace std;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const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MAX = 30000;</a:t>
            </a:r>
          </a:p>
          <a:p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n,m,k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parent[MAX+10];</a:t>
            </a:r>
          </a:p>
          <a:p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total[MAX+10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]; 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total[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GetRoot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(a)]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所在的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group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人数</a:t>
            </a:r>
            <a:endParaRPr lang="en-US" altLang="zh-CN" b="1" dirty="0" smtClean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endParaRPr lang="en-US" altLang="zh-CN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GetRoot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a)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{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获取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的根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并把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的父节点改为根</a:t>
            </a:r>
            <a:endParaRPr lang="en-US" altLang="zh-CN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if( parent[a]!= a)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parent[a] = </a:t>
            </a:r>
            <a:r>
              <a:rPr lang="en-US" altLang="zh-CN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GetRoot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(parent[a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]);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return parent[a];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358246" cy="795354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例题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： </a:t>
            </a:r>
            <a:r>
              <a:rPr lang="en-US" sz="3200" dirty="0" smtClean="0"/>
              <a:t>POJ1611  The Suspects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0304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51520" y="915566"/>
            <a:ext cx="83529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void Merge(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a,int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b)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p1 =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GetRoot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(a);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p2 =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GetRoot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(b);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if( p1 == p2 )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return;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total[p1] += total[p2];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parent[p2] = p1;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358246" cy="795354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例题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： </a:t>
            </a:r>
            <a:r>
              <a:rPr lang="en-US" sz="3200" dirty="0" smtClean="0"/>
              <a:t>POJ1611  The Suspects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3481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51520" y="699542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main()  {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while(true) {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scanf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("%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d%d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",&amp;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n,&amp;m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if( n == 0 &amp;&amp; m == 0)	break;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for(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0;i &lt; n; ++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{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parent[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=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	</a:t>
            </a:r>
            <a:endParaRPr lang="en-US" altLang="zh-CN" sz="16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total[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= 1;</a:t>
            </a:r>
          </a:p>
          <a:p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}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for(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0;i &lt; m; ++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 {	 </a:t>
            </a:r>
            <a:endParaRPr lang="en-US" altLang="zh-CN" sz="16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h,s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scanf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("%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d",&amp;k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);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scanf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("%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d",&amp;h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for(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j = 1; j &lt; k; ++j) {</a:t>
            </a:r>
          </a:p>
          <a:p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scanf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("%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d",&amp;s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); 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Merge(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h,s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}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}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printf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("%d\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total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GetRoot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(0)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]);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此处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写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parent[0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可否？</a:t>
            </a:r>
            <a:endParaRPr lang="en-US" altLang="zh-CN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}  return 0;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358246" cy="795354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例题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： </a:t>
            </a:r>
            <a:r>
              <a:rPr lang="en-US" sz="3200" dirty="0" smtClean="0"/>
              <a:t>POJ1611  The Suspects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1758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51520" y="699542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main()  {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while(true) {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scanf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("%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d%d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",&amp;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n,&amp;m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if( n == 0 &amp;&amp; m == 0)	break;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for(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0;i &lt; n; ++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{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parent[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=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	</a:t>
            </a:r>
            <a:endParaRPr lang="en-US" altLang="zh-CN" sz="16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total[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= 1;</a:t>
            </a:r>
          </a:p>
          <a:p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}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for(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0;i &lt; m; ++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 {	 </a:t>
            </a:r>
            <a:endParaRPr lang="en-US" altLang="zh-CN" sz="16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h,s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scanf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("%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d",&amp;k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);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scanf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("%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d",&amp;h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for(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j = 1; j &lt; k; ++j) {</a:t>
            </a:r>
          </a:p>
          <a:p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scanf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("%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d",&amp;s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); 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Merge(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h,s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}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}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printf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("%d\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total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GetRoot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(0)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]);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此处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写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parent[0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可否？</a:t>
            </a:r>
            <a:endParaRPr lang="en-US" altLang="zh-CN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}  return 0;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358246" cy="795354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例题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： </a:t>
            </a:r>
            <a:r>
              <a:rPr lang="en-US" sz="3200" dirty="0" smtClean="0"/>
              <a:t>POJ1611  The Suspects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7413137" y="2715766"/>
            <a:ext cx="16073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不行，因为可能还没进行过路径压缩，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parent[0]</a:t>
            </a: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的值不正确</a:t>
            </a:r>
            <a:endParaRPr lang="zh-CN" altLang="en-US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532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67544" y="1203598"/>
            <a:ext cx="8064896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在</a:t>
            </a:r>
            <a:r>
              <a:rPr lang="en-US" altLang="zh-CN" sz="28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GetRoot</a:t>
            </a:r>
            <a:r>
              <a:rPr lang="en-US" altLang="zh-CN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zh-CN" altLang="en-US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 </a:t>
            </a:r>
            <a:r>
              <a:rPr lang="en-US" altLang="zh-CN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Merge</a:t>
            </a:r>
            <a:r>
              <a:rPr lang="zh-CN" altLang="en-US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中维护必要的信息</a:t>
            </a:r>
            <a:endParaRPr lang="en-US" altLang="zh-CN" sz="28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endParaRPr lang="en-US" altLang="zh-CN" sz="28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zh-CN" altLang="en-US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注意：</a:t>
            </a:r>
            <a:r>
              <a:rPr lang="zh-CN" altLang="en-US" sz="2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两</a:t>
            </a:r>
            <a:r>
              <a:rPr lang="zh-CN" altLang="en-US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棵树合并以后，</a:t>
            </a:r>
            <a:r>
              <a:rPr lang="en-US" altLang="zh-CN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parent[a]</a:t>
            </a:r>
            <a:r>
              <a:rPr lang="zh-CN" altLang="en-US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未必就是</a:t>
            </a:r>
            <a:r>
              <a:rPr lang="en-US" altLang="zh-CN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</a:t>
            </a:r>
            <a:r>
              <a:rPr lang="zh-CN" altLang="en-US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的根，因为从</a:t>
            </a:r>
            <a:r>
              <a:rPr lang="en-US" altLang="zh-CN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</a:t>
            </a:r>
            <a:r>
              <a:rPr lang="zh-CN" altLang="en-US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到根的路径可能还没经过压缩。</a:t>
            </a:r>
            <a:r>
              <a:rPr lang="en-US" altLang="zh-CN" sz="2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8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GetRoot</a:t>
            </a:r>
            <a:r>
              <a:rPr lang="en-US" altLang="zh-CN" sz="28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(a)</a:t>
            </a:r>
            <a:r>
              <a:rPr lang="zh-CN" altLang="en-US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后</a:t>
            </a:r>
            <a:r>
              <a:rPr lang="en-US" altLang="zh-CN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parent[a]</a:t>
            </a:r>
            <a:r>
              <a:rPr lang="zh-CN" altLang="en-US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才是</a:t>
            </a:r>
            <a:r>
              <a:rPr lang="en-US" altLang="zh-CN" sz="28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</a:t>
            </a:r>
            <a:r>
              <a:rPr lang="zh-CN" altLang="en-US" sz="2800" b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的根</a:t>
            </a:r>
            <a:endParaRPr lang="en-US" altLang="zh-CN" sz="28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endParaRPr lang="en-US" altLang="zh-CN" sz="32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endParaRPr lang="en-US" altLang="zh-CN" sz="32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endParaRPr lang="en-US" altLang="zh-CN" sz="32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endParaRPr lang="en-US" altLang="zh-CN" sz="32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51520" y="51470"/>
            <a:ext cx="8358246" cy="795354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并查集解题的套路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5121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238" y="483518"/>
            <a:ext cx="6227762" cy="4670822"/>
          </a:xfrm>
          <a:prstGeom prst="rect">
            <a:avLst/>
          </a:prstGeom>
        </p:spPr>
      </p:pic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9220" name="文本框 2"/>
          <p:cNvSpPr txBox="1">
            <a:spLocks noChangeArrowheads="1"/>
          </p:cNvSpPr>
          <p:nvPr/>
        </p:nvSpPr>
        <p:spPr bwMode="auto">
          <a:xfrm>
            <a:off x="7236296" y="4659982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新疆布尔津五彩滩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221" name="标题 1"/>
          <p:cNvSpPr txBox="1">
            <a:spLocks/>
          </p:cNvSpPr>
          <p:nvPr/>
        </p:nvSpPr>
        <p:spPr bwMode="auto">
          <a:xfrm>
            <a:off x="107504" y="2211710"/>
            <a:ext cx="27368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</a:rPr>
              <a:t>例题 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</a:rPr>
              <a:t>2</a:t>
            </a:r>
          </a:p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Cube stacking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322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有</a:t>
            </a:r>
            <a:r>
              <a:rPr lang="en-US" altLang="zh-CN" sz="2800" dirty="0" smtClean="0"/>
              <a:t>N(N&lt;=30,000)</a:t>
            </a:r>
            <a:r>
              <a:rPr lang="zh-CN" altLang="en-US" sz="2800" dirty="0" smtClean="0"/>
              <a:t>堆方块，开始每堆都是一个方块。方块编号</a:t>
            </a:r>
            <a:r>
              <a:rPr lang="en-US" altLang="zh-CN" sz="2800" dirty="0" smtClean="0"/>
              <a:t>1 – N. </a:t>
            </a:r>
            <a:r>
              <a:rPr lang="zh-CN" altLang="en-US" sz="2800" dirty="0" smtClean="0"/>
              <a:t>有两种操作：</a:t>
            </a:r>
            <a:endParaRPr lang="en-US" altLang="zh-CN" sz="2800" dirty="0" smtClean="0"/>
          </a:p>
          <a:p>
            <a:r>
              <a:rPr lang="en-US" altLang="zh-CN" sz="2800" dirty="0" smtClean="0"/>
              <a:t>M x y </a:t>
            </a:r>
            <a:r>
              <a:rPr lang="zh-CN" altLang="en-US" sz="2800" dirty="0" smtClean="0"/>
              <a:t>： 表示把方块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所在的堆，拿起来叠放到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所在的堆上。</a:t>
            </a:r>
            <a:endParaRPr lang="en-US" altLang="zh-CN" sz="2800" dirty="0" smtClean="0"/>
          </a:p>
          <a:p>
            <a:r>
              <a:rPr lang="en-US" altLang="zh-CN" sz="2800" dirty="0" smtClean="0"/>
              <a:t>C x : </a:t>
            </a:r>
            <a:r>
              <a:rPr lang="zh-CN" altLang="en-US" sz="2800" dirty="0" smtClean="0"/>
              <a:t>问方块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下面有多少个方块。</a:t>
            </a:r>
            <a:endParaRPr lang="en-US" altLang="zh-CN" sz="2800" dirty="0" smtClean="0"/>
          </a:p>
          <a:p>
            <a:r>
              <a:rPr lang="zh-CN" altLang="en-US" sz="2800" dirty="0" smtClean="0"/>
              <a:t>操作最多有 </a:t>
            </a:r>
            <a:r>
              <a:rPr lang="en-US" altLang="zh-CN" sz="2800" dirty="0" smtClean="0"/>
              <a:t>P (P&lt;=100,000)</a:t>
            </a:r>
            <a:r>
              <a:rPr lang="zh-CN" altLang="en-US" sz="2800" dirty="0" smtClean="0"/>
              <a:t>次。对每次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操作，输出结果。</a:t>
            </a:r>
            <a:endParaRPr lang="zh-CN" altLang="en-US" sz="28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CB8C-1FBD-40C5-9BF2-7BB206D3BC98}" type="slidenum">
              <a:rPr lang="zh-CN" altLang="en-US" smtClean="0"/>
              <a:pPr/>
              <a:t>28</a:t>
            </a:fld>
            <a:endParaRPr lang="en-US" altLang="zh-CN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59544" y="152391"/>
            <a:ext cx="6393656" cy="80010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例题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： </a:t>
            </a:r>
            <a:r>
              <a:rPr lang="en-US" altLang="zh-CN" sz="3200" dirty="0" smtClean="0"/>
              <a:t>POJ </a:t>
            </a:r>
            <a:r>
              <a:rPr lang="en-US" altLang="zh-CN" sz="3200" dirty="0"/>
              <a:t>1988 Cube stacking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1176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9552" y="195486"/>
            <a:ext cx="255711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Arial" panose="020B0604020202020204" pitchFamily="34" charset="0"/>
              </a:rPr>
              <a:t>Sample Input</a:t>
            </a:r>
            <a:endParaRPr kumimoji="0" lang="zh-CN" altLang="zh-CN" sz="2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altLang="zh-CN" sz="2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altLang="zh-CN" sz="2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altLang="zh-CN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1 6</a:t>
            </a:r>
          </a:p>
          <a:p>
            <a:pPr lvl="0"/>
            <a:r>
              <a:rPr lang="en-US" altLang="zh-CN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1</a:t>
            </a:r>
          </a:p>
          <a:p>
            <a:pPr lvl="0"/>
            <a:r>
              <a:rPr lang="en-US" altLang="zh-CN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2 4</a:t>
            </a:r>
          </a:p>
          <a:p>
            <a:pPr lvl="0"/>
            <a:r>
              <a:rPr lang="en-US" altLang="zh-CN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2 6</a:t>
            </a:r>
          </a:p>
          <a:p>
            <a:pPr lvl="0"/>
            <a:r>
              <a:rPr lang="en-US" altLang="zh-CN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3</a:t>
            </a:r>
          </a:p>
          <a:p>
            <a:pPr lvl="0"/>
            <a:r>
              <a:rPr lang="en-US" altLang="zh-CN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4</a:t>
            </a:r>
          </a:p>
          <a:p>
            <a:r>
              <a:rPr lang="zh-CN" altLang="zh-CN" sz="2600" b="1" dirty="0">
                <a:solidFill>
                  <a:srgbClr val="0000FF"/>
                </a:solidFill>
                <a:cs typeface="Arial" panose="020B0604020202020204" pitchFamily="34" charset="0"/>
              </a:rPr>
              <a:t>Sample Output</a:t>
            </a:r>
            <a:endParaRPr lang="zh-CN" altLang="zh-CN" sz="2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altLang="zh-CN" sz="2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zh-CN" sz="2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altLang="zh-CN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lvl="0"/>
            <a:r>
              <a:rPr lang="en-US" altLang="zh-CN" sz="2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0" lang="zh-CN" altLang="zh-CN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0339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288" y="490538"/>
            <a:ext cx="6208712" cy="465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9220" name="文本框 2"/>
          <p:cNvSpPr txBox="1">
            <a:spLocks noChangeArrowheads="1"/>
          </p:cNvSpPr>
          <p:nvPr/>
        </p:nvSpPr>
        <p:spPr bwMode="auto">
          <a:xfrm>
            <a:off x="6657975" y="4681538"/>
            <a:ext cx="2493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福建省宁德市北岸公园</a:t>
            </a:r>
          </a:p>
        </p:txBody>
      </p:sp>
      <p:sp>
        <p:nvSpPr>
          <p:cNvPr id="9221" name="标题 1"/>
          <p:cNvSpPr txBox="1">
            <a:spLocks/>
          </p:cNvSpPr>
          <p:nvPr/>
        </p:nvSpPr>
        <p:spPr bwMode="auto">
          <a:xfrm>
            <a:off x="107950" y="2303463"/>
            <a:ext cx="27368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并查集的概念</a:t>
            </a:r>
            <a:endParaRPr lang="zh-CN" altLang="en-US" sz="2400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51520" y="699542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main()  {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while(true) {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scanf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("%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d%d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",&amp;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n,&amp;m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if( n == 0 &amp;&amp; m == 0)	break;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for(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0;i &lt; n; ++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{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parent[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=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	</a:t>
            </a:r>
            <a:endParaRPr lang="en-US" altLang="zh-CN" sz="16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total[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= 1;</a:t>
            </a:r>
          </a:p>
          <a:p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}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for(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0;i &lt; m; ++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 {	 </a:t>
            </a:r>
            <a:endParaRPr lang="en-US" altLang="zh-CN" sz="16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h,s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scanf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("%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d",&amp;k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);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scanf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("%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d",&amp;h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for(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j = 1; j &lt; k; ++j) {</a:t>
            </a:r>
          </a:p>
          <a:p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scanf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("%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d",&amp;s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); 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Merge(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h,s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}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}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printf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("%d\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total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GetRoot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(0)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]);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此处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写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parent[0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可否？</a:t>
            </a:r>
            <a:endParaRPr lang="en-US" altLang="zh-CN" sz="16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}  return 0;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358246" cy="795354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例题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： </a:t>
            </a:r>
            <a:r>
              <a:rPr lang="en-US" sz="3200" dirty="0" smtClean="0"/>
              <a:t>POJ1611  The Suspects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7413137" y="2715766"/>
            <a:ext cx="16073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不行，因为可能还没进行过路径压缩，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parent[0]</a:t>
            </a: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的值不正确</a:t>
            </a:r>
            <a:endParaRPr lang="zh-CN" altLang="en-US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771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51520" y="890832"/>
            <a:ext cx="9001000" cy="3943350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solidFill>
                  <a:srgbClr val="7030A0"/>
                </a:solidFill>
              </a:rPr>
              <a:t>除了</a:t>
            </a:r>
            <a:r>
              <a:rPr lang="en-US" altLang="zh-CN" sz="2800" dirty="0" smtClean="0">
                <a:solidFill>
                  <a:srgbClr val="7030A0"/>
                </a:solidFill>
              </a:rPr>
              <a:t>parent</a:t>
            </a:r>
            <a:r>
              <a:rPr lang="zh-CN" altLang="en-US" sz="2800" dirty="0" smtClean="0">
                <a:solidFill>
                  <a:srgbClr val="7030A0"/>
                </a:solidFill>
              </a:rPr>
              <a:t>数组，还要维护哪些信息</a:t>
            </a:r>
            <a:r>
              <a:rPr lang="en-US" altLang="zh-CN" sz="2800" dirty="0" smtClean="0">
                <a:solidFill>
                  <a:srgbClr val="7030A0"/>
                </a:solidFill>
              </a:rPr>
              <a:t>?</a:t>
            </a:r>
          </a:p>
          <a:p>
            <a:pPr>
              <a:buNone/>
            </a:pPr>
            <a:endParaRPr lang="en-US" altLang="zh-CN" sz="2600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57900" y="4683919"/>
            <a:ext cx="1600200" cy="357188"/>
          </a:xfrm>
        </p:spPr>
        <p:txBody>
          <a:bodyPr/>
          <a:lstStyle/>
          <a:p>
            <a:fld id="{180ACB8C-1FBD-40C5-9BF2-7BB206D3BC98}" type="slidenum">
              <a:rPr lang="zh-CN" altLang="en-US" smtClean="0"/>
              <a:pPr/>
              <a:t>31</a:t>
            </a:fld>
            <a:endParaRPr lang="en-US" altLang="zh-CN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51520" y="45243"/>
            <a:ext cx="6393656" cy="8001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POJ 1988 Cube stacking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9946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51520" y="890832"/>
            <a:ext cx="9001000" cy="3943350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solidFill>
                  <a:srgbClr val="7030A0"/>
                </a:solidFill>
              </a:rPr>
              <a:t>除了</a:t>
            </a:r>
            <a:r>
              <a:rPr lang="en-US" altLang="zh-CN" sz="2800" dirty="0" smtClean="0">
                <a:solidFill>
                  <a:srgbClr val="7030A0"/>
                </a:solidFill>
              </a:rPr>
              <a:t>parent</a:t>
            </a:r>
            <a:r>
              <a:rPr lang="zh-CN" altLang="en-US" sz="2800" dirty="0" smtClean="0">
                <a:solidFill>
                  <a:srgbClr val="7030A0"/>
                </a:solidFill>
              </a:rPr>
              <a:t>数组，还要维护哪些信息</a:t>
            </a:r>
            <a:r>
              <a:rPr lang="en-US" altLang="zh-CN" sz="2800" dirty="0" smtClean="0">
                <a:solidFill>
                  <a:srgbClr val="7030A0"/>
                </a:solidFill>
              </a:rPr>
              <a:t>?</a:t>
            </a:r>
          </a:p>
          <a:p>
            <a:pPr>
              <a:buNone/>
            </a:pPr>
            <a:endParaRPr lang="en-US" altLang="zh-CN" sz="26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600" dirty="0" smtClean="0"/>
              <a:t> </a:t>
            </a:r>
            <a:r>
              <a:rPr lang="en-US" altLang="zh-CN" sz="2600" dirty="0" smtClean="0"/>
              <a:t>sum</a:t>
            </a:r>
            <a:r>
              <a:rPr lang="zh-CN" altLang="en-US" sz="2600" dirty="0" smtClean="0"/>
              <a:t>数组：记录每堆一共有多少方块。</a:t>
            </a:r>
            <a:endParaRPr lang="en-US" altLang="zh-CN" sz="2600" dirty="0" smtClean="0"/>
          </a:p>
          <a:p>
            <a:pPr>
              <a:buNone/>
            </a:pPr>
            <a:r>
              <a:rPr lang="en-US" altLang="zh-CN" sz="2600" dirty="0" smtClean="0"/>
              <a:t>	</a:t>
            </a:r>
            <a:r>
              <a:rPr lang="zh-CN" altLang="en-US" sz="2600" dirty="0" smtClean="0"/>
              <a:t>若</a:t>
            </a:r>
            <a:r>
              <a:rPr lang="en-US" altLang="zh-CN" sz="2600" dirty="0" smtClean="0"/>
              <a:t>parent[a] = a, </a:t>
            </a:r>
            <a:r>
              <a:rPr lang="zh-CN" altLang="en-US" sz="2600" dirty="0" smtClean="0"/>
              <a:t>则</a:t>
            </a:r>
            <a:r>
              <a:rPr lang="en-US" altLang="zh-CN" sz="2600" dirty="0" smtClean="0"/>
              <a:t>sum[a]</a:t>
            </a:r>
            <a:r>
              <a:rPr lang="zh-CN" altLang="en-US" sz="2600" dirty="0" smtClean="0"/>
              <a:t>表示</a:t>
            </a:r>
            <a:r>
              <a:rPr lang="en-US" altLang="zh-CN" sz="2600" dirty="0" smtClean="0"/>
              <a:t>a</a:t>
            </a:r>
            <a:r>
              <a:rPr lang="zh-CN" altLang="en-US" sz="2600" dirty="0" smtClean="0"/>
              <a:t>所在的堆的方块数目。</a:t>
            </a:r>
            <a:endParaRPr lang="en-US" altLang="zh-CN" sz="2600" dirty="0" smtClean="0"/>
          </a:p>
          <a:p>
            <a:pPr>
              <a:buNone/>
            </a:pPr>
            <a:r>
              <a:rPr lang="en-US" altLang="zh-CN" sz="2600" dirty="0" smtClean="0"/>
              <a:t>    </a:t>
            </a:r>
            <a:r>
              <a:rPr lang="zh-CN" altLang="en-US" sz="2600" dirty="0" smtClean="0"/>
              <a:t>何时更新？</a:t>
            </a:r>
            <a:endParaRPr lang="en-US" altLang="zh-CN" sz="2600" dirty="0" smtClean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57900" y="4683919"/>
            <a:ext cx="1600200" cy="357188"/>
          </a:xfrm>
        </p:spPr>
        <p:txBody>
          <a:bodyPr/>
          <a:lstStyle/>
          <a:p>
            <a:fld id="{180ACB8C-1FBD-40C5-9BF2-7BB206D3BC98}" type="slidenum">
              <a:rPr lang="zh-CN" altLang="en-US" smtClean="0"/>
              <a:pPr/>
              <a:t>32</a:t>
            </a:fld>
            <a:endParaRPr lang="en-US" altLang="zh-CN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51520" y="45243"/>
            <a:ext cx="6393656" cy="8001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POJ 1988 Cube stacking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4015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51520" y="890832"/>
            <a:ext cx="9001000" cy="3943350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solidFill>
                  <a:srgbClr val="7030A0"/>
                </a:solidFill>
              </a:rPr>
              <a:t>除了</a:t>
            </a:r>
            <a:r>
              <a:rPr lang="en-US" altLang="zh-CN" sz="2800" dirty="0" smtClean="0">
                <a:solidFill>
                  <a:srgbClr val="7030A0"/>
                </a:solidFill>
              </a:rPr>
              <a:t>parent</a:t>
            </a:r>
            <a:r>
              <a:rPr lang="zh-CN" altLang="en-US" sz="2800" dirty="0" smtClean="0">
                <a:solidFill>
                  <a:srgbClr val="7030A0"/>
                </a:solidFill>
              </a:rPr>
              <a:t>数组，还要维护哪些信息</a:t>
            </a:r>
            <a:r>
              <a:rPr lang="en-US" altLang="zh-CN" sz="2800" dirty="0" smtClean="0">
                <a:solidFill>
                  <a:srgbClr val="7030A0"/>
                </a:solidFill>
              </a:rPr>
              <a:t>?</a:t>
            </a:r>
          </a:p>
          <a:p>
            <a:pPr>
              <a:buNone/>
            </a:pPr>
            <a:endParaRPr lang="en-US" altLang="zh-CN" sz="26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600" dirty="0" smtClean="0"/>
              <a:t> </a:t>
            </a:r>
            <a:r>
              <a:rPr lang="en-US" altLang="zh-CN" sz="2600" dirty="0" smtClean="0"/>
              <a:t>sum</a:t>
            </a:r>
            <a:r>
              <a:rPr lang="zh-CN" altLang="en-US" sz="2600" dirty="0" smtClean="0"/>
              <a:t>数组：记录每堆一共有多少方块。</a:t>
            </a:r>
            <a:endParaRPr lang="en-US" altLang="zh-CN" sz="2600" dirty="0" smtClean="0"/>
          </a:p>
          <a:p>
            <a:pPr>
              <a:buNone/>
            </a:pPr>
            <a:r>
              <a:rPr lang="en-US" altLang="zh-CN" sz="2600" dirty="0" smtClean="0"/>
              <a:t>	</a:t>
            </a:r>
            <a:r>
              <a:rPr lang="zh-CN" altLang="en-US" sz="2600" dirty="0" smtClean="0"/>
              <a:t>若</a:t>
            </a:r>
            <a:r>
              <a:rPr lang="en-US" altLang="zh-CN" sz="2600" dirty="0" smtClean="0"/>
              <a:t>parent[a] = a, </a:t>
            </a:r>
            <a:r>
              <a:rPr lang="zh-CN" altLang="en-US" sz="2600" dirty="0" smtClean="0"/>
              <a:t>则</a:t>
            </a:r>
            <a:r>
              <a:rPr lang="en-US" altLang="zh-CN" sz="2600" dirty="0" smtClean="0"/>
              <a:t>sum[a]</a:t>
            </a:r>
            <a:r>
              <a:rPr lang="zh-CN" altLang="en-US" sz="2600" dirty="0" smtClean="0"/>
              <a:t>表示</a:t>
            </a:r>
            <a:r>
              <a:rPr lang="en-US" altLang="zh-CN" sz="2600" dirty="0" smtClean="0"/>
              <a:t>a</a:t>
            </a:r>
            <a:r>
              <a:rPr lang="zh-CN" altLang="en-US" sz="2600" dirty="0" smtClean="0"/>
              <a:t>所在的堆的方块数目。</a:t>
            </a:r>
            <a:endParaRPr lang="en-US" altLang="zh-CN" sz="2600" dirty="0" smtClean="0"/>
          </a:p>
          <a:p>
            <a:pPr>
              <a:buNone/>
            </a:pPr>
            <a:r>
              <a:rPr lang="en-US" altLang="zh-CN" sz="2600" dirty="0" smtClean="0"/>
              <a:t>    </a:t>
            </a:r>
            <a:r>
              <a:rPr lang="zh-CN" altLang="en-US" sz="2600" dirty="0" smtClean="0"/>
              <a:t>何时更新？ 在堆合并的时候要更新</a:t>
            </a:r>
            <a:endParaRPr lang="en-US" altLang="zh-CN" sz="2600" dirty="0" smtClean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57900" y="4683919"/>
            <a:ext cx="1600200" cy="357188"/>
          </a:xfrm>
        </p:spPr>
        <p:txBody>
          <a:bodyPr/>
          <a:lstStyle/>
          <a:p>
            <a:fld id="{180ACB8C-1FBD-40C5-9BF2-7BB206D3BC98}" type="slidenum">
              <a:rPr lang="zh-CN" altLang="en-US" smtClean="0"/>
              <a:pPr/>
              <a:t>33</a:t>
            </a:fld>
            <a:endParaRPr lang="en-US" altLang="zh-CN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51520" y="45243"/>
            <a:ext cx="6393656" cy="8001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POJ 1988 Cube stacking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577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51520" y="890832"/>
            <a:ext cx="9001000" cy="3943350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solidFill>
                  <a:srgbClr val="7030A0"/>
                </a:solidFill>
              </a:rPr>
              <a:t>除了</a:t>
            </a:r>
            <a:r>
              <a:rPr lang="en-US" altLang="zh-CN" sz="2800" dirty="0" smtClean="0">
                <a:solidFill>
                  <a:srgbClr val="7030A0"/>
                </a:solidFill>
              </a:rPr>
              <a:t>parent</a:t>
            </a:r>
            <a:r>
              <a:rPr lang="zh-CN" altLang="en-US" sz="2800" dirty="0" smtClean="0">
                <a:solidFill>
                  <a:srgbClr val="7030A0"/>
                </a:solidFill>
              </a:rPr>
              <a:t>数组，还要维护哪些信息</a:t>
            </a:r>
            <a:r>
              <a:rPr lang="en-US" altLang="zh-CN" sz="2800" dirty="0" smtClean="0">
                <a:solidFill>
                  <a:srgbClr val="7030A0"/>
                </a:solidFill>
              </a:rPr>
              <a:t>?</a:t>
            </a:r>
          </a:p>
          <a:p>
            <a:pPr>
              <a:buNone/>
            </a:pPr>
            <a:endParaRPr lang="en-US" altLang="zh-CN" sz="26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600" dirty="0" smtClean="0"/>
              <a:t> </a:t>
            </a:r>
            <a:r>
              <a:rPr lang="en-US" altLang="zh-CN" sz="2600" dirty="0" smtClean="0"/>
              <a:t>sum</a:t>
            </a:r>
            <a:r>
              <a:rPr lang="zh-CN" altLang="en-US" sz="2600" dirty="0" smtClean="0"/>
              <a:t>数组：记录每堆一共有多少方块。</a:t>
            </a:r>
            <a:endParaRPr lang="en-US" altLang="zh-CN" sz="2600" dirty="0" smtClean="0"/>
          </a:p>
          <a:p>
            <a:pPr>
              <a:buNone/>
            </a:pPr>
            <a:r>
              <a:rPr lang="en-US" altLang="zh-CN" sz="2600" dirty="0" smtClean="0"/>
              <a:t>	</a:t>
            </a:r>
            <a:r>
              <a:rPr lang="zh-CN" altLang="en-US" sz="2600" dirty="0" smtClean="0"/>
              <a:t>若</a:t>
            </a:r>
            <a:r>
              <a:rPr lang="en-US" altLang="zh-CN" sz="2600" dirty="0" smtClean="0"/>
              <a:t>parent[a] = a, </a:t>
            </a:r>
            <a:r>
              <a:rPr lang="zh-CN" altLang="en-US" sz="2600" dirty="0" smtClean="0"/>
              <a:t>则</a:t>
            </a:r>
            <a:r>
              <a:rPr lang="en-US" altLang="zh-CN" sz="2600" dirty="0" smtClean="0"/>
              <a:t>sum[a]</a:t>
            </a:r>
            <a:r>
              <a:rPr lang="zh-CN" altLang="en-US" sz="2600" dirty="0" smtClean="0"/>
              <a:t>表示</a:t>
            </a:r>
            <a:r>
              <a:rPr lang="en-US" altLang="zh-CN" sz="2600" dirty="0" smtClean="0"/>
              <a:t>a</a:t>
            </a:r>
            <a:r>
              <a:rPr lang="zh-CN" altLang="en-US" sz="2600" dirty="0" smtClean="0"/>
              <a:t>所在的堆的方块数目。</a:t>
            </a:r>
            <a:endParaRPr lang="en-US" altLang="zh-CN" sz="2600" dirty="0" smtClean="0"/>
          </a:p>
          <a:p>
            <a:pPr>
              <a:buNone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 </a:t>
            </a:r>
            <a:r>
              <a:rPr lang="zh-CN" altLang="en-US" sz="2600" dirty="0" smtClean="0"/>
              <a:t>何时</a:t>
            </a:r>
            <a:r>
              <a:rPr lang="zh-CN" altLang="en-US" sz="2600" dirty="0"/>
              <a:t>更新？ 在堆合并的时候要更新</a:t>
            </a:r>
            <a:endParaRPr lang="en-US" altLang="zh-CN" sz="2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600" dirty="0" smtClean="0"/>
              <a:t>under</a:t>
            </a:r>
            <a:r>
              <a:rPr lang="zh-CN" altLang="en-US" sz="2600" dirty="0" smtClean="0"/>
              <a:t>数组，</a:t>
            </a:r>
            <a:r>
              <a:rPr lang="en-US" altLang="zh-CN" sz="2600" dirty="0" smtClean="0"/>
              <a:t>under[</a:t>
            </a:r>
            <a:r>
              <a:rPr lang="en-US" altLang="zh-CN" sz="2600" dirty="0" err="1" smtClean="0"/>
              <a:t>i</a:t>
            </a:r>
            <a:r>
              <a:rPr lang="en-US" altLang="zh-CN" sz="2600" dirty="0" smtClean="0"/>
              <a:t>]</a:t>
            </a:r>
            <a:r>
              <a:rPr lang="zh-CN" altLang="en-US" sz="2600" dirty="0" smtClean="0"/>
              <a:t>表示第</a:t>
            </a:r>
            <a:r>
              <a:rPr lang="en-US" altLang="zh-CN" sz="2600" dirty="0" err="1" smtClean="0"/>
              <a:t>i</a:t>
            </a:r>
            <a:r>
              <a:rPr lang="zh-CN" altLang="en-US" sz="2600" dirty="0" smtClean="0"/>
              <a:t>个方块下面有多少个方块。</a:t>
            </a:r>
            <a:endParaRPr lang="en-US" altLang="zh-CN" sz="2600" dirty="0" smtClean="0"/>
          </a:p>
          <a:p>
            <a:pPr>
              <a:buNone/>
            </a:pPr>
            <a:r>
              <a:rPr lang="en-US" altLang="zh-CN" sz="2600" dirty="0" smtClean="0"/>
              <a:t>    </a:t>
            </a:r>
            <a:r>
              <a:rPr lang="zh-CN" altLang="en-US" sz="2600" dirty="0" smtClean="0"/>
              <a:t>何时更新？</a:t>
            </a:r>
            <a:endParaRPr lang="en-US" altLang="zh-CN" sz="2600" dirty="0" smtClean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57900" y="4683919"/>
            <a:ext cx="1600200" cy="357188"/>
          </a:xfrm>
        </p:spPr>
        <p:txBody>
          <a:bodyPr/>
          <a:lstStyle/>
          <a:p>
            <a:fld id="{180ACB8C-1FBD-40C5-9BF2-7BB206D3BC98}" type="slidenum">
              <a:rPr lang="zh-CN" altLang="en-US" smtClean="0"/>
              <a:pPr/>
              <a:t>34</a:t>
            </a:fld>
            <a:endParaRPr lang="en-US" altLang="zh-CN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51520" y="45243"/>
            <a:ext cx="6393656" cy="8001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POJ 1988 Cube stacking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6081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51520" y="890832"/>
            <a:ext cx="9001000" cy="3943350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solidFill>
                  <a:srgbClr val="7030A0"/>
                </a:solidFill>
              </a:rPr>
              <a:t>除了</a:t>
            </a:r>
            <a:r>
              <a:rPr lang="en-US" altLang="zh-CN" sz="2800" dirty="0" smtClean="0">
                <a:solidFill>
                  <a:srgbClr val="7030A0"/>
                </a:solidFill>
              </a:rPr>
              <a:t>parent</a:t>
            </a:r>
            <a:r>
              <a:rPr lang="zh-CN" altLang="en-US" sz="2800" dirty="0" smtClean="0">
                <a:solidFill>
                  <a:srgbClr val="7030A0"/>
                </a:solidFill>
              </a:rPr>
              <a:t>数组，还要维护哪些信息</a:t>
            </a:r>
            <a:r>
              <a:rPr lang="en-US" altLang="zh-CN" sz="2800" dirty="0" smtClean="0">
                <a:solidFill>
                  <a:srgbClr val="7030A0"/>
                </a:solidFill>
              </a:rPr>
              <a:t>?</a:t>
            </a:r>
          </a:p>
          <a:p>
            <a:pPr>
              <a:buNone/>
            </a:pPr>
            <a:endParaRPr lang="en-US" altLang="zh-CN" sz="26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600" dirty="0" smtClean="0"/>
              <a:t> </a:t>
            </a:r>
            <a:r>
              <a:rPr lang="en-US" altLang="zh-CN" sz="2600" dirty="0" smtClean="0"/>
              <a:t>sum</a:t>
            </a:r>
            <a:r>
              <a:rPr lang="zh-CN" altLang="en-US" sz="2600" dirty="0" smtClean="0"/>
              <a:t>数组：记录每堆一共有多少方块。</a:t>
            </a:r>
            <a:endParaRPr lang="en-US" altLang="zh-CN" sz="2600" dirty="0" smtClean="0"/>
          </a:p>
          <a:p>
            <a:pPr>
              <a:buNone/>
            </a:pPr>
            <a:r>
              <a:rPr lang="en-US" altLang="zh-CN" sz="2600" dirty="0" smtClean="0"/>
              <a:t>	</a:t>
            </a:r>
            <a:r>
              <a:rPr lang="zh-CN" altLang="en-US" sz="2600" dirty="0" smtClean="0"/>
              <a:t>若</a:t>
            </a:r>
            <a:r>
              <a:rPr lang="en-US" altLang="zh-CN" sz="2600" dirty="0" smtClean="0"/>
              <a:t>parent[a] = a, </a:t>
            </a:r>
            <a:r>
              <a:rPr lang="zh-CN" altLang="en-US" sz="2600" dirty="0" smtClean="0"/>
              <a:t>则</a:t>
            </a:r>
            <a:r>
              <a:rPr lang="en-US" altLang="zh-CN" sz="2600" dirty="0" smtClean="0"/>
              <a:t>sum[a]</a:t>
            </a:r>
            <a:r>
              <a:rPr lang="zh-CN" altLang="en-US" sz="2600" dirty="0" smtClean="0"/>
              <a:t>表示</a:t>
            </a:r>
            <a:r>
              <a:rPr lang="en-US" altLang="zh-CN" sz="2600" dirty="0" smtClean="0"/>
              <a:t>a</a:t>
            </a:r>
            <a:r>
              <a:rPr lang="zh-CN" altLang="en-US" sz="2600" dirty="0" smtClean="0"/>
              <a:t>所在的堆的方块数目。</a:t>
            </a:r>
            <a:endParaRPr lang="en-US" altLang="zh-CN" sz="2600" dirty="0" smtClean="0"/>
          </a:p>
          <a:p>
            <a:pPr>
              <a:buNone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 </a:t>
            </a:r>
            <a:r>
              <a:rPr lang="zh-CN" altLang="en-US" sz="2600" dirty="0" smtClean="0"/>
              <a:t>何时</a:t>
            </a:r>
            <a:r>
              <a:rPr lang="zh-CN" altLang="en-US" sz="2600" dirty="0"/>
              <a:t>更新？ 在堆合并的时候要更新</a:t>
            </a:r>
            <a:endParaRPr lang="en-US" altLang="zh-CN" sz="2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600" dirty="0" smtClean="0"/>
              <a:t>under</a:t>
            </a:r>
            <a:r>
              <a:rPr lang="zh-CN" altLang="en-US" sz="2600" dirty="0" smtClean="0"/>
              <a:t>数组，</a:t>
            </a:r>
            <a:r>
              <a:rPr lang="en-US" altLang="zh-CN" sz="2600" dirty="0" smtClean="0"/>
              <a:t>under[</a:t>
            </a:r>
            <a:r>
              <a:rPr lang="en-US" altLang="zh-CN" sz="2600" dirty="0" err="1" smtClean="0"/>
              <a:t>i</a:t>
            </a:r>
            <a:r>
              <a:rPr lang="en-US" altLang="zh-CN" sz="2600" dirty="0" smtClean="0"/>
              <a:t>]</a:t>
            </a:r>
            <a:r>
              <a:rPr lang="zh-CN" altLang="en-US" sz="2600" dirty="0" smtClean="0"/>
              <a:t>表示第</a:t>
            </a:r>
            <a:r>
              <a:rPr lang="en-US" altLang="zh-CN" sz="2600" dirty="0" err="1" smtClean="0"/>
              <a:t>i</a:t>
            </a:r>
            <a:r>
              <a:rPr lang="zh-CN" altLang="en-US" sz="2600" dirty="0" smtClean="0"/>
              <a:t>个方块下面有多少个方块。</a:t>
            </a:r>
            <a:endParaRPr lang="en-US" altLang="zh-CN" sz="2600" dirty="0" smtClean="0"/>
          </a:p>
          <a:p>
            <a:pPr>
              <a:buNone/>
            </a:pPr>
            <a:r>
              <a:rPr lang="en-US" altLang="zh-CN" sz="2600" dirty="0" smtClean="0"/>
              <a:t>    </a:t>
            </a:r>
            <a:r>
              <a:rPr lang="zh-CN" altLang="en-US" sz="2600" dirty="0" smtClean="0"/>
              <a:t>何时更新？在堆合并和路径压缩的时候都要更新。</a:t>
            </a:r>
            <a:endParaRPr lang="en-US" altLang="zh-CN" sz="2600" dirty="0" smtClean="0"/>
          </a:p>
          <a:p>
            <a:pPr>
              <a:buNone/>
            </a:pPr>
            <a:endParaRPr lang="en-US" altLang="zh-CN" sz="2600" dirty="0" smtClean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57900" y="4683919"/>
            <a:ext cx="1600200" cy="357188"/>
          </a:xfrm>
        </p:spPr>
        <p:txBody>
          <a:bodyPr/>
          <a:lstStyle/>
          <a:p>
            <a:fld id="{180ACB8C-1FBD-40C5-9BF2-7BB206D3BC98}" type="slidenum">
              <a:rPr lang="zh-CN" altLang="en-US" smtClean="0"/>
              <a:pPr/>
              <a:t>35</a:t>
            </a:fld>
            <a:endParaRPr lang="en-US" altLang="zh-CN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51520" y="45243"/>
            <a:ext cx="6393656" cy="8001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POJ 1988 Cube stacking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2485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72606" y="1309425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1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47655" y="1309425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2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2705" y="1309425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3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97754" y="1309425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4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72804" y="1309425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5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7853" y="1309425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6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22903" y="1309425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7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97952" y="1309425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8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93879" y="2664015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1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93879" y="2313048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2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76085" y="2664015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3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76085" y="2311088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4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11870" y="2610437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5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86920" y="2610437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6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86920" y="2273838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7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37019" y="2610437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8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68707" y="2074652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1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93658" y="2664015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2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29" name="直接箭头连接符 28"/>
          <p:cNvCxnSpPr>
            <a:stCxn id="27" idx="0"/>
          </p:cNvCxnSpPr>
          <p:nvPr/>
        </p:nvCxnSpPr>
        <p:spPr bwMode="auto">
          <a:xfrm rot="5400000" flipH="1" flipV="1">
            <a:off x="5214209" y="2409518"/>
            <a:ext cx="267893" cy="2411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5529660" y="1845210"/>
            <a:ext cx="6856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ea typeface="微软雅黑" panose="020B0503020204020204" pitchFamily="34" charset="-122"/>
              </a:rPr>
              <a:t>0(2)</a:t>
            </a:r>
            <a:endParaRPr lang="zh-CN" altLang="en-US" sz="1350" dirty="0"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93658" y="2396122"/>
            <a:ext cx="160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ea typeface="微软雅黑" panose="020B0503020204020204" pitchFamily="34" charset="-122"/>
              </a:rPr>
              <a:t>1</a:t>
            </a:r>
            <a:endParaRPr lang="zh-CN" altLang="en-US" sz="1350" dirty="0">
              <a:ea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13489" y="2073159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3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38439" y="2662522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4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>
            <a:stCxn id="33" idx="0"/>
          </p:cNvCxnSpPr>
          <p:nvPr/>
        </p:nvCxnSpPr>
        <p:spPr bwMode="auto">
          <a:xfrm rot="5400000" flipH="1" flipV="1">
            <a:off x="6258991" y="2408025"/>
            <a:ext cx="267893" cy="2411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6547651" y="1845210"/>
            <a:ext cx="53175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ea typeface="微软雅黑" panose="020B0503020204020204" pitchFamily="34" charset="-122"/>
              </a:rPr>
              <a:t>0(2)</a:t>
            </a:r>
            <a:endParaRPr lang="zh-CN" altLang="en-US" sz="1350" dirty="0"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38439" y="2394629"/>
            <a:ext cx="160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ea typeface="微软雅黑" panose="020B0503020204020204" pitchFamily="34" charset="-122"/>
              </a:rPr>
              <a:t>1</a:t>
            </a:r>
            <a:endParaRPr lang="zh-CN" altLang="en-US" sz="1350" dirty="0">
              <a:ea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54614" y="4416978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1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54614" y="4066011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2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54614" y="3713084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3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54614" y="3360156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4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72606" y="4363400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5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47655" y="4363400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6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47655" y="4012433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7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97754" y="4363400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8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83082" y="3613301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1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08032" y="4202664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2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47" name="直接箭头连接符 46"/>
          <p:cNvCxnSpPr>
            <a:stCxn id="46" idx="0"/>
          </p:cNvCxnSpPr>
          <p:nvPr/>
        </p:nvCxnSpPr>
        <p:spPr bwMode="auto">
          <a:xfrm rot="5400000" flipH="1" flipV="1">
            <a:off x="4928584" y="3948167"/>
            <a:ext cx="267893" cy="2411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4808032" y="3934771"/>
            <a:ext cx="160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ea typeface="微软雅黑" panose="020B0503020204020204" pitchFamily="34" charset="-122"/>
              </a:rPr>
              <a:t>1</a:t>
            </a:r>
            <a:endParaRPr lang="zh-CN" altLang="en-US" sz="1350" dirty="0">
              <a:ea typeface="微软雅黑" panose="020B0503020204020204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35020" y="3826122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3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59971" y="4415485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4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1" name="直接箭头连接符 50"/>
          <p:cNvCxnSpPr>
            <a:stCxn id="50" idx="0"/>
          </p:cNvCxnSpPr>
          <p:nvPr/>
        </p:nvCxnSpPr>
        <p:spPr bwMode="auto">
          <a:xfrm rot="5400000" flipH="1" flipV="1">
            <a:off x="6080522" y="4160988"/>
            <a:ext cx="267893" cy="2411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5959971" y="4147592"/>
            <a:ext cx="160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ea typeface="微软雅黑" panose="020B0503020204020204" pitchFamily="34" charset="-122"/>
              </a:rPr>
              <a:t>1</a:t>
            </a:r>
            <a:endParaRPr lang="zh-CN" altLang="en-US" sz="1350" dirty="0">
              <a:ea typeface="微软雅黑" panose="020B0503020204020204" pitchFamily="34" charset="-122"/>
            </a:endParaRPr>
          </a:p>
        </p:txBody>
      </p:sp>
      <p:cxnSp>
        <p:nvCxnSpPr>
          <p:cNvPr id="55" name="直接连接符 54"/>
          <p:cNvCxnSpPr/>
          <p:nvPr/>
        </p:nvCxnSpPr>
        <p:spPr bwMode="auto">
          <a:xfrm>
            <a:off x="1379565" y="1825049"/>
            <a:ext cx="6322263" cy="11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直接连接符 56"/>
          <p:cNvCxnSpPr/>
          <p:nvPr/>
        </p:nvCxnSpPr>
        <p:spPr bwMode="auto">
          <a:xfrm>
            <a:off x="1403648" y="3291830"/>
            <a:ext cx="6322263" cy="11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5236660" y="3345408"/>
            <a:ext cx="6546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ea typeface="微软雅黑" panose="020B0503020204020204" pitchFamily="34" charset="-122"/>
              </a:rPr>
              <a:t>0(4)</a:t>
            </a:r>
            <a:endParaRPr lang="zh-CN" altLang="en-US" sz="1350" dirty="0"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59"/>
          <p:cNvCxnSpPr>
            <a:stCxn id="49" idx="1"/>
            <a:endCxn id="45" idx="3"/>
          </p:cNvCxnSpPr>
          <p:nvPr/>
        </p:nvCxnSpPr>
        <p:spPr bwMode="auto">
          <a:xfrm rot="10800000">
            <a:off x="5450975" y="3786426"/>
            <a:ext cx="884046" cy="2128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6362365" y="3559722"/>
            <a:ext cx="160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2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26778" y="2113103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6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951729" y="2702466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7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7" name="直接箭头连接符 66"/>
          <p:cNvCxnSpPr>
            <a:stCxn id="66" idx="0"/>
          </p:cNvCxnSpPr>
          <p:nvPr/>
        </p:nvCxnSpPr>
        <p:spPr bwMode="auto">
          <a:xfrm rot="5400000" flipH="1" flipV="1">
            <a:off x="7072280" y="2447969"/>
            <a:ext cx="267893" cy="2411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7360941" y="1848284"/>
            <a:ext cx="5551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ea typeface="微软雅黑" panose="020B0503020204020204" pitchFamily="34" charset="-122"/>
              </a:rPr>
              <a:t>0(2)</a:t>
            </a:r>
            <a:endParaRPr lang="zh-CN" altLang="en-US" sz="1350" dirty="0">
              <a:ea typeface="微软雅黑" panose="020B0503020204020204" pitchFamily="34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51729" y="2434573"/>
            <a:ext cx="160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ea typeface="微软雅黑" panose="020B0503020204020204" pitchFamily="34" charset="-122"/>
              </a:rPr>
              <a:t>1</a:t>
            </a:r>
            <a:endParaRPr lang="zh-CN" altLang="en-US" sz="1350" dirty="0">
              <a:ea typeface="微软雅黑" panose="020B0503020204020204" pitchFamily="34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299990" y="3720457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6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924940" y="4309821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7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72" name="直接箭头连接符 71"/>
          <p:cNvCxnSpPr>
            <a:stCxn id="71" idx="0"/>
          </p:cNvCxnSpPr>
          <p:nvPr/>
        </p:nvCxnSpPr>
        <p:spPr bwMode="auto">
          <a:xfrm rot="5400000" flipH="1" flipV="1">
            <a:off x="7045492" y="4055323"/>
            <a:ext cx="267893" cy="2411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7334152" y="3492508"/>
            <a:ext cx="4473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ea typeface="微软雅黑" panose="020B0503020204020204" pitchFamily="34" charset="-122"/>
              </a:rPr>
              <a:t>0(2)</a:t>
            </a:r>
            <a:endParaRPr lang="zh-CN" altLang="en-US" sz="1350" dirty="0">
              <a:ea typeface="微软雅黑" panose="020B0503020204020204" pitchFamily="34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924940" y="4041928"/>
            <a:ext cx="160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ea typeface="微软雅黑" panose="020B0503020204020204" pitchFamily="34" charset="-122"/>
              </a:rPr>
              <a:t>1</a:t>
            </a:r>
            <a:endParaRPr lang="zh-CN" altLang="en-US" sz="1350" dirty="0">
              <a:ea typeface="微软雅黑" panose="020B0503020204020204" pitchFamily="34" charset="-122"/>
            </a:endParaRPr>
          </a:p>
        </p:txBody>
      </p:sp>
      <p:sp>
        <p:nvSpPr>
          <p:cNvPr id="75" name="标题 1"/>
          <p:cNvSpPr>
            <a:spLocks noGrp="1"/>
          </p:cNvSpPr>
          <p:nvPr>
            <p:ph type="title"/>
          </p:nvPr>
        </p:nvSpPr>
        <p:spPr>
          <a:xfrm>
            <a:off x="169655" y="66151"/>
            <a:ext cx="6393656" cy="8001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POJ 1988 Cube stacking</a:t>
            </a:r>
            <a:endParaRPr lang="zh-CN" altLang="en-US" sz="3200" dirty="0"/>
          </a:p>
        </p:txBody>
      </p:sp>
      <p:sp>
        <p:nvSpPr>
          <p:cNvPr id="2" name="文本框 1"/>
          <p:cNvSpPr txBox="1"/>
          <p:nvPr/>
        </p:nvSpPr>
        <p:spPr>
          <a:xfrm>
            <a:off x="229905" y="817794"/>
            <a:ext cx="2058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括号内数字是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括号外是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under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731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3500430" y="2557002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1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00430" y="2206035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2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00430" y="1853108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3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00430" y="1500180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4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11066" y="3237371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5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00430" y="3244188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6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00430" y="2893221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7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36215" y="3237371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8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68520" y="3375428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1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93471" y="3964791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2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43" name="直接箭头连接符 42"/>
          <p:cNvCxnSpPr>
            <a:stCxn id="42" idx="0"/>
          </p:cNvCxnSpPr>
          <p:nvPr/>
        </p:nvCxnSpPr>
        <p:spPr bwMode="auto">
          <a:xfrm rot="5400000" flipH="1" flipV="1">
            <a:off x="5014022" y="3710294"/>
            <a:ext cx="267893" cy="2411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4893471" y="3696898"/>
            <a:ext cx="160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ea typeface="微软雅黑" panose="020B0503020204020204" pitchFamily="34" charset="-122"/>
              </a:rPr>
              <a:t>1</a:t>
            </a:r>
            <a:endParaRPr lang="zh-CN" altLang="en-US" sz="1350" dirty="0"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20459" y="3588249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3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45409" y="4177612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4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47" name="直接箭头连接符 46"/>
          <p:cNvCxnSpPr>
            <a:stCxn id="46" idx="0"/>
          </p:cNvCxnSpPr>
          <p:nvPr/>
        </p:nvCxnSpPr>
        <p:spPr bwMode="auto">
          <a:xfrm rot="5400000" flipH="1" flipV="1">
            <a:off x="6165961" y="3923115"/>
            <a:ext cx="267893" cy="2411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6045409" y="3909719"/>
            <a:ext cx="160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ea typeface="微软雅黑" panose="020B0503020204020204" pitchFamily="34" charset="-122"/>
              </a:rPr>
              <a:t>1</a:t>
            </a:r>
            <a:endParaRPr lang="zh-CN" altLang="en-US" sz="1350" dirty="0">
              <a:ea typeface="微软雅黑" panose="020B0503020204020204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22099" y="3107535"/>
            <a:ext cx="7080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2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52" name="直接箭头连接符 51"/>
          <p:cNvCxnSpPr>
            <a:stCxn id="45" idx="1"/>
            <a:endCxn id="41" idx="3"/>
          </p:cNvCxnSpPr>
          <p:nvPr/>
        </p:nvCxnSpPr>
        <p:spPr bwMode="auto">
          <a:xfrm rot="10800000">
            <a:off x="5536413" y="3548553"/>
            <a:ext cx="884046" cy="2128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6447804" y="3321849"/>
            <a:ext cx="160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ea typeface="微软雅黑" panose="020B0503020204020204" pitchFamily="34" charset="-122"/>
              </a:rPr>
              <a:t>2</a:t>
            </a:r>
            <a:endParaRPr lang="zh-CN" altLang="en-US" sz="1350" dirty="0">
              <a:ea typeface="微软雅黑" panose="020B0503020204020204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438450" y="2594428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6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63401" y="3183792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7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1" name="直接箭头连接符 60"/>
          <p:cNvCxnSpPr>
            <a:stCxn id="60" idx="0"/>
          </p:cNvCxnSpPr>
          <p:nvPr/>
        </p:nvCxnSpPr>
        <p:spPr bwMode="auto">
          <a:xfrm rot="5400000" flipH="1" flipV="1">
            <a:off x="7183952" y="2929294"/>
            <a:ext cx="267893" cy="2411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7472613" y="2366479"/>
            <a:ext cx="52838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ea typeface="微软雅黑" panose="020B0503020204020204" pitchFamily="34" charset="-122"/>
              </a:rPr>
              <a:t>0(6)</a:t>
            </a:r>
            <a:endParaRPr lang="zh-CN" altLang="en-US" sz="1350" dirty="0">
              <a:ea typeface="微软雅黑" panose="020B0503020204020204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63401" y="2915899"/>
            <a:ext cx="160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ea typeface="微软雅黑" panose="020B0503020204020204" pitchFamily="34" charset="-122"/>
              </a:rPr>
              <a:t>1</a:t>
            </a:r>
            <a:endParaRPr lang="zh-CN" altLang="en-US" sz="1350" dirty="0"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625579" y="1500180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M  3 7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6" name="直接箭头连接符 65"/>
          <p:cNvCxnSpPr/>
          <p:nvPr/>
        </p:nvCxnSpPr>
        <p:spPr bwMode="auto">
          <a:xfrm flipV="1">
            <a:off x="5536414" y="2678906"/>
            <a:ext cx="1875247" cy="6965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矩形 68"/>
          <p:cNvSpPr/>
          <p:nvPr/>
        </p:nvSpPr>
        <p:spPr>
          <a:xfrm>
            <a:off x="2053811" y="4179105"/>
            <a:ext cx="1133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dirty="0" smtClean="0"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ea typeface="微软雅黑" panose="020B0503020204020204" pitchFamily="34" charset="-122"/>
              </a:rPr>
              <a:t>求： </a:t>
            </a:r>
            <a:r>
              <a:rPr lang="en-US" altLang="zh-CN" dirty="0" smtClean="0">
                <a:ea typeface="微软雅黑" panose="020B0503020204020204" pitchFamily="34" charset="-122"/>
              </a:rPr>
              <a:t>C  4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2" name="标题 1"/>
          <p:cNvSpPr>
            <a:spLocks noGrp="1"/>
          </p:cNvSpPr>
          <p:nvPr>
            <p:ph type="title"/>
          </p:nvPr>
        </p:nvSpPr>
        <p:spPr>
          <a:xfrm>
            <a:off x="169655" y="66151"/>
            <a:ext cx="6393656" cy="8001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POJ 1988 Cube stacking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6422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00232" y="2150496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1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0232" y="1799529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2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00232" y="1446602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3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00232" y="1093674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4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0868" y="2830865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5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00232" y="2837682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6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00232" y="2486715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7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36017" y="2830865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8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46851" y="1912101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1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71801" y="2501465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2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>
            <a:stCxn id="16" idx="0"/>
          </p:cNvCxnSpPr>
          <p:nvPr/>
        </p:nvCxnSpPr>
        <p:spPr bwMode="auto">
          <a:xfrm rot="5400000" flipH="1" flipV="1">
            <a:off x="3192352" y="2246968"/>
            <a:ext cx="267893" cy="2411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071801" y="2233572"/>
            <a:ext cx="160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ea typeface="微软雅黑" panose="020B0503020204020204" pitchFamily="34" charset="-122"/>
              </a:rPr>
              <a:t>1</a:t>
            </a:r>
            <a:endParaRPr lang="zh-CN" altLang="en-US" sz="1350" dirty="0"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98789" y="2124922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3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23740" y="2714286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4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stCxn id="20" idx="0"/>
          </p:cNvCxnSpPr>
          <p:nvPr/>
        </p:nvCxnSpPr>
        <p:spPr bwMode="auto">
          <a:xfrm rot="5400000" flipH="1" flipV="1">
            <a:off x="4344291" y="2459788"/>
            <a:ext cx="267893" cy="2411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4223740" y="2446393"/>
            <a:ext cx="160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ea typeface="微软雅黑" panose="020B0503020204020204" pitchFamily="34" charset="-122"/>
              </a:rPr>
              <a:t>1</a:t>
            </a:r>
            <a:endParaRPr lang="zh-CN" altLang="en-US" sz="1350" dirty="0"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00429" y="1644208"/>
            <a:ext cx="4822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2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>
            <a:stCxn id="19" idx="1"/>
            <a:endCxn id="15" idx="3"/>
          </p:cNvCxnSpPr>
          <p:nvPr/>
        </p:nvCxnSpPr>
        <p:spPr bwMode="auto">
          <a:xfrm rot="10800000">
            <a:off x="3714743" y="2085227"/>
            <a:ext cx="884046" cy="2128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4626134" y="1858522"/>
            <a:ext cx="160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ea typeface="微软雅黑" panose="020B0503020204020204" pitchFamily="34" charset="-122"/>
              </a:rPr>
              <a:t>2</a:t>
            </a:r>
            <a:endParaRPr lang="zh-CN" altLang="en-US" sz="1350" dirty="0"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16781" y="1131102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6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41731" y="1720465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7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/>
          <p:cNvCxnSpPr>
            <a:stCxn id="27" idx="0"/>
          </p:cNvCxnSpPr>
          <p:nvPr/>
        </p:nvCxnSpPr>
        <p:spPr bwMode="auto">
          <a:xfrm rot="5400000" flipH="1" flipV="1">
            <a:off x="5362282" y="1465968"/>
            <a:ext cx="267893" cy="2411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5697148" y="894108"/>
            <a:ext cx="6030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ea typeface="微软雅黑" panose="020B0503020204020204" pitchFamily="34" charset="-122"/>
              </a:rPr>
              <a:t>0(6)</a:t>
            </a:r>
            <a:endParaRPr lang="zh-CN" altLang="en-US" sz="1350" dirty="0"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41731" y="1452572"/>
            <a:ext cx="160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ea typeface="微软雅黑" panose="020B0503020204020204" pitchFamily="34" charset="-122"/>
              </a:rPr>
              <a:t>1</a:t>
            </a:r>
            <a:endParaRPr lang="zh-CN" altLang="en-US" sz="1350" dirty="0"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 bwMode="auto">
          <a:xfrm flipV="1">
            <a:off x="3714744" y="1215579"/>
            <a:ext cx="1875247" cy="6965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矩形 33"/>
          <p:cNvSpPr/>
          <p:nvPr/>
        </p:nvSpPr>
        <p:spPr>
          <a:xfrm>
            <a:off x="6232934" y="1178709"/>
            <a:ext cx="1133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dirty="0" smtClean="0"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ea typeface="微软雅黑" panose="020B0503020204020204" pitchFamily="34" charset="-122"/>
              </a:rPr>
              <a:t>求： </a:t>
            </a:r>
            <a:r>
              <a:rPr lang="en-US" altLang="zh-CN" dirty="0" smtClean="0">
                <a:ea typeface="微软雅黑" panose="020B0503020204020204" pitchFamily="34" charset="-122"/>
              </a:rPr>
              <a:t>C  4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7260" y="3648754"/>
            <a:ext cx="75129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ea typeface="微软雅黑" panose="020B0503020204020204" pitchFamily="34" charset="-122"/>
              </a:rPr>
              <a:t>调用</a:t>
            </a:r>
            <a:r>
              <a:rPr lang="en-US" altLang="zh-CN" sz="2200" dirty="0" err="1" smtClean="0">
                <a:ea typeface="微软雅黑" panose="020B0503020204020204" pitchFamily="34" charset="-122"/>
              </a:rPr>
              <a:t>GetRoot</a:t>
            </a:r>
            <a:r>
              <a:rPr lang="en-US" altLang="zh-CN" sz="2200" dirty="0" smtClean="0">
                <a:ea typeface="微软雅黑" panose="020B0503020204020204" pitchFamily="34" charset="-122"/>
              </a:rPr>
              <a:t>(4)</a:t>
            </a:r>
            <a:r>
              <a:rPr lang="zh-CN" altLang="en-US" sz="2200" dirty="0" smtClean="0">
                <a:ea typeface="微软雅黑" panose="020B0503020204020204" pitchFamily="34" charset="-122"/>
              </a:rPr>
              <a:t>进行路径压缩的同时，更新</a:t>
            </a:r>
            <a:r>
              <a:rPr lang="en-US" altLang="zh-CN" sz="2200" dirty="0" smtClean="0">
                <a:ea typeface="微软雅黑" panose="020B0503020204020204" pitchFamily="34" charset="-122"/>
              </a:rPr>
              <a:t>under[4]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ea typeface="微软雅黑" panose="020B0503020204020204" pitchFamily="34" charset="-122"/>
              </a:rPr>
              <a:t>under[4]</a:t>
            </a:r>
            <a:r>
              <a:rPr lang="zh-CN" altLang="en-US" sz="2200" dirty="0" smtClean="0">
                <a:ea typeface="微软雅黑" panose="020B0503020204020204" pitchFamily="34" charset="-122"/>
              </a:rPr>
              <a:t>等于从</a:t>
            </a:r>
            <a:r>
              <a:rPr lang="en-US" altLang="zh-CN" sz="2200" dirty="0" smtClean="0">
                <a:ea typeface="微软雅黑" panose="020B0503020204020204" pitchFamily="34" charset="-122"/>
              </a:rPr>
              <a:t>4</a:t>
            </a:r>
            <a:r>
              <a:rPr lang="zh-CN" altLang="en-US" sz="2200" dirty="0" smtClean="0">
                <a:ea typeface="微软雅黑" panose="020B0503020204020204" pitchFamily="34" charset="-122"/>
              </a:rPr>
              <a:t>到根路径上所有节点的</a:t>
            </a:r>
            <a:r>
              <a:rPr lang="en-US" altLang="zh-CN" sz="2200" dirty="0" smtClean="0">
                <a:ea typeface="微软雅黑" panose="020B0503020204020204" pitchFamily="34" charset="-122"/>
              </a:rPr>
              <a:t>under</a:t>
            </a:r>
            <a:r>
              <a:rPr lang="zh-CN" altLang="en-US" sz="2200" dirty="0" smtClean="0">
                <a:ea typeface="微软雅黑" panose="020B0503020204020204" pitchFamily="34" charset="-122"/>
              </a:rPr>
              <a:t>值之和</a:t>
            </a:r>
            <a:endParaRPr lang="en-US" altLang="zh-CN" sz="2200" dirty="0" smtClean="0"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ea typeface="微软雅黑" panose="020B0503020204020204" pitchFamily="34" charset="-122"/>
              </a:rPr>
              <a:t>路径压缩的同时，该路径上所有节点的</a:t>
            </a:r>
            <a:r>
              <a:rPr lang="en-US" altLang="zh-CN" sz="2200" dirty="0" smtClean="0">
                <a:ea typeface="微软雅黑" panose="020B0503020204020204" pitchFamily="34" charset="-122"/>
              </a:rPr>
              <a:t>under</a:t>
            </a:r>
            <a:r>
              <a:rPr lang="zh-CN" altLang="en-US" sz="2200" dirty="0" smtClean="0">
                <a:ea typeface="微软雅黑" panose="020B0503020204020204" pitchFamily="34" charset="-122"/>
              </a:rPr>
              <a:t>值也都更新</a:t>
            </a:r>
            <a:endParaRPr lang="zh-CN" altLang="en-US" sz="2200" dirty="0">
              <a:ea typeface="微软雅黑" panose="020B0503020204020204" pitchFamily="34" charset="-122"/>
            </a:endParaRPr>
          </a:p>
        </p:txBody>
      </p:sp>
      <p:sp>
        <p:nvSpPr>
          <p:cNvPr id="32" name="标题 1"/>
          <p:cNvSpPr>
            <a:spLocks noGrp="1"/>
          </p:cNvSpPr>
          <p:nvPr>
            <p:ph type="title"/>
          </p:nvPr>
        </p:nvSpPr>
        <p:spPr>
          <a:xfrm>
            <a:off x="169655" y="66151"/>
            <a:ext cx="6393656" cy="8001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POJ 1988 Cube stacking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182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00232" y="2150496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1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0232" y="1799529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2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00232" y="1446602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3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00232" y="1093674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4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0868" y="2830865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5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00232" y="2837682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6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00232" y="2486715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7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36017" y="2830865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8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93272" y="2946801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1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18223" y="3536165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2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>
            <a:stCxn id="16" idx="0"/>
          </p:cNvCxnSpPr>
          <p:nvPr/>
        </p:nvCxnSpPr>
        <p:spPr bwMode="auto">
          <a:xfrm rot="5400000" flipH="1" flipV="1">
            <a:off x="3138774" y="3281668"/>
            <a:ext cx="267893" cy="2411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018223" y="3268272"/>
            <a:ext cx="160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ea typeface="微软雅黑" panose="020B0503020204020204" pitchFamily="34" charset="-122"/>
              </a:rPr>
              <a:t>1</a:t>
            </a:r>
            <a:endParaRPr lang="zh-CN" altLang="en-US" sz="1350" dirty="0"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8619" y="3214692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3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43570" y="3804056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4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stCxn id="20" idx="0"/>
          </p:cNvCxnSpPr>
          <p:nvPr/>
        </p:nvCxnSpPr>
        <p:spPr bwMode="auto">
          <a:xfrm rot="16200000" flipV="1">
            <a:off x="5121181" y="3147720"/>
            <a:ext cx="1232306" cy="803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5536413" y="3536163"/>
            <a:ext cx="160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5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46851" y="2678908"/>
            <a:ext cx="160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ea typeface="微软雅黑" panose="020B0503020204020204" pitchFamily="34" charset="-122"/>
              </a:rPr>
              <a:t>2</a:t>
            </a:r>
            <a:endParaRPr lang="zh-CN" altLang="en-US" sz="1350" dirty="0"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>
            <a:stCxn id="19" idx="1"/>
            <a:endCxn id="26" idx="2"/>
          </p:cNvCxnSpPr>
          <p:nvPr/>
        </p:nvCxnSpPr>
        <p:spPr bwMode="auto">
          <a:xfrm rot="10800000">
            <a:off x="5697149" y="2512051"/>
            <a:ext cx="321471" cy="8757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6045964" y="2948293"/>
            <a:ext cx="160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  <a:ea typeface="微软雅黑" panose="020B0503020204020204" pitchFamily="34" charset="-122"/>
              </a:rPr>
              <a:t>4</a:t>
            </a:r>
            <a:endParaRPr lang="zh-CN" altLang="en-US" sz="135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3202" y="2165802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6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88153" y="2755165"/>
            <a:ext cx="267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7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/>
          <p:cNvCxnSpPr>
            <a:stCxn id="27" idx="0"/>
          </p:cNvCxnSpPr>
          <p:nvPr/>
        </p:nvCxnSpPr>
        <p:spPr bwMode="auto">
          <a:xfrm rot="5400000" flipH="1" flipV="1">
            <a:off x="5308704" y="2500668"/>
            <a:ext cx="267893" cy="2411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5643570" y="1928808"/>
            <a:ext cx="6026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ea typeface="微软雅黑" panose="020B0503020204020204" pitchFamily="34" charset="-122"/>
              </a:rPr>
              <a:t>0(6)</a:t>
            </a:r>
            <a:endParaRPr lang="zh-CN" altLang="en-US" sz="1350" dirty="0"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88153" y="2487272"/>
            <a:ext cx="160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ea typeface="微软雅黑" panose="020B0503020204020204" pitchFamily="34" charset="-122"/>
              </a:rPr>
              <a:t>1</a:t>
            </a:r>
            <a:endParaRPr lang="zh-CN" altLang="en-US" sz="1350" dirty="0"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 flipV="1">
            <a:off x="3661166" y="2250279"/>
            <a:ext cx="1875247" cy="6965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标题 1"/>
          <p:cNvSpPr>
            <a:spLocks noGrp="1"/>
          </p:cNvSpPr>
          <p:nvPr>
            <p:ph type="title"/>
          </p:nvPr>
        </p:nvSpPr>
        <p:spPr>
          <a:xfrm>
            <a:off x="169655" y="66151"/>
            <a:ext cx="6393656" cy="8001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POJ 1988 Cube stacking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0932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33167"/>
            <a:ext cx="6750867" cy="800100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ea typeface="微软雅黑" panose="020B0503020204020204" pitchFamily="34" charset="-122"/>
              </a:rPr>
              <a:t>Disjoint-Set  </a:t>
            </a:r>
            <a:r>
              <a:rPr lang="zh-CN" altLang="en-US" sz="3200" dirty="0" smtClean="0">
                <a:ea typeface="微软雅黑" panose="020B0503020204020204" pitchFamily="34" charset="-122"/>
              </a:rPr>
              <a:t>并查集</a:t>
            </a:r>
            <a:endParaRPr lang="zh-CN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528" y="1115519"/>
            <a:ext cx="8229600" cy="34694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N </a:t>
            </a:r>
            <a:r>
              <a:rPr lang="zh-CN" altLang="en-US" dirty="0" smtClean="0">
                <a:solidFill>
                  <a:srgbClr val="7030A0"/>
                </a:solidFill>
              </a:rPr>
              <a:t>个不同的元素分布在若干个互不相交集合中，需要</a:t>
            </a:r>
            <a:r>
              <a:rPr lang="zh-CN" altLang="en-US" dirty="0" smtClean="0">
                <a:solidFill>
                  <a:srgbClr val="FF0000"/>
                </a:solidFill>
              </a:rPr>
              <a:t>多次</a:t>
            </a:r>
            <a:r>
              <a:rPr lang="zh-CN" altLang="en-US" dirty="0" smtClean="0">
                <a:solidFill>
                  <a:srgbClr val="7030A0"/>
                </a:solidFill>
              </a:rPr>
              <a:t>进行以下</a:t>
            </a:r>
            <a:r>
              <a:rPr lang="en-US" altLang="zh-CN" dirty="0" smtClean="0">
                <a:solidFill>
                  <a:srgbClr val="7030A0"/>
                </a:solidFill>
              </a:rPr>
              <a:t>3</a:t>
            </a:r>
            <a:r>
              <a:rPr lang="zh-CN" altLang="en-US" dirty="0" smtClean="0">
                <a:solidFill>
                  <a:srgbClr val="7030A0"/>
                </a:solidFill>
              </a:rPr>
              <a:t>个操作：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合并</a:t>
            </a:r>
            <a:r>
              <a:rPr lang="en-US" altLang="zh-CN" dirty="0" err="1" smtClean="0"/>
              <a:t>a,b</a:t>
            </a:r>
            <a:r>
              <a:rPr lang="zh-CN" altLang="en-US" dirty="0" smtClean="0"/>
              <a:t>两个元素所在的集合 </a:t>
            </a:r>
            <a:r>
              <a:rPr lang="en-US" altLang="zh-CN" dirty="0" smtClean="0"/>
              <a:t>Merge(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查询一个元素在哪个集合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查询两个元素是否属于同一集合 </a:t>
            </a:r>
            <a:r>
              <a:rPr lang="en-US" altLang="zh-CN" dirty="0" smtClean="0"/>
              <a:t>Query(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CB8C-1FBD-40C5-9BF2-7BB206D3BC98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277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51520" y="843558"/>
            <a:ext cx="869983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#include &lt;</a:t>
            </a:r>
            <a:r>
              <a:rPr lang="en-US" altLang="zh-CN" sz="10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iostream</a:t>
            </a:r>
            <a:r>
              <a:rPr lang="en-US" altLang="zh-CN" sz="1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#include &lt;</a:t>
            </a:r>
            <a:r>
              <a:rPr lang="en-US" altLang="zh-CN" sz="10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cstdio</a:t>
            </a:r>
            <a:r>
              <a:rPr lang="en-US" altLang="zh-CN" sz="1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</a:p>
          <a:p>
            <a:r>
              <a:rPr lang="en-US" altLang="zh-CN" sz="1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using namespace std;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const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MAX = 31000;</a:t>
            </a:r>
          </a:p>
          <a:p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parent[MAX];</a:t>
            </a:r>
          </a:p>
          <a:p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sum[MAX];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 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若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parent[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]=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i,sum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表示砖块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所在堆的砖块数目</a:t>
            </a:r>
          </a:p>
          <a:p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under[MAX];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 under[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表示砖块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下面有多少砖块</a:t>
            </a:r>
          </a:p>
          <a:p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GetRoot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a)</a:t>
            </a:r>
          </a:p>
          <a:p>
            <a:r>
              <a:rPr lang="en-US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{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路径压缩</a:t>
            </a:r>
            <a:endParaRPr lang="en-US" altLang="zh-CN" b="1" dirty="0" smtClean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if( parent[a] == a) 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return a;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t =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GetRoot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(parent[a]);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under[a] += under[parent[a]]; 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parent[a] = t;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return parent[a];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69655" y="66151"/>
            <a:ext cx="6393656" cy="8001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POJ 1988 Cube stacking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8332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5536" y="843558"/>
            <a:ext cx="85689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void Merge(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a,int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b)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把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所在的堆，叠放到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所在的堆。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{	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n;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pa =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GetRoot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(a);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pb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GetRoot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(b);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if( pa ==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pb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)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return ;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parent[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pb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= pa; 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under[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pb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= sum[pa]; 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under[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pb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赋值前一定是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0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，因为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parent[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pb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= 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pb,pb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一定是原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所在堆最底下的</a:t>
            </a:r>
          </a:p>
          <a:p>
            <a:r>
              <a:rPr lang="zh-CN" altLang="en-US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sum[pa] += sum[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pb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];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  <a:p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69655" y="66151"/>
            <a:ext cx="6393656" cy="8001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POJ 1988 Cube stacking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9323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5536" y="843558"/>
            <a:ext cx="85689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p;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for(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0;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&lt; MAX; ++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 {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sum[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= 1;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under[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= 0;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parent[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=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scanf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("%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d",&amp;p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69655" y="66151"/>
            <a:ext cx="6393656" cy="8001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POJ 1988 Cube stacking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3961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5536" y="644778"/>
            <a:ext cx="8568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for(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0;i &lt; p; ++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 {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char s[20];	</a:t>
            </a:r>
            <a:endParaRPr lang="en-US" altLang="zh-CN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a,b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scanf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("%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s",s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if( s[0] == 'M') {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scanf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("%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d%d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",&amp;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a,&amp;b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Merge(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b,a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}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else {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scanf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("%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d",&amp;a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GetRoot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(a);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printf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("%d\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n",under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[a]);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}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return 0;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69655" y="66151"/>
            <a:ext cx="6393656" cy="8001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POJ 1988 Cube stacking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2952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059" y="476261"/>
            <a:ext cx="6219941" cy="4664956"/>
          </a:xfrm>
          <a:prstGeom prst="rect">
            <a:avLst/>
          </a:prstGeom>
        </p:spPr>
      </p:pic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9220" name="文本框 2"/>
          <p:cNvSpPr txBox="1">
            <a:spLocks noChangeArrowheads="1"/>
          </p:cNvSpPr>
          <p:nvPr/>
        </p:nvSpPr>
        <p:spPr bwMode="auto">
          <a:xfrm>
            <a:off x="7452320" y="4659982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新疆塞里木湖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221" name="标题 1"/>
          <p:cNvSpPr txBox="1">
            <a:spLocks/>
          </p:cNvSpPr>
          <p:nvPr/>
        </p:nvSpPr>
        <p:spPr bwMode="auto">
          <a:xfrm>
            <a:off x="107504" y="2211710"/>
            <a:ext cx="27368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</a:rPr>
              <a:t>例题 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</a:rPr>
              <a:t>3 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</a:rPr>
              <a:t>食物链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670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51520" y="0"/>
            <a:ext cx="6393656" cy="80010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例题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： </a:t>
            </a:r>
            <a:r>
              <a:rPr lang="en-US" altLang="zh-CN" sz="3200" dirty="0" smtClean="0"/>
              <a:t>POJ </a:t>
            </a:r>
            <a:r>
              <a:rPr lang="en-US" altLang="zh-CN" sz="3200" dirty="0"/>
              <a:t>1182 </a:t>
            </a:r>
            <a:r>
              <a:rPr lang="zh-CN" altLang="en-US" sz="3200" dirty="0"/>
              <a:t>食物链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white">
          <a:xfrm>
            <a:off x="467544" y="915566"/>
            <a:ext cx="8064896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257175" indent="-257175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三种动物</a:t>
            </a:r>
            <a:r>
              <a:rPr kumimoji="1"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1"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吃</a:t>
            </a:r>
            <a:r>
              <a:rPr kumimoji="1"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1"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1"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吃</a:t>
            </a:r>
            <a:r>
              <a:rPr kumimoji="1"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吃</a:t>
            </a:r>
            <a:r>
              <a:rPr kumimoji="1"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57175" indent="-257175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kumimoji="1"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r>
              <a:rPr kumimoji="1"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kumimoji="1"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句话来描述</a:t>
            </a:r>
            <a:r>
              <a:rPr kumimoji="1"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1"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个动物</a:t>
            </a:r>
            <a:r>
              <a:rPr kumimoji="1"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（编号</a:t>
            </a:r>
            <a:r>
              <a:rPr kumimoji="1" lang="en-US" altLang="zh-CN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1-N,</a:t>
            </a:r>
            <a:r>
              <a:rPr kumimoji="1"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</a:t>
            </a:r>
            <a:r>
              <a:rPr kumimoji="1"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属于</a:t>
            </a:r>
            <a:r>
              <a:rPr kumimoji="1"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1"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三种之一）之间的</a:t>
            </a:r>
            <a:r>
              <a:rPr kumimoji="1"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kumimoji="1" lang="en-US" altLang="zh-CN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kumimoji="1" lang="zh-CN" altLang="en-US" sz="2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57213" lvl="1" indent="-214313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X Y</a:t>
            </a:r>
            <a:r>
              <a:rPr kumimoji="1"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：表示</a:t>
            </a:r>
            <a:r>
              <a:rPr kumimoji="1"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kumimoji="1"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kumimoji="1"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是同类；</a:t>
            </a:r>
          </a:p>
          <a:p>
            <a:pPr marL="557213" lvl="1" indent="-214313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X Y</a:t>
            </a:r>
            <a:r>
              <a:rPr kumimoji="1"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：表示</a:t>
            </a:r>
            <a:r>
              <a:rPr kumimoji="1"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吃</a:t>
            </a:r>
            <a:r>
              <a:rPr kumimoji="1"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kumimoji="1"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57175" indent="-257175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kumimoji="1"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句话中有真话有假话，当一句话满足下列三条之一时，这句话就是假话，否则就是真话。 </a:t>
            </a:r>
            <a:br>
              <a:rPr kumimoji="1"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当前的话与前面的某些真的话冲突，就是假话； </a:t>
            </a:r>
            <a:br>
              <a:rPr kumimoji="1"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当前的话中</a:t>
            </a:r>
            <a:r>
              <a:rPr kumimoji="1"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kumimoji="1"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kumimoji="1"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kumimoji="1"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1"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大，就是假话； </a:t>
            </a:r>
            <a:br>
              <a:rPr kumimoji="1"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当前的话表示</a:t>
            </a:r>
            <a:r>
              <a:rPr kumimoji="1"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吃</a:t>
            </a:r>
            <a:r>
              <a:rPr kumimoji="1"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，就是假话。</a:t>
            </a:r>
          </a:p>
          <a:p>
            <a:pPr marL="257175" lvl="1" indent="-257175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求假话的总数。 </a:t>
            </a:r>
            <a:r>
              <a:rPr kumimoji="1"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en-US" altLang="zh-CN" sz="2100" kern="0" dirty="0">
                <a:ea typeface="微软雅黑" panose="020B0503020204020204" pitchFamily="34" charset="-122"/>
              </a:rPr>
              <a:t>1 &lt;= N &lt;= 50000</a:t>
            </a:r>
            <a:r>
              <a:rPr kumimoji="1" lang="zh-CN" altLang="en-US" sz="2100" kern="0" dirty="0">
                <a:ea typeface="微软雅黑" panose="020B0503020204020204" pitchFamily="34" charset="-122"/>
              </a:rPr>
              <a:t>，</a:t>
            </a:r>
            <a:r>
              <a:rPr kumimoji="1" lang="en-US" altLang="zh-CN" sz="2100" kern="0" dirty="0">
                <a:ea typeface="微软雅黑" panose="020B0503020204020204" pitchFamily="34" charset="-122"/>
              </a:rPr>
              <a:t>0 &lt;= K &lt;= 100000</a:t>
            </a:r>
            <a:r>
              <a:rPr kumimoji="1" lang="zh-CN" altLang="en-US" sz="2100" kern="0" dirty="0">
                <a:ea typeface="微软雅黑" panose="020B0503020204020204" pitchFamily="34" charset="-122"/>
              </a:rPr>
              <a:t>。  </a:t>
            </a:r>
          </a:p>
          <a:p>
            <a:pPr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75000"/>
              <a:defRPr/>
            </a:pPr>
            <a:r>
              <a:rPr kumimoji="1"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1"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1" lang="zh-CN" altLang="en-US" sz="2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137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51520" y="0"/>
            <a:ext cx="6393656" cy="8001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POJ 1182 </a:t>
            </a:r>
            <a:r>
              <a:rPr lang="zh-CN" altLang="en-US" sz="3200" dirty="0"/>
              <a:t>食物链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white">
          <a:xfrm>
            <a:off x="323528" y="800100"/>
            <a:ext cx="5829300" cy="339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75000"/>
              <a:defRPr/>
            </a:pPr>
            <a:r>
              <a:rPr kumimoji="1" lang="en-US" altLang="zh-CN" sz="2100" b="1" kern="0" dirty="0">
                <a:solidFill>
                  <a:srgbClr val="070CEB"/>
                </a:solidFill>
                <a:latin typeface="+mn-lt"/>
                <a:ea typeface="微软雅黑" panose="020B0503020204020204" pitchFamily="34" charset="-122"/>
              </a:rPr>
              <a:t>Sample Input</a:t>
            </a:r>
          </a:p>
          <a:p>
            <a:pPr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75000"/>
              <a:defRPr/>
            </a:pPr>
            <a:r>
              <a:rPr kumimoji="1" lang="en-US" altLang="zh-CN" sz="2100" b="1" kern="0" dirty="0" smtClean="0">
                <a:latin typeface="+mn-lt"/>
                <a:ea typeface="微软雅黑" panose="020B0503020204020204" pitchFamily="34" charset="-122"/>
              </a:rPr>
              <a:t>100 7    </a:t>
            </a:r>
            <a:r>
              <a:rPr kumimoji="1" lang="en-US" altLang="zh-CN" sz="2100" b="1" kern="0" dirty="0" smtClean="0">
                <a:solidFill>
                  <a:srgbClr val="00B050"/>
                </a:solidFill>
                <a:latin typeface="+mn-lt"/>
                <a:ea typeface="微软雅黑" panose="020B0503020204020204" pitchFamily="34" charset="-122"/>
              </a:rPr>
              <a:t>//100</a:t>
            </a:r>
            <a:r>
              <a:rPr kumimoji="1" lang="zh-CN" altLang="en-US" sz="2100" b="1" kern="0" dirty="0" smtClean="0">
                <a:solidFill>
                  <a:srgbClr val="00B050"/>
                </a:solidFill>
                <a:latin typeface="+mn-lt"/>
                <a:ea typeface="微软雅黑" panose="020B0503020204020204" pitchFamily="34" charset="-122"/>
              </a:rPr>
              <a:t>个动物</a:t>
            </a:r>
            <a:r>
              <a:rPr kumimoji="1" lang="en-US" altLang="zh-CN" sz="2100" b="1" kern="0" dirty="0" smtClean="0">
                <a:solidFill>
                  <a:srgbClr val="00B050"/>
                </a:solidFill>
                <a:latin typeface="+mn-lt"/>
                <a:ea typeface="微软雅黑" panose="020B0503020204020204" pitchFamily="34" charset="-122"/>
              </a:rPr>
              <a:t>,7</a:t>
            </a:r>
            <a:r>
              <a:rPr kumimoji="1" lang="zh-CN" altLang="en-US" sz="2100" b="1" kern="0" dirty="0" smtClean="0">
                <a:solidFill>
                  <a:srgbClr val="00B050"/>
                </a:solidFill>
                <a:latin typeface="+mn-lt"/>
                <a:ea typeface="微软雅黑" panose="020B0503020204020204" pitchFamily="34" charset="-122"/>
              </a:rPr>
              <a:t>句话</a:t>
            </a:r>
            <a:endParaRPr kumimoji="1" lang="en-US" altLang="zh-CN" sz="2100" b="1" kern="0" dirty="0">
              <a:solidFill>
                <a:srgbClr val="00B050"/>
              </a:solidFill>
              <a:latin typeface="+mn-lt"/>
              <a:ea typeface="微软雅黑" panose="020B0503020204020204" pitchFamily="34" charset="-122"/>
            </a:endParaRPr>
          </a:p>
          <a:p>
            <a:pPr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75000"/>
              <a:defRPr/>
            </a:pPr>
            <a:r>
              <a:rPr kumimoji="1" lang="en-US" altLang="zh-CN" sz="2100" b="1" kern="0" dirty="0">
                <a:latin typeface="+mn-lt"/>
                <a:ea typeface="微软雅黑" panose="020B0503020204020204" pitchFamily="34" charset="-122"/>
              </a:rPr>
              <a:t>1 101 1 </a:t>
            </a:r>
            <a:r>
              <a:rPr kumimoji="1" lang="en-US" altLang="zh-CN" sz="2100" b="1" kern="0" dirty="0" smtClean="0">
                <a:latin typeface="+mn-lt"/>
                <a:ea typeface="微软雅黑" panose="020B0503020204020204" pitchFamily="34" charset="-122"/>
              </a:rPr>
              <a:t>  </a:t>
            </a:r>
            <a:r>
              <a:rPr kumimoji="1" lang="en-US" altLang="zh-CN" sz="2100" b="1" kern="0" dirty="0" smtClean="0">
                <a:solidFill>
                  <a:srgbClr val="00B050"/>
                </a:solidFill>
                <a:latin typeface="+mn-lt"/>
                <a:ea typeface="微软雅黑" panose="020B0503020204020204" pitchFamily="34" charset="-122"/>
              </a:rPr>
              <a:t>//101</a:t>
            </a:r>
            <a:r>
              <a:rPr kumimoji="1" lang="zh-CN" altLang="en-US" sz="2100" b="1" kern="0" dirty="0" smtClean="0">
                <a:solidFill>
                  <a:srgbClr val="00B050"/>
                </a:solidFill>
                <a:latin typeface="+mn-lt"/>
                <a:ea typeface="微软雅黑" panose="020B0503020204020204" pitchFamily="34" charset="-122"/>
              </a:rPr>
              <a:t> 吃 </a:t>
            </a:r>
            <a:r>
              <a:rPr kumimoji="1" lang="en-US" altLang="zh-CN" sz="2100" b="1" kern="0" dirty="0" smtClean="0">
                <a:solidFill>
                  <a:srgbClr val="00B050"/>
                </a:solidFill>
                <a:latin typeface="+mn-lt"/>
                <a:ea typeface="微软雅黑" panose="020B0503020204020204" pitchFamily="34" charset="-122"/>
              </a:rPr>
              <a:t>1</a:t>
            </a:r>
            <a:endParaRPr kumimoji="1" lang="en-US" altLang="zh-CN" sz="2100" b="1" kern="0" dirty="0">
              <a:solidFill>
                <a:srgbClr val="00B050"/>
              </a:solidFill>
              <a:latin typeface="+mn-lt"/>
              <a:ea typeface="微软雅黑" panose="020B0503020204020204" pitchFamily="34" charset="-122"/>
            </a:endParaRPr>
          </a:p>
          <a:p>
            <a:pPr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75000"/>
              <a:defRPr/>
            </a:pPr>
            <a:r>
              <a:rPr kumimoji="1" lang="en-US" altLang="zh-CN" sz="2100" b="1" kern="0" dirty="0">
                <a:latin typeface="+mn-lt"/>
                <a:ea typeface="微软雅黑" panose="020B0503020204020204" pitchFamily="34" charset="-122"/>
              </a:rPr>
              <a:t>2 1 </a:t>
            </a:r>
            <a:r>
              <a:rPr kumimoji="1" lang="en-US" altLang="zh-CN" sz="2100" b="1" kern="0" dirty="0" smtClean="0">
                <a:latin typeface="+mn-lt"/>
                <a:ea typeface="微软雅黑" panose="020B0503020204020204" pitchFamily="34" charset="-122"/>
              </a:rPr>
              <a:t>2      </a:t>
            </a:r>
            <a:r>
              <a:rPr kumimoji="1" lang="en-US" altLang="zh-CN" sz="2100" b="1" kern="0" dirty="0" smtClean="0">
                <a:solidFill>
                  <a:srgbClr val="00B050"/>
                </a:solidFill>
                <a:latin typeface="+mn-lt"/>
                <a:ea typeface="微软雅黑" panose="020B0503020204020204" pitchFamily="34" charset="-122"/>
              </a:rPr>
              <a:t>//1 </a:t>
            </a:r>
            <a:r>
              <a:rPr kumimoji="1" lang="zh-CN" altLang="en-US" sz="2100" b="1" kern="0" dirty="0" smtClean="0">
                <a:solidFill>
                  <a:srgbClr val="00B050"/>
                </a:solidFill>
                <a:latin typeface="+mn-lt"/>
                <a:ea typeface="微软雅黑" panose="020B0503020204020204" pitchFamily="34" charset="-122"/>
              </a:rPr>
              <a:t>吃 </a:t>
            </a:r>
            <a:r>
              <a:rPr kumimoji="1" lang="en-US" altLang="zh-CN" sz="2100" b="1" kern="0" dirty="0" smtClean="0">
                <a:solidFill>
                  <a:srgbClr val="00B050"/>
                </a:solidFill>
                <a:latin typeface="+mn-lt"/>
                <a:ea typeface="微软雅黑" panose="020B0503020204020204" pitchFamily="34" charset="-122"/>
              </a:rPr>
              <a:t>2</a:t>
            </a:r>
            <a:endParaRPr kumimoji="1" lang="en-US" altLang="zh-CN" sz="2100" b="1" kern="0" dirty="0">
              <a:solidFill>
                <a:srgbClr val="00B050"/>
              </a:solidFill>
              <a:latin typeface="+mn-lt"/>
              <a:ea typeface="微软雅黑" panose="020B0503020204020204" pitchFamily="34" charset="-122"/>
            </a:endParaRPr>
          </a:p>
          <a:p>
            <a:pPr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75000"/>
              <a:defRPr/>
            </a:pPr>
            <a:r>
              <a:rPr kumimoji="1" lang="en-US" altLang="zh-CN" sz="2100" b="1" kern="0" dirty="0">
                <a:latin typeface="+mn-lt"/>
                <a:ea typeface="微软雅黑" panose="020B0503020204020204" pitchFamily="34" charset="-122"/>
              </a:rPr>
              <a:t>2 2 3 </a:t>
            </a:r>
          </a:p>
          <a:p>
            <a:pPr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75000"/>
              <a:defRPr/>
            </a:pPr>
            <a:r>
              <a:rPr kumimoji="1" lang="en-US" altLang="zh-CN" sz="2100" b="1" kern="0" dirty="0">
                <a:latin typeface="+mn-lt"/>
                <a:ea typeface="微软雅黑" panose="020B0503020204020204" pitchFamily="34" charset="-122"/>
              </a:rPr>
              <a:t>2 3 3 </a:t>
            </a:r>
          </a:p>
          <a:p>
            <a:pPr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75000"/>
              <a:defRPr/>
            </a:pPr>
            <a:r>
              <a:rPr kumimoji="1" lang="en-US" altLang="zh-CN" sz="2100" b="1" kern="0" dirty="0">
                <a:latin typeface="+mn-lt"/>
                <a:ea typeface="微软雅黑" panose="020B0503020204020204" pitchFamily="34" charset="-122"/>
              </a:rPr>
              <a:t>1 1 3 </a:t>
            </a:r>
          </a:p>
          <a:p>
            <a:pPr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75000"/>
              <a:defRPr/>
            </a:pPr>
            <a:r>
              <a:rPr kumimoji="1" lang="en-US" altLang="zh-CN" sz="2100" b="1" kern="0" dirty="0">
                <a:latin typeface="+mn-lt"/>
                <a:ea typeface="微软雅黑" panose="020B0503020204020204" pitchFamily="34" charset="-122"/>
              </a:rPr>
              <a:t>2 3 1 </a:t>
            </a:r>
          </a:p>
          <a:p>
            <a:pPr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75000"/>
              <a:defRPr/>
            </a:pPr>
            <a:r>
              <a:rPr kumimoji="1" lang="en-US" altLang="zh-CN" sz="2100" b="1" kern="0" dirty="0">
                <a:latin typeface="+mn-lt"/>
                <a:ea typeface="微软雅黑" panose="020B0503020204020204" pitchFamily="34" charset="-122"/>
              </a:rPr>
              <a:t>1 5 5</a:t>
            </a:r>
          </a:p>
          <a:p>
            <a:pPr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75000"/>
              <a:defRPr/>
            </a:pPr>
            <a:r>
              <a:rPr kumimoji="1" lang="en-US" altLang="zh-CN" sz="2100" b="1" kern="0" dirty="0">
                <a:solidFill>
                  <a:srgbClr val="070CEB"/>
                </a:solidFill>
                <a:latin typeface="+mn-lt"/>
                <a:ea typeface="微软雅黑" panose="020B0503020204020204" pitchFamily="34" charset="-122"/>
              </a:rPr>
              <a:t>Sample Output</a:t>
            </a:r>
          </a:p>
          <a:p>
            <a:pPr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75000"/>
              <a:defRPr/>
            </a:pPr>
            <a:r>
              <a:rPr kumimoji="1" lang="en-US" altLang="zh-CN" sz="2100" b="1" kern="0" dirty="0" smtClean="0">
                <a:latin typeface="+mn-lt"/>
                <a:ea typeface="微软雅黑" panose="020B0503020204020204" pitchFamily="34" charset="-122"/>
              </a:rPr>
              <a:t>3</a:t>
            </a:r>
            <a:endParaRPr kumimoji="1" lang="zh-CN" altLang="en-US" sz="2100" b="1" kern="0" dirty="0">
              <a:latin typeface="+mn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310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white">
          <a:xfrm>
            <a:off x="251520" y="699542"/>
            <a:ext cx="8352928" cy="339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257175" indent="-257175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2200" kern="0" dirty="0" smtClean="0">
                <a:solidFill>
                  <a:srgbClr val="7030A0"/>
                </a:solidFill>
                <a:latin typeface="+mn-lt"/>
                <a:ea typeface="微软雅黑" panose="020B0503020204020204" pitchFamily="34" charset="-122"/>
              </a:rPr>
              <a:t>笨办法：</a:t>
            </a:r>
            <a:endParaRPr kumimoji="1" lang="zh-CN" altLang="en-US" sz="2200" kern="0" dirty="0">
              <a:solidFill>
                <a:srgbClr val="7030A0"/>
              </a:solidFill>
              <a:latin typeface="+mn-lt"/>
              <a:ea typeface="微软雅黑" panose="020B0503020204020204" pitchFamily="34" charset="-122"/>
            </a:endParaRPr>
          </a:p>
          <a:p>
            <a:pPr marL="557213" lvl="1" indent="-214313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2200" kern="0" dirty="0">
                <a:ea typeface="微软雅黑" panose="020B0503020204020204" pitchFamily="34" charset="-122"/>
              </a:rPr>
              <a:t>用</a:t>
            </a:r>
            <a:r>
              <a:rPr kumimoji="1" lang="en-US" altLang="zh-CN" sz="2400" kern="0" dirty="0">
                <a:ea typeface="微软雅黑" panose="020B0503020204020204" pitchFamily="34" charset="-122"/>
              </a:rPr>
              <a:t>N</a:t>
            </a:r>
            <a:r>
              <a:rPr kumimoji="1" lang="en-US" altLang="zh-CN" sz="2400" kern="0" dirty="0">
                <a:ea typeface="微软雅黑" panose="020B0503020204020204" pitchFamily="34" charset="-122"/>
                <a:cs typeface="Arial" pitchFamily="34" charset="0"/>
              </a:rPr>
              <a:t>×N</a:t>
            </a:r>
            <a:r>
              <a:rPr kumimoji="1" lang="zh-CN" altLang="en-US" sz="2200" kern="0" dirty="0">
                <a:ea typeface="微软雅黑" panose="020B0503020204020204" pitchFamily="34" charset="-122"/>
              </a:rPr>
              <a:t>邻接矩阵</a:t>
            </a:r>
            <a:r>
              <a:rPr kumimoji="1" lang="en-US" altLang="zh-CN" sz="2200" kern="0" dirty="0">
                <a:ea typeface="微软雅黑" panose="020B0503020204020204" pitchFamily="34" charset="-122"/>
              </a:rPr>
              <a:t>S</a:t>
            </a:r>
            <a:r>
              <a:rPr kumimoji="1" lang="zh-CN" altLang="en-US" sz="2200" kern="0" dirty="0">
                <a:ea typeface="微软雅黑" panose="020B0503020204020204" pitchFamily="34" charset="-122"/>
              </a:rPr>
              <a:t>存放动物之间的关系</a:t>
            </a:r>
            <a:r>
              <a:rPr kumimoji="1" lang="en-US" altLang="zh-CN" sz="2200" kern="0" dirty="0">
                <a:ea typeface="微软雅黑" panose="020B0503020204020204" pitchFamily="34" charset="-122"/>
              </a:rPr>
              <a:t>: </a:t>
            </a:r>
            <a:endParaRPr kumimoji="1" lang="zh-CN" altLang="en-US" sz="2200" kern="0" dirty="0" smtClean="0">
              <a:latin typeface="+mn-lt"/>
              <a:ea typeface="微软雅黑" panose="020B0503020204020204" pitchFamily="34" charset="-122"/>
            </a:endParaRPr>
          </a:p>
          <a:p>
            <a:pPr marL="857250" lvl="2" indent="-171450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en-US" altLang="zh-CN" sz="2200" kern="0" dirty="0" smtClean="0">
                <a:latin typeface="+mn-lt"/>
                <a:ea typeface="微软雅黑" panose="020B0503020204020204" pitchFamily="34" charset="-122"/>
              </a:rPr>
              <a:t>S[X][Y] = -1</a:t>
            </a:r>
            <a:r>
              <a:rPr kumimoji="1" lang="zh-CN" altLang="en-US" sz="2200" kern="0" dirty="0" smtClean="0">
                <a:latin typeface="+mn-lt"/>
                <a:ea typeface="微软雅黑" panose="020B0503020204020204" pitchFamily="34" charset="-122"/>
              </a:rPr>
              <a:t>：</a:t>
            </a:r>
            <a:r>
              <a:rPr kumimoji="1" lang="en-US" altLang="zh-CN" sz="2200" kern="0" dirty="0" smtClean="0">
                <a:latin typeface="+mn-lt"/>
                <a:ea typeface="微软雅黑" panose="020B0503020204020204" pitchFamily="34" charset="-122"/>
              </a:rPr>
              <a:t>X</a:t>
            </a:r>
            <a:r>
              <a:rPr kumimoji="1" lang="zh-CN" altLang="en-US" sz="2200" kern="0" dirty="0" smtClean="0">
                <a:latin typeface="+mn-lt"/>
                <a:ea typeface="微软雅黑" panose="020B0503020204020204" pitchFamily="34" charset="-122"/>
              </a:rPr>
              <a:t>与</a:t>
            </a:r>
            <a:r>
              <a:rPr kumimoji="1" lang="en-US" altLang="zh-CN" sz="2200" kern="0" dirty="0" smtClean="0">
                <a:latin typeface="+mn-lt"/>
                <a:ea typeface="微软雅黑" panose="020B0503020204020204" pitchFamily="34" charset="-122"/>
              </a:rPr>
              <a:t>Y</a:t>
            </a:r>
            <a:r>
              <a:rPr kumimoji="1" lang="zh-CN" altLang="en-US" sz="2200" kern="0" dirty="0" smtClean="0">
                <a:latin typeface="+mn-lt"/>
                <a:ea typeface="微软雅黑" panose="020B0503020204020204" pitchFamily="34" charset="-122"/>
              </a:rPr>
              <a:t>关系未知； </a:t>
            </a:r>
          </a:p>
          <a:p>
            <a:pPr marL="857250" lvl="2" indent="-171450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en-US" altLang="zh-CN" sz="2200" kern="0" dirty="0" smtClean="0">
                <a:latin typeface="+mn-lt"/>
                <a:ea typeface="微软雅黑" panose="020B0503020204020204" pitchFamily="34" charset="-122"/>
              </a:rPr>
              <a:t>S[X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][Y] = 0</a:t>
            </a:r>
            <a:r>
              <a:rPr kumimoji="1" lang="zh-CN" altLang="en-US" sz="2200" kern="0" dirty="0" smtClean="0">
                <a:latin typeface="+mn-lt"/>
                <a:ea typeface="微软雅黑" panose="020B0503020204020204" pitchFamily="34" charset="-122"/>
              </a:rPr>
              <a:t>：</a:t>
            </a:r>
            <a:r>
              <a:rPr kumimoji="1" lang="en-US" altLang="zh-CN" sz="2200" kern="0" dirty="0" smtClean="0">
                <a:latin typeface="+mn-lt"/>
                <a:ea typeface="微软雅黑" panose="020B0503020204020204" pitchFamily="34" charset="-122"/>
              </a:rPr>
              <a:t>X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与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Y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是同类；</a:t>
            </a:r>
          </a:p>
          <a:p>
            <a:pPr marL="857250" lvl="2" indent="-171450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S[X][Y] = 1</a:t>
            </a:r>
            <a:r>
              <a:rPr kumimoji="1" lang="zh-CN" altLang="en-US" sz="2200" kern="0" dirty="0" smtClean="0">
                <a:latin typeface="+mn-lt"/>
                <a:ea typeface="微软雅黑" panose="020B0503020204020204" pitchFamily="34" charset="-122"/>
              </a:rPr>
              <a:t>：</a:t>
            </a:r>
            <a:r>
              <a:rPr kumimoji="1" lang="en-US" altLang="zh-CN" sz="2200" kern="0" dirty="0" smtClean="0">
                <a:latin typeface="+mn-lt"/>
                <a:ea typeface="微软雅黑" panose="020B0503020204020204" pitchFamily="34" charset="-122"/>
              </a:rPr>
              <a:t>X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吃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Y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；</a:t>
            </a:r>
          </a:p>
          <a:p>
            <a:pPr marL="857250" lvl="2" indent="-171450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S[X][Y] = 2</a:t>
            </a:r>
            <a:r>
              <a:rPr kumimoji="1" lang="zh-CN" altLang="en-US" sz="2200" kern="0" dirty="0" smtClean="0">
                <a:latin typeface="+mn-lt"/>
                <a:ea typeface="微软雅黑" panose="020B0503020204020204" pitchFamily="34" charset="-122"/>
              </a:rPr>
              <a:t>：</a:t>
            </a:r>
            <a:r>
              <a:rPr kumimoji="1" lang="en-US" altLang="zh-CN" sz="2200" kern="0" dirty="0" smtClean="0">
                <a:latin typeface="+mn-lt"/>
                <a:ea typeface="微软雅黑" panose="020B0503020204020204" pitchFamily="34" charset="-122"/>
              </a:rPr>
              <a:t>Y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吃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X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。</a:t>
            </a:r>
          </a:p>
          <a:p>
            <a:pPr marL="557213" lvl="1" indent="-214313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对每个读入的</a:t>
            </a:r>
            <a:r>
              <a:rPr kumimoji="1" lang="zh-CN" altLang="en-US" sz="2200" kern="0" dirty="0" smtClean="0">
                <a:latin typeface="+mn-lt"/>
                <a:ea typeface="微软雅黑" panose="020B0503020204020204" pitchFamily="34" charset="-122"/>
              </a:rPr>
              <a:t>关系 </a:t>
            </a:r>
            <a:r>
              <a:rPr kumimoji="1" lang="en-US" altLang="zh-CN" sz="2200" kern="0" dirty="0" smtClean="0">
                <a:latin typeface="+mn-lt"/>
                <a:ea typeface="微软雅黑" panose="020B0503020204020204" pitchFamily="34" charset="-122"/>
              </a:rPr>
              <a:t>R (</a:t>
            </a:r>
            <a:r>
              <a:rPr kumimoji="1" lang="en-US" altLang="zh-CN" sz="2200" kern="0" dirty="0" err="1" smtClean="0">
                <a:latin typeface="+mn-lt"/>
                <a:ea typeface="微软雅黑" panose="020B0503020204020204" pitchFamily="34" charset="-122"/>
              </a:rPr>
              <a:t>x,y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)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，检查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S[x][y]</a:t>
            </a:r>
            <a:r>
              <a:rPr kumimoji="1" lang="zh-CN" altLang="en-US" sz="2200" kern="0" dirty="0" smtClean="0">
                <a:latin typeface="+mn-lt"/>
                <a:ea typeface="微软雅黑" panose="020B0503020204020204" pitchFamily="34" charset="-122"/>
              </a:rPr>
              <a:t>：</a:t>
            </a:r>
            <a:endParaRPr kumimoji="1" lang="zh-CN" altLang="en-US" sz="2200" kern="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07504" y="-19223"/>
            <a:ext cx="6393656" cy="8001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POJ 1182 </a:t>
            </a:r>
            <a:r>
              <a:rPr lang="zh-CN" altLang="en-US" sz="3200" dirty="0"/>
              <a:t>食物链</a:t>
            </a:r>
          </a:p>
        </p:txBody>
      </p:sp>
    </p:spTree>
    <p:extLst>
      <p:ext uri="{BB962C8B-B14F-4D97-AF65-F5344CB8AC3E}">
        <p14:creationId xmlns:p14="http://schemas.microsoft.com/office/powerpoint/2010/main" val="238610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white">
          <a:xfrm>
            <a:off x="251520" y="699542"/>
            <a:ext cx="8352928" cy="339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257175" indent="-257175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2200" kern="0" dirty="0" smtClean="0">
                <a:solidFill>
                  <a:srgbClr val="7030A0"/>
                </a:solidFill>
                <a:latin typeface="+mn-lt"/>
                <a:ea typeface="微软雅黑" panose="020B0503020204020204" pitchFamily="34" charset="-122"/>
              </a:rPr>
              <a:t>笨办法：</a:t>
            </a:r>
            <a:endParaRPr kumimoji="1" lang="zh-CN" altLang="en-US" sz="2200" kern="0" dirty="0">
              <a:solidFill>
                <a:srgbClr val="7030A0"/>
              </a:solidFill>
              <a:latin typeface="+mn-lt"/>
              <a:ea typeface="微软雅黑" panose="020B0503020204020204" pitchFamily="34" charset="-122"/>
            </a:endParaRPr>
          </a:p>
          <a:p>
            <a:pPr marL="557213" lvl="1" indent="-214313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2200" kern="0" dirty="0">
                <a:ea typeface="微软雅黑" panose="020B0503020204020204" pitchFamily="34" charset="-122"/>
              </a:rPr>
              <a:t>用</a:t>
            </a:r>
            <a:r>
              <a:rPr kumimoji="1" lang="en-US" altLang="zh-CN" sz="2400" kern="0" dirty="0">
                <a:ea typeface="微软雅黑" panose="020B0503020204020204" pitchFamily="34" charset="-122"/>
              </a:rPr>
              <a:t>N</a:t>
            </a:r>
            <a:r>
              <a:rPr kumimoji="1" lang="en-US" altLang="zh-CN" sz="2400" kern="0" dirty="0">
                <a:ea typeface="微软雅黑" panose="020B0503020204020204" pitchFamily="34" charset="-122"/>
                <a:cs typeface="Arial" pitchFamily="34" charset="0"/>
              </a:rPr>
              <a:t>×N</a:t>
            </a:r>
            <a:r>
              <a:rPr kumimoji="1" lang="zh-CN" altLang="en-US" sz="2200" kern="0" dirty="0">
                <a:ea typeface="微软雅黑" panose="020B0503020204020204" pitchFamily="34" charset="-122"/>
              </a:rPr>
              <a:t>邻接矩阵</a:t>
            </a:r>
            <a:r>
              <a:rPr kumimoji="1" lang="en-US" altLang="zh-CN" sz="2200" kern="0" dirty="0">
                <a:ea typeface="微软雅黑" panose="020B0503020204020204" pitchFamily="34" charset="-122"/>
              </a:rPr>
              <a:t>S</a:t>
            </a:r>
            <a:r>
              <a:rPr kumimoji="1" lang="zh-CN" altLang="en-US" sz="2200" kern="0" dirty="0">
                <a:ea typeface="微软雅黑" panose="020B0503020204020204" pitchFamily="34" charset="-122"/>
              </a:rPr>
              <a:t>存放动物之间的关系</a:t>
            </a:r>
            <a:r>
              <a:rPr kumimoji="1" lang="en-US" altLang="zh-CN" sz="2200" kern="0" dirty="0">
                <a:ea typeface="微软雅黑" panose="020B0503020204020204" pitchFamily="34" charset="-122"/>
              </a:rPr>
              <a:t>: </a:t>
            </a:r>
            <a:endParaRPr kumimoji="1" lang="zh-CN" altLang="en-US" sz="2200" kern="0" dirty="0">
              <a:ea typeface="微软雅黑" panose="020B0503020204020204" pitchFamily="34" charset="-122"/>
            </a:endParaRPr>
          </a:p>
          <a:p>
            <a:pPr marL="857250" lvl="2" indent="-171450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en-US" altLang="zh-CN" sz="2200" kern="0" dirty="0" smtClean="0">
                <a:latin typeface="+mn-lt"/>
                <a:ea typeface="微软雅黑" panose="020B0503020204020204" pitchFamily="34" charset="-122"/>
              </a:rPr>
              <a:t>S[X][Y] = -1</a:t>
            </a:r>
            <a:r>
              <a:rPr kumimoji="1" lang="zh-CN" altLang="en-US" sz="2200" kern="0" dirty="0" smtClean="0">
                <a:latin typeface="+mn-lt"/>
                <a:ea typeface="微软雅黑" panose="020B0503020204020204" pitchFamily="34" charset="-122"/>
              </a:rPr>
              <a:t>：</a:t>
            </a:r>
            <a:r>
              <a:rPr kumimoji="1" lang="en-US" altLang="zh-CN" sz="2200" kern="0" dirty="0" smtClean="0">
                <a:latin typeface="+mn-lt"/>
                <a:ea typeface="微软雅黑" panose="020B0503020204020204" pitchFamily="34" charset="-122"/>
              </a:rPr>
              <a:t>X</a:t>
            </a:r>
            <a:r>
              <a:rPr kumimoji="1" lang="zh-CN" altLang="en-US" sz="2200" kern="0" dirty="0" smtClean="0">
                <a:latin typeface="+mn-lt"/>
                <a:ea typeface="微软雅黑" panose="020B0503020204020204" pitchFamily="34" charset="-122"/>
              </a:rPr>
              <a:t>与</a:t>
            </a:r>
            <a:r>
              <a:rPr kumimoji="1" lang="en-US" altLang="zh-CN" sz="2200" kern="0" dirty="0" smtClean="0">
                <a:latin typeface="+mn-lt"/>
                <a:ea typeface="微软雅黑" panose="020B0503020204020204" pitchFamily="34" charset="-122"/>
              </a:rPr>
              <a:t>Y</a:t>
            </a:r>
            <a:r>
              <a:rPr kumimoji="1" lang="zh-CN" altLang="en-US" sz="2200" kern="0" dirty="0" smtClean="0">
                <a:latin typeface="+mn-lt"/>
                <a:ea typeface="微软雅黑" panose="020B0503020204020204" pitchFamily="34" charset="-122"/>
              </a:rPr>
              <a:t>关系未知； </a:t>
            </a:r>
          </a:p>
          <a:p>
            <a:pPr marL="857250" lvl="2" indent="-171450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en-US" altLang="zh-CN" sz="2200" kern="0" dirty="0" smtClean="0">
                <a:latin typeface="+mn-lt"/>
                <a:ea typeface="微软雅黑" panose="020B0503020204020204" pitchFamily="34" charset="-122"/>
              </a:rPr>
              <a:t>S[X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][Y] = 0</a:t>
            </a:r>
            <a:r>
              <a:rPr kumimoji="1" lang="zh-CN" altLang="en-US" sz="2200" kern="0" dirty="0" smtClean="0">
                <a:latin typeface="+mn-lt"/>
                <a:ea typeface="微软雅黑" panose="020B0503020204020204" pitchFamily="34" charset="-122"/>
              </a:rPr>
              <a:t>：</a:t>
            </a:r>
            <a:r>
              <a:rPr kumimoji="1" lang="en-US" altLang="zh-CN" sz="2200" kern="0" dirty="0" smtClean="0">
                <a:latin typeface="+mn-lt"/>
                <a:ea typeface="微软雅黑" panose="020B0503020204020204" pitchFamily="34" charset="-122"/>
              </a:rPr>
              <a:t>X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与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Y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是同类；</a:t>
            </a:r>
          </a:p>
          <a:p>
            <a:pPr marL="857250" lvl="2" indent="-171450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S[X][Y] = 1</a:t>
            </a:r>
            <a:r>
              <a:rPr kumimoji="1" lang="zh-CN" altLang="en-US" sz="2200" kern="0" dirty="0" smtClean="0">
                <a:latin typeface="+mn-lt"/>
                <a:ea typeface="微软雅黑" panose="020B0503020204020204" pitchFamily="34" charset="-122"/>
              </a:rPr>
              <a:t>：</a:t>
            </a:r>
            <a:r>
              <a:rPr kumimoji="1" lang="en-US" altLang="zh-CN" sz="2200" kern="0" dirty="0" smtClean="0">
                <a:latin typeface="+mn-lt"/>
                <a:ea typeface="微软雅黑" panose="020B0503020204020204" pitchFamily="34" charset="-122"/>
              </a:rPr>
              <a:t>X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吃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Y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；</a:t>
            </a:r>
          </a:p>
          <a:p>
            <a:pPr marL="857250" lvl="2" indent="-171450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S[X][Y] = 2</a:t>
            </a:r>
            <a:r>
              <a:rPr kumimoji="1" lang="zh-CN" altLang="en-US" sz="2200" kern="0" dirty="0" smtClean="0">
                <a:latin typeface="+mn-lt"/>
                <a:ea typeface="微软雅黑" panose="020B0503020204020204" pitchFamily="34" charset="-122"/>
              </a:rPr>
              <a:t>：</a:t>
            </a:r>
            <a:r>
              <a:rPr kumimoji="1" lang="en-US" altLang="zh-CN" sz="2200" kern="0" dirty="0" smtClean="0">
                <a:latin typeface="+mn-lt"/>
                <a:ea typeface="微软雅黑" panose="020B0503020204020204" pitchFamily="34" charset="-122"/>
              </a:rPr>
              <a:t>Y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吃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X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。</a:t>
            </a:r>
          </a:p>
          <a:p>
            <a:pPr marL="557213" lvl="1" indent="-214313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对每个读入的</a:t>
            </a:r>
            <a:r>
              <a:rPr kumimoji="1" lang="zh-CN" altLang="en-US" sz="2200" kern="0" dirty="0" smtClean="0">
                <a:latin typeface="+mn-lt"/>
                <a:ea typeface="微软雅黑" panose="020B0503020204020204" pitchFamily="34" charset="-122"/>
              </a:rPr>
              <a:t>关系 </a:t>
            </a:r>
            <a:r>
              <a:rPr kumimoji="1" lang="en-US" altLang="zh-CN" sz="2200" kern="0" dirty="0" smtClean="0">
                <a:latin typeface="+mn-lt"/>
                <a:ea typeface="微软雅黑" panose="020B0503020204020204" pitchFamily="34" charset="-122"/>
              </a:rPr>
              <a:t>R (</a:t>
            </a:r>
            <a:r>
              <a:rPr kumimoji="1" lang="en-US" altLang="zh-CN" sz="2200" kern="0" dirty="0" err="1" smtClean="0">
                <a:latin typeface="+mn-lt"/>
                <a:ea typeface="微软雅黑" panose="020B0503020204020204" pitchFamily="34" charset="-122"/>
              </a:rPr>
              <a:t>x,y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)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，检查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S[x][y]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：</a:t>
            </a:r>
          </a:p>
          <a:p>
            <a:pPr marL="857250" lvl="2" indent="-171450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若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S[x][y</a:t>
            </a:r>
            <a:r>
              <a:rPr kumimoji="1" lang="en-US" altLang="zh-CN" sz="2200" kern="0" dirty="0" smtClean="0">
                <a:latin typeface="+mn-lt"/>
                <a:ea typeface="微软雅黑" panose="020B0503020204020204" pitchFamily="34" charset="-122"/>
              </a:rPr>
              <a:t>]=R</a:t>
            </a:r>
            <a:r>
              <a:rPr kumimoji="1" lang="zh-CN" altLang="en-US" sz="2200" kern="0" dirty="0" smtClean="0">
                <a:latin typeface="+mn-lt"/>
                <a:ea typeface="微软雅黑" panose="020B0503020204020204" pitchFamily="34" charset="-122"/>
              </a:rPr>
              <a:t>，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则继续处理下一条</a:t>
            </a:r>
            <a:r>
              <a:rPr kumimoji="1" lang="zh-CN" altLang="en-US" sz="2200" kern="0" dirty="0" smtClean="0">
                <a:latin typeface="+mn-lt"/>
                <a:ea typeface="微软雅黑" panose="020B0503020204020204" pitchFamily="34" charset="-122"/>
              </a:rPr>
              <a:t>；</a:t>
            </a:r>
            <a:endParaRPr kumimoji="1" lang="zh-CN" altLang="en-US" sz="2200" kern="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07504" y="-19223"/>
            <a:ext cx="6393656" cy="8001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POJ 1182 </a:t>
            </a:r>
            <a:r>
              <a:rPr lang="zh-CN" altLang="en-US" sz="3200" dirty="0"/>
              <a:t>食物链</a:t>
            </a:r>
          </a:p>
        </p:txBody>
      </p:sp>
    </p:spTree>
    <p:extLst>
      <p:ext uri="{BB962C8B-B14F-4D97-AF65-F5344CB8AC3E}">
        <p14:creationId xmlns:p14="http://schemas.microsoft.com/office/powerpoint/2010/main" val="82685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white">
          <a:xfrm>
            <a:off x="251520" y="699542"/>
            <a:ext cx="8712968" cy="339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257175" indent="-257175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2200" kern="0" dirty="0" smtClean="0">
                <a:solidFill>
                  <a:srgbClr val="7030A0"/>
                </a:solidFill>
                <a:latin typeface="+mn-lt"/>
                <a:ea typeface="微软雅黑" panose="020B0503020204020204" pitchFamily="34" charset="-122"/>
              </a:rPr>
              <a:t>笨办法：</a:t>
            </a:r>
            <a:endParaRPr kumimoji="1" lang="zh-CN" altLang="en-US" sz="2200" kern="0" dirty="0">
              <a:solidFill>
                <a:srgbClr val="7030A0"/>
              </a:solidFill>
              <a:latin typeface="+mn-lt"/>
              <a:ea typeface="微软雅黑" panose="020B0503020204020204" pitchFamily="34" charset="-122"/>
            </a:endParaRPr>
          </a:p>
          <a:p>
            <a:pPr marL="557213" lvl="1" indent="-214313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2200" kern="0" dirty="0">
                <a:ea typeface="微软雅黑" panose="020B0503020204020204" pitchFamily="34" charset="-122"/>
              </a:rPr>
              <a:t>用</a:t>
            </a:r>
            <a:r>
              <a:rPr kumimoji="1" lang="en-US" altLang="zh-CN" sz="2400" kern="0" dirty="0">
                <a:ea typeface="微软雅黑" panose="020B0503020204020204" pitchFamily="34" charset="-122"/>
              </a:rPr>
              <a:t>N</a:t>
            </a:r>
            <a:r>
              <a:rPr kumimoji="1" lang="en-US" altLang="zh-CN" sz="2400" kern="0" dirty="0">
                <a:ea typeface="微软雅黑" panose="020B0503020204020204" pitchFamily="34" charset="-122"/>
                <a:cs typeface="Arial" pitchFamily="34" charset="0"/>
              </a:rPr>
              <a:t>×N</a:t>
            </a:r>
            <a:r>
              <a:rPr kumimoji="1" lang="zh-CN" altLang="en-US" sz="2200" kern="0" dirty="0">
                <a:ea typeface="微软雅黑" panose="020B0503020204020204" pitchFamily="34" charset="-122"/>
              </a:rPr>
              <a:t>邻接矩阵</a:t>
            </a:r>
            <a:r>
              <a:rPr kumimoji="1" lang="en-US" altLang="zh-CN" sz="2200" kern="0" dirty="0">
                <a:ea typeface="微软雅黑" panose="020B0503020204020204" pitchFamily="34" charset="-122"/>
              </a:rPr>
              <a:t>S</a:t>
            </a:r>
            <a:r>
              <a:rPr kumimoji="1" lang="zh-CN" altLang="en-US" sz="2200" kern="0" dirty="0">
                <a:ea typeface="微软雅黑" panose="020B0503020204020204" pitchFamily="34" charset="-122"/>
              </a:rPr>
              <a:t>存放动物之间的关系</a:t>
            </a:r>
            <a:r>
              <a:rPr kumimoji="1" lang="en-US" altLang="zh-CN" sz="2200" kern="0" dirty="0">
                <a:ea typeface="微软雅黑" panose="020B0503020204020204" pitchFamily="34" charset="-122"/>
              </a:rPr>
              <a:t>: </a:t>
            </a:r>
            <a:endParaRPr kumimoji="1" lang="zh-CN" altLang="en-US" sz="2200" kern="0" dirty="0">
              <a:ea typeface="微软雅黑" panose="020B0503020204020204" pitchFamily="34" charset="-122"/>
            </a:endParaRPr>
          </a:p>
          <a:p>
            <a:pPr marL="857250" lvl="2" indent="-171450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en-US" altLang="zh-CN" sz="2200" kern="0" dirty="0" smtClean="0">
                <a:latin typeface="+mn-lt"/>
                <a:ea typeface="微软雅黑" panose="020B0503020204020204" pitchFamily="34" charset="-122"/>
              </a:rPr>
              <a:t>S[X][Y] = -1</a:t>
            </a:r>
            <a:r>
              <a:rPr kumimoji="1" lang="zh-CN" altLang="en-US" sz="2200" kern="0" dirty="0" smtClean="0">
                <a:latin typeface="+mn-lt"/>
                <a:ea typeface="微软雅黑" panose="020B0503020204020204" pitchFamily="34" charset="-122"/>
              </a:rPr>
              <a:t>：</a:t>
            </a:r>
            <a:r>
              <a:rPr kumimoji="1" lang="en-US" altLang="zh-CN" sz="2200" kern="0" dirty="0" smtClean="0">
                <a:latin typeface="+mn-lt"/>
                <a:ea typeface="微软雅黑" panose="020B0503020204020204" pitchFamily="34" charset="-122"/>
              </a:rPr>
              <a:t>X</a:t>
            </a:r>
            <a:r>
              <a:rPr kumimoji="1" lang="zh-CN" altLang="en-US" sz="2200" kern="0" dirty="0" smtClean="0">
                <a:latin typeface="+mn-lt"/>
                <a:ea typeface="微软雅黑" panose="020B0503020204020204" pitchFamily="34" charset="-122"/>
              </a:rPr>
              <a:t>与</a:t>
            </a:r>
            <a:r>
              <a:rPr kumimoji="1" lang="en-US" altLang="zh-CN" sz="2200" kern="0" dirty="0" smtClean="0">
                <a:latin typeface="+mn-lt"/>
                <a:ea typeface="微软雅黑" panose="020B0503020204020204" pitchFamily="34" charset="-122"/>
              </a:rPr>
              <a:t>Y</a:t>
            </a:r>
            <a:r>
              <a:rPr kumimoji="1" lang="zh-CN" altLang="en-US" sz="2200" kern="0" dirty="0" smtClean="0">
                <a:latin typeface="+mn-lt"/>
                <a:ea typeface="微软雅黑" panose="020B0503020204020204" pitchFamily="34" charset="-122"/>
              </a:rPr>
              <a:t>关系未知； </a:t>
            </a:r>
          </a:p>
          <a:p>
            <a:pPr marL="857250" lvl="2" indent="-171450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en-US" altLang="zh-CN" sz="2200" kern="0" dirty="0" smtClean="0">
                <a:latin typeface="+mn-lt"/>
                <a:ea typeface="微软雅黑" panose="020B0503020204020204" pitchFamily="34" charset="-122"/>
              </a:rPr>
              <a:t>S[X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][Y] = 0</a:t>
            </a:r>
            <a:r>
              <a:rPr kumimoji="1" lang="zh-CN" altLang="en-US" sz="2200" kern="0" dirty="0" smtClean="0">
                <a:latin typeface="+mn-lt"/>
                <a:ea typeface="微软雅黑" panose="020B0503020204020204" pitchFamily="34" charset="-122"/>
              </a:rPr>
              <a:t>：</a:t>
            </a:r>
            <a:r>
              <a:rPr kumimoji="1" lang="en-US" altLang="zh-CN" sz="2200" kern="0" dirty="0" smtClean="0">
                <a:latin typeface="+mn-lt"/>
                <a:ea typeface="微软雅黑" panose="020B0503020204020204" pitchFamily="34" charset="-122"/>
              </a:rPr>
              <a:t>X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与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Y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是同类；</a:t>
            </a:r>
          </a:p>
          <a:p>
            <a:pPr marL="857250" lvl="2" indent="-171450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S[X][Y] = 1</a:t>
            </a:r>
            <a:r>
              <a:rPr kumimoji="1" lang="zh-CN" altLang="en-US" sz="2200" kern="0" dirty="0" smtClean="0">
                <a:latin typeface="+mn-lt"/>
                <a:ea typeface="微软雅黑" panose="020B0503020204020204" pitchFamily="34" charset="-122"/>
              </a:rPr>
              <a:t>：</a:t>
            </a:r>
            <a:r>
              <a:rPr kumimoji="1" lang="en-US" altLang="zh-CN" sz="2200" kern="0" dirty="0" smtClean="0">
                <a:latin typeface="+mn-lt"/>
                <a:ea typeface="微软雅黑" panose="020B0503020204020204" pitchFamily="34" charset="-122"/>
              </a:rPr>
              <a:t>X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吃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Y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；</a:t>
            </a:r>
          </a:p>
          <a:p>
            <a:pPr marL="857250" lvl="2" indent="-171450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S[X][Y] = 2</a:t>
            </a:r>
            <a:r>
              <a:rPr kumimoji="1" lang="zh-CN" altLang="en-US" sz="2200" kern="0" dirty="0" smtClean="0">
                <a:latin typeface="+mn-lt"/>
                <a:ea typeface="微软雅黑" panose="020B0503020204020204" pitchFamily="34" charset="-122"/>
              </a:rPr>
              <a:t>：</a:t>
            </a:r>
            <a:r>
              <a:rPr kumimoji="1" lang="en-US" altLang="zh-CN" sz="2200" kern="0" dirty="0" smtClean="0">
                <a:latin typeface="+mn-lt"/>
                <a:ea typeface="微软雅黑" panose="020B0503020204020204" pitchFamily="34" charset="-122"/>
              </a:rPr>
              <a:t>Y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吃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X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。</a:t>
            </a:r>
          </a:p>
          <a:p>
            <a:pPr marL="557213" lvl="1" indent="-214313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对每个读入的</a:t>
            </a:r>
            <a:r>
              <a:rPr kumimoji="1" lang="zh-CN" altLang="en-US" sz="2200" kern="0" dirty="0" smtClean="0">
                <a:latin typeface="+mn-lt"/>
                <a:ea typeface="微软雅黑" panose="020B0503020204020204" pitchFamily="34" charset="-122"/>
              </a:rPr>
              <a:t>关系 </a:t>
            </a:r>
            <a:r>
              <a:rPr kumimoji="1" lang="en-US" altLang="zh-CN" sz="2200" kern="0" dirty="0" smtClean="0">
                <a:latin typeface="+mn-lt"/>
                <a:ea typeface="微软雅黑" panose="020B0503020204020204" pitchFamily="34" charset="-122"/>
              </a:rPr>
              <a:t>R (</a:t>
            </a:r>
            <a:r>
              <a:rPr kumimoji="1" lang="en-US" altLang="zh-CN" sz="2200" kern="0" dirty="0" err="1" smtClean="0">
                <a:latin typeface="+mn-lt"/>
                <a:ea typeface="微软雅黑" panose="020B0503020204020204" pitchFamily="34" charset="-122"/>
              </a:rPr>
              <a:t>x,y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)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，检查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S[x][y]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：</a:t>
            </a:r>
          </a:p>
          <a:p>
            <a:pPr marL="857250" lvl="2" indent="-171450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若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S[x][y</a:t>
            </a:r>
            <a:r>
              <a:rPr kumimoji="1" lang="en-US" altLang="zh-CN" sz="2200" kern="0" dirty="0" smtClean="0">
                <a:latin typeface="+mn-lt"/>
                <a:ea typeface="微软雅黑" panose="020B0503020204020204" pitchFamily="34" charset="-122"/>
              </a:rPr>
              <a:t>]=R</a:t>
            </a:r>
            <a:r>
              <a:rPr kumimoji="1" lang="zh-CN" altLang="en-US" sz="2200" kern="0" dirty="0" smtClean="0">
                <a:latin typeface="+mn-lt"/>
                <a:ea typeface="微软雅黑" panose="020B0503020204020204" pitchFamily="34" charset="-122"/>
              </a:rPr>
              <a:t>，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则继续处理下一条；</a:t>
            </a:r>
          </a:p>
          <a:p>
            <a:pPr marL="857250" lvl="2" indent="-171450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若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S[x][y] = -1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，则令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S[x][y</a:t>
            </a:r>
            <a:r>
              <a:rPr kumimoji="1" lang="en-US" altLang="zh-CN" sz="2200" kern="0" dirty="0" smtClean="0">
                <a:latin typeface="+mn-lt"/>
                <a:ea typeface="微软雅黑" panose="020B0503020204020204" pitchFamily="34" charset="-122"/>
              </a:rPr>
              <a:t>]=R</a:t>
            </a:r>
            <a:r>
              <a:rPr kumimoji="1" lang="zh-CN" altLang="en-US" sz="2200" kern="0" dirty="0" smtClean="0">
                <a:latin typeface="+mn-lt"/>
                <a:ea typeface="微软雅黑" panose="020B0503020204020204" pitchFamily="34" charset="-122"/>
              </a:rPr>
              <a:t>，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并更新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S[x][</a:t>
            </a:r>
            <a:r>
              <a:rPr kumimoji="1" lang="en-US" altLang="zh-CN" sz="2200" kern="0" dirty="0" err="1">
                <a:latin typeface="+mn-lt"/>
                <a:ea typeface="微软雅黑" panose="020B0503020204020204" pitchFamily="34" charset="-122"/>
              </a:rPr>
              <a:t>i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]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、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S[</a:t>
            </a:r>
            <a:r>
              <a:rPr kumimoji="1" lang="en-US" altLang="zh-CN" sz="2200" kern="0" dirty="0" err="1">
                <a:latin typeface="+mn-lt"/>
                <a:ea typeface="微软雅黑" panose="020B0503020204020204" pitchFamily="34" charset="-122"/>
              </a:rPr>
              <a:t>i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][x]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、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S[y][</a:t>
            </a:r>
            <a:r>
              <a:rPr kumimoji="1" lang="en-US" altLang="zh-CN" sz="2200" kern="0" dirty="0" err="1">
                <a:latin typeface="+mn-lt"/>
                <a:ea typeface="微软雅黑" panose="020B0503020204020204" pitchFamily="34" charset="-122"/>
              </a:rPr>
              <a:t>i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]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和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S[</a:t>
            </a:r>
            <a:r>
              <a:rPr kumimoji="1" lang="en-US" altLang="zh-CN" sz="2200" kern="0" dirty="0" err="1">
                <a:latin typeface="+mn-lt"/>
                <a:ea typeface="微软雅黑" panose="020B0503020204020204" pitchFamily="34" charset="-122"/>
              </a:rPr>
              <a:t>i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][y] (0&lt;</a:t>
            </a:r>
            <a:r>
              <a:rPr kumimoji="1" lang="en-US" altLang="zh-CN" sz="2200" kern="0" dirty="0" err="1">
                <a:latin typeface="+mn-lt"/>
                <a:ea typeface="微软雅黑" panose="020B0503020204020204" pitchFamily="34" charset="-122"/>
              </a:rPr>
              <a:t>i</a:t>
            </a:r>
            <a:r>
              <a:rPr kumimoji="1" lang="en-US" altLang="zh-CN" sz="2200" kern="0" dirty="0" smtClean="0">
                <a:latin typeface="+mn-lt"/>
                <a:ea typeface="微软雅黑" panose="020B0503020204020204" pitchFamily="34" charset="-122"/>
              </a:rPr>
              <a:t>&lt;=N)</a:t>
            </a:r>
            <a:r>
              <a:rPr kumimoji="1" lang="zh-CN" altLang="en-US" sz="2200" kern="0" dirty="0" smtClean="0">
                <a:latin typeface="+mn-lt"/>
                <a:ea typeface="微软雅黑" panose="020B0503020204020204" pitchFamily="34" charset="-122"/>
              </a:rPr>
              <a:t>。</a:t>
            </a:r>
            <a:endParaRPr kumimoji="1" lang="zh-CN" altLang="en-US" sz="2200" kern="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07504" y="-19223"/>
            <a:ext cx="6393656" cy="8001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POJ 1182 </a:t>
            </a:r>
            <a:r>
              <a:rPr lang="zh-CN" altLang="en-US" sz="3200" dirty="0"/>
              <a:t>食物链</a:t>
            </a:r>
          </a:p>
        </p:txBody>
      </p:sp>
    </p:spTree>
    <p:extLst>
      <p:ext uri="{BB962C8B-B14F-4D97-AF65-F5344CB8AC3E}">
        <p14:creationId xmlns:p14="http://schemas.microsoft.com/office/powerpoint/2010/main" val="120838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ea typeface="微软雅黑" panose="020B0503020204020204" pitchFamily="34" charset="-122"/>
              </a:rPr>
              <a:t>并查集操作示例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428751" y="971550"/>
          <a:ext cx="6465122" cy="3582601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1224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3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3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0743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Operation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Disjoint sets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078">
                <a:tc>
                  <a:txBody>
                    <a:bodyPr/>
                    <a:lstStyle/>
                    <a:p>
                      <a:r>
                        <a:rPr lang="zh-CN" altLang="en-US" sz="1400" b="0" i="1" dirty="0" smtClean="0">
                          <a:ea typeface="微软雅黑" panose="020B0503020204020204" pitchFamily="34" charset="-122"/>
                        </a:rPr>
                        <a:t>初始状态</a:t>
                      </a:r>
                      <a:endParaRPr lang="zh-CN" altLang="en-US" sz="1400" b="0" i="1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{a}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{b}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{c}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{d}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{e}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{f}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078">
                <a:tc>
                  <a:txBody>
                    <a:bodyPr/>
                    <a:lstStyle/>
                    <a:p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Merge(</a:t>
                      </a:r>
                      <a:r>
                        <a:rPr lang="en-US" altLang="zh-CN" sz="1400" b="0" i="1" dirty="0" err="1" smtClean="0">
                          <a:ea typeface="微软雅黑" panose="020B0503020204020204" pitchFamily="34" charset="-122"/>
                        </a:rPr>
                        <a:t>a,b</a:t>
                      </a:r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b="0" i="1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</a:t>
                      </a:r>
                      <a:r>
                        <a:rPr lang="en-US" altLang="zh-CN" sz="1400" dirty="0" err="1" smtClean="0">
                          <a:ea typeface="微软雅黑" panose="020B0503020204020204" pitchFamily="34" charset="-122"/>
                        </a:rPr>
                        <a:t>a,b</a:t>
                      </a:r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{c}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{d}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{e}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{f}</a:t>
                      </a:r>
                      <a:endParaRPr lang="zh-CN" altLang="en-US" sz="1400" dirty="0" smtClean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078">
                <a:tc>
                  <a:txBody>
                    <a:bodyPr/>
                    <a:lstStyle/>
                    <a:p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Query(</a:t>
                      </a:r>
                      <a:r>
                        <a:rPr lang="en-US" altLang="zh-CN" sz="1400" b="0" i="1" dirty="0" err="1" smtClean="0">
                          <a:ea typeface="微软雅黑" panose="020B0503020204020204" pitchFamily="34" charset="-122"/>
                        </a:rPr>
                        <a:t>a,c</a:t>
                      </a:r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b="0" i="1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1400" dirty="0">
                        <a:solidFill>
                          <a:srgbClr val="FF0000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078">
                <a:tc>
                  <a:txBody>
                    <a:bodyPr/>
                    <a:lstStyle/>
                    <a:p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Query(</a:t>
                      </a:r>
                      <a:r>
                        <a:rPr lang="en-US" altLang="zh-CN" sz="1400" b="0" i="1" dirty="0" err="1" smtClean="0">
                          <a:ea typeface="微软雅黑" panose="020B0503020204020204" pitchFamily="34" charset="-122"/>
                        </a:rPr>
                        <a:t>a,b</a:t>
                      </a:r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b="0" i="1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sz="1400" dirty="0">
                        <a:solidFill>
                          <a:srgbClr val="FF0000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078">
                <a:tc>
                  <a:txBody>
                    <a:bodyPr/>
                    <a:lstStyle/>
                    <a:p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Merge(</a:t>
                      </a:r>
                      <a:r>
                        <a:rPr lang="en-US" altLang="zh-CN" sz="1400" b="0" i="1" dirty="0" err="1" smtClean="0">
                          <a:ea typeface="微软雅黑" panose="020B0503020204020204" pitchFamily="34" charset="-122"/>
                        </a:rPr>
                        <a:t>b,e</a:t>
                      </a:r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b="0" i="1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</a:t>
                      </a:r>
                      <a:r>
                        <a:rPr lang="en-US" altLang="zh-CN" sz="1400" dirty="0" err="1" smtClean="0">
                          <a:ea typeface="微软雅黑" panose="020B0503020204020204" pitchFamily="34" charset="-122"/>
                        </a:rPr>
                        <a:t>a,b,e</a:t>
                      </a:r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{c}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{d}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{f}</a:t>
                      </a:r>
                      <a:endParaRPr lang="zh-CN" altLang="en-US" sz="1400" dirty="0" smtClean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078">
                <a:tc>
                  <a:txBody>
                    <a:bodyPr/>
                    <a:lstStyle/>
                    <a:p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Merge(</a:t>
                      </a:r>
                      <a:r>
                        <a:rPr lang="en-US" altLang="zh-CN" sz="1400" b="0" i="1" dirty="0" err="1" smtClean="0">
                          <a:ea typeface="微软雅黑" panose="020B0503020204020204" pitchFamily="34" charset="-122"/>
                        </a:rPr>
                        <a:t>c,f</a:t>
                      </a:r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b="0" i="1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</a:t>
                      </a:r>
                      <a:r>
                        <a:rPr lang="en-US" altLang="zh-CN" sz="1400" dirty="0" err="1" smtClean="0">
                          <a:ea typeface="微软雅黑" panose="020B0503020204020204" pitchFamily="34" charset="-122"/>
                        </a:rPr>
                        <a:t>a,b,e</a:t>
                      </a:r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</a:t>
                      </a:r>
                      <a:r>
                        <a:rPr lang="en-US" altLang="zh-CN" sz="1400" dirty="0" err="1" smtClean="0">
                          <a:ea typeface="微软雅黑" panose="020B0503020204020204" pitchFamily="34" charset="-122"/>
                        </a:rPr>
                        <a:t>c,f</a:t>
                      </a:r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{d}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078">
                <a:tc>
                  <a:txBody>
                    <a:bodyPr/>
                    <a:lstStyle/>
                    <a:p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Query(</a:t>
                      </a:r>
                      <a:r>
                        <a:rPr lang="en-US" altLang="zh-CN" sz="1400" b="0" i="1" dirty="0" err="1" smtClean="0">
                          <a:ea typeface="微软雅黑" panose="020B0503020204020204" pitchFamily="34" charset="-122"/>
                        </a:rPr>
                        <a:t>a,e</a:t>
                      </a:r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b="0" i="1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sz="1400" dirty="0">
                        <a:solidFill>
                          <a:srgbClr val="FF0000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1078">
                <a:tc>
                  <a:txBody>
                    <a:bodyPr/>
                    <a:lstStyle/>
                    <a:p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Query(</a:t>
                      </a:r>
                      <a:r>
                        <a:rPr lang="en-US" altLang="zh-CN" sz="1400" b="0" i="1" dirty="0" err="1" smtClean="0">
                          <a:ea typeface="微软雅黑" panose="020B0503020204020204" pitchFamily="34" charset="-122"/>
                        </a:rPr>
                        <a:t>c,b</a:t>
                      </a:r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b="0" i="1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1400" dirty="0">
                        <a:solidFill>
                          <a:srgbClr val="FF0000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1078">
                <a:tc>
                  <a:txBody>
                    <a:bodyPr/>
                    <a:lstStyle/>
                    <a:p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Merge(</a:t>
                      </a:r>
                      <a:r>
                        <a:rPr lang="en-US" altLang="zh-CN" sz="1400" b="0" i="1" dirty="0" err="1" smtClean="0">
                          <a:ea typeface="微软雅黑" panose="020B0503020204020204" pitchFamily="34" charset="-122"/>
                        </a:rPr>
                        <a:t>b,f</a:t>
                      </a:r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b="0" i="1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</a:t>
                      </a:r>
                      <a:r>
                        <a:rPr lang="en-US" altLang="zh-CN" sz="1400" dirty="0" err="1" smtClean="0">
                          <a:ea typeface="微软雅黑" panose="020B0503020204020204" pitchFamily="34" charset="-122"/>
                        </a:rPr>
                        <a:t>a,b,c,e,f</a:t>
                      </a:r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{d}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1078">
                <a:tc>
                  <a:txBody>
                    <a:bodyPr/>
                    <a:lstStyle/>
                    <a:p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Query(</a:t>
                      </a:r>
                      <a:r>
                        <a:rPr lang="en-US" altLang="zh-CN" sz="1400" b="0" i="1" dirty="0" err="1" smtClean="0">
                          <a:ea typeface="微软雅黑" panose="020B0503020204020204" pitchFamily="34" charset="-122"/>
                        </a:rPr>
                        <a:t>a,e</a:t>
                      </a:r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b="0" i="1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sz="1400" dirty="0">
                        <a:solidFill>
                          <a:srgbClr val="FF0000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1078">
                <a:tc>
                  <a:txBody>
                    <a:bodyPr/>
                    <a:lstStyle/>
                    <a:p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Query(</a:t>
                      </a:r>
                      <a:r>
                        <a:rPr lang="en-US" altLang="zh-CN" sz="1400" b="0" i="1" dirty="0" err="1" smtClean="0">
                          <a:ea typeface="微软雅黑" panose="020B0503020204020204" pitchFamily="34" charset="-122"/>
                        </a:rPr>
                        <a:t>d,e</a:t>
                      </a:r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b="0" i="1" dirty="0"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1400" dirty="0">
                        <a:solidFill>
                          <a:srgbClr val="FF0000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7898" marR="67898" marT="34290" marB="34290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CB8C-1FBD-40C5-9BF2-7BB206D3BC98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5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white">
          <a:xfrm>
            <a:off x="251520" y="699542"/>
            <a:ext cx="8712968" cy="339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257175" indent="-257175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2200" kern="0" dirty="0" smtClean="0">
                <a:solidFill>
                  <a:srgbClr val="7030A0"/>
                </a:solidFill>
                <a:latin typeface="+mn-lt"/>
                <a:ea typeface="微软雅黑" panose="020B0503020204020204" pitchFamily="34" charset="-122"/>
              </a:rPr>
              <a:t>笨办法：</a:t>
            </a:r>
            <a:endParaRPr kumimoji="1" lang="zh-CN" altLang="en-US" sz="2200" kern="0" dirty="0">
              <a:solidFill>
                <a:srgbClr val="7030A0"/>
              </a:solidFill>
              <a:latin typeface="+mn-lt"/>
              <a:ea typeface="微软雅黑" panose="020B0503020204020204" pitchFamily="34" charset="-122"/>
            </a:endParaRPr>
          </a:p>
          <a:p>
            <a:pPr marL="557213" lvl="1" indent="-214313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2200" kern="0" dirty="0" smtClean="0">
                <a:latin typeface="+mn-lt"/>
                <a:ea typeface="微软雅黑" panose="020B0503020204020204" pitchFamily="34" charset="-122"/>
              </a:rPr>
              <a:t>用</a:t>
            </a:r>
            <a:r>
              <a:rPr kumimoji="1" lang="en-US" altLang="zh-CN" sz="2400" kern="0" dirty="0">
                <a:ea typeface="微软雅黑" panose="020B0503020204020204" pitchFamily="34" charset="-122"/>
              </a:rPr>
              <a:t>N</a:t>
            </a:r>
            <a:r>
              <a:rPr kumimoji="1" lang="en-US" altLang="zh-CN" sz="2400" kern="0" dirty="0">
                <a:ea typeface="微软雅黑" panose="020B0503020204020204" pitchFamily="34" charset="-122"/>
                <a:cs typeface="Arial" pitchFamily="34" charset="0"/>
              </a:rPr>
              <a:t>×N</a:t>
            </a:r>
            <a:r>
              <a:rPr kumimoji="1" lang="zh-CN" altLang="en-US" sz="2200" kern="0" dirty="0" smtClean="0">
                <a:latin typeface="+mn-lt"/>
                <a:ea typeface="微软雅黑" panose="020B0503020204020204" pitchFamily="34" charset="-122"/>
              </a:rPr>
              <a:t>邻接矩阵</a:t>
            </a:r>
            <a:r>
              <a:rPr kumimoji="1" lang="en-US" altLang="zh-CN" sz="2200" kern="0" dirty="0" smtClean="0">
                <a:latin typeface="+mn-lt"/>
                <a:ea typeface="微软雅黑" panose="020B0503020204020204" pitchFamily="34" charset="-122"/>
              </a:rPr>
              <a:t>S</a:t>
            </a:r>
            <a:r>
              <a:rPr kumimoji="1" lang="zh-CN" altLang="en-US" sz="2200" kern="0" dirty="0" smtClean="0">
                <a:ea typeface="微软雅黑" panose="020B0503020204020204" pitchFamily="34" charset="-122"/>
              </a:rPr>
              <a:t>存放</a:t>
            </a:r>
            <a:r>
              <a:rPr kumimoji="1" lang="zh-CN" altLang="en-US" sz="2200" kern="0" dirty="0">
                <a:ea typeface="微软雅黑" panose="020B0503020204020204" pitchFamily="34" charset="-122"/>
              </a:rPr>
              <a:t>动物之间的</a:t>
            </a:r>
            <a:r>
              <a:rPr kumimoji="1" lang="zh-CN" altLang="en-US" sz="2200" kern="0" dirty="0" smtClean="0">
                <a:ea typeface="微软雅黑" panose="020B0503020204020204" pitchFamily="34" charset="-122"/>
              </a:rPr>
              <a:t>关系</a:t>
            </a:r>
            <a:r>
              <a:rPr kumimoji="1" lang="en-US" altLang="zh-CN" sz="2200" kern="0" dirty="0" smtClean="0">
                <a:ea typeface="微软雅黑" panose="020B0503020204020204" pitchFamily="34" charset="-122"/>
              </a:rPr>
              <a:t>: </a:t>
            </a:r>
            <a:endParaRPr kumimoji="1" lang="zh-CN" altLang="en-US" sz="2200" kern="0" dirty="0" smtClean="0">
              <a:latin typeface="+mn-lt"/>
              <a:ea typeface="微软雅黑" panose="020B0503020204020204" pitchFamily="34" charset="-122"/>
            </a:endParaRPr>
          </a:p>
          <a:p>
            <a:pPr marL="857250" lvl="2" indent="-171450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en-US" altLang="zh-CN" sz="2200" kern="0" dirty="0" smtClean="0">
                <a:latin typeface="+mn-lt"/>
                <a:ea typeface="微软雅黑" panose="020B0503020204020204" pitchFamily="34" charset="-122"/>
              </a:rPr>
              <a:t>S[X][Y] = -1</a:t>
            </a:r>
            <a:r>
              <a:rPr kumimoji="1" lang="zh-CN" altLang="en-US" sz="2200" kern="0" dirty="0" smtClean="0">
                <a:latin typeface="+mn-lt"/>
                <a:ea typeface="微软雅黑" panose="020B0503020204020204" pitchFamily="34" charset="-122"/>
              </a:rPr>
              <a:t>：</a:t>
            </a:r>
            <a:r>
              <a:rPr kumimoji="1" lang="en-US" altLang="zh-CN" sz="2200" kern="0" dirty="0" smtClean="0">
                <a:latin typeface="+mn-lt"/>
                <a:ea typeface="微软雅黑" panose="020B0503020204020204" pitchFamily="34" charset="-122"/>
              </a:rPr>
              <a:t>X</a:t>
            </a:r>
            <a:r>
              <a:rPr kumimoji="1" lang="zh-CN" altLang="en-US" sz="2200" kern="0" dirty="0" smtClean="0">
                <a:latin typeface="+mn-lt"/>
                <a:ea typeface="微软雅黑" panose="020B0503020204020204" pitchFamily="34" charset="-122"/>
              </a:rPr>
              <a:t>与</a:t>
            </a:r>
            <a:r>
              <a:rPr kumimoji="1" lang="en-US" altLang="zh-CN" sz="2200" kern="0" dirty="0" smtClean="0">
                <a:latin typeface="+mn-lt"/>
                <a:ea typeface="微软雅黑" panose="020B0503020204020204" pitchFamily="34" charset="-122"/>
              </a:rPr>
              <a:t>Y</a:t>
            </a:r>
            <a:r>
              <a:rPr kumimoji="1" lang="zh-CN" altLang="en-US" sz="2200" kern="0" dirty="0" smtClean="0">
                <a:latin typeface="+mn-lt"/>
                <a:ea typeface="微软雅黑" panose="020B0503020204020204" pitchFamily="34" charset="-122"/>
              </a:rPr>
              <a:t>关系未知； </a:t>
            </a:r>
          </a:p>
          <a:p>
            <a:pPr marL="857250" lvl="2" indent="-171450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en-US" altLang="zh-CN" sz="2200" kern="0" dirty="0" smtClean="0">
                <a:latin typeface="+mn-lt"/>
                <a:ea typeface="微软雅黑" panose="020B0503020204020204" pitchFamily="34" charset="-122"/>
              </a:rPr>
              <a:t>S[X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][Y] = 0</a:t>
            </a:r>
            <a:r>
              <a:rPr kumimoji="1" lang="zh-CN" altLang="en-US" sz="2200" kern="0" dirty="0" smtClean="0">
                <a:latin typeface="+mn-lt"/>
                <a:ea typeface="微软雅黑" panose="020B0503020204020204" pitchFamily="34" charset="-122"/>
              </a:rPr>
              <a:t>：</a:t>
            </a:r>
            <a:r>
              <a:rPr kumimoji="1" lang="en-US" altLang="zh-CN" sz="2200" kern="0" dirty="0" smtClean="0">
                <a:latin typeface="+mn-lt"/>
                <a:ea typeface="微软雅黑" panose="020B0503020204020204" pitchFamily="34" charset="-122"/>
              </a:rPr>
              <a:t>X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与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Y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是同类；</a:t>
            </a:r>
          </a:p>
          <a:p>
            <a:pPr marL="857250" lvl="2" indent="-171450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S[X][Y] = 1</a:t>
            </a:r>
            <a:r>
              <a:rPr kumimoji="1" lang="zh-CN" altLang="en-US" sz="2200" kern="0" dirty="0" smtClean="0">
                <a:latin typeface="+mn-lt"/>
                <a:ea typeface="微软雅黑" panose="020B0503020204020204" pitchFamily="34" charset="-122"/>
              </a:rPr>
              <a:t>：</a:t>
            </a:r>
            <a:r>
              <a:rPr kumimoji="1" lang="en-US" altLang="zh-CN" sz="2200" kern="0" dirty="0" smtClean="0">
                <a:latin typeface="+mn-lt"/>
                <a:ea typeface="微软雅黑" panose="020B0503020204020204" pitchFamily="34" charset="-122"/>
              </a:rPr>
              <a:t>X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吃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Y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；</a:t>
            </a:r>
          </a:p>
          <a:p>
            <a:pPr marL="857250" lvl="2" indent="-171450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S[X][Y] = 2</a:t>
            </a:r>
            <a:r>
              <a:rPr kumimoji="1" lang="zh-CN" altLang="en-US" sz="2200" kern="0" dirty="0" smtClean="0">
                <a:latin typeface="+mn-lt"/>
                <a:ea typeface="微软雅黑" panose="020B0503020204020204" pitchFamily="34" charset="-122"/>
              </a:rPr>
              <a:t>：</a:t>
            </a:r>
            <a:r>
              <a:rPr kumimoji="1" lang="en-US" altLang="zh-CN" sz="2200" kern="0" dirty="0" smtClean="0">
                <a:latin typeface="+mn-lt"/>
                <a:ea typeface="微软雅黑" panose="020B0503020204020204" pitchFamily="34" charset="-122"/>
              </a:rPr>
              <a:t>Y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吃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X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。</a:t>
            </a:r>
          </a:p>
          <a:p>
            <a:pPr marL="557213" lvl="1" indent="-214313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对每个读入的</a:t>
            </a:r>
            <a:r>
              <a:rPr kumimoji="1" lang="zh-CN" altLang="en-US" sz="2200" kern="0" dirty="0" smtClean="0">
                <a:latin typeface="+mn-lt"/>
                <a:ea typeface="微软雅黑" panose="020B0503020204020204" pitchFamily="34" charset="-122"/>
              </a:rPr>
              <a:t>关系 </a:t>
            </a:r>
            <a:r>
              <a:rPr kumimoji="1" lang="en-US" altLang="zh-CN" sz="2200" kern="0" dirty="0" smtClean="0">
                <a:latin typeface="+mn-lt"/>
                <a:ea typeface="微软雅黑" panose="020B0503020204020204" pitchFamily="34" charset="-122"/>
              </a:rPr>
              <a:t>R (</a:t>
            </a:r>
            <a:r>
              <a:rPr kumimoji="1" lang="en-US" altLang="zh-CN" sz="2200" kern="0" dirty="0" err="1" smtClean="0">
                <a:latin typeface="+mn-lt"/>
                <a:ea typeface="微软雅黑" panose="020B0503020204020204" pitchFamily="34" charset="-122"/>
              </a:rPr>
              <a:t>x,y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)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，检查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S[x][y]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：</a:t>
            </a:r>
          </a:p>
          <a:p>
            <a:pPr marL="857250" lvl="2" indent="-171450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若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S[x][y</a:t>
            </a:r>
            <a:r>
              <a:rPr kumimoji="1" lang="en-US" altLang="zh-CN" sz="2200" kern="0" dirty="0" smtClean="0">
                <a:latin typeface="+mn-lt"/>
                <a:ea typeface="微软雅黑" panose="020B0503020204020204" pitchFamily="34" charset="-122"/>
              </a:rPr>
              <a:t>]=R</a:t>
            </a:r>
            <a:r>
              <a:rPr kumimoji="1" lang="zh-CN" altLang="en-US" sz="2200" kern="0" dirty="0" smtClean="0">
                <a:latin typeface="+mn-lt"/>
                <a:ea typeface="微软雅黑" panose="020B0503020204020204" pitchFamily="34" charset="-122"/>
              </a:rPr>
              <a:t>，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则继续处理下一条；</a:t>
            </a:r>
          </a:p>
          <a:p>
            <a:pPr marL="857250" lvl="2" indent="-171450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若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S[x][y] = -1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，则令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S[x][y</a:t>
            </a:r>
            <a:r>
              <a:rPr kumimoji="1" lang="en-US" altLang="zh-CN" sz="2200" kern="0" dirty="0" smtClean="0">
                <a:latin typeface="+mn-lt"/>
                <a:ea typeface="微软雅黑" panose="020B0503020204020204" pitchFamily="34" charset="-122"/>
              </a:rPr>
              <a:t>]=R</a:t>
            </a:r>
            <a:r>
              <a:rPr kumimoji="1" lang="zh-CN" altLang="en-US" sz="2200" kern="0" dirty="0" smtClean="0">
                <a:latin typeface="+mn-lt"/>
                <a:ea typeface="微软雅黑" panose="020B0503020204020204" pitchFamily="34" charset="-122"/>
              </a:rPr>
              <a:t>，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并更新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S[x][</a:t>
            </a:r>
            <a:r>
              <a:rPr kumimoji="1" lang="en-US" altLang="zh-CN" sz="2200" kern="0" dirty="0" err="1">
                <a:latin typeface="+mn-lt"/>
                <a:ea typeface="微软雅黑" panose="020B0503020204020204" pitchFamily="34" charset="-122"/>
              </a:rPr>
              <a:t>i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]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、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S[</a:t>
            </a:r>
            <a:r>
              <a:rPr kumimoji="1" lang="en-US" altLang="zh-CN" sz="2200" kern="0" dirty="0" err="1">
                <a:latin typeface="+mn-lt"/>
                <a:ea typeface="微软雅黑" panose="020B0503020204020204" pitchFamily="34" charset="-122"/>
              </a:rPr>
              <a:t>i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][x]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、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S[y][</a:t>
            </a:r>
            <a:r>
              <a:rPr kumimoji="1" lang="en-US" altLang="zh-CN" sz="2200" kern="0" dirty="0" err="1">
                <a:latin typeface="+mn-lt"/>
                <a:ea typeface="微软雅黑" panose="020B0503020204020204" pitchFamily="34" charset="-122"/>
              </a:rPr>
              <a:t>i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]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和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S[</a:t>
            </a:r>
            <a:r>
              <a:rPr kumimoji="1" lang="en-US" altLang="zh-CN" sz="2200" kern="0" dirty="0" err="1">
                <a:latin typeface="+mn-lt"/>
                <a:ea typeface="微软雅黑" panose="020B0503020204020204" pitchFamily="34" charset="-122"/>
              </a:rPr>
              <a:t>i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][y] (0&lt;</a:t>
            </a:r>
            <a:r>
              <a:rPr kumimoji="1" lang="en-US" altLang="zh-CN" sz="2200" kern="0" dirty="0" err="1">
                <a:latin typeface="+mn-lt"/>
                <a:ea typeface="微软雅黑" panose="020B0503020204020204" pitchFamily="34" charset="-122"/>
              </a:rPr>
              <a:t>i</a:t>
            </a:r>
            <a:r>
              <a:rPr kumimoji="1" lang="en-US" altLang="zh-CN" sz="2200" kern="0" dirty="0" smtClean="0">
                <a:latin typeface="+mn-lt"/>
                <a:ea typeface="微软雅黑" panose="020B0503020204020204" pitchFamily="34" charset="-122"/>
              </a:rPr>
              <a:t>&lt;=N)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。</a:t>
            </a:r>
          </a:p>
          <a:p>
            <a:pPr marL="857250" lvl="2" indent="-171450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若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S[x][y] != </a:t>
            </a:r>
            <a:r>
              <a:rPr kumimoji="1" lang="en-US" altLang="zh-CN" sz="2200" kern="0" dirty="0" smtClean="0">
                <a:latin typeface="+mn-lt"/>
                <a:ea typeface="微软雅黑" panose="020B0503020204020204" pitchFamily="34" charset="-122"/>
              </a:rPr>
              <a:t>R</a:t>
            </a:r>
            <a:r>
              <a:rPr kumimoji="1" lang="zh-CN" altLang="en-US" sz="2200" kern="0" dirty="0" smtClean="0">
                <a:latin typeface="+mn-lt"/>
                <a:ea typeface="微软雅黑" panose="020B0503020204020204" pitchFamily="34" charset="-122"/>
              </a:rPr>
              <a:t>且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S[x][y] != -1</a:t>
            </a:r>
            <a:r>
              <a:rPr kumimoji="1" lang="zh-CN" altLang="en-US" sz="2200" kern="0" dirty="0" smtClean="0">
                <a:latin typeface="+mn-lt"/>
                <a:ea typeface="微软雅黑" panose="020B0503020204020204" pitchFamily="34" charset="-122"/>
              </a:rPr>
              <a:t>，谎话数加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1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07504" y="-19223"/>
            <a:ext cx="6393656" cy="8001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POJ 1182 </a:t>
            </a:r>
            <a:r>
              <a:rPr lang="zh-CN" altLang="en-US" sz="3200" dirty="0"/>
              <a:t>食物链</a:t>
            </a:r>
          </a:p>
        </p:txBody>
      </p:sp>
    </p:spTree>
    <p:extLst>
      <p:ext uri="{BB962C8B-B14F-4D97-AF65-F5344CB8AC3E}">
        <p14:creationId xmlns:p14="http://schemas.microsoft.com/office/powerpoint/2010/main" val="156810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white">
          <a:xfrm>
            <a:off x="323528" y="780877"/>
            <a:ext cx="8352928" cy="339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257175" indent="-257175"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2400" kern="0" dirty="0">
                <a:solidFill>
                  <a:srgbClr val="7030A0"/>
                </a:solidFill>
                <a:latin typeface="+mn-lt"/>
                <a:ea typeface="微软雅黑" panose="020B0503020204020204" pitchFamily="34" charset="-122"/>
              </a:rPr>
              <a:t>复杂度：</a:t>
            </a:r>
          </a:p>
          <a:p>
            <a:pPr marL="257175" lvl="2" indent="-257175"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endParaRPr kumimoji="1" lang="en-US" altLang="zh-CN" sz="2200" kern="0" dirty="0" smtClean="0">
              <a:ea typeface="微软雅黑" panose="020B0503020204020204" pitchFamily="34" charset="-122"/>
            </a:endParaRPr>
          </a:p>
          <a:p>
            <a:pPr marL="0" lvl="2"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defRPr/>
            </a:pPr>
            <a:r>
              <a:rPr kumimoji="1" lang="zh-CN" altLang="en-US" sz="2200" kern="0" dirty="0" smtClean="0">
                <a:ea typeface="微软雅黑" panose="020B0503020204020204" pitchFamily="34" charset="-122"/>
              </a:rPr>
              <a:t>若</a:t>
            </a:r>
            <a:r>
              <a:rPr kumimoji="1" lang="en-US" altLang="zh-CN" sz="2200" kern="0" dirty="0">
                <a:ea typeface="微软雅黑" panose="020B0503020204020204" pitchFamily="34" charset="-122"/>
              </a:rPr>
              <a:t>S[x][y] = -1</a:t>
            </a:r>
            <a:r>
              <a:rPr kumimoji="1" lang="zh-CN" altLang="en-US" sz="2200" kern="0" dirty="0">
                <a:ea typeface="微软雅黑" panose="020B0503020204020204" pitchFamily="34" charset="-122"/>
              </a:rPr>
              <a:t>，则令</a:t>
            </a:r>
            <a:r>
              <a:rPr kumimoji="1" lang="en-US" altLang="zh-CN" sz="2200" kern="0" dirty="0">
                <a:ea typeface="微软雅黑" panose="020B0503020204020204" pitchFamily="34" charset="-122"/>
              </a:rPr>
              <a:t>S[x][y]=R</a:t>
            </a:r>
            <a:r>
              <a:rPr kumimoji="1" lang="zh-CN" altLang="en-US" sz="2200" kern="0" dirty="0">
                <a:ea typeface="微软雅黑" panose="020B0503020204020204" pitchFamily="34" charset="-122"/>
              </a:rPr>
              <a:t>，并更新</a:t>
            </a:r>
            <a:r>
              <a:rPr kumimoji="1" lang="en-US" altLang="zh-CN" sz="2200" kern="0" dirty="0">
                <a:ea typeface="微软雅黑" panose="020B0503020204020204" pitchFamily="34" charset="-122"/>
              </a:rPr>
              <a:t>S[x][</a:t>
            </a:r>
            <a:r>
              <a:rPr kumimoji="1" lang="en-US" altLang="zh-CN" sz="2200" kern="0" dirty="0" err="1">
                <a:ea typeface="微软雅黑" panose="020B0503020204020204" pitchFamily="34" charset="-122"/>
              </a:rPr>
              <a:t>i</a:t>
            </a:r>
            <a:r>
              <a:rPr kumimoji="1" lang="en-US" altLang="zh-CN" sz="2200" kern="0" dirty="0">
                <a:ea typeface="微软雅黑" panose="020B0503020204020204" pitchFamily="34" charset="-122"/>
              </a:rPr>
              <a:t>]</a:t>
            </a:r>
            <a:r>
              <a:rPr kumimoji="1" lang="zh-CN" altLang="en-US" sz="2200" kern="0" dirty="0">
                <a:ea typeface="微软雅黑" panose="020B0503020204020204" pitchFamily="34" charset="-122"/>
              </a:rPr>
              <a:t>、</a:t>
            </a:r>
            <a:r>
              <a:rPr kumimoji="1" lang="en-US" altLang="zh-CN" sz="2200" kern="0" dirty="0">
                <a:ea typeface="微软雅黑" panose="020B0503020204020204" pitchFamily="34" charset="-122"/>
              </a:rPr>
              <a:t>S[</a:t>
            </a:r>
            <a:r>
              <a:rPr kumimoji="1" lang="en-US" altLang="zh-CN" sz="2200" kern="0" dirty="0" err="1">
                <a:ea typeface="微软雅黑" panose="020B0503020204020204" pitchFamily="34" charset="-122"/>
              </a:rPr>
              <a:t>i</a:t>
            </a:r>
            <a:r>
              <a:rPr kumimoji="1" lang="en-US" altLang="zh-CN" sz="2200" kern="0" dirty="0">
                <a:ea typeface="微软雅黑" panose="020B0503020204020204" pitchFamily="34" charset="-122"/>
              </a:rPr>
              <a:t>][x]</a:t>
            </a:r>
            <a:r>
              <a:rPr kumimoji="1" lang="zh-CN" altLang="en-US" sz="2200" kern="0" dirty="0">
                <a:ea typeface="微软雅黑" panose="020B0503020204020204" pitchFamily="34" charset="-122"/>
              </a:rPr>
              <a:t>、</a:t>
            </a:r>
            <a:r>
              <a:rPr kumimoji="1" lang="en-US" altLang="zh-CN" sz="2200" kern="0" dirty="0">
                <a:ea typeface="微软雅黑" panose="020B0503020204020204" pitchFamily="34" charset="-122"/>
              </a:rPr>
              <a:t>S[y][</a:t>
            </a:r>
            <a:r>
              <a:rPr kumimoji="1" lang="en-US" altLang="zh-CN" sz="2200" kern="0" dirty="0" err="1">
                <a:ea typeface="微软雅黑" panose="020B0503020204020204" pitchFamily="34" charset="-122"/>
              </a:rPr>
              <a:t>i</a:t>
            </a:r>
            <a:r>
              <a:rPr kumimoji="1" lang="en-US" altLang="zh-CN" sz="2200" kern="0" dirty="0">
                <a:ea typeface="微软雅黑" panose="020B0503020204020204" pitchFamily="34" charset="-122"/>
              </a:rPr>
              <a:t>]</a:t>
            </a:r>
            <a:r>
              <a:rPr kumimoji="1" lang="zh-CN" altLang="en-US" sz="2200" kern="0" dirty="0">
                <a:ea typeface="微软雅黑" panose="020B0503020204020204" pitchFamily="34" charset="-122"/>
              </a:rPr>
              <a:t>和</a:t>
            </a:r>
            <a:r>
              <a:rPr kumimoji="1" lang="en-US" altLang="zh-CN" sz="2200" kern="0" dirty="0">
                <a:ea typeface="微软雅黑" panose="020B0503020204020204" pitchFamily="34" charset="-122"/>
              </a:rPr>
              <a:t>S[</a:t>
            </a:r>
            <a:r>
              <a:rPr kumimoji="1" lang="en-US" altLang="zh-CN" sz="2200" kern="0" dirty="0" err="1">
                <a:ea typeface="微软雅黑" panose="020B0503020204020204" pitchFamily="34" charset="-122"/>
              </a:rPr>
              <a:t>i</a:t>
            </a:r>
            <a:r>
              <a:rPr kumimoji="1" lang="en-US" altLang="zh-CN" sz="2200" kern="0" dirty="0">
                <a:ea typeface="微软雅黑" panose="020B0503020204020204" pitchFamily="34" charset="-122"/>
              </a:rPr>
              <a:t>][y] (0&lt;</a:t>
            </a:r>
            <a:r>
              <a:rPr kumimoji="1" lang="en-US" altLang="zh-CN" sz="2200" kern="0" dirty="0" err="1">
                <a:ea typeface="微软雅黑" panose="020B0503020204020204" pitchFamily="34" charset="-122"/>
              </a:rPr>
              <a:t>i</a:t>
            </a:r>
            <a:r>
              <a:rPr kumimoji="1" lang="en-US" altLang="zh-CN" sz="2200" kern="0" dirty="0" smtClean="0">
                <a:ea typeface="微软雅黑" panose="020B0503020204020204" pitchFamily="34" charset="-122"/>
              </a:rPr>
              <a:t>&lt;=N)   ------- O(N)</a:t>
            </a:r>
            <a:endParaRPr kumimoji="1" lang="en-US" altLang="zh-CN" sz="2200" kern="0" dirty="0">
              <a:ea typeface="微软雅黑" panose="020B0503020204020204" pitchFamily="34" charset="-122"/>
            </a:endParaRPr>
          </a:p>
          <a:p>
            <a:pPr marL="0" lvl="2"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defRPr/>
            </a:pPr>
            <a:endParaRPr kumimoji="1" lang="en-US" altLang="zh-CN" sz="2200" kern="0" dirty="0">
              <a:latin typeface="+mn-lt"/>
              <a:ea typeface="微软雅黑" panose="020B0503020204020204" pitchFamily="34" charset="-122"/>
              <a:cs typeface="Arial" pitchFamily="34" charset="0"/>
            </a:endParaRPr>
          </a:p>
          <a:p>
            <a:pPr marL="0" lvl="2"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defRPr/>
            </a:pPr>
            <a:r>
              <a:rPr kumimoji="1" lang="zh-CN" altLang="en-US" sz="2400" kern="0" dirty="0" smtClean="0">
                <a:latin typeface="+mn-lt"/>
                <a:ea typeface="微软雅黑" panose="020B0503020204020204" pitchFamily="34" charset="-122"/>
                <a:cs typeface="Arial" pitchFamily="34" charset="0"/>
              </a:rPr>
              <a:t>共</a:t>
            </a:r>
            <a:r>
              <a:rPr kumimoji="1" lang="en-US" altLang="zh-CN" sz="2400" kern="0" dirty="0" smtClean="0">
                <a:latin typeface="+mn-lt"/>
                <a:ea typeface="微软雅黑" panose="020B0503020204020204" pitchFamily="34" charset="-122"/>
                <a:cs typeface="Arial" pitchFamily="34" charset="0"/>
              </a:rPr>
              <a:t>k</a:t>
            </a:r>
            <a:r>
              <a:rPr kumimoji="1" lang="zh-CN" altLang="en-US" sz="2400" kern="0" dirty="0" smtClean="0">
                <a:latin typeface="+mn-lt"/>
                <a:ea typeface="微软雅黑" panose="020B0503020204020204" pitchFamily="34" charset="-122"/>
                <a:cs typeface="Arial" pitchFamily="34" charset="0"/>
              </a:rPr>
              <a:t>句话，复杂度 </a:t>
            </a:r>
            <a:r>
              <a:rPr kumimoji="1" lang="en-US" altLang="zh-CN" sz="2400" kern="0" dirty="0" smtClean="0">
                <a:latin typeface="+mn-lt"/>
                <a:ea typeface="微软雅黑" panose="020B0503020204020204" pitchFamily="34" charset="-122"/>
                <a:cs typeface="Arial" pitchFamily="34" charset="0"/>
              </a:rPr>
              <a:t>O(</a:t>
            </a:r>
            <a:r>
              <a:rPr kumimoji="1" lang="en-US" altLang="zh-CN" sz="2400" kern="0" dirty="0" err="1" smtClean="0">
                <a:latin typeface="+mn-lt"/>
                <a:ea typeface="微软雅黑" panose="020B0503020204020204" pitchFamily="34" charset="-122"/>
                <a:cs typeface="Arial" pitchFamily="34" charset="0"/>
              </a:rPr>
              <a:t>kN</a:t>
            </a:r>
            <a:r>
              <a:rPr kumimoji="1" lang="en-US" altLang="zh-CN" sz="2400" kern="0" dirty="0" smtClean="0">
                <a:latin typeface="+mn-lt"/>
                <a:ea typeface="微软雅黑" panose="020B0503020204020204" pitchFamily="34" charset="-122"/>
                <a:cs typeface="Arial" pitchFamily="34" charset="0"/>
              </a:rPr>
              <a:t>)</a:t>
            </a:r>
          </a:p>
          <a:p>
            <a:pPr marL="257175" indent="-257175"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endParaRPr kumimoji="1" lang="en-US" altLang="zh-CN" sz="2400" kern="0" dirty="0">
              <a:latin typeface="+mn-lt"/>
              <a:ea typeface="微软雅黑" panose="020B0503020204020204" pitchFamily="34" charset="-122"/>
              <a:cs typeface="Arial" pitchFamily="34" charset="0"/>
            </a:endParaRPr>
          </a:p>
          <a:p>
            <a:pPr marL="257175" indent="-257175"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en-US" altLang="zh-CN" sz="2400" kern="0" dirty="0" smtClean="0">
                <a:latin typeface="+mn-lt"/>
                <a:ea typeface="微软雅黑" panose="020B0503020204020204" pitchFamily="34" charset="-122"/>
                <a:cs typeface="Arial" pitchFamily="34" charset="0"/>
              </a:rPr>
              <a:t>0</a:t>
            </a:r>
            <a:r>
              <a:rPr kumimoji="1" lang="en-US" altLang="zh-CN" sz="2400" kern="0" dirty="0">
                <a:latin typeface="+mn-lt"/>
                <a:ea typeface="微软雅黑" panose="020B0503020204020204" pitchFamily="34" charset="-122"/>
                <a:cs typeface="Arial" pitchFamily="34" charset="0"/>
              </a:rPr>
              <a:t>&lt;=N&lt;=50000</a:t>
            </a:r>
            <a:r>
              <a:rPr kumimoji="1" lang="zh-CN" altLang="en-US" sz="2400" kern="0" dirty="0">
                <a:latin typeface="+mn-lt"/>
                <a:ea typeface="微软雅黑" panose="020B0503020204020204" pitchFamily="34" charset="-122"/>
                <a:cs typeface="Arial" pitchFamily="34" charset="0"/>
              </a:rPr>
              <a:t>，</a:t>
            </a:r>
            <a:r>
              <a:rPr kumimoji="1" lang="en-US" altLang="zh-CN" sz="2400" kern="0" dirty="0">
                <a:latin typeface="+mn-lt"/>
                <a:ea typeface="微软雅黑" panose="020B0503020204020204" pitchFamily="34" charset="-122"/>
                <a:cs typeface="Arial" pitchFamily="34" charset="0"/>
              </a:rPr>
              <a:t>0&lt;=K&lt;=100000</a:t>
            </a:r>
            <a:r>
              <a:rPr kumimoji="1" lang="zh-CN" altLang="en-US" sz="2400" kern="0" dirty="0">
                <a:latin typeface="+mn-lt"/>
                <a:ea typeface="微软雅黑" panose="020B0503020204020204" pitchFamily="34" charset="-122"/>
                <a:cs typeface="Arial" pitchFamily="34" charset="0"/>
              </a:rPr>
              <a:t>，复杂度太高</a:t>
            </a:r>
            <a:r>
              <a:rPr kumimoji="1" lang="zh-CN" altLang="en-US" sz="2400" kern="0" dirty="0" smtClean="0">
                <a:latin typeface="+mn-lt"/>
                <a:ea typeface="微软雅黑" panose="020B0503020204020204" pitchFamily="34" charset="-122"/>
                <a:cs typeface="Arial" pitchFamily="34" charset="0"/>
              </a:rPr>
              <a:t>。</a:t>
            </a:r>
            <a:endParaRPr kumimoji="1" lang="en-US" altLang="zh-CN" sz="2400" kern="0" dirty="0" smtClean="0">
              <a:latin typeface="+mn-lt"/>
              <a:ea typeface="微软雅黑" panose="020B0503020204020204" pitchFamily="34" charset="-122"/>
              <a:cs typeface="Arial" pitchFamily="34" charset="0"/>
            </a:endParaRPr>
          </a:p>
          <a:p>
            <a:pPr marL="257175" indent="-257175"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2400" kern="0" dirty="0" smtClean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  <a:cs typeface="Arial" pitchFamily="34" charset="0"/>
              </a:rPr>
              <a:t>提高速度的关键，在于快速判断一句话里的 </a:t>
            </a:r>
            <a:r>
              <a:rPr kumimoji="1" lang="en-US" altLang="zh-CN" sz="2400" kern="0" dirty="0" smtClean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  <a:cs typeface="Arial" pitchFamily="34" charset="0"/>
              </a:rPr>
              <a:t>x y</a:t>
            </a:r>
            <a:r>
              <a:rPr kumimoji="1" lang="zh-CN" altLang="en-US" sz="2400" kern="0" dirty="0" smtClean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  <a:cs typeface="Arial" pitchFamily="34" charset="0"/>
              </a:rPr>
              <a:t>关系到底如何</a:t>
            </a:r>
            <a:endParaRPr kumimoji="1" lang="zh-CN" altLang="en-US" sz="2400" kern="0" dirty="0">
              <a:solidFill>
                <a:srgbClr val="FF0000"/>
              </a:solidFill>
              <a:latin typeface="+mn-lt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7504" y="-19223"/>
            <a:ext cx="6393656" cy="8001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POJ 1182 </a:t>
            </a:r>
            <a:r>
              <a:rPr lang="zh-CN" altLang="en-US" sz="3200" dirty="0"/>
              <a:t>食物链</a:t>
            </a:r>
          </a:p>
        </p:txBody>
      </p:sp>
    </p:spTree>
    <p:extLst>
      <p:ext uri="{BB962C8B-B14F-4D97-AF65-F5344CB8AC3E}">
        <p14:creationId xmlns:p14="http://schemas.microsoft.com/office/powerpoint/2010/main" val="230021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white">
          <a:xfrm>
            <a:off x="467544" y="1059582"/>
            <a:ext cx="8280920" cy="339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defRPr/>
            </a:pPr>
            <a:r>
              <a:rPr kumimoji="1" lang="zh-CN" altLang="en-US" sz="2200" kern="0" dirty="0" smtClean="0">
                <a:solidFill>
                  <a:srgbClr val="7030A0"/>
                </a:solidFill>
                <a:latin typeface="+mn-lt"/>
                <a:ea typeface="微软雅黑" panose="020B0503020204020204" pitchFamily="34" charset="-122"/>
              </a:rPr>
              <a:t>问题的关键</a:t>
            </a:r>
            <a:r>
              <a:rPr kumimoji="1" lang="en-US" altLang="zh-CN" sz="2200" kern="0" dirty="0" smtClean="0">
                <a:solidFill>
                  <a:srgbClr val="7030A0"/>
                </a:solidFill>
                <a:latin typeface="+mn-lt"/>
                <a:ea typeface="微软雅黑" panose="020B0503020204020204" pitchFamily="34" charset="-122"/>
              </a:rPr>
              <a:t>:</a:t>
            </a:r>
          </a:p>
          <a:p>
            <a:pPr marL="257175" indent="-257175"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endParaRPr kumimoji="1" lang="en-US" altLang="zh-CN" sz="2200" kern="0" dirty="0" smtClean="0">
              <a:ea typeface="微软雅黑" panose="020B0503020204020204" pitchFamily="34" charset="-122"/>
            </a:endParaRPr>
          </a:p>
          <a:p>
            <a:pPr marL="257175" indent="-257175"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2200" kern="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若 </a:t>
            </a:r>
            <a:r>
              <a:rPr kumimoji="1" lang="en-US" altLang="zh-CN" sz="2200" kern="0" dirty="0">
                <a:solidFill>
                  <a:srgbClr val="FF0000"/>
                </a:solidFill>
                <a:ea typeface="微软雅黑" panose="020B0503020204020204" pitchFamily="34" charset="-122"/>
              </a:rPr>
              <a:t>a </a:t>
            </a:r>
            <a:r>
              <a:rPr kumimoji="1" lang="zh-CN" altLang="en-US" sz="2200" kern="0" dirty="0">
                <a:solidFill>
                  <a:srgbClr val="FF0000"/>
                </a:solidFill>
                <a:ea typeface="微软雅黑" panose="020B0503020204020204" pitchFamily="34" charset="-122"/>
              </a:rPr>
              <a:t>和 </a:t>
            </a:r>
            <a:r>
              <a:rPr kumimoji="1" lang="en-US" altLang="zh-CN" sz="2200" kern="0" dirty="0">
                <a:solidFill>
                  <a:srgbClr val="FF0000"/>
                </a:solidFill>
                <a:ea typeface="微软雅黑" panose="020B0503020204020204" pitchFamily="34" charset="-122"/>
              </a:rPr>
              <a:t>b</a:t>
            </a:r>
            <a:r>
              <a:rPr kumimoji="1" lang="zh-CN" altLang="en-US" sz="2200" kern="0" dirty="0">
                <a:solidFill>
                  <a:srgbClr val="FF0000"/>
                </a:solidFill>
                <a:ea typeface="微软雅黑" panose="020B0503020204020204" pitchFamily="34" charset="-122"/>
              </a:rPr>
              <a:t>关系已知，</a:t>
            </a:r>
            <a:r>
              <a:rPr kumimoji="1" lang="en-US" altLang="zh-CN" sz="2200" kern="0" dirty="0">
                <a:solidFill>
                  <a:srgbClr val="FF0000"/>
                </a:solidFill>
                <a:ea typeface="微软雅黑" panose="020B0503020204020204" pitchFamily="34" charset="-122"/>
              </a:rPr>
              <a:t>b</a:t>
            </a:r>
            <a:r>
              <a:rPr kumimoji="1" lang="zh-CN" altLang="en-US" sz="2200" kern="0" dirty="0">
                <a:solidFill>
                  <a:srgbClr val="FF0000"/>
                </a:solidFill>
                <a:ea typeface="微软雅黑" panose="020B0503020204020204" pitchFamily="34" charset="-122"/>
              </a:rPr>
              <a:t>和</a:t>
            </a:r>
            <a:r>
              <a:rPr kumimoji="1" lang="en-US" altLang="zh-CN" sz="2200" kern="0" dirty="0">
                <a:solidFill>
                  <a:srgbClr val="FF0000"/>
                </a:solidFill>
                <a:ea typeface="微软雅黑" panose="020B0503020204020204" pitchFamily="34" charset="-122"/>
              </a:rPr>
              <a:t>c</a:t>
            </a:r>
            <a:r>
              <a:rPr kumimoji="1" lang="zh-CN" altLang="en-US" sz="2200" kern="0" dirty="0">
                <a:solidFill>
                  <a:srgbClr val="FF0000"/>
                </a:solidFill>
                <a:ea typeface="微软雅黑" panose="020B0503020204020204" pitchFamily="34" charset="-122"/>
              </a:rPr>
              <a:t>关系已知，则 </a:t>
            </a:r>
            <a:r>
              <a:rPr kumimoji="1" lang="en-US" altLang="zh-CN" sz="2200" kern="0" dirty="0">
                <a:solidFill>
                  <a:srgbClr val="FF0000"/>
                </a:solidFill>
                <a:ea typeface="微软雅黑" panose="020B0503020204020204" pitchFamily="34" charset="-122"/>
              </a:rPr>
              <a:t>a </a:t>
            </a:r>
            <a:r>
              <a:rPr kumimoji="1" lang="zh-CN" altLang="en-US" sz="2200" kern="0" dirty="0">
                <a:solidFill>
                  <a:srgbClr val="FF0000"/>
                </a:solidFill>
                <a:ea typeface="微软雅黑" panose="020B0503020204020204" pitchFamily="34" charset="-122"/>
              </a:rPr>
              <a:t>和 </a:t>
            </a:r>
            <a:r>
              <a:rPr kumimoji="1" lang="en-US" altLang="zh-CN" sz="2200" kern="0" dirty="0">
                <a:solidFill>
                  <a:srgbClr val="FF0000"/>
                </a:solidFill>
                <a:ea typeface="微软雅黑" panose="020B0503020204020204" pitchFamily="34" charset="-122"/>
              </a:rPr>
              <a:t>c</a:t>
            </a:r>
            <a:r>
              <a:rPr kumimoji="1" lang="zh-CN" altLang="en-US" sz="2200" kern="0" dirty="0">
                <a:solidFill>
                  <a:srgbClr val="FF0000"/>
                </a:solidFill>
                <a:ea typeface="微软雅黑" panose="020B0503020204020204" pitchFamily="34" charset="-122"/>
              </a:rPr>
              <a:t>关系已知。即 </a:t>
            </a:r>
            <a:r>
              <a:rPr kumimoji="1" lang="en-US" altLang="zh-CN" sz="2200" kern="0" dirty="0">
                <a:solidFill>
                  <a:srgbClr val="FF0000"/>
                </a:solidFill>
                <a:ea typeface="微软雅黑" panose="020B0503020204020204" pitchFamily="34" charset="-122"/>
              </a:rPr>
              <a:t>"</a:t>
            </a:r>
            <a:r>
              <a:rPr kumimoji="1" lang="zh-CN" altLang="en-US" sz="2200" kern="0" dirty="0">
                <a:solidFill>
                  <a:srgbClr val="FF0000"/>
                </a:solidFill>
                <a:ea typeface="微软雅黑" panose="020B0503020204020204" pitchFamily="34" charset="-122"/>
              </a:rPr>
              <a:t>关系已知</a:t>
            </a:r>
            <a:r>
              <a:rPr kumimoji="1" lang="en-US" altLang="zh-CN" sz="2200" kern="0" dirty="0">
                <a:solidFill>
                  <a:srgbClr val="FF0000"/>
                </a:solidFill>
                <a:ea typeface="微软雅黑" panose="020B0503020204020204" pitchFamily="34" charset="-122"/>
              </a:rPr>
              <a:t>" </a:t>
            </a:r>
            <a:r>
              <a:rPr kumimoji="1" lang="zh-CN" altLang="en-US" sz="2200" kern="0" dirty="0">
                <a:solidFill>
                  <a:srgbClr val="FF0000"/>
                </a:solidFill>
                <a:ea typeface="微软雅黑" panose="020B0503020204020204" pitchFamily="34" charset="-122"/>
              </a:rPr>
              <a:t>可</a:t>
            </a:r>
            <a:r>
              <a:rPr kumimoji="1" lang="zh-CN" altLang="en-US" sz="2200" kern="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传递</a:t>
            </a:r>
            <a:endParaRPr kumimoji="1" lang="en-US" altLang="zh-CN" sz="2200" kern="0" dirty="0" smtClean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7504" y="-19223"/>
            <a:ext cx="6393656" cy="8001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POJ 1182 </a:t>
            </a:r>
            <a:r>
              <a:rPr lang="zh-CN" altLang="en-US" sz="3200" dirty="0"/>
              <a:t>食物链</a:t>
            </a:r>
          </a:p>
        </p:txBody>
      </p:sp>
    </p:spTree>
    <p:extLst>
      <p:ext uri="{BB962C8B-B14F-4D97-AF65-F5344CB8AC3E}">
        <p14:creationId xmlns:p14="http://schemas.microsoft.com/office/powerpoint/2010/main" val="106803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white">
          <a:xfrm>
            <a:off x="467544" y="1059582"/>
            <a:ext cx="8280920" cy="339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defRPr/>
            </a:pPr>
            <a:r>
              <a:rPr kumimoji="1" lang="zh-CN" altLang="en-US" sz="2200" kern="0" dirty="0" smtClean="0">
                <a:solidFill>
                  <a:srgbClr val="7030A0"/>
                </a:solidFill>
                <a:latin typeface="+mn-lt"/>
                <a:ea typeface="微软雅黑" panose="020B0503020204020204" pitchFamily="34" charset="-122"/>
              </a:rPr>
              <a:t>问题的关键</a:t>
            </a:r>
            <a:r>
              <a:rPr kumimoji="1" lang="en-US" altLang="zh-CN" sz="2200" kern="0" dirty="0" smtClean="0">
                <a:solidFill>
                  <a:srgbClr val="7030A0"/>
                </a:solidFill>
                <a:latin typeface="+mn-lt"/>
                <a:ea typeface="微软雅黑" panose="020B0503020204020204" pitchFamily="34" charset="-122"/>
              </a:rPr>
              <a:t>:</a:t>
            </a:r>
          </a:p>
          <a:p>
            <a:pPr marL="257175" indent="-257175"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endParaRPr kumimoji="1" lang="en-US" altLang="zh-CN" sz="2200" kern="0" dirty="0" smtClean="0">
              <a:ea typeface="微软雅黑" panose="020B0503020204020204" pitchFamily="34" charset="-122"/>
            </a:endParaRPr>
          </a:p>
          <a:p>
            <a:pPr marL="257175" indent="-257175"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2200" kern="0" dirty="0" smtClean="0">
                <a:ea typeface="微软雅黑" panose="020B0503020204020204" pitchFamily="34" charset="-122"/>
              </a:rPr>
              <a:t>若 </a:t>
            </a:r>
            <a:r>
              <a:rPr kumimoji="1" lang="en-US" altLang="zh-CN" sz="2200" kern="0" dirty="0">
                <a:ea typeface="微软雅黑" panose="020B0503020204020204" pitchFamily="34" charset="-122"/>
              </a:rPr>
              <a:t>a </a:t>
            </a:r>
            <a:r>
              <a:rPr kumimoji="1" lang="zh-CN" altLang="en-US" sz="2200" kern="0" dirty="0">
                <a:ea typeface="微软雅黑" panose="020B0503020204020204" pitchFamily="34" charset="-122"/>
              </a:rPr>
              <a:t>和 </a:t>
            </a:r>
            <a:r>
              <a:rPr kumimoji="1" lang="en-US" altLang="zh-CN" sz="2200" kern="0" dirty="0">
                <a:ea typeface="微软雅黑" panose="020B0503020204020204" pitchFamily="34" charset="-122"/>
              </a:rPr>
              <a:t>b</a:t>
            </a:r>
            <a:r>
              <a:rPr kumimoji="1" lang="zh-CN" altLang="en-US" sz="2200" kern="0" dirty="0">
                <a:ea typeface="微软雅黑" panose="020B0503020204020204" pitchFamily="34" charset="-122"/>
              </a:rPr>
              <a:t>关系已知，</a:t>
            </a:r>
            <a:r>
              <a:rPr kumimoji="1" lang="en-US" altLang="zh-CN" sz="2200" kern="0" dirty="0">
                <a:ea typeface="微软雅黑" panose="020B0503020204020204" pitchFamily="34" charset="-122"/>
              </a:rPr>
              <a:t>b</a:t>
            </a:r>
            <a:r>
              <a:rPr kumimoji="1" lang="zh-CN" altLang="en-US" sz="2200" kern="0" dirty="0">
                <a:ea typeface="微软雅黑" panose="020B0503020204020204" pitchFamily="34" charset="-122"/>
              </a:rPr>
              <a:t>和</a:t>
            </a:r>
            <a:r>
              <a:rPr kumimoji="1" lang="en-US" altLang="zh-CN" sz="2200" kern="0" dirty="0">
                <a:ea typeface="微软雅黑" panose="020B0503020204020204" pitchFamily="34" charset="-122"/>
              </a:rPr>
              <a:t>c</a:t>
            </a:r>
            <a:r>
              <a:rPr kumimoji="1" lang="zh-CN" altLang="en-US" sz="2200" kern="0" dirty="0">
                <a:ea typeface="微软雅黑" panose="020B0503020204020204" pitchFamily="34" charset="-122"/>
              </a:rPr>
              <a:t>关系已知，则 </a:t>
            </a:r>
            <a:r>
              <a:rPr kumimoji="1" lang="en-US" altLang="zh-CN" sz="2200" kern="0" dirty="0">
                <a:ea typeface="微软雅黑" panose="020B0503020204020204" pitchFamily="34" charset="-122"/>
              </a:rPr>
              <a:t>a </a:t>
            </a:r>
            <a:r>
              <a:rPr kumimoji="1" lang="zh-CN" altLang="en-US" sz="2200" kern="0" dirty="0">
                <a:ea typeface="微软雅黑" panose="020B0503020204020204" pitchFamily="34" charset="-122"/>
              </a:rPr>
              <a:t>和 </a:t>
            </a:r>
            <a:r>
              <a:rPr kumimoji="1" lang="en-US" altLang="zh-CN" sz="2200" kern="0" dirty="0">
                <a:ea typeface="微软雅黑" panose="020B0503020204020204" pitchFamily="34" charset="-122"/>
              </a:rPr>
              <a:t>c</a:t>
            </a:r>
            <a:r>
              <a:rPr kumimoji="1" lang="zh-CN" altLang="en-US" sz="2200" kern="0" dirty="0">
                <a:ea typeface="微软雅黑" panose="020B0503020204020204" pitchFamily="34" charset="-122"/>
              </a:rPr>
              <a:t>关系已知。即 </a:t>
            </a:r>
            <a:r>
              <a:rPr kumimoji="1" lang="en-US" altLang="zh-CN" sz="2200" kern="0" dirty="0">
                <a:ea typeface="微软雅黑" panose="020B0503020204020204" pitchFamily="34" charset="-122"/>
              </a:rPr>
              <a:t>"</a:t>
            </a:r>
            <a:r>
              <a:rPr kumimoji="1" lang="zh-CN" altLang="en-US" sz="2200" kern="0" dirty="0">
                <a:ea typeface="微软雅黑" panose="020B0503020204020204" pitchFamily="34" charset="-122"/>
              </a:rPr>
              <a:t>关系已知</a:t>
            </a:r>
            <a:r>
              <a:rPr kumimoji="1" lang="en-US" altLang="zh-CN" sz="2200" kern="0" dirty="0">
                <a:ea typeface="微软雅黑" panose="020B0503020204020204" pitchFamily="34" charset="-122"/>
              </a:rPr>
              <a:t>" </a:t>
            </a:r>
            <a:r>
              <a:rPr kumimoji="1" lang="zh-CN" altLang="en-US" sz="2200" kern="0" dirty="0">
                <a:ea typeface="微软雅黑" panose="020B0503020204020204" pitchFamily="34" charset="-122"/>
              </a:rPr>
              <a:t>可</a:t>
            </a:r>
            <a:r>
              <a:rPr kumimoji="1" lang="zh-CN" altLang="en-US" sz="2200" kern="0" dirty="0" smtClean="0">
                <a:ea typeface="微软雅黑" panose="020B0503020204020204" pitchFamily="34" charset="-122"/>
              </a:rPr>
              <a:t>传递</a:t>
            </a:r>
            <a:endParaRPr kumimoji="1" lang="en-US" altLang="zh-CN" sz="2200" kern="0" dirty="0" smtClean="0">
              <a:ea typeface="微软雅黑" panose="020B0503020204020204" pitchFamily="34" charset="-122"/>
            </a:endParaRPr>
          </a:p>
          <a:p>
            <a:pPr marL="257175" indent="-257175"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endParaRPr kumimoji="1" lang="en-US" altLang="zh-CN" sz="2200" kern="0" dirty="0" smtClean="0">
              <a:ea typeface="微软雅黑" panose="020B0503020204020204" pitchFamily="34" charset="-122"/>
            </a:endParaRPr>
          </a:p>
          <a:p>
            <a:pPr marL="257175" indent="-257175"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2200" kern="0" dirty="0">
                <a:ea typeface="微软雅黑" panose="020B0503020204020204" pitchFamily="34" charset="-122"/>
              </a:rPr>
              <a:t>让两两关系已知的动物们，构成一个</a:t>
            </a:r>
            <a:r>
              <a:rPr kumimoji="1" lang="en-US" altLang="zh-CN" sz="2200" kern="0" dirty="0">
                <a:ea typeface="微软雅黑" panose="020B0503020204020204" pitchFamily="34" charset="-122"/>
              </a:rPr>
              <a:t>group (</a:t>
            </a:r>
            <a:r>
              <a:rPr kumimoji="1" lang="zh-CN" altLang="en-US" sz="2200" kern="0" dirty="0">
                <a:ea typeface="微软雅黑" panose="020B0503020204020204" pitchFamily="34" charset="-122"/>
              </a:rPr>
              <a:t>集合</a:t>
            </a:r>
            <a:r>
              <a:rPr kumimoji="1" lang="en-US" altLang="zh-CN" sz="2200" kern="0" dirty="0" smtClean="0">
                <a:ea typeface="微软雅黑" panose="020B0503020204020204" pitchFamily="34" charset="-122"/>
              </a:rPr>
              <a:t>)</a:t>
            </a:r>
            <a:endParaRPr kumimoji="1" lang="en-US" altLang="zh-CN" sz="2200" kern="0" dirty="0"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7504" y="-19223"/>
            <a:ext cx="6393656" cy="8001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POJ 1182 </a:t>
            </a:r>
            <a:r>
              <a:rPr lang="zh-CN" altLang="en-US" sz="3200" dirty="0"/>
              <a:t>食物链</a:t>
            </a:r>
          </a:p>
        </p:txBody>
      </p:sp>
    </p:spTree>
    <p:extLst>
      <p:ext uri="{BB962C8B-B14F-4D97-AF65-F5344CB8AC3E}">
        <p14:creationId xmlns:p14="http://schemas.microsoft.com/office/powerpoint/2010/main" val="80812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white">
          <a:xfrm>
            <a:off x="467544" y="1059582"/>
            <a:ext cx="8280920" cy="339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defRPr/>
            </a:pPr>
            <a:r>
              <a:rPr kumimoji="1" lang="zh-CN" altLang="en-US" sz="2200" kern="0" dirty="0" smtClean="0">
                <a:solidFill>
                  <a:srgbClr val="7030A0"/>
                </a:solidFill>
                <a:latin typeface="+mn-lt"/>
                <a:ea typeface="微软雅黑" panose="020B0503020204020204" pitchFamily="34" charset="-122"/>
              </a:rPr>
              <a:t>问题的关键</a:t>
            </a:r>
            <a:r>
              <a:rPr kumimoji="1" lang="en-US" altLang="zh-CN" sz="2200" kern="0" dirty="0" smtClean="0">
                <a:solidFill>
                  <a:srgbClr val="7030A0"/>
                </a:solidFill>
                <a:latin typeface="+mn-lt"/>
                <a:ea typeface="微软雅黑" panose="020B0503020204020204" pitchFamily="34" charset="-122"/>
              </a:rPr>
              <a:t>:</a:t>
            </a:r>
          </a:p>
          <a:p>
            <a:pPr marL="257175" indent="-257175"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endParaRPr kumimoji="1" lang="en-US" altLang="zh-CN" sz="2200" kern="0" dirty="0" smtClean="0">
              <a:ea typeface="微软雅黑" panose="020B0503020204020204" pitchFamily="34" charset="-122"/>
            </a:endParaRPr>
          </a:p>
          <a:p>
            <a:pPr marL="257175" indent="-257175"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2200" kern="0" dirty="0" smtClean="0">
                <a:ea typeface="微软雅黑" panose="020B0503020204020204" pitchFamily="34" charset="-122"/>
              </a:rPr>
              <a:t>若 </a:t>
            </a:r>
            <a:r>
              <a:rPr kumimoji="1" lang="en-US" altLang="zh-CN" sz="2200" kern="0" dirty="0">
                <a:ea typeface="微软雅黑" panose="020B0503020204020204" pitchFamily="34" charset="-122"/>
              </a:rPr>
              <a:t>a </a:t>
            </a:r>
            <a:r>
              <a:rPr kumimoji="1" lang="zh-CN" altLang="en-US" sz="2200" kern="0" dirty="0">
                <a:ea typeface="微软雅黑" panose="020B0503020204020204" pitchFamily="34" charset="-122"/>
              </a:rPr>
              <a:t>和 </a:t>
            </a:r>
            <a:r>
              <a:rPr kumimoji="1" lang="en-US" altLang="zh-CN" sz="2200" kern="0" dirty="0">
                <a:ea typeface="微软雅黑" panose="020B0503020204020204" pitchFamily="34" charset="-122"/>
              </a:rPr>
              <a:t>b</a:t>
            </a:r>
            <a:r>
              <a:rPr kumimoji="1" lang="zh-CN" altLang="en-US" sz="2200" kern="0" dirty="0">
                <a:ea typeface="微软雅黑" panose="020B0503020204020204" pitchFamily="34" charset="-122"/>
              </a:rPr>
              <a:t>关系已知，</a:t>
            </a:r>
            <a:r>
              <a:rPr kumimoji="1" lang="en-US" altLang="zh-CN" sz="2200" kern="0" dirty="0">
                <a:ea typeface="微软雅黑" panose="020B0503020204020204" pitchFamily="34" charset="-122"/>
              </a:rPr>
              <a:t>b</a:t>
            </a:r>
            <a:r>
              <a:rPr kumimoji="1" lang="zh-CN" altLang="en-US" sz="2200" kern="0" dirty="0">
                <a:ea typeface="微软雅黑" panose="020B0503020204020204" pitchFamily="34" charset="-122"/>
              </a:rPr>
              <a:t>和</a:t>
            </a:r>
            <a:r>
              <a:rPr kumimoji="1" lang="en-US" altLang="zh-CN" sz="2200" kern="0" dirty="0">
                <a:ea typeface="微软雅黑" panose="020B0503020204020204" pitchFamily="34" charset="-122"/>
              </a:rPr>
              <a:t>c</a:t>
            </a:r>
            <a:r>
              <a:rPr kumimoji="1" lang="zh-CN" altLang="en-US" sz="2200" kern="0" dirty="0">
                <a:ea typeface="微软雅黑" panose="020B0503020204020204" pitchFamily="34" charset="-122"/>
              </a:rPr>
              <a:t>关系已知，则 </a:t>
            </a:r>
            <a:r>
              <a:rPr kumimoji="1" lang="en-US" altLang="zh-CN" sz="2200" kern="0" dirty="0">
                <a:ea typeface="微软雅黑" panose="020B0503020204020204" pitchFamily="34" charset="-122"/>
              </a:rPr>
              <a:t>a </a:t>
            </a:r>
            <a:r>
              <a:rPr kumimoji="1" lang="zh-CN" altLang="en-US" sz="2200" kern="0" dirty="0">
                <a:ea typeface="微软雅黑" panose="020B0503020204020204" pitchFamily="34" charset="-122"/>
              </a:rPr>
              <a:t>和 </a:t>
            </a:r>
            <a:r>
              <a:rPr kumimoji="1" lang="en-US" altLang="zh-CN" sz="2200" kern="0" dirty="0">
                <a:ea typeface="微软雅黑" panose="020B0503020204020204" pitchFamily="34" charset="-122"/>
              </a:rPr>
              <a:t>c</a:t>
            </a:r>
            <a:r>
              <a:rPr kumimoji="1" lang="zh-CN" altLang="en-US" sz="2200" kern="0" dirty="0">
                <a:ea typeface="微软雅黑" panose="020B0503020204020204" pitchFamily="34" charset="-122"/>
              </a:rPr>
              <a:t>关系已知。即 </a:t>
            </a:r>
            <a:r>
              <a:rPr kumimoji="1" lang="en-US" altLang="zh-CN" sz="2200" kern="0" dirty="0">
                <a:ea typeface="微软雅黑" panose="020B0503020204020204" pitchFamily="34" charset="-122"/>
              </a:rPr>
              <a:t>"</a:t>
            </a:r>
            <a:r>
              <a:rPr kumimoji="1" lang="zh-CN" altLang="en-US" sz="2200" kern="0" dirty="0">
                <a:ea typeface="微软雅黑" panose="020B0503020204020204" pitchFamily="34" charset="-122"/>
              </a:rPr>
              <a:t>关系已知</a:t>
            </a:r>
            <a:r>
              <a:rPr kumimoji="1" lang="en-US" altLang="zh-CN" sz="2200" kern="0" dirty="0">
                <a:ea typeface="微软雅黑" panose="020B0503020204020204" pitchFamily="34" charset="-122"/>
              </a:rPr>
              <a:t>" </a:t>
            </a:r>
            <a:r>
              <a:rPr kumimoji="1" lang="zh-CN" altLang="en-US" sz="2200" kern="0" dirty="0">
                <a:ea typeface="微软雅黑" panose="020B0503020204020204" pitchFamily="34" charset="-122"/>
              </a:rPr>
              <a:t>可</a:t>
            </a:r>
            <a:r>
              <a:rPr kumimoji="1" lang="zh-CN" altLang="en-US" sz="2200" kern="0" dirty="0" smtClean="0">
                <a:ea typeface="微软雅黑" panose="020B0503020204020204" pitchFamily="34" charset="-122"/>
              </a:rPr>
              <a:t>传递</a:t>
            </a:r>
            <a:endParaRPr kumimoji="1" lang="en-US" altLang="zh-CN" sz="2200" kern="0" dirty="0" smtClean="0">
              <a:ea typeface="微软雅黑" panose="020B0503020204020204" pitchFamily="34" charset="-122"/>
            </a:endParaRPr>
          </a:p>
          <a:p>
            <a:pPr marL="257175" indent="-257175"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endParaRPr kumimoji="1" lang="en-US" altLang="zh-CN" sz="2200" kern="0" dirty="0" smtClean="0">
              <a:ea typeface="微软雅黑" panose="020B0503020204020204" pitchFamily="34" charset="-122"/>
            </a:endParaRPr>
          </a:p>
          <a:p>
            <a:pPr marL="257175" indent="-257175"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2200" kern="0" dirty="0">
                <a:ea typeface="微软雅黑" panose="020B0503020204020204" pitchFamily="34" charset="-122"/>
              </a:rPr>
              <a:t>让两两关系已知的动物们，构成一个</a:t>
            </a:r>
            <a:r>
              <a:rPr kumimoji="1" lang="en-US" altLang="zh-CN" sz="2200" kern="0" dirty="0">
                <a:ea typeface="微软雅黑" panose="020B0503020204020204" pitchFamily="34" charset="-122"/>
              </a:rPr>
              <a:t>group (</a:t>
            </a:r>
            <a:r>
              <a:rPr kumimoji="1" lang="zh-CN" altLang="en-US" sz="2200" kern="0" dirty="0">
                <a:ea typeface="微软雅黑" panose="020B0503020204020204" pitchFamily="34" charset="-122"/>
              </a:rPr>
              <a:t>集合</a:t>
            </a:r>
            <a:r>
              <a:rPr kumimoji="1" lang="en-US" altLang="zh-CN" sz="2200" kern="0" dirty="0">
                <a:ea typeface="微软雅黑" panose="020B0503020204020204" pitchFamily="34" charset="-122"/>
              </a:rPr>
              <a:t>)</a:t>
            </a:r>
          </a:p>
          <a:p>
            <a:pPr marL="257175" indent="-257175"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endParaRPr kumimoji="1" lang="en-US" altLang="zh-CN" sz="2200" kern="0" dirty="0" smtClean="0">
              <a:latin typeface="+mn-lt"/>
              <a:ea typeface="微软雅黑" panose="020B0503020204020204" pitchFamily="34" charset="-122"/>
            </a:endParaRPr>
          </a:p>
          <a:p>
            <a:pPr marL="257175" indent="-257175"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2200" kern="0" dirty="0" smtClean="0">
                <a:ea typeface="微软雅黑" panose="020B0503020204020204" pitchFamily="34" charset="-122"/>
              </a:rPr>
              <a:t>若</a:t>
            </a:r>
            <a:r>
              <a:rPr kumimoji="1" lang="en-US" altLang="zh-CN" sz="2200" kern="0" dirty="0" smtClean="0">
                <a:ea typeface="微软雅黑" panose="020B0503020204020204" pitchFamily="34" charset="-122"/>
              </a:rPr>
              <a:t>group A </a:t>
            </a:r>
            <a:r>
              <a:rPr kumimoji="1" lang="zh-CN" altLang="en-US" sz="2200" kern="0" dirty="0" smtClean="0">
                <a:ea typeface="微软雅黑" panose="020B0503020204020204" pitchFamily="34" charset="-122"/>
              </a:rPr>
              <a:t>中的</a:t>
            </a:r>
            <a:r>
              <a:rPr kumimoji="1" lang="en-US" altLang="zh-CN" sz="2200" kern="0" dirty="0" smtClean="0">
                <a:ea typeface="微软雅黑" panose="020B0503020204020204" pitchFamily="34" charset="-122"/>
              </a:rPr>
              <a:t>x</a:t>
            </a:r>
            <a:r>
              <a:rPr kumimoji="1" lang="zh-CN" altLang="en-US" sz="2200" kern="0" dirty="0" smtClean="0">
                <a:ea typeface="微软雅黑" panose="020B0503020204020204" pitchFamily="34" charset="-122"/>
              </a:rPr>
              <a:t>，和</a:t>
            </a:r>
            <a:r>
              <a:rPr kumimoji="1" lang="en-US" altLang="zh-CN" sz="2200" kern="0" dirty="0" smtClean="0">
                <a:ea typeface="微软雅黑" panose="020B0503020204020204" pitchFamily="34" charset="-122"/>
              </a:rPr>
              <a:t>group B</a:t>
            </a:r>
            <a:r>
              <a:rPr kumimoji="1" lang="zh-CN" altLang="en-US" sz="2200" kern="0" dirty="0" smtClean="0">
                <a:ea typeface="微软雅黑" panose="020B0503020204020204" pitchFamily="34" charset="-122"/>
              </a:rPr>
              <a:t>中的</a:t>
            </a:r>
            <a:r>
              <a:rPr kumimoji="1" lang="en-US" altLang="zh-CN" sz="2200" kern="0" dirty="0" smtClean="0">
                <a:ea typeface="微软雅黑" panose="020B0503020204020204" pitchFamily="34" charset="-122"/>
              </a:rPr>
              <a:t>y</a:t>
            </a:r>
            <a:r>
              <a:rPr kumimoji="1" lang="zh-CN" altLang="en-US" sz="2200" kern="0" dirty="0" smtClean="0">
                <a:ea typeface="微软雅黑" panose="020B0503020204020204" pitchFamily="34" charset="-122"/>
              </a:rPr>
              <a:t>关系已知，则两个</a:t>
            </a:r>
            <a:r>
              <a:rPr kumimoji="1" lang="en-US" altLang="zh-CN" sz="2200" kern="0" dirty="0" smtClean="0">
                <a:ea typeface="微软雅黑" panose="020B0503020204020204" pitchFamily="34" charset="-122"/>
              </a:rPr>
              <a:t>group</a:t>
            </a:r>
            <a:r>
              <a:rPr kumimoji="1" lang="zh-CN" altLang="en-US" sz="2200" kern="0" dirty="0" smtClean="0">
                <a:ea typeface="微软雅黑" panose="020B0503020204020204" pitchFamily="34" charset="-122"/>
              </a:rPr>
              <a:t>可以合并为一个新的两两关系已知的</a:t>
            </a:r>
            <a:r>
              <a:rPr kumimoji="1" lang="en-US" altLang="zh-CN" sz="2200" kern="0" dirty="0" smtClean="0">
                <a:ea typeface="微软雅黑" panose="020B0503020204020204" pitchFamily="34" charset="-122"/>
              </a:rPr>
              <a:t>group</a:t>
            </a:r>
            <a:endParaRPr kumimoji="1" lang="en-US" altLang="zh-CN" sz="2200" kern="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7504" y="-19223"/>
            <a:ext cx="6393656" cy="8001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POJ 1182 </a:t>
            </a:r>
            <a:r>
              <a:rPr lang="zh-CN" altLang="en-US" sz="3200" dirty="0"/>
              <a:t>食物链</a:t>
            </a:r>
          </a:p>
        </p:txBody>
      </p:sp>
    </p:spTree>
    <p:extLst>
      <p:ext uri="{BB962C8B-B14F-4D97-AF65-F5344CB8AC3E}">
        <p14:creationId xmlns:p14="http://schemas.microsoft.com/office/powerpoint/2010/main" val="276123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white">
          <a:xfrm>
            <a:off x="467544" y="1059582"/>
            <a:ext cx="8280920" cy="339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defRPr/>
            </a:pPr>
            <a:r>
              <a:rPr kumimoji="1" lang="zh-CN" altLang="en-US" sz="2200" kern="0" dirty="0" smtClean="0">
                <a:solidFill>
                  <a:srgbClr val="7030A0"/>
                </a:solidFill>
                <a:latin typeface="+mn-lt"/>
                <a:ea typeface="微软雅黑" panose="020B0503020204020204" pitchFamily="34" charset="-122"/>
              </a:rPr>
              <a:t>给定</a:t>
            </a:r>
            <a:r>
              <a:rPr kumimoji="1" lang="en-US" altLang="zh-CN" sz="2200" kern="0" dirty="0" smtClean="0">
                <a:solidFill>
                  <a:srgbClr val="7030A0"/>
                </a:solidFill>
                <a:latin typeface="+mn-lt"/>
                <a:ea typeface="微软雅黑" panose="020B0503020204020204" pitchFamily="34" charset="-122"/>
              </a:rPr>
              <a:t>x ,y </a:t>
            </a:r>
            <a:r>
              <a:rPr kumimoji="1" lang="zh-CN" altLang="en-US" sz="2200" kern="0" dirty="0" smtClean="0">
                <a:solidFill>
                  <a:srgbClr val="7030A0"/>
                </a:solidFill>
                <a:latin typeface="+mn-lt"/>
                <a:ea typeface="微软雅黑" panose="020B0503020204020204" pitchFamily="34" charset="-122"/>
              </a:rPr>
              <a:t>如何判断他们的关系？</a:t>
            </a:r>
            <a:endParaRPr kumimoji="1" lang="en-US" altLang="zh-CN" sz="2200" kern="0" dirty="0" smtClean="0">
              <a:ea typeface="微软雅黑" panose="020B0503020204020204" pitchFamily="34" charset="-122"/>
            </a:endParaRPr>
          </a:p>
          <a:p>
            <a:pPr marL="257175" indent="-257175"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endParaRPr kumimoji="1" lang="en-US" altLang="zh-CN" sz="2200" kern="0" dirty="0" smtClean="0">
              <a:ea typeface="微软雅黑" panose="020B0503020204020204" pitchFamily="34" charset="-122"/>
            </a:endParaRPr>
          </a:p>
          <a:p>
            <a:pPr marL="257175" indent="-257175"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2200" kern="0" dirty="0" smtClean="0">
                <a:ea typeface="微软雅黑" panose="020B0503020204020204" pitchFamily="34" charset="-122"/>
              </a:rPr>
              <a:t>若</a:t>
            </a:r>
            <a:r>
              <a:rPr kumimoji="1" lang="en-US" altLang="zh-CN" sz="2200" kern="0" dirty="0" err="1" smtClean="0">
                <a:ea typeface="微软雅黑" panose="020B0503020204020204" pitchFamily="34" charset="-122"/>
              </a:rPr>
              <a:t>x,y</a:t>
            </a:r>
            <a:r>
              <a:rPr kumimoji="1" lang="en-US" altLang="zh-CN" sz="2200" kern="0" dirty="0" smtClean="0">
                <a:ea typeface="微软雅黑" panose="020B0503020204020204" pitchFamily="34" charset="-122"/>
              </a:rPr>
              <a:t> </a:t>
            </a:r>
            <a:r>
              <a:rPr kumimoji="1" lang="zh-CN" altLang="en-US" sz="2200" kern="0" dirty="0" smtClean="0">
                <a:ea typeface="微软雅黑" panose="020B0503020204020204" pitchFamily="34" charset="-122"/>
              </a:rPr>
              <a:t>在同一个</a:t>
            </a:r>
            <a:r>
              <a:rPr kumimoji="1" lang="en-US" altLang="zh-CN" sz="2200" kern="0" dirty="0" smtClean="0">
                <a:ea typeface="微软雅黑" panose="020B0503020204020204" pitchFamily="34" charset="-122"/>
              </a:rPr>
              <a:t>group</a:t>
            </a:r>
            <a:r>
              <a:rPr kumimoji="1" lang="zh-CN" altLang="en-US" sz="2200" kern="0" dirty="0" smtClean="0">
                <a:ea typeface="微软雅黑" panose="020B0503020204020204" pitchFamily="34" charset="-122"/>
              </a:rPr>
              <a:t>，假设</a:t>
            </a:r>
            <a:r>
              <a:rPr kumimoji="1" lang="en-US" altLang="zh-CN" sz="2200" kern="0" dirty="0" smtClean="0">
                <a:ea typeface="微软雅黑" panose="020B0503020204020204" pitchFamily="34" charset="-122"/>
              </a:rPr>
              <a:t>group</a:t>
            </a:r>
            <a:r>
              <a:rPr kumimoji="1" lang="zh-CN" altLang="en-US" sz="2200" kern="0" dirty="0" smtClean="0">
                <a:ea typeface="微软雅黑" panose="020B0503020204020204" pitchFamily="34" charset="-122"/>
              </a:rPr>
              <a:t>树根为</a:t>
            </a:r>
            <a:r>
              <a:rPr kumimoji="1" lang="en-US" altLang="zh-CN" sz="2200" kern="0" dirty="0" smtClean="0">
                <a:ea typeface="微软雅黑" panose="020B0503020204020204" pitchFamily="34" charset="-122"/>
              </a:rPr>
              <a:t>root</a:t>
            </a:r>
            <a:r>
              <a:rPr kumimoji="1" lang="zh-CN" altLang="en-US" sz="2200" kern="0" dirty="0" smtClean="0">
                <a:ea typeface="微软雅黑" panose="020B0503020204020204" pitchFamily="34" charset="-122"/>
              </a:rPr>
              <a:t>，则由</a:t>
            </a:r>
            <a:r>
              <a:rPr kumimoji="1" lang="en-US" altLang="zh-CN" sz="2200" kern="0" dirty="0" smtClean="0">
                <a:ea typeface="微软雅黑" panose="020B0503020204020204" pitchFamily="34" charset="-122"/>
              </a:rPr>
              <a:t>x </a:t>
            </a:r>
            <a:r>
              <a:rPr kumimoji="1" lang="en-US" altLang="zh-CN" sz="2200" kern="0" dirty="0">
                <a:ea typeface="微软雅黑" panose="020B0503020204020204" pitchFamily="34" charset="-122"/>
              </a:rPr>
              <a:t>–</a:t>
            </a:r>
            <a:r>
              <a:rPr kumimoji="1" lang="en-US" altLang="zh-CN" sz="2200" kern="0" dirty="0" smtClean="0">
                <a:ea typeface="微软雅黑" panose="020B0503020204020204" pitchFamily="34" charset="-122"/>
              </a:rPr>
              <a:t> root </a:t>
            </a:r>
            <a:r>
              <a:rPr kumimoji="1" lang="zh-CN" altLang="en-US" sz="2200" kern="0" dirty="0" smtClean="0">
                <a:ea typeface="微软雅黑" panose="020B0503020204020204" pitchFamily="34" charset="-122"/>
              </a:rPr>
              <a:t>关系和</a:t>
            </a:r>
            <a:r>
              <a:rPr kumimoji="1" lang="en-US" altLang="zh-CN" sz="2200" kern="0" dirty="0" smtClean="0">
                <a:ea typeface="微软雅黑" panose="020B0503020204020204" pitchFamily="34" charset="-122"/>
              </a:rPr>
              <a:t>y – root </a:t>
            </a:r>
            <a:r>
              <a:rPr kumimoji="1" lang="zh-CN" altLang="en-US" sz="2200" kern="0" dirty="0" smtClean="0">
                <a:ea typeface="微软雅黑" panose="020B0503020204020204" pitchFamily="34" charset="-122"/>
              </a:rPr>
              <a:t>关系可以推导出 </a:t>
            </a:r>
            <a:r>
              <a:rPr kumimoji="1" lang="en-US" altLang="zh-CN" sz="2200" kern="0" dirty="0" smtClean="0">
                <a:ea typeface="微软雅黑" panose="020B0503020204020204" pitchFamily="34" charset="-122"/>
              </a:rPr>
              <a:t>x – y </a:t>
            </a:r>
            <a:r>
              <a:rPr kumimoji="1" lang="zh-CN" altLang="en-US" sz="2200" kern="0" dirty="0" smtClean="0">
                <a:ea typeface="微软雅黑" panose="020B0503020204020204" pitchFamily="34" charset="-122"/>
              </a:rPr>
              <a:t>关系</a:t>
            </a:r>
            <a:endParaRPr kumimoji="1" lang="en-US" altLang="zh-CN" sz="2200" kern="0" dirty="0" smtClean="0">
              <a:ea typeface="微软雅黑" panose="020B0503020204020204" pitchFamily="34" charset="-122"/>
            </a:endParaRPr>
          </a:p>
          <a:p>
            <a:pPr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defRPr/>
            </a:pPr>
            <a:endParaRPr kumimoji="1" lang="en-US" altLang="zh-CN" sz="2200" kern="0" dirty="0" smtClean="0">
              <a:ea typeface="微软雅黑" panose="020B0503020204020204" pitchFamily="34" charset="-122"/>
            </a:endParaRPr>
          </a:p>
          <a:p>
            <a:pPr marL="257175" indent="-257175"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2200" kern="0" dirty="0" smtClean="0">
                <a:ea typeface="微软雅黑" panose="020B0503020204020204" pitchFamily="34" charset="-122"/>
              </a:rPr>
              <a:t>若</a:t>
            </a:r>
            <a:r>
              <a:rPr kumimoji="1" lang="en-US" altLang="zh-CN" sz="2200" kern="0" dirty="0" err="1" smtClean="0">
                <a:ea typeface="微软雅黑" panose="020B0503020204020204" pitchFamily="34" charset="-122"/>
              </a:rPr>
              <a:t>x,y</a:t>
            </a:r>
            <a:r>
              <a:rPr kumimoji="1" lang="en-US" altLang="zh-CN" sz="2200" kern="0" dirty="0" smtClean="0">
                <a:ea typeface="微软雅黑" panose="020B0503020204020204" pitchFamily="34" charset="-122"/>
              </a:rPr>
              <a:t> </a:t>
            </a:r>
            <a:r>
              <a:rPr kumimoji="1" lang="zh-CN" altLang="en-US" sz="2200" kern="0" dirty="0" smtClean="0">
                <a:ea typeface="微软雅黑" panose="020B0503020204020204" pitchFamily="34" charset="-122"/>
              </a:rPr>
              <a:t>不在同一个</a:t>
            </a:r>
            <a:r>
              <a:rPr kumimoji="1" lang="en-US" altLang="zh-CN" sz="2200" kern="0" dirty="0" smtClean="0">
                <a:ea typeface="微软雅黑" panose="020B0503020204020204" pitchFamily="34" charset="-122"/>
              </a:rPr>
              <a:t>group</a:t>
            </a:r>
            <a:r>
              <a:rPr kumimoji="1" lang="zh-CN" altLang="en-US" sz="2200" kern="0" dirty="0" smtClean="0">
                <a:ea typeface="微软雅黑" panose="020B0503020204020204" pitchFamily="34" charset="-122"/>
              </a:rPr>
              <a:t>，则</a:t>
            </a:r>
            <a:r>
              <a:rPr kumimoji="1" lang="en-US" altLang="zh-CN" sz="2200" kern="0" dirty="0" smtClean="0">
                <a:ea typeface="微软雅黑" panose="020B0503020204020204" pitchFamily="34" charset="-122"/>
              </a:rPr>
              <a:t>x ,y </a:t>
            </a:r>
            <a:r>
              <a:rPr kumimoji="1" lang="zh-CN" altLang="en-US" sz="2200" kern="0" dirty="0" smtClean="0">
                <a:ea typeface="微软雅黑" panose="020B0503020204020204" pitchFamily="34" charset="-122"/>
              </a:rPr>
              <a:t>关系未知。</a:t>
            </a:r>
            <a:endParaRPr kumimoji="1" lang="en-US" altLang="zh-CN" sz="2200" kern="0" dirty="0">
              <a:ea typeface="微软雅黑" panose="020B0503020204020204" pitchFamily="34" charset="-122"/>
            </a:endParaRPr>
          </a:p>
          <a:p>
            <a:pPr marL="257175" indent="-257175"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endParaRPr kumimoji="1" lang="en-US" altLang="zh-CN" sz="2200" kern="0" dirty="0" smtClean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7504" y="-19223"/>
            <a:ext cx="6393656" cy="8001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POJ 1182 </a:t>
            </a:r>
            <a:r>
              <a:rPr lang="zh-CN" altLang="en-US" sz="3200" dirty="0"/>
              <a:t>食物链</a:t>
            </a:r>
          </a:p>
        </p:txBody>
      </p:sp>
    </p:spTree>
    <p:extLst>
      <p:ext uri="{BB962C8B-B14F-4D97-AF65-F5344CB8AC3E}">
        <p14:creationId xmlns:p14="http://schemas.microsoft.com/office/powerpoint/2010/main" val="139281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white">
          <a:xfrm>
            <a:off x="467544" y="1059582"/>
            <a:ext cx="8280920" cy="339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defRPr/>
            </a:pPr>
            <a:r>
              <a:rPr kumimoji="1" lang="zh-CN" altLang="en-US" sz="2200" kern="0" dirty="0" smtClean="0">
                <a:solidFill>
                  <a:srgbClr val="7030A0"/>
                </a:solidFill>
                <a:latin typeface="+mn-lt"/>
                <a:ea typeface="微软雅黑" panose="020B0503020204020204" pitchFamily="34" charset="-122"/>
              </a:rPr>
              <a:t>新读入一个无矛盾的</a:t>
            </a:r>
            <a:r>
              <a:rPr kumimoji="1" lang="en-US" altLang="zh-CN" sz="2200" kern="0" dirty="0" err="1" smtClean="0">
                <a:solidFill>
                  <a:srgbClr val="7030A0"/>
                </a:solidFill>
                <a:latin typeface="+mn-lt"/>
                <a:ea typeface="微软雅黑" panose="020B0503020204020204" pitchFamily="34" charset="-122"/>
              </a:rPr>
              <a:t>x,y</a:t>
            </a:r>
            <a:r>
              <a:rPr kumimoji="1" lang="en-US" altLang="zh-CN" sz="2200" kern="0" dirty="0" smtClean="0">
                <a:solidFill>
                  <a:srgbClr val="7030A0"/>
                </a:solidFill>
                <a:latin typeface="+mn-lt"/>
                <a:ea typeface="微软雅黑" panose="020B0503020204020204" pitchFamily="34" charset="-122"/>
              </a:rPr>
              <a:t> </a:t>
            </a:r>
            <a:r>
              <a:rPr kumimoji="1" lang="zh-CN" altLang="en-US" sz="2200" kern="0" dirty="0" smtClean="0">
                <a:solidFill>
                  <a:srgbClr val="7030A0"/>
                </a:solidFill>
                <a:latin typeface="+mn-lt"/>
                <a:ea typeface="微软雅黑" panose="020B0503020204020204" pitchFamily="34" charset="-122"/>
              </a:rPr>
              <a:t>关系后，要作何处理？</a:t>
            </a:r>
            <a:endParaRPr kumimoji="1" lang="en-US" altLang="zh-CN" sz="2200" kern="0" dirty="0" smtClean="0">
              <a:ea typeface="微软雅黑" panose="020B0503020204020204" pitchFamily="34" charset="-122"/>
            </a:endParaRPr>
          </a:p>
          <a:p>
            <a:pPr marL="257175" indent="-257175"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endParaRPr kumimoji="1" lang="en-US" altLang="zh-CN" sz="2200" kern="0" dirty="0" smtClean="0"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7504" y="-19223"/>
            <a:ext cx="6393656" cy="8001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POJ 1182 </a:t>
            </a:r>
            <a:r>
              <a:rPr lang="zh-CN" altLang="en-US" sz="3200" dirty="0"/>
              <a:t>食物链</a:t>
            </a:r>
          </a:p>
        </p:txBody>
      </p:sp>
    </p:spTree>
    <p:extLst>
      <p:ext uri="{BB962C8B-B14F-4D97-AF65-F5344CB8AC3E}">
        <p14:creationId xmlns:p14="http://schemas.microsoft.com/office/powerpoint/2010/main" val="354916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white">
          <a:xfrm>
            <a:off x="467544" y="1059582"/>
            <a:ext cx="828092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defRPr/>
            </a:pPr>
            <a:r>
              <a:rPr kumimoji="1" lang="zh-CN" altLang="en-US" sz="2200" kern="0" dirty="0" smtClean="0">
                <a:solidFill>
                  <a:srgbClr val="7030A0"/>
                </a:solidFill>
                <a:latin typeface="+mn-lt"/>
                <a:ea typeface="微软雅黑" panose="020B0503020204020204" pitchFamily="34" charset="-122"/>
              </a:rPr>
              <a:t>新读入一个无矛盾的</a:t>
            </a:r>
            <a:r>
              <a:rPr kumimoji="1" lang="en-US" altLang="zh-CN" sz="2200" kern="0" dirty="0" err="1" smtClean="0">
                <a:solidFill>
                  <a:srgbClr val="7030A0"/>
                </a:solidFill>
                <a:latin typeface="+mn-lt"/>
                <a:ea typeface="微软雅黑" panose="020B0503020204020204" pitchFamily="34" charset="-122"/>
              </a:rPr>
              <a:t>x,y</a:t>
            </a:r>
            <a:r>
              <a:rPr kumimoji="1" lang="en-US" altLang="zh-CN" sz="2200" kern="0" dirty="0" smtClean="0">
                <a:solidFill>
                  <a:srgbClr val="7030A0"/>
                </a:solidFill>
                <a:latin typeface="+mn-lt"/>
                <a:ea typeface="微软雅黑" panose="020B0503020204020204" pitchFamily="34" charset="-122"/>
              </a:rPr>
              <a:t> </a:t>
            </a:r>
            <a:r>
              <a:rPr kumimoji="1" lang="zh-CN" altLang="en-US" sz="2200" kern="0" dirty="0" smtClean="0">
                <a:solidFill>
                  <a:srgbClr val="7030A0"/>
                </a:solidFill>
                <a:latin typeface="+mn-lt"/>
                <a:ea typeface="微软雅黑" panose="020B0503020204020204" pitchFamily="34" charset="-122"/>
              </a:rPr>
              <a:t>关系后，要作何处理？</a:t>
            </a:r>
            <a:endParaRPr kumimoji="1" lang="en-US" altLang="zh-CN" sz="2200" kern="0" dirty="0" smtClean="0">
              <a:ea typeface="微软雅黑" panose="020B0503020204020204" pitchFamily="34" charset="-122"/>
            </a:endParaRPr>
          </a:p>
          <a:p>
            <a:pPr marL="257175" indent="-257175"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endParaRPr kumimoji="1" lang="en-US" altLang="zh-CN" sz="2200" kern="0" dirty="0" smtClean="0">
              <a:ea typeface="微软雅黑" panose="020B0503020204020204" pitchFamily="34" charset="-122"/>
            </a:endParaRPr>
          </a:p>
          <a:p>
            <a:pPr marL="257175" indent="-257175"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2200" kern="0" dirty="0" smtClean="0">
                <a:ea typeface="微软雅黑" panose="020B0503020204020204" pitchFamily="34" charset="-122"/>
              </a:rPr>
              <a:t>合并</a:t>
            </a:r>
            <a:r>
              <a:rPr kumimoji="1" lang="en-US" altLang="zh-CN" sz="2200" kern="0" dirty="0" err="1" smtClean="0">
                <a:ea typeface="微软雅黑" panose="020B0503020204020204" pitchFamily="34" charset="-122"/>
              </a:rPr>
              <a:t>x,y</a:t>
            </a:r>
            <a:r>
              <a:rPr kumimoji="1" lang="zh-CN" altLang="en-US" sz="2200" kern="0" dirty="0" smtClean="0">
                <a:ea typeface="微软雅黑" panose="020B0503020204020204" pitchFamily="34" charset="-122"/>
              </a:rPr>
              <a:t>所在的</a:t>
            </a:r>
            <a:r>
              <a:rPr kumimoji="1" lang="en-US" altLang="zh-CN" sz="2200" kern="0" dirty="0" smtClean="0">
                <a:ea typeface="微软雅黑" panose="020B0503020204020204" pitchFamily="34" charset="-122"/>
              </a:rPr>
              <a:t>group</a:t>
            </a:r>
            <a:endParaRPr kumimoji="1" lang="en-US" altLang="zh-CN" sz="2200" kern="0" dirty="0" smtClean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7504" y="-19223"/>
            <a:ext cx="6393656" cy="8001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POJ 1182 </a:t>
            </a:r>
            <a:r>
              <a:rPr lang="zh-CN" altLang="en-US" sz="3200" dirty="0"/>
              <a:t>食物链</a:t>
            </a:r>
          </a:p>
        </p:txBody>
      </p:sp>
      <p:sp>
        <p:nvSpPr>
          <p:cNvPr id="2" name="矩形 1"/>
          <p:cNvSpPr/>
          <p:nvPr/>
        </p:nvSpPr>
        <p:spPr>
          <a:xfrm>
            <a:off x="2483768" y="3219822"/>
            <a:ext cx="3268844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defRPr/>
            </a:pPr>
            <a:r>
              <a:rPr kumimoji="1" lang="zh-CN" altLang="en-US" sz="3800" b="1" i="1" kern="0" dirty="0">
                <a:ea typeface="微软雅黑" panose="020B0503020204020204" pitchFamily="34" charset="-122"/>
              </a:rPr>
              <a:t>使用并查</a:t>
            </a:r>
            <a:r>
              <a:rPr kumimoji="1" lang="zh-CN" altLang="en-US" sz="3800" b="1" i="1" kern="0" dirty="0" smtClean="0">
                <a:ea typeface="微软雅黑" panose="020B0503020204020204" pitchFamily="34" charset="-122"/>
              </a:rPr>
              <a:t>集</a:t>
            </a:r>
            <a:r>
              <a:rPr kumimoji="1" lang="en-US" altLang="zh-CN" sz="3800" b="1" i="1" kern="0" dirty="0" smtClean="0">
                <a:ea typeface="微软雅黑" panose="020B0503020204020204" pitchFamily="34" charset="-122"/>
              </a:rPr>
              <a:t>!!!!</a:t>
            </a:r>
            <a:endParaRPr kumimoji="1" lang="zh-CN" altLang="en-US" sz="3800" b="1" i="1" kern="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27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white">
          <a:xfrm>
            <a:off x="467544" y="1059582"/>
            <a:ext cx="828092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defRPr/>
            </a:pPr>
            <a:r>
              <a:rPr kumimoji="1" lang="zh-CN" altLang="en-US" sz="2200" kern="0" dirty="0" smtClean="0">
                <a:solidFill>
                  <a:srgbClr val="7030A0"/>
                </a:solidFill>
                <a:latin typeface="+mn-lt"/>
                <a:ea typeface="微软雅黑" panose="020B0503020204020204" pitchFamily="34" charset="-122"/>
              </a:rPr>
              <a:t>要维护哪些信息？</a:t>
            </a:r>
            <a:endParaRPr kumimoji="1" lang="en-US" altLang="zh-CN" sz="2200" kern="0" dirty="0" smtClean="0">
              <a:solidFill>
                <a:srgbClr val="7030A0"/>
              </a:solidFill>
              <a:latin typeface="+mn-lt"/>
              <a:ea typeface="微软雅黑" panose="020B0503020204020204" pitchFamily="34" charset="-122"/>
            </a:endParaRPr>
          </a:p>
          <a:p>
            <a:pPr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defRPr/>
            </a:pPr>
            <a:endParaRPr kumimoji="1" lang="en-US" altLang="zh-CN" sz="2200" kern="0" dirty="0">
              <a:solidFill>
                <a:srgbClr val="7030A0"/>
              </a:solidFill>
              <a:latin typeface="+mn-lt"/>
              <a:ea typeface="微软雅黑" panose="020B0503020204020204" pitchFamily="34" charset="-122"/>
            </a:endParaRPr>
          </a:p>
          <a:p>
            <a:pPr marL="257175" indent="-257175"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parent</a:t>
            </a:r>
            <a:r>
              <a:rPr kumimoji="1"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数组： </a:t>
            </a:r>
            <a:r>
              <a:rPr kumimoji="1"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parent[</a:t>
            </a:r>
            <a:r>
              <a:rPr kumimoji="1" lang="en-US" altLang="zh-CN" sz="28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kumimoji="1"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kumimoji="1" lang="en-US" altLang="zh-CN" sz="28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的父</a:t>
            </a:r>
            <a:r>
              <a:rPr kumimoji="1"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kumimoji="1" lang="en-US" altLang="zh-CN" sz="2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7504" y="-19223"/>
            <a:ext cx="6393656" cy="8001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POJ 1182 </a:t>
            </a:r>
            <a:r>
              <a:rPr lang="zh-CN" altLang="en-US" sz="3200" dirty="0"/>
              <a:t>食物链</a:t>
            </a:r>
          </a:p>
        </p:txBody>
      </p:sp>
    </p:spTree>
    <p:extLst>
      <p:ext uri="{BB962C8B-B14F-4D97-AF65-F5344CB8AC3E}">
        <p14:creationId xmlns:p14="http://schemas.microsoft.com/office/powerpoint/2010/main" val="351301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white">
          <a:xfrm>
            <a:off x="467544" y="1059582"/>
            <a:ext cx="828092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defRPr/>
            </a:pPr>
            <a:r>
              <a:rPr kumimoji="1" lang="zh-CN" altLang="en-US" sz="2200" kern="0" dirty="0" smtClean="0">
                <a:solidFill>
                  <a:srgbClr val="7030A0"/>
                </a:solidFill>
                <a:latin typeface="+mn-lt"/>
                <a:ea typeface="微软雅黑" panose="020B0503020204020204" pitchFamily="34" charset="-122"/>
              </a:rPr>
              <a:t>要维护哪些信息？</a:t>
            </a:r>
            <a:endParaRPr kumimoji="1" lang="en-US" altLang="zh-CN" sz="2200" kern="0" dirty="0" smtClean="0">
              <a:solidFill>
                <a:srgbClr val="7030A0"/>
              </a:solidFill>
              <a:latin typeface="+mn-lt"/>
              <a:ea typeface="微软雅黑" panose="020B0503020204020204" pitchFamily="34" charset="-122"/>
            </a:endParaRPr>
          </a:p>
          <a:p>
            <a:pPr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defRPr/>
            </a:pPr>
            <a:endParaRPr kumimoji="1" lang="en-US" altLang="zh-CN" sz="2200" kern="0" dirty="0">
              <a:solidFill>
                <a:srgbClr val="7030A0"/>
              </a:solidFill>
              <a:latin typeface="+mn-lt"/>
              <a:ea typeface="微软雅黑" panose="020B0503020204020204" pitchFamily="34" charset="-122"/>
            </a:endParaRPr>
          </a:p>
          <a:p>
            <a:pPr marL="257175" indent="-257175"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parent</a:t>
            </a:r>
            <a:r>
              <a:rPr kumimoji="1"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数组： </a:t>
            </a:r>
            <a:r>
              <a:rPr kumimoji="1"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parent[</a:t>
            </a:r>
            <a:r>
              <a:rPr kumimoji="1" lang="en-US" altLang="zh-CN" sz="28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kumimoji="1"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kumimoji="1" lang="en-US" altLang="zh-CN" sz="28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的父</a:t>
            </a:r>
            <a:r>
              <a:rPr kumimoji="1"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kumimoji="1" lang="en-US" altLang="zh-CN" sz="2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endParaRPr kumimoji="1"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relation</a:t>
            </a:r>
            <a:r>
              <a:rPr kumimoji="1"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数组：</a:t>
            </a:r>
            <a:r>
              <a:rPr kumimoji="1"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relation[</a:t>
            </a:r>
            <a:r>
              <a:rPr kumimoji="1" lang="en-US" altLang="zh-CN" sz="28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kumimoji="1"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kumimoji="1" lang="en-US" altLang="zh-CN" sz="28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和父节点的关系</a:t>
            </a:r>
            <a:endParaRPr kumimoji="1"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defRPr/>
            </a:pPr>
            <a:endParaRPr kumimoji="1" lang="en-US" altLang="zh-CN" sz="2800" kern="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7504" y="-19223"/>
            <a:ext cx="6393656" cy="8001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POJ 1182 </a:t>
            </a:r>
            <a:r>
              <a:rPr lang="zh-CN" altLang="en-US" sz="3200" dirty="0"/>
              <a:t>食物链</a:t>
            </a:r>
          </a:p>
        </p:txBody>
      </p:sp>
    </p:spTree>
    <p:extLst>
      <p:ext uri="{BB962C8B-B14F-4D97-AF65-F5344CB8AC3E}">
        <p14:creationId xmlns:p14="http://schemas.microsoft.com/office/powerpoint/2010/main" val="46994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简单算法</a:t>
            </a:r>
            <a:endParaRPr lang="zh-CN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8582" y="866576"/>
            <a:ext cx="8229600" cy="510515"/>
          </a:xfrm>
        </p:spPr>
        <p:txBody>
          <a:bodyPr/>
          <a:lstStyle/>
          <a:p>
            <a:r>
              <a:rPr lang="zh-CN" altLang="en-US" sz="2400" dirty="0" smtClean="0"/>
              <a:t>给集合编号</a:t>
            </a:r>
            <a:endParaRPr lang="en-US" altLang="zh-CN" sz="24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Query – O(1); Merge – O(N)</a:t>
            </a:r>
          </a:p>
          <a:p>
            <a:endParaRPr lang="en-US" altLang="zh-C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942244"/>
              </p:ext>
            </p:extLst>
          </p:nvPr>
        </p:nvGraphicFramePr>
        <p:xfrm>
          <a:off x="1386735" y="1428724"/>
          <a:ext cx="6518698" cy="1858338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1386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3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53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3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53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Op</a:t>
                      </a:r>
                      <a:r>
                        <a:rPr lang="en-US" altLang="zh-CN" sz="1400" b="0" i="1" baseline="0" dirty="0" smtClean="0">
                          <a:ea typeface="微软雅黑" panose="020B0503020204020204" pitchFamily="34" charset="-122"/>
                        </a:rPr>
                        <a:t>       Element</a:t>
                      </a:r>
                      <a:endParaRPr lang="zh-CN" altLang="en-US" sz="1400" b="0" i="1" dirty="0"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{a}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{b}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{c}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{d}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{e}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ea typeface="微软雅黑" panose="020B0503020204020204" pitchFamily="34" charset="-122"/>
                        </a:rPr>
                        <a:t>{f}</a:t>
                      </a:r>
                      <a:endParaRPr lang="zh-CN" altLang="en-US" sz="1400" dirty="0"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942">
                <a:tc>
                  <a:txBody>
                    <a:bodyPr/>
                    <a:lstStyle/>
                    <a:p>
                      <a:endParaRPr lang="zh-CN" altLang="en-US" sz="1400" b="0" i="1" dirty="0"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9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Merge(</a:t>
                      </a:r>
                      <a:r>
                        <a:rPr lang="en-US" altLang="zh-CN" sz="1400" b="0" i="1" dirty="0" err="1" smtClean="0">
                          <a:ea typeface="微软雅黑" panose="020B0503020204020204" pitchFamily="34" charset="-122"/>
                        </a:rPr>
                        <a:t>a,b</a:t>
                      </a:r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b="0" i="1" dirty="0"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942">
                <a:tc>
                  <a:txBody>
                    <a:bodyPr/>
                    <a:lstStyle/>
                    <a:p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Merge(</a:t>
                      </a:r>
                      <a:r>
                        <a:rPr lang="en-US" altLang="zh-CN" sz="1400" b="0" i="1" dirty="0" err="1" smtClean="0">
                          <a:ea typeface="微软雅黑" panose="020B0503020204020204" pitchFamily="34" charset="-122"/>
                        </a:rPr>
                        <a:t>b,e</a:t>
                      </a:r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b="0" i="1" dirty="0"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942">
                <a:tc>
                  <a:txBody>
                    <a:bodyPr/>
                    <a:lstStyle/>
                    <a:p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Merge(</a:t>
                      </a:r>
                      <a:r>
                        <a:rPr lang="en-US" altLang="zh-CN" sz="1400" b="0" i="1" dirty="0" err="1" smtClean="0">
                          <a:ea typeface="微软雅黑" panose="020B0503020204020204" pitchFamily="34" charset="-122"/>
                        </a:rPr>
                        <a:t>c,f</a:t>
                      </a:r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b="0" i="1" dirty="0"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942">
                <a:tc>
                  <a:txBody>
                    <a:bodyPr/>
                    <a:lstStyle/>
                    <a:p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Merge(</a:t>
                      </a:r>
                      <a:r>
                        <a:rPr lang="en-US" altLang="zh-CN" sz="1400" b="0" i="1" dirty="0" err="1" smtClean="0">
                          <a:ea typeface="微软雅黑" panose="020B0503020204020204" pitchFamily="34" charset="-122"/>
                        </a:rPr>
                        <a:t>b,f</a:t>
                      </a:r>
                      <a:r>
                        <a:rPr lang="en-US" altLang="zh-CN" sz="1400" b="0" i="1" dirty="0" smtClean="0"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b="0" i="1" dirty="0"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2564609" y="2965591"/>
            <a:ext cx="642942" cy="375050"/>
          </a:xfrm>
          <a:prstGeom prst="ellipse">
            <a:avLst/>
          </a:prstGeom>
          <a:gradFill>
            <a:gsLst>
              <a:gs pos="0">
                <a:schemeClr val="dk2">
                  <a:tint val="80000"/>
                  <a:satMod val="300000"/>
                  <a:alpha val="10000"/>
                </a:schemeClr>
              </a:gs>
              <a:gs pos="100000">
                <a:schemeClr val="dk2">
                  <a:shade val="30000"/>
                  <a:satMod val="200000"/>
                </a:schemeClr>
              </a:gs>
            </a:gsLst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>
              <a:latin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976630" y="2965591"/>
            <a:ext cx="642942" cy="375050"/>
          </a:xfrm>
          <a:prstGeom prst="ellipse">
            <a:avLst/>
          </a:prstGeom>
          <a:gradFill>
            <a:gsLst>
              <a:gs pos="0">
                <a:schemeClr val="dk2">
                  <a:tint val="80000"/>
                  <a:satMod val="300000"/>
                  <a:alpha val="10000"/>
                </a:schemeClr>
              </a:gs>
              <a:gs pos="100000">
                <a:schemeClr val="dk2">
                  <a:shade val="30000"/>
                  <a:satMod val="200000"/>
                </a:schemeClr>
              </a:gs>
            </a:gsLst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9912" y="3822847"/>
            <a:ext cx="171451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zh-CN" sz="2400" i="1" dirty="0">
                <a:latin typeface="+mn-lt"/>
                <a:ea typeface="微软雅黑" panose="020B0503020204020204" pitchFamily="34" charset="-122"/>
              </a:rPr>
              <a:t>Query(</a:t>
            </a:r>
            <a:r>
              <a:rPr kumimoji="1" lang="en-US" altLang="zh-CN" sz="2400" i="1" dirty="0" err="1">
                <a:latin typeface="+mn-lt"/>
                <a:ea typeface="微软雅黑" panose="020B0503020204020204" pitchFamily="34" charset="-122"/>
              </a:rPr>
              <a:t>a,e</a:t>
            </a:r>
            <a:r>
              <a:rPr kumimoji="1" lang="en-US" altLang="zh-CN" sz="2400" i="1" dirty="0">
                <a:latin typeface="+mn-lt"/>
                <a:ea typeface="微软雅黑" panose="020B0503020204020204" pitchFamily="34" charset="-122"/>
              </a:rPr>
              <a:t>)</a:t>
            </a:r>
            <a:endParaRPr kumimoji="1" lang="zh-CN" altLang="en-US" sz="2400" i="1" dirty="0">
              <a:latin typeface="+mn-lt"/>
              <a:ea typeface="微软雅黑" panose="020B0503020204020204" pitchFamily="34" charset="-122"/>
            </a:endParaRPr>
          </a:p>
        </p:txBody>
      </p:sp>
      <p:cxnSp>
        <p:nvCxnSpPr>
          <p:cNvPr id="10" name="Straight Connector 9"/>
          <p:cNvCxnSpPr>
            <a:stCxn id="8" idx="0"/>
            <a:endCxn id="6" idx="5"/>
          </p:cNvCxnSpPr>
          <p:nvPr/>
        </p:nvCxnSpPr>
        <p:spPr bwMode="auto">
          <a:xfrm rot="16200000" flipV="1">
            <a:off x="3606716" y="2792395"/>
            <a:ext cx="537131" cy="15237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8" idx="0"/>
            <a:endCxn id="7" idx="3"/>
          </p:cNvCxnSpPr>
          <p:nvPr/>
        </p:nvCxnSpPr>
        <p:spPr bwMode="auto">
          <a:xfrm rot="5400000" flipH="1" flipV="1">
            <a:off x="5085412" y="2837472"/>
            <a:ext cx="537131" cy="14336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CB8C-1FBD-40C5-9BF2-7BB206D3BC98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56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7504" y="-19223"/>
            <a:ext cx="6393656" cy="8001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POJ 1182 </a:t>
            </a:r>
            <a:r>
              <a:rPr lang="zh-CN" altLang="en-US" sz="3200" dirty="0"/>
              <a:t>食物链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white">
          <a:xfrm>
            <a:off x="142063" y="802870"/>
            <a:ext cx="9001000" cy="339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257175" indent="-257175"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初始状态下，</a:t>
            </a:r>
            <a:r>
              <a:rPr kumimoji="1" lang="zh-CN" altLang="en-US" sz="2200" kern="0" dirty="0" smtClean="0">
                <a:latin typeface="+mn-lt"/>
                <a:ea typeface="微软雅黑" panose="020B0503020204020204" pitchFamily="34" charset="-122"/>
              </a:rPr>
              <a:t>每个动物单独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构成</a:t>
            </a:r>
            <a:r>
              <a:rPr kumimoji="1" lang="zh-CN" altLang="en-US" sz="2200" kern="0" dirty="0" smtClean="0">
                <a:latin typeface="+mn-lt"/>
                <a:ea typeface="微软雅黑" panose="020B0503020204020204" pitchFamily="34" charset="-122"/>
              </a:rPr>
              <a:t>一个集合</a:t>
            </a:r>
            <a:r>
              <a:rPr kumimoji="1" lang="en-US" altLang="zh-CN" sz="2200" kern="0" dirty="0" smtClean="0">
                <a:latin typeface="+mn-lt"/>
                <a:ea typeface="微软雅黑" panose="020B0503020204020204" pitchFamily="34" charset="-122"/>
              </a:rPr>
              <a:t>(</a:t>
            </a:r>
            <a:r>
              <a:rPr kumimoji="1" lang="zh-CN" altLang="en-US" sz="2200" kern="0" dirty="0" smtClean="0">
                <a:latin typeface="+mn-lt"/>
                <a:ea typeface="微软雅黑" panose="020B0503020204020204" pitchFamily="34" charset="-122"/>
              </a:rPr>
              <a:t>树</a:t>
            </a:r>
            <a:r>
              <a:rPr kumimoji="1" lang="en-US" altLang="zh-CN" sz="2200" kern="0" dirty="0" smtClean="0">
                <a:latin typeface="+mn-lt"/>
                <a:ea typeface="微软雅黑" panose="020B0503020204020204" pitchFamily="34" charset="-122"/>
              </a:rPr>
              <a:t>)</a:t>
            </a:r>
          </a:p>
          <a:p>
            <a:pPr marL="257175" indent="-257175"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endParaRPr kumimoji="1" lang="en-US" altLang="zh-CN" sz="2200" kern="0" dirty="0" smtClean="0">
              <a:latin typeface="+mn-lt"/>
              <a:ea typeface="微软雅黑" panose="020B0503020204020204" pitchFamily="34" charset="-122"/>
            </a:endParaRPr>
          </a:p>
          <a:p>
            <a:pPr marL="257175" indent="-257175"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2200" kern="0" dirty="0" smtClean="0">
                <a:latin typeface="+mn-lt"/>
                <a:ea typeface="微软雅黑" panose="020B0503020204020204" pitchFamily="34" charset="-122"/>
              </a:rPr>
              <a:t>读入</a:t>
            </a:r>
            <a:r>
              <a:rPr kumimoji="1" lang="zh-CN" altLang="en-US" sz="2200" kern="0" dirty="0">
                <a:ea typeface="微软雅黑" panose="020B0503020204020204" pitchFamily="34" charset="-122"/>
              </a:rPr>
              <a:t>描述</a:t>
            </a:r>
            <a:r>
              <a:rPr kumimoji="1" lang="en-US" altLang="zh-CN" sz="2200" kern="0" dirty="0" err="1" smtClean="0">
                <a:latin typeface="+mn-lt"/>
                <a:ea typeface="微软雅黑" panose="020B0503020204020204" pitchFamily="34" charset="-122"/>
              </a:rPr>
              <a:t>a,b</a:t>
            </a:r>
            <a:r>
              <a:rPr kumimoji="1" lang="zh-CN" altLang="en-US" sz="2200" kern="0" dirty="0" smtClean="0">
                <a:latin typeface="+mn-lt"/>
                <a:ea typeface="微软雅黑" panose="020B0503020204020204" pitchFamily="34" charset="-122"/>
              </a:rPr>
              <a:t>关系的一句话时：</a:t>
            </a:r>
            <a:endParaRPr kumimoji="1" lang="zh-CN" altLang="en-US" sz="2200" kern="0" dirty="0">
              <a:latin typeface="+mn-lt"/>
              <a:ea typeface="微软雅黑" panose="020B0503020204020204" pitchFamily="34" charset="-122"/>
            </a:endParaRPr>
          </a:p>
          <a:p>
            <a:pPr marL="557213" lvl="1" indent="-214313"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2200" kern="0" dirty="0" smtClean="0">
                <a:latin typeface="+mn-lt"/>
                <a:ea typeface="微软雅黑" panose="020B0503020204020204" pitchFamily="34" charset="-122"/>
              </a:rPr>
              <a:t>用</a:t>
            </a:r>
            <a:r>
              <a:rPr kumimoji="1" lang="en-US" altLang="zh-CN" sz="2200" kern="0" dirty="0" err="1" smtClean="0">
                <a:latin typeface="+mn-lt"/>
                <a:ea typeface="微软雅黑" panose="020B0503020204020204" pitchFamily="34" charset="-122"/>
              </a:rPr>
              <a:t>GetRoot</a:t>
            </a:r>
            <a:r>
              <a:rPr kumimoji="1" lang="zh-CN" altLang="en-US" sz="2200" kern="0" dirty="0" smtClean="0">
                <a:latin typeface="+mn-lt"/>
                <a:ea typeface="微软雅黑" panose="020B0503020204020204" pitchFamily="34" charset="-122"/>
              </a:rPr>
              <a:t>操作找到</a:t>
            </a:r>
            <a:r>
              <a:rPr kumimoji="1" lang="en-US" altLang="zh-CN" sz="2200" kern="0" dirty="0" smtClean="0">
                <a:latin typeface="+mn-lt"/>
                <a:ea typeface="微软雅黑" panose="020B0503020204020204" pitchFamily="34" charset="-122"/>
              </a:rPr>
              <a:t>a</a:t>
            </a:r>
            <a:r>
              <a:rPr kumimoji="1" lang="zh-CN" altLang="en-US" sz="2200" kern="0" dirty="0" smtClean="0">
                <a:latin typeface="+mn-lt"/>
                <a:ea typeface="微软雅黑" panose="020B0503020204020204" pitchFamily="34" charset="-122"/>
              </a:rPr>
              <a:t>的树根</a:t>
            </a:r>
            <a:r>
              <a:rPr kumimoji="1" lang="en-US" altLang="zh-CN" sz="2200" kern="0" dirty="0" err="1" smtClean="0">
                <a:latin typeface="+mn-lt"/>
                <a:ea typeface="微软雅黑" panose="020B0503020204020204" pitchFamily="34" charset="-122"/>
              </a:rPr>
              <a:t>ra</a:t>
            </a:r>
            <a:r>
              <a:rPr kumimoji="1" lang="zh-CN" altLang="en-US" sz="2200" kern="0" dirty="0" smtClean="0">
                <a:latin typeface="+mn-lt"/>
                <a:ea typeface="微软雅黑" panose="020B0503020204020204" pitchFamily="34" charset="-122"/>
              </a:rPr>
              <a:t>和</a:t>
            </a:r>
            <a:r>
              <a:rPr kumimoji="1" lang="en-US" altLang="zh-CN" sz="2200" kern="0" dirty="0" smtClean="0">
                <a:latin typeface="+mn-lt"/>
                <a:ea typeface="微软雅黑" panose="020B0503020204020204" pitchFamily="34" charset="-122"/>
              </a:rPr>
              <a:t>b</a:t>
            </a:r>
            <a:r>
              <a:rPr kumimoji="1" lang="zh-CN" altLang="en-US" sz="2200" kern="0" dirty="0" smtClean="0">
                <a:latin typeface="+mn-lt"/>
                <a:ea typeface="微软雅黑" panose="020B0503020204020204" pitchFamily="34" charset="-122"/>
              </a:rPr>
              <a:t>的树根</a:t>
            </a:r>
            <a:r>
              <a:rPr kumimoji="1" lang="en-US" altLang="zh-CN" sz="2200" kern="0" dirty="0" err="1" smtClean="0">
                <a:latin typeface="+mn-lt"/>
                <a:ea typeface="微软雅黑" panose="020B0503020204020204" pitchFamily="34" charset="-122"/>
              </a:rPr>
              <a:t>rb</a:t>
            </a:r>
            <a:r>
              <a:rPr kumimoji="1" lang="zh-CN" altLang="en-US" sz="2200" kern="0" dirty="0" smtClean="0">
                <a:latin typeface="+mn-lt"/>
                <a:ea typeface="微软雅黑" panose="020B0503020204020204" pitchFamily="34" charset="-122"/>
              </a:rPr>
              <a:t>，并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在此过程中计算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a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与</a:t>
            </a:r>
            <a:r>
              <a:rPr kumimoji="1" lang="en-US" altLang="zh-CN" sz="2200" kern="0" dirty="0" err="1">
                <a:latin typeface="+mn-lt"/>
                <a:ea typeface="微软雅黑" panose="020B0503020204020204" pitchFamily="34" charset="-122"/>
              </a:rPr>
              <a:t>ra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、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b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与</a:t>
            </a:r>
            <a:r>
              <a:rPr kumimoji="1" lang="en-US" altLang="zh-CN" sz="2200" kern="0" dirty="0" err="1">
                <a:latin typeface="+mn-lt"/>
                <a:ea typeface="微软雅黑" panose="020B0503020204020204" pitchFamily="34" charset="-122"/>
              </a:rPr>
              <a:t>rb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之间</a:t>
            </a:r>
            <a:r>
              <a:rPr kumimoji="1" lang="zh-CN" altLang="en-US" sz="2200" kern="0" dirty="0" smtClean="0">
                <a:latin typeface="+mn-lt"/>
                <a:ea typeface="微软雅黑" panose="020B0503020204020204" pitchFamily="34" charset="-122"/>
              </a:rPr>
              <a:t>的关系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。</a:t>
            </a:r>
          </a:p>
          <a:p>
            <a:pPr marL="857250" lvl="2" indent="-171450"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若</a:t>
            </a:r>
            <a:r>
              <a:rPr kumimoji="1" lang="en-US" altLang="zh-CN" sz="2200" kern="0" dirty="0" err="1">
                <a:latin typeface="+mn-lt"/>
                <a:ea typeface="微软雅黑" panose="020B0503020204020204" pitchFamily="34" charset="-122"/>
              </a:rPr>
              <a:t>ra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!=</a:t>
            </a:r>
            <a:r>
              <a:rPr kumimoji="1" lang="en-US" altLang="zh-CN" sz="2200" kern="0" dirty="0" err="1">
                <a:latin typeface="+mn-lt"/>
                <a:ea typeface="微软雅黑" panose="020B0503020204020204" pitchFamily="34" charset="-122"/>
              </a:rPr>
              <a:t>rb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，此句为真话</a:t>
            </a:r>
            <a:r>
              <a:rPr kumimoji="1" lang="zh-CN" altLang="en-US" sz="2200" kern="0" dirty="0" smtClean="0">
                <a:latin typeface="+mn-lt"/>
                <a:ea typeface="微软雅黑" panose="020B0503020204020204" pitchFamily="34" charset="-122"/>
              </a:rPr>
              <a:t>，合并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两棵树</a:t>
            </a:r>
          </a:p>
          <a:p>
            <a:pPr marL="857250" lvl="2" indent="-171450"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endParaRPr kumimoji="1" lang="en-US" altLang="zh-CN" sz="2200" kern="0" dirty="0" smtClean="0">
              <a:latin typeface="+mn-lt"/>
              <a:ea typeface="微软雅黑" panose="020B0503020204020204" pitchFamily="34" charset="-122"/>
            </a:endParaRPr>
          </a:p>
          <a:p>
            <a:pPr marL="857250" lvl="2" indent="-171450"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2200" kern="0" dirty="0" smtClean="0">
                <a:latin typeface="+mn-lt"/>
                <a:ea typeface="微软雅黑" panose="020B0503020204020204" pitchFamily="34" charset="-122"/>
              </a:rPr>
              <a:t>若</a:t>
            </a:r>
            <a:r>
              <a:rPr kumimoji="1" lang="en-US" altLang="zh-CN" sz="2200" kern="0" dirty="0" err="1">
                <a:latin typeface="+mn-lt"/>
                <a:ea typeface="微软雅黑" panose="020B0503020204020204" pitchFamily="34" charset="-122"/>
              </a:rPr>
              <a:t>ra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=</a:t>
            </a:r>
            <a:r>
              <a:rPr kumimoji="1" lang="en-US" altLang="zh-CN" sz="2200" kern="0" dirty="0" err="1">
                <a:latin typeface="+mn-lt"/>
                <a:ea typeface="微软雅黑" panose="020B0503020204020204" pitchFamily="34" charset="-122"/>
              </a:rPr>
              <a:t>rb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，则可计算</a:t>
            </a:r>
            <a:r>
              <a:rPr kumimoji="1" lang="zh-CN" altLang="en-US" sz="2200" kern="0" dirty="0" smtClean="0">
                <a:latin typeface="+mn-lt"/>
                <a:ea typeface="微软雅黑" panose="020B0503020204020204" pitchFamily="34" charset="-122"/>
              </a:rPr>
              <a:t>出</a:t>
            </a:r>
            <a:r>
              <a:rPr kumimoji="1" lang="en-US" altLang="zh-CN" sz="2200" kern="0" dirty="0" err="1" smtClean="0">
                <a:latin typeface="+mn-lt"/>
                <a:ea typeface="微软雅黑" panose="020B0503020204020204" pitchFamily="34" charset="-122"/>
              </a:rPr>
              <a:t>a,b</a:t>
            </a:r>
            <a:r>
              <a:rPr kumimoji="1" lang="zh-CN" altLang="en-US" sz="2200" kern="0" dirty="0" smtClean="0">
                <a:latin typeface="+mn-lt"/>
                <a:ea typeface="微软雅黑" panose="020B0503020204020204" pitchFamily="34" charset="-122"/>
              </a:rPr>
              <a:t>的关系</a:t>
            </a:r>
            <a:r>
              <a:rPr kumimoji="1" lang="en-US" altLang="zh-CN" sz="2200" kern="0" dirty="0" smtClean="0">
                <a:latin typeface="+mn-lt"/>
                <a:ea typeface="微软雅黑" panose="020B0503020204020204" pitchFamily="34" charset="-122"/>
              </a:rPr>
              <a:t>r(</a:t>
            </a:r>
            <a:r>
              <a:rPr kumimoji="1" lang="en-US" altLang="zh-CN" sz="2200" kern="0" dirty="0" err="1" smtClean="0">
                <a:latin typeface="+mn-lt"/>
                <a:ea typeface="微软雅黑" panose="020B0503020204020204" pitchFamily="34" charset="-122"/>
              </a:rPr>
              <a:t>a,b</a:t>
            </a:r>
            <a:r>
              <a:rPr kumimoji="1" lang="en-US" altLang="zh-CN" sz="2200" kern="0" dirty="0" smtClean="0">
                <a:latin typeface="+mn-lt"/>
                <a:ea typeface="微软雅黑" panose="020B0503020204020204" pitchFamily="34" charset="-122"/>
              </a:rPr>
              <a:t>)</a:t>
            </a:r>
            <a:endParaRPr kumimoji="1" lang="en-US" altLang="zh-CN" sz="2200" kern="0" dirty="0">
              <a:latin typeface="+mn-lt"/>
              <a:ea typeface="微软雅黑" panose="020B0503020204020204" pitchFamily="34" charset="-122"/>
            </a:endParaRPr>
          </a:p>
          <a:p>
            <a:pPr marL="1200150" lvl="3" indent="-171450"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若读入的关系与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r(</a:t>
            </a:r>
            <a:r>
              <a:rPr kumimoji="1" lang="en-US" altLang="zh-CN" sz="2200" kern="0" dirty="0" err="1">
                <a:latin typeface="+mn-lt"/>
                <a:ea typeface="微软雅黑" panose="020B0503020204020204" pitchFamily="34" charset="-122"/>
              </a:rPr>
              <a:t>a,b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)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矛盾，则此句为</a:t>
            </a:r>
            <a:r>
              <a:rPr kumimoji="1" lang="zh-CN" altLang="en-US" sz="2200" kern="0" dirty="0" smtClean="0">
                <a:latin typeface="+mn-lt"/>
                <a:ea typeface="微软雅黑" panose="020B0503020204020204" pitchFamily="34" charset="-122"/>
              </a:rPr>
              <a:t>假话</a:t>
            </a:r>
            <a:endParaRPr kumimoji="1" lang="zh-CN" altLang="en-US" sz="2200" kern="0" dirty="0">
              <a:latin typeface="+mn-lt"/>
              <a:ea typeface="微软雅黑" panose="020B0503020204020204" pitchFamily="34" charset="-122"/>
            </a:endParaRPr>
          </a:p>
          <a:p>
            <a:pPr marL="1200150" lvl="3" indent="-171450" defTabSz="685800" eaLnBrk="1" hangingPunct="1">
              <a:spcBef>
                <a:spcPct val="20000"/>
              </a:spcBef>
              <a:buClr>
                <a:srgbClr val="000066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若读入的关系与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r(</a:t>
            </a:r>
            <a:r>
              <a:rPr kumimoji="1" lang="en-US" altLang="zh-CN" sz="2200" kern="0" dirty="0" err="1">
                <a:latin typeface="+mn-lt"/>
                <a:ea typeface="微软雅黑" panose="020B0503020204020204" pitchFamily="34" charset="-122"/>
              </a:rPr>
              <a:t>a,b</a:t>
            </a:r>
            <a:r>
              <a:rPr kumimoji="1" lang="en-US" altLang="zh-CN" sz="2200" kern="0" dirty="0">
                <a:latin typeface="+mn-lt"/>
                <a:ea typeface="微软雅黑" panose="020B0503020204020204" pitchFamily="34" charset="-122"/>
              </a:rPr>
              <a:t>)</a:t>
            </a:r>
            <a:r>
              <a:rPr kumimoji="1" lang="zh-CN" altLang="en-US" sz="2200" kern="0" dirty="0">
                <a:latin typeface="+mn-lt"/>
                <a:ea typeface="微软雅黑" panose="020B0503020204020204" pitchFamily="34" charset="-122"/>
              </a:rPr>
              <a:t>一致，则此句为真话。</a:t>
            </a:r>
          </a:p>
        </p:txBody>
      </p:sp>
    </p:spTree>
    <p:extLst>
      <p:ext uri="{BB962C8B-B14F-4D97-AF65-F5344CB8AC3E}">
        <p14:creationId xmlns:p14="http://schemas.microsoft.com/office/powerpoint/2010/main" val="349820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用</a:t>
            </a:r>
            <a:r>
              <a:rPr lang="zh-CN" altLang="en-US" sz="3200" dirty="0" smtClean="0"/>
              <a:t>树表示集合的算法</a:t>
            </a:r>
            <a:endParaRPr lang="zh-CN" alt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开始：</a:t>
            </a:r>
            <a:endParaRPr lang="en-US" altLang="zh-CN" sz="2400" dirty="0" smtClean="0"/>
          </a:p>
          <a:p>
            <a:endParaRPr lang="en-US" altLang="zh-CN" b="0" i="1" dirty="0" smtClean="0"/>
          </a:p>
          <a:p>
            <a:r>
              <a:rPr lang="en-US" altLang="zh-CN" sz="2400" b="0" i="1" dirty="0" smtClean="0"/>
              <a:t>Merge(</a:t>
            </a:r>
            <a:r>
              <a:rPr lang="en-US" altLang="zh-CN" sz="2400" b="0" i="1" dirty="0" err="1" smtClean="0"/>
              <a:t>a,b</a:t>
            </a:r>
            <a:r>
              <a:rPr lang="en-US" altLang="zh-CN" sz="2400" b="0" i="1" dirty="0" smtClean="0"/>
              <a:t>)</a:t>
            </a:r>
            <a:endParaRPr lang="zh-CN" altLang="en-US" sz="2400" b="0" i="1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sz="2400" i="1" dirty="0" smtClean="0"/>
              <a:t>Merge(</a:t>
            </a:r>
            <a:r>
              <a:rPr lang="en-US" altLang="zh-CN" sz="2400" i="1" dirty="0" err="1" smtClean="0"/>
              <a:t>b,e</a:t>
            </a:r>
            <a:r>
              <a:rPr lang="en-US" altLang="zh-CN" sz="2400" i="1" dirty="0" smtClean="0"/>
              <a:t>)</a:t>
            </a:r>
            <a:endParaRPr lang="en-US" altLang="zh-CN" sz="2400" i="1" dirty="0"/>
          </a:p>
        </p:txBody>
      </p:sp>
      <p:sp>
        <p:nvSpPr>
          <p:cNvPr id="6" name="Oval 5"/>
          <p:cNvSpPr/>
          <p:nvPr/>
        </p:nvSpPr>
        <p:spPr bwMode="auto">
          <a:xfrm>
            <a:off x="4036215" y="1178709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572000" y="1178709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b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107785" y="1178709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c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643570" y="1178709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d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179355" y="1178709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e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715140" y="1178709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f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036215" y="2008103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4036215" y="2543888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b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107785" y="2008103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c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643570" y="2008103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d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179355" y="2008103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e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715140" y="2008103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f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22" name="Straight Connector 21"/>
          <p:cNvCxnSpPr>
            <a:stCxn id="15" idx="4"/>
            <a:endCxn id="16" idx="0"/>
          </p:cNvCxnSpPr>
          <p:nvPr/>
        </p:nvCxnSpPr>
        <p:spPr bwMode="auto">
          <a:xfrm rot="5400000">
            <a:off x="4064078" y="2423873"/>
            <a:ext cx="240030" cy="11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4276245" y="3508301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4036215" y="4044086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b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5107785" y="3508301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c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643570" y="3508301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d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4518422" y="4044086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e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6715140" y="3508301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f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36" name="Straight Connector 35"/>
          <p:cNvCxnSpPr>
            <a:stCxn id="30" idx="4"/>
            <a:endCxn id="31" idx="0"/>
          </p:cNvCxnSpPr>
          <p:nvPr/>
        </p:nvCxnSpPr>
        <p:spPr bwMode="auto">
          <a:xfrm rot="5400000">
            <a:off x="4184093" y="3804056"/>
            <a:ext cx="240030" cy="2400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30" idx="4"/>
            <a:endCxn id="34" idx="0"/>
          </p:cNvCxnSpPr>
          <p:nvPr/>
        </p:nvCxnSpPr>
        <p:spPr bwMode="auto">
          <a:xfrm rot="16200000" flipH="1">
            <a:off x="4425196" y="3802982"/>
            <a:ext cx="240030" cy="2421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2160967" y="1768073"/>
            <a:ext cx="5732900" cy="119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 bwMode="auto">
          <a:xfrm>
            <a:off x="2160967" y="3161114"/>
            <a:ext cx="5732900" cy="119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CB8C-1FBD-40C5-9BF2-7BB206D3BC98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238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用树表示集合的算法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i="1" dirty="0" smtClean="0"/>
          </a:p>
          <a:p>
            <a:r>
              <a:rPr lang="en-US" altLang="zh-CN" i="1" dirty="0" smtClean="0"/>
              <a:t>Merge(</a:t>
            </a:r>
            <a:r>
              <a:rPr lang="en-US" altLang="zh-CN" i="1" dirty="0" err="1" smtClean="0"/>
              <a:t>c,f</a:t>
            </a:r>
            <a:r>
              <a:rPr lang="en-US" altLang="zh-CN" i="1" dirty="0" smtClean="0"/>
              <a:t>)</a:t>
            </a:r>
          </a:p>
          <a:p>
            <a:endParaRPr lang="en-US" altLang="zh-CN" i="1" dirty="0"/>
          </a:p>
          <a:p>
            <a:r>
              <a:rPr lang="en-US" altLang="zh-CN" i="1" dirty="0" smtClean="0"/>
              <a:t>Merge(</a:t>
            </a:r>
            <a:r>
              <a:rPr lang="en-US" altLang="zh-CN" i="1" dirty="0" err="1" smtClean="0"/>
              <a:t>b,f</a:t>
            </a:r>
            <a:r>
              <a:rPr lang="en-US" altLang="zh-CN" i="1" dirty="0" smtClean="0"/>
              <a:t>)</a:t>
            </a:r>
            <a:endParaRPr lang="en-US" altLang="zh-CN" i="1" dirty="0"/>
          </a:p>
        </p:txBody>
      </p:sp>
      <p:sp>
        <p:nvSpPr>
          <p:cNvPr id="30" name="Oval 29"/>
          <p:cNvSpPr/>
          <p:nvPr/>
        </p:nvSpPr>
        <p:spPr bwMode="auto">
          <a:xfrm>
            <a:off x="4276245" y="1125131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4036215" y="1660916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b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5107785" y="1125131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c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643570" y="1125131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d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4518422" y="1660916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e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6715140" y="1125131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f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36" name="Straight Connector 35"/>
          <p:cNvCxnSpPr>
            <a:stCxn id="30" idx="4"/>
            <a:endCxn id="31" idx="0"/>
          </p:cNvCxnSpPr>
          <p:nvPr/>
        </p:nvCxnSpPr>
        <p:spPr bwMode="auto">
          <a:xfrm rot="5400000">
            <a:off x="4184093" y="1420886"/>
            <a:ext cx="240030" cy="2400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30" idx="4"/>
            <a:endCxn id="34" idx="0"/>
          </p:cNvCxnSpPr>
          <p:nvPr/>
        </p:nvCxnSpPr>
        <p:spPr bwMode="auto">
          <a:xfrm rot="16200000" flipH="1">
            <a:off x="4425196" y="1419812"/>
            <a:ext cx="240030" cy="2421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24"/>
          <p:cNvSpPr/>
          <p:nvPr/>
        </p:nvSpPr>
        <p:spPr bwMode="auto">
          <a:xfrm>
            <a:off x="4276245" y="2250279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4036215" y="2786064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b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5107785" y="2250279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c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643570" y="2250279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d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4518422" y="2786064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e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5107785" y="2786064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f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38" name="Straight Connector 37"/>
          <p:cNvCxnSpPr>
            <a:stCxn id="25" idx="4"/>
            <a:endCxn id="26" idx="0"/>
          </p:cNvCxnSpPr>
          <p:nvPr/>
        </p:nvCxnSpPr>
        <p:spPr bwMode="auto">
          <a:xfrm rot="5400000">
            <a:off x="4184093" y="2546034"/>
            <a:ext cx="240030" cy="2400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25" idx="4"/>
            <a:endCxn id="29" idx="0"/>
          </p:cNvCxnSpPr>
          <p:nvPr/>
        </p:nvCxnSpPr>
        <p:spPr bwMode="auto">
          <a:xfrm rot="16200000" flipH="1">
            <a:off x="4425196" y="2544961"/>
            <a:ext cx="240030" cy="2421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37" idx="0"/>
            <a:endCxn id="27" idx="4"/>
          </p:cNvCxnSpPr>
          <p:nvPr/>
        </p:nvCxnSpPr>
        <p:spPr bwMode="auto">
          <a:xfrm rot="5400000" flipH="1" flipV="1">
            <a:off x="5135648" y="2666049"/>
            <a:ext cx="240030" cy="11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42"/>
          <p:cNvSpPr/>
          <p:nvPr/>
        </p:nvSpPr>
        <p:spPr bwMode="auto">
          <a:xfrm>
            <a:off x="4276245" y="3321849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4036215" y="3857634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b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161364" y="3750477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c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5643570" y="3321849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d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4518422" y="3857634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e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5161364" y="4286262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f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49" name="Straight Connector 48"/>
          <p:cNvCxnSpPr>
            <a:stCxn id="43" idx="4"/>
            <a:endCxn id="44" idx="0"/>
          </p:cNvCxnSpPr>
          <p:nvPr/>
        </p:nvCxnSpPr>
        <p:spPr bwMode="auto">
          <a:xfrm rot="5400000">
            <a:off x="4184093" y="3617604"/>
            <a:ext cx="240030" cy="2400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43" idx="4"/>
            <a:endCxn id="47" idx="0"/>
          </p:cNvCxnSpPr>
          <p:nvPr/>
        </p:nvCxnSpPr>
        <p:spPr bwMode="auto">
          <a:xfrm rot="16200000" flipH="1">
            <a:off x="4425196" y="3616531"/>
            <a:ext cx="240030" cy="2421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>
            <a:stCxn id="48" idx="0"/>
            <a:endCxn id="45" idx="4"/>
          </p:cNvCxnSpPr>
          <p:nvPr/>
        </p:nvCxnSpPr>
        <p:spPr bwMode="auto">
          <a:xfrm rot="5400000" flipH="1" flipV="1">
            <a:off x="5189226" y="4166247"/>
            <a:ext cx="240030" cy="11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hape 52"/>
          <p:cNvCxnSpPr>
            <a:stCxn id="43" idx="4"/>
            <a:endCxn id="45" idx="0"/>
          </p:cNvCxnSpPr>
          <p:nvPr/>
        </p:nvCxnSpPr>
        <p:spPr bwMode="auto">
          <a:xfrm rot="16200000" flipH="1">
            <a:off x="4800245" y="3241481"/>
            <a:ext cx="132873" cy="88511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2160967" y="3214692"/>
            <a:ext cx="5732900" cy="119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 bwMode="auto">
          <a:xfrm>
            <a:off x="2160967" y="2089544"/>
            <a:ext cx="5732900" cy="119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CB8C-1FBD-40C5-9BF2-7BB206D3BC98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237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用树表示集合的算法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82711"/>
            <a:ext cx="8229600" cy="3469492"/>
          </a:xfrm>
        </p:spPr>
        <p:txBody>
          <a:bodyPr/>
          <a:lstStyle/>
          <a:p>
            <a:r>
              <a:rPr lang="zh-CN" altLang="en-US" sz="2400" dirty="0"/>
              <a:t>设置数组 </a:t>
            </a:r>
            <a:r>
              <a:rPr lang="en-US" altLang="zh-CN" sz="2400" dirty="0"/>
              <a:t>parent, parent[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= j </a:t>
            </a:r>
            <a:r>
              <a:rPr lang="zh-CN" altLang="en-US" sz="2400" dirty="0"/>
              <a:t>表示</a:t>
            </a:r>
            <a:r>
              <a:rPr lang="zh-CN" altLang="en-US" sz="2400" dirty="0" smtClean="0"/>
              <a:t>元素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父亲</a:t>
            </a:r>
            <a:r>
              <a:rPr lang="zh-CN" altLang="en-US" sz="2400" dirty="0" smtClean="0"/>
              <a:t>是 </a:t>
            </a:r>
            <a:r>
              <a:rPr lang="en-US" altLang="zh-CN" sz="2400" dirty="0" smtClean="0"/>
              <a:t>j 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parent[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 =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表示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是一棵树的根节点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若开始每个元素自成一个集合，则 对任何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，都有 </a:t>
            </a:r>
            <a:r>
              <a:rPr lang="en-US" altLang="zh-CN" sz="2400" dirty="0" smtClean="0"/>
              <a:t>parent[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 = </a:t>
            </a:r>
            <a:r>
              <a:rPr lang="en-US" altLang="zh-CN" sz="2400" dirty="0" err="1" smtClean="0"/>
              <a:t>i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i="1" dirty="0" smtClean="0">
              <a:solidFill>
                <a:srgbClr val="FF0000"/>
              </a:solidFill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CB8C-1FBD-40C5-9BF2-7BB206D3BC98}" type="slidenum">
              <a:rPr lang="zh-CN" altLang="en-US" smtClean="0"/>
              <a:pPr/>
              <a:t>9</a:t>
            </a:fld>
            <a:endParaRPr lang="en-US" altLang="zh-CN"/>
          </a:p>
        </p:txBody>
      </p:sp>
      <p:sp>
        <p:nvSpPr>
          <p:cNvPr id="36" name="Oval 42"/>
          <p:cNvSpPr/>
          <p:nvPr/>
        </p:nvSpPr>
        <p:spPr bwMode="auto">
          <a:xfrm>
            <a:off x="6409011" y="3548525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37" name="Oval 43"/>
          <p:cNvSpPr/>
          <p:nvPr/>
        </p:nvSpPr>
        <p:spPr bwMode="auto">
          <a:xfrm>
            <a:off x="6168981" y="4084310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38" name="Oval 44"/>
          <p:cNvSpPr/>
          <p:nvPr/>
        </p:nvSpPr>
        <p:spPr bwMode="auto">
          <a:xfrm>
            <a:off x="7294130" y="3977153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c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39" name="Oval 45"/>
          <p:cNvSpPr/>
          <p:nvPr/>
        </p:nvSpPr>
        <p:spPr bwMode="auto">
          <a:xfrm>
            <a:off x="7776336" y="3548525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d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40" name="Oval 46"/>
          <p:cNvSpPr/>
          <p:nvPr/>
        </p:nvSpPr>
        <p:spPr bwMode="auto">
          <a:xfrm>
            <a:off x="6651188" y="4084310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latin typeface="Times New Roman" pitchFamily="18" charset="0"/>
                <a:ea typeface="微软雅黑" panose="020B0503020204020204" pitchFamily="34" charset="-122"/>
              </a:rPr>
              <a:t>e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41" name="Oval 47"/>
          <p:cNvSpPr/>
          <p:nvPr/>
        </p:nvSpPr>
        <p:spPr bwMode="auto">
          <a:xfrm>
            <a:off x="7294130" y="4512938"/>
            <a:ext cx="295755" cy="295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altLang="zh-CN" sz="1350" dirty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42" name="Straight Connector 48"/>
          <p:cNvCxnSpPr>
            <a:stCxn id="36" idx="4"/>
            <a:endCxn id="37" idx="0"/>
          </p:cNvCxnSpPr>
          <p:nvPr/>
        </p:nvCxnSpPr>
        <p:spPr bwMode="auto">
          <a:xfrm rot="5400000">
            <a:off x="6316859" y="3844280"/>
            <a:ext cx="240030" cy="2400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49"/>
          <p:cNvCxnSpPr>
            <a:stCxn id="36" idx="4"/>
            <a:endCxn id="40" idx="0"/>
          </p:cNvCxnSpPr>
          <p:nvPr/>
        </p:nvCxnSpPr>
        <p:spPr bwMode="auto">
          <a:xfrm rot="16200000" flipH="1">
            <a:off x="6557962" y="3843207"/>
            <a:ext cx="240030" cy="2421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0"/>
          <p:cNvCxnSpPr>
            <a:stCxn id="41" idx="0"/>
            <a:endCxn id="38" idx="4"/>
          </p:cNvCxnSpPr>
          <p:nvPr/>
        </p:nvCxnSpPr>
        <p:spPr bwMode="auto">
          <a:xfrm rot="5400000" flipH="1" flipV="1">
            <a:off x="7321992" y="4392923"/>
            <a:ext cx="240030" cy="11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hape 52"/>
          <p:cNvCxnSpPr>
            <a:stCxn id="36" idx="4"/>
            <a:endCxn id="38" idx="0"/>
          </p:cNvCxnSpPr>
          <p:nvPr/>
        </p:nvCxnSpPr>
        <p:spPr bwMode="auto">
          <a:xfrm rot="16200000" flipH="1">
            <a:off x="6933011" y="3468157"/>
            <a:ext cx="132873" cy="88511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Curved Connector 17"/>
          <p:cNvCxnSpPr>
            <a:stCxn id="36" idx="7"/>
            <a:endCxn id="36" idx="1"/>
          </p:cNvCxnSpPr>
          <p:nvPr/>
        </p:nvCxnSpPr>
        <p:spPr bwMode="auto">
          <a:xfrm rot="16200000" flipV="1">
            <a:off x="6556889" y="3487273"/>
            <a:ext cx="1191" cy="209130"/>
          </a:xfrm>
          <a:prstGeom prst="curvedConnector3">
            <a:avLst>
              <a:gd name="adj1" fmla="val 1803211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Curved Connector 18"/>
          <p:cNvCxnSpPr>
            <a:stCxn id="39" idx="7"/>
            <a:endCxn id="39" idx="1"/>
          </p:cNvCxnSpPr>
          <p:nvPr/>
        </p:nvCxnSpPr>
        <p:spPr bwMode="auto">
          <a:xfrm rot="16200000" flipV="1">
            <a:off x="7924214" y="3487273"/>
            <a:ext cx="1191" cy="209130"/>
          </a:xfrm>
          <a:prstGeom prst="curvedConnector3">
            <a:avLst>
              <a:gd name="adj1" fmla="val 1803211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6933</TotalTime>
  <Words>2834</Words>
  <Application>Microsoft Office PowerPoint</Application>
  <PresentationFormat>全屏显示(16:9)</PresentationFormat>
  <Paragraphs>746</Paragraphs>
  <Slides>60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9" baseType="lpstr">
      <vt:lpstr>黑体</vt:lpstr>
      <vt:lpstr>宋体</vt:lpstr>
      <vt:lpstr>微软雅黑</vt:lpstr>
      <vt:lpstr>Arial</vt:lpstr>
      <vt:lpstr>Calibri</vt:lpstr>
      <vt:lpstr>Courier New</vt:lpstr>
      <vt:lpstr>Times New Roman</vt:lpstr>
      <vt:lpstr>Wingdings</vt:lpstr>
      <vt:lpstr>Office 主题</vt:lpstr>
      <vt:lpstr>数据结构和算法实习</vt:lpstr>
      <vt:lpstr>并查集</vt:lpstr>
      <vt:lpstr>PowerPoint 演示文稿</vt:lpstr>
      <vt:lpstr>Disjoint-Set  并查集</vt:lpstr>
      <vt:lpstr>并查集操作示例</vt:lpstr>
      <vt:lpstr>简单算法</vt:lpstr>
      <vt:lpstr>用树表示集合的算法</vt:lpstr>
      <vt:lpstr>用树表示集合的算法</vt:lpstr>
      <vt:lpstr>用树表示集合的算法</vt:lpstr>
      <vt:lpstr>用树表示集合的算法</vt:lpstr>
      <vt:lpstr>用树表示集合的算法</vt:lpstr>
      <vt:lpstr>改进方法一</vt:lpstr>
      <vt:lpstr>改进方法二：路径压缩</vt:lpstr>
      <vt:lpstr>改进方法二：路径压缩</vt:lpstr>
      <vt:lpstr>改进方法二：路径压缩</vt:lpstr>
      <vt:lpstr>改进方法二：路径压缩</vt:lpstr>
      <vt:lpstr>并查集的时间复杂度</vt:lpstr>
      <vt:lpstr>PowerPoint 演示文稿</vt:lpstr>
      <vt:lpstr>例题1： POJ1611  The Suspects</vt:lpstr>
      <vt:lpstr>例题1： POJ1611  The Suspects</vt:lpstr>
      <vt:lpstr>例题1： POJ1611  The Suspects</vt:lpstr>
      <vt:lpstr>例题1： POJ1611  The Suspects</vt:lpstr>
      <vt:lpstr>例题1： POJ1611  The Suspects</vt:lpstr>
      <vt:lpstr>例题1： POJ1611  The Suspects</vt:lpstr>
      <vt:lpstr>例题1： POJ1611  The Suspects</vt:lpstr>
      <vt:lpstr>并查集解题的套路</vt:lpstr>
      <vt:lpstr>PowerPoint 演示文稿</vt:lpstr>
      <vt:lpstr>例题2： POJ 1988 Cube stacking</vt:lpstr>
      <vt:lpstr>PowerPoint 演示文稿</vt:lpstr>
      <vt:lpstr>例题1： POJ1611  The Suspects</vt:lpstr>
      <vt:lpstr>POJ 1988 Cube stacking</vt:lpstr>
      <vt:lpstr>POJ 1988 Cube stacking</vt:lpstr>
      <vt:lpstr>POJ 1988 Cube stacking</vt:lpstr>
      <vt:lpstr>POJ 1988 Cube stacking</vt:lpstr>
      <vt:lpstr>POJ 1988 Cube stacking</vt:lpstr>
      <vt:lpstr>POJ 1988 Cube stacking</vt:lpstr>
      <vt:lpstr>POJ 1988 Cube stacking</vt:lpstr>
      <vt:lpstr>POJ 1988 Cube stacking</vt:lpstr>
      <vt:lpstr>POJ 1988 Cube stacking</vt:lpstr>
      <vt:lpstr>POJ 1988 Cube stacking</vt:lpstr>
      <vt:lpstr>POJ 1988 Cube stacking</vt:lpstr>
      <vt:lpstr>POJ 1988 Cube stacking</vt:lpstr>
      <vt:lpstr>POJ 1988 Cube stacking</vt:lpstr>
      <vt:lpstr>PowerPoint 演示文稿</vt:lpstr>
      <vt:lpstr>例题3： POJ 1182 食物链</vt:lpstr>
      <vt:lpstr>POJ 1182 食物链</vt:lpstr>
      <vt:lpstr>POJ 1182 食物链</vt:lpstr>
      <vt:lpstr>POJ 1182 食物链</vt:lpstr>
      <vt:lpstr>POJ 1182 食物链</vt:lpstr>
      <vt:lpstr>POJ 1182 食物链</vt:lpstr>
      <vt:lpstr>POJ 1182 食物链</vt:lpstr>
      <vt:lpstr>POJ 1182 食物链</vt:lpstr>
      <vt:lpstr>POJ 1182 食物链</vt:lpstr>
      <vt:lpstr>POJ 1182 食物链</vt:lpstr>
      <vt:lpstr>POJ 1182 食物链</vt:lpstr>
      <vt:lpstr>POJ 1182 食物链</vt:lpstr>
      <vt:lpstr>POJ 1182 食物链</vt:lpstr>
      <vt:lpstr>POJ 1182 食物链</vt:lpstr>
      <vt:lpstr>POJ 1182 食物链</vt:lpstr>
      <vt:lpstr>POJ 1182 食物链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guowei</dc:creator>
  <cp:lastModifiedBy>Wei Guo</cp:lastModifiedBy>
  <cp:revision>157</cp:revision>
  <dcterms:modified xsi:type="dcterms:W3CDTF">2021-09-15T09:04:35Z</dcterms:modified>
</cp:coreProperties>
</file>