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18" r:id="rId2"/>
    <p:sldId id="447" r:id="rId3"/>
    <p:sldId id="366" r:id="rId4"/>
    <p:sldId id="470" r:id="rId5"/>
    <p:sldId id="448" r:id="rId6"/>
    <p:sldId id="449" r:id="rId7"/>
    <p:sldId id="450" r:id="rId8"/>
    <p:sldId id="451" r:id="rId9"/>
    <p:sldId id="452" r:id="rId10"/>
    <p:sldId id="468" r:id="rId11"/>
    <p:sldId id="465" r:id="rId12"/>
    <p:sldId id="453" r:id="rId13"/>
    <p:sldId id="454" r:id="rId14"/>
    <p:sldId id="455" r:id="rId15"/>
    <p:sldId id="456" r:id="rId16"/>
    <p:sldId id="469" r:id="rId17"/>
    <p:sldId id="457" r:id="rId18"/>
    <p:sldId id="458" r:id="rId19"/>
    <p:sldId id="466" r:id="rId20"/>
    <p:sldId id="459" r:id="rId21"/>
    <p:sldId id="460" r:id="rId22"/>
    <p:sldId id="461" r:id="rId23"/>
    <p:sldId id="467" r:id="rId24"/>
    <p:sldId id="462" r:id="rId25"/>
    <p:sldId id="471" r:id="rId26"/>
    <p:sldId id="488" r:id="rId27"/>
    <p:sldId id="475" r:id="rId28"/>
    <p:sldId id="476" r:id="rId29"/>
    <p:sldId id="478" r:id="rId30"/>
    <p:sldId id="479" r:id="rId31"/>
    <p:sldId id="480" r:id="rId32"/>
    <p:sldId id="496" r:id="rId33"/>
    <p:sldId id="490" r:id="rId34"/>
    <p:sldId id="472" r:id="rId35"/>
    <p:sldId id="487" r:id="rId36"/>
    <p:sldId id="473" r:id="rId37"/>
    <p:sldId id="474" r:id="rId38"/>
    <p:sldId id="481" r:id="rId39"/>
    <p:sldId id="486" r:id="rId40"/>
    <p:sldId id="485" r:id="rId41"/>
    <p:sldId id="492" r:id="rId42"/>
    <p:sldId id="493" r:id="rId43"/>
    <p:sldId id="489" r:id="rId44"/>
    <p:sldId id="491" r:id="rId4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wei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CEB"/>
    <a:srgbClr val="009900"/>
    <a:srgbClr val="7F0A07"/>
    <a:srgbClr val="742012"/>
    <a:srgbClr val="920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4660"/>
  </p:normalViewPr>
  <p:slideViewPr>
    <p:cSldViewPr>
      <p:cViewPr varScale="1">
        <p:scale>
          <a:sx n="136" d="100"/>
          <a:sy n="136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3AC528-B7CF-43DF-A226-2F88EEC30678}" type="datetimeFigureOut">
              <a:rPr lang="zh-CN" altLang="en-US"/>
              <a:pPr>
                <a:defRPr/>
              </a:pPr>
              <a:t>2021/10/2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4B595F2-53E1-4C39-8025-A8B80555654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93A342-71DC-40AF-858B-4785864C94E0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EF2A48D-F955-4F95-A81D-3DDAD0DAF1B7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795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3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10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4361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16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082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26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05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33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965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43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98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5E34-6262-41B0-B8FE-0A23B067EBDA}" type="datetime1">
              <a:rPr lang="zh-CN" altLang="en-US"/>
              <a:pPr>
                <a:defRPr/>
              </a:pPr>
              <a:t>2021/10/2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1688-7EDE-474B-83FB-6BC3A399D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北京大学信息学院  郭炜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5868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7C6AD-80D4-472B-A8BC-59B978C63B5C}" type="datetime1">
              <a:rPr lang="zh-CN" altLang="en-US"/>
              <a:pPr>
                <a:defRPr/>
              </a:pPr>
              <a:t>2021/10/2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40ED6-676D-44C7-A3F5-B353F55AF60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70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7BE59-6882-4626-8F5D-97225F940EB9}" type="datetime1">
              <a:rPr lang="zh-CN" altLang="en-US"/>
              <a:pPr>
                <a:defRPr/>
              </a:pPr>
              <a:t>2021/10/2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9CD57-866E-484B-ABC5-8426F65BE10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16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60328-749C-4FCA-A76B-5ECE191FF8DF}" type="datetime1">
              <a:rPr lang="zh-CN" altLang="en-US"/>
              <a:pPr>
                <a:defRPr/>
              </a:pPr>
              <a:t>2021/10/2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F233B-3EC7-40CD-9FAD-6E5F081E9C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灯片编号占位符 5"/>
          <p:cNvSpPr txBox="1">
            <a:spLocks/>
          </p:cNvSpPr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北京大学信息学院  郭炜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24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58B8C-08E9-433A-8E3B-F8766796DCF3}" type="datetime1">
              <a:rPr lang="zh-CN" altLang="en-US"/>
              <a:pPr>
                <a:defRPr/>
              </a:pPr>
              <a:t>2021/10/2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F6C76-E6C3-4EFB-B628-08831D72694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北京大学信息学院  郭炜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6065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6F30D-6B43-4479-9E1F-8F049AA6DECC}" type="datetime1">
              <a:rPr lang="zh-CN" altLang="en-US"/>
              <a:pPr>
                <a:defRPr/>
              </a:pPr>
              <a:t>2021/10/2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EC53C-99B3-4290-AB99-0041D1158A8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20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CE323-B335-4C85-9349-1A9B289BFD06}" type="datetime1">
              <a:rPr lang="zh-CN" altLang="en-US"/>
              <a:pPr>
                <a:defRPr/>
              </a:pPr>
              <a:t>2021/10/2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00BF3-21BA-45DC-BD77-DC99088B45C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13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5C216-A742-4158-ACFE-AA393DB29424}" type="datetime1">
              <a:rPr lang="zh-CN" altLang="en-US"/>
              <a:pPr>
                <a:defRPr/>
              </a:pPr>
              <a:t>2021/10/2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949A6-9537-40D1-B606-375BCCD6140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9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D8D6-C7D1-480E-86E7-07B61ADFEF22}" type="datetime1">
              <a:rPr lang="zh-CN" altLang="en-US"/>
              <a:pPr>
                <a:defRPr/>
              </a:pPr>
              <a:t>2021/10/2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6716C-E9BB-4744-B591-AEACE7D8CA5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60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CE244-4ED5-4F7D-AD0A-E4CD1A0BD8E5}" type="datetime1">
              <a:rPr lang="zh-CN" altLang="en-US"/>
              <a:pPr>
                <a:defRPr/>
              </a:pPr>
              <a:t>2021/10/2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432CF-9BA3-4227-B808-35F44726D82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48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86C65-51E4-46E2-9D48-81ABCA3A218B}" type="datetime1">
              <a:rPr lang="zh-CN" altLang="en-US"/>
              <a:pPr>
                <a:defRPr/>
              </a:pPr>
              <a:t>2021/10/2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5F85-5DC9-4803-9829-780FC6C8890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05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4295769-D2E8-4813-8576-326CBBE24878}" type="datetime1">
              <a:rPr lang="zh-CN" altLang="en-US"/>
              <a:pPr>
                <a:defRPr/>
              </a:pPr>
              <a:t>2021/10/2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3815B70-FEFA-4A38-9A5A-C8F538E57EB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691680" y="1390734"/>
            <a:ext cx="5472956" cy="1103312"/>
          </a:xfrm>
        </p:spPr>
        <p:txBody>
          <a:bodyPr/>
          <a:lstStyle/>
          <a:p>
            <a:pPr eaLnBrk="1" hangingPunct="1"/>
            <a:r>
              <a:rPr lang="zh-CN" altLang="en-US" sz="3800" dirty="0" smtClean="0"/>
              <a:t>数据结构和算法实习</a:t>
            </a:r>
            <a:endParaRPr lang="zh-CN" altLang="en-US" sz="24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7550" y="2619375"/>
            <a:ext cx="2484438" cy="5032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郭 炜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512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F5D9EE-20FC-4FB5-9675-1EB0D3F7FEB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  <p:sp>
        <p:nvSpPr>
          <p:cNvPr id="5126" name="TextBox 10"/>
          <p:cNvSpPr txBox="1">
            <a:spLocks noChangeArrowheads="1"/>
          </p:cNvSpPr>
          <p:nvPr/>
        </p:nvSpPr>
        <p:spPr bwMode="auto">
          <a:xfrm>
            <a:off x="1130300" y="3282950"/>
            <a:ext cx="67389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dirty="0" smtClean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学会程序和算法，走遍天下都不怕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600" dirty="0" smtClean="0"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latin typeface="微软雅黑" panose="020B0503020204020204" pitchFamily="34" charset="-122"/>
              </a:rPr>
              <a:t>讲义照片均为郭炜拍摄</a:t>
            </a:r>
            <a:endParaRPr lang="zh-CN" altLang="en-US" sz="16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461747"/>
            <a:ext cx="6227762" cy="4670822"/>
          </a:xfrm>
          <a:prstGeom prst="rect">
            <a:avLst/>
          </a:prstGeom>
        </p:spPr>
      </p:pic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7308304" y="4727848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新疆独库公路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树状数组性能</a:t>
            </a:r>
            <a:r>
              <a:rPr lang="zh-CN" altLang="en-US" sz="180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证明</a:t>
            </a:r>
            <a:r>
              <a:rPr lang="en-US" altLang="zh-CN" sz="180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en-US" altLang="zh-CN" sz="1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求和 </a:t>
            </a:r>
            <a:endParaRPr lang="zh-CN" altLang="en-US" sz="24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4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1038735"/>
            <a:ext cx="8280920" cy="486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sum(k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 = a[1]+a[2]+…+a[k]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a[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 + a[i+1] + … + a[j] = sum(j)-sum(i-1)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有了树状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sum(k)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就能在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时间内求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出，故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sum(j)-sum(i-1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也能在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O(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logN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时间内求出，即区间和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a[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 + a[i+1] + … + a[j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能在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O(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logN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时间求出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6172200" cy="8572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为何求区间和复杂度是</a:t>
            </a:r>
            <a:r>
              <a:rPr lang="en-US" altLang="zh-CN" sz="3600" dirty="0" smtClean="0"/>
              <a:t>O(</a:t>
            </a:r>
            <a:r>
              <a:rPr lang="en-US" altLang="zh-CN" sz="3600" dirty="0" err="1" smtClean="0"/>
              <a:t>logN</a:t>
            </a:r>
            <a:r>
              <a:rPr lang="en-US" altLang="zh-CN" sz="3600" dirty="0" smtClean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48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04199" y="699542"/>
            <a:ext cx="898017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2200" dirty="0" smtClean="0">
                <a:latin typeface="+mn-lt"/>
                <a:ea typeface="微软雅黑" panose="020B0503020204020204" pitchFamily="34" charset="-122"/>
              </a:rPr>
              <a:t>根据</a:t>
            </a:r>
            <a:r>
              <a:rPr lang="en-US" altLang="zh-CN" sz="2200" dirty="0" smtClean="0">
                <a:latin typeface="+mn-lt"/>
                <a:ea typeface="微软雅黑" panose="020B0503020204020204" pitchFamily="34" charset="-122"/>
              </a:rPr>
              <a:t>C</a:t>
            </a:r>
            <a:r>
              <a:rPr lang="zh-CN" altLang="en-US" sz="2200" dirty="0" smtClean="0">
                <a:latin typeface="+mn-lt"/>
                <a:ea typeface="微软雅黑" panose="020B0503020204020204" pitchFamily="34" charset="-122"/>
              </a:rPr>
              <a:t>的定义，可证明： </a:t>
            </a:r>
            <a:endParaRPr lang="en-US" altLang="zh-CN" sz="2200" dirty="0" smtClean="0">
              <a:latin typeface="+mn-lt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200" dirty="0">
              <a:latin typeface="+mn-lt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sum(k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 C[n</a:t>
            </a:r>
            <a:r>
              <a:rPr lang="en-US" altLang="zh-CN" sz="22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]+C[n</a:t>
            </a:r>
            <a:r>
              <a:rPr lang="en-US" altLang="zh-CN" sz="22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+ …+ C[n</a:t>
            </a:r>
            <a:r>
              <a:rPr lang="en-US" altLang="zh-CN" sz="22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   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70C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200" baseline="-25000" dirty="0">
                <a:solidFill>
                  <a:srgbClr val="070C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200" dirty="0">
                <a:solidFill>
                  <a:srgbClr val="070C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200" dirty="0" smtClean="0">
                <a:solidFill>
                  <a:srgbClr val="070C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k, </a:t>
            </a:r>
            <a:r>
              <a:rPr lang="en-US" altLang="zh-CN" sz="2200" dirty="0" smtClean="0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n</a:t>
            </a:r>
            <a:r>
              <a:rPr lang="en-US" altLang="zh-CN" sz="2200" baseline="-25000" dirty="0" smtClean="0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i-1 </a:t>
            </a:r>
            <a:r>
              <a:rPr lang="en-US" altLang="zh-CN" sz="2200" dirty="0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=</a:t>
            </a:r>
            <a:r>
              <a:rPr lang="en-US" altLang="zh-CN" sz="2200" baseline="-25000" dirty="0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n</a:t>
            </a:r>
            <a:r>
              <a:rPr lang="en-US" altLang="zh-CN" sz="2200" baseline="-25000" dirty="0" err="1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i</a:t>
            </a:r>
            <a:r>
              <a:rPr lang="en-US" altLang="zh-CN" sz="2200" baseline="-25000" dirty="0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- </a:t>
            </a:r>
            <a:r>
              <a:rPr lang="en-US" altLang="zh-CN" sz="2200" dirty="0" err="1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lowbit</a:t>
            </a:r>
            <a:r>
              <a:rPr lang="en-US" altLang="zh-CN" sz="2200" dirty="0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(</a:t>
            </a:r>
            <a:r>
              <a:rPr lang="en-US" altLang="zh-CN" sz="2200" dirty="0" err="1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n</a:t>
            </a:r>
            <a:r>
              <a:rPr lang="en-US" altLang="zh-CN" sz="2200" baseline="-25000" dirty="0" err="1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) </a:t>
            </a:r>
            <a:r>
              <a:rPr lang="en-US" altLang="zh-CN" sz="2200" dirty="0" smtClean="0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,  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200" dirty="0" smtClean="0">
                <a:latin typeface="Arial" charset="0"/>
                <a:ea typeface="微软雅黑" panose="020B0503020204020204" pitchFamily="34" charset="-122"/>
              </a:rPr>
              <a:t>    n</a:t>
            </a:r>
            <a:r>
              <a:rPr lang="en-US" altLang="zh-CN" sz="2200" baseline="-25000" dirty="0" smtClean="0">
                <a:latin typeface="Arial" charset="0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Arial" charset="0"/>
                <a:ea typeface="微软雅黑" panose="020B0503020204020204" pitchFamily="34" charset="-122"/>
              </a:rPr>
              <a:t>大于</a:t>
            </a:r>
            <a:r>
              <a:rPr lang="en-US" altLang="zh-CN" sz="2200" dirty="0" smtClean="0">
                <a:latin typeface="Arial" charset="0"/>
                <a:ea typeface="微软雅黑" panose="020B0503020204020204" pitchFamily="34" charset="-122"/>
              </a:rPr>
              <a:t>0 </a:t>
            </a:r>
            <a:r>
              <a:rPr lang="zh-CN" altLang="en-US" sz="2200" dirty="0" smtClean="0">
                <a:latin typeface="Arial" charset="0"/>
                <a:ea typeface="微软雅黑" panose="020B0503020204020204" pitchFamily="34" charset="-122"/>
              </a:rPr>
              <a:t>且 </a:t>
            </a:r>
            <a:r>
              <a:rPr lang="en-US" altLang="zh-CN" sz="2200" dirty="0">
                <a:latin typeface="Arial" charset="0"/>
                <a:ea typeface="微软雅黑" panose="020B0503020204020204" pitchFamily="34" charset="-122"/>
              </a:rPr>
              <a:t>n</a:t>
            </a:r>
            <a:r>
              <a:rPr lang="en-US" altLang="zh-CN" sz="2200" baseline="-25000" dirty="0">
                <a:latin typeface="Arial" charset="0"/>
                <a:ea typeface="微软雅黑" panose="020B0503020204020204" pitchFamily="34" charset="-122"/>
              </a:rPr>
              <a:t>1 </a:t>
            </a:r>
            <a:r>
              <a:rPr lang="en-US" altLang="zh-CN" sz="2200" dirty="0">
                <a:latin typeface="Arial" charset="0"/>
                <a:ea typeface="微软雅黑" panose="020B0503020204020204" pitchFamily="34" charset="-122"/>
              </a:rPr>
              <a:t>– </a:t>
            </a:r>
            <a:r>
              <a:rPr lang="en-US" altLang="zh-CN" sz="2200" dirty="0" err="1">
                <a:latin typeface="Arial" charset="0"/>
                <a:ea typeface="微软雅黑" panose="020B0503020204020204" pitchFamily="34" charset="-122"/>
              </a:rPr>
              <a:t>lowbit</a:t>
            </a:r>
            <a:r>
              <a:rPr lang="en-US" altLang="zh-CN" sz="2200" dirty="0">
                <a:latin typeface="Arial" charset="0"/>
                <a:ea typeface="微软雅黑" panose="020B0503020204020204" pitchFamily="34" charset="-122"/>
              </a:rPr>
              <a:t>(n</a:t>
            </a:r>
            <a:r>
              <a:rPr lang="en-US" altLang="zh-CN" sz="2200" baseline="-25000" dirty="0">
                <a:latin typeface="Arial" charset="0"/>
                <a:ea typeface="微软雅黑" panose="020B0503020204020204" pitchFamily="34" charset="-122"/>
              </a:rPr>
              <a:t>1 </a:t>
            </a:r>
            <a:r>
              <a:rPr lang="en-US" altLang="zh-CN" sz="2200" dirty="0">
                <a:latin typeface="Arial" charset="0"/>
                <a:ea typeface="微软雅黑" panose="020B0503020204020204" pitchFamily="34" charset="-122"/>
              </a:rPr>
              <a:t>) </a:t>
            </a:r>
            <a:r>
              <a:rPr lang="zh-CN" altLang="en-US" sz="2200" dirty="0" smtClean="0">
                <a:latin typeface="Arial" charset="0"/>
                <a:ea typeface="微软雅黑" panose="020B0503020204020204" pitchFamily="34" charset="-122"/>
              </a:rPr>
              <a:t>等于</a:t>
            </a:r>
            <a:r>
              <a:rPr lang="en-US" altLang="zh-CN" sz="2200" dirty="0" smtClean="0">
                <a:latin typeface="Arial" charset="0"/>
                <a:ea typeface="微软雅黑" panose="020B0503020204020204" pitchFamily="34" charset="-122"/>
              </a:rPr>
              <a:t>0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200" baseline="-25000" dirty="0" smtClean="0">
              <a:latin typeface="Arial" charset="0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2200" dirty="0">
                <a:solidFill>
                  <a:srgbClr val="FF0000"/>
                </a:solidFill>
                <a:latin typeface="Arial" charset="0"/>
                <a:ea typeface="微软雅黑" panose="020B0503020204020204" pitchFamily="34" charset="-122"/>
              </a:rPr>
              <a:t>这些</a:t>
            </a:r>
            <a:r>
              <a:rPr lang="en-US" altLang="zh-CN" sz="2200" dirty="0">
                <a:solidFill>
                  <a:srgbClr val="FF0000"/>
                </a:solidFill>
                <a:latin typeface="Arial" charset="0"/>
                <a:ea typeface="微软雅黑" panose="020B0503020204020204" pitchFamily="34" charset="-122"/>
              </a:rPr>
              <a:t>C</a:t>
            </a:r>
            <a:r>
              <a:rPr lang="zh-CN" altLang="en-US" sz="2200" dirty="0">
                <a:solidFill>
                  <a:srgbClr val="FF0000"/>
                </a:solidFill>
                <a:latin typeface="Arial" charset="0"/>
                <a:ea typeface="微软雅黑" panose="020B0503020204020204" pitchFamily="34" charset="-122"/>
              </a:rPr>
              <a:t>元素包含的</a:t>
            </a:r>
            <a:r>
              <a:rPr lang="en-US" altLang="zh-CN" sz="2200" dirty="0">
                <a:solidFill>
                  <a:srgbClr val="FF0000"/>
                </a:solidFill>
                <a:latin typeface="Arial" charset="0"/>
                <a:ea typeface="微软雅黑" panose="020B0503020204020204" pitchFamily="34" charset="-122"/>
              </a:rPr>
              <a:t>a</a:t>
            </a:r>
            <a:r>
              <a:rPr lang="zh-CN" altLang="en-US" sz="2200" dirty="0">
                <a:solidFill>
                  <a:srgbClr val="FF0000"/>
                </a:solidFill>
                <a:latin typeface="Arial" charset="0"/>
                <a:ea typeface="微软雅黑" panose="020B0503020204020204" pitchFamily="34" charset="-122"/>
              </a:rPr>
              <a:t>的项都是不重叠的，并起来正好是</a:t>
            </a:r>
            <a:r>
              <a:rPr lang="en-US" altLang="zh-CN" sz="2200" dirty="0">
                <a:solidFill>
                  <a:srgbClr val="FF0000"/>
                </a:solidFill>
                <a:latin typeface="Arial" charset="0"/>
                <a:ea typeface="微软雅黑" panose="020B0503020204020204" pitchFamily="34" charset="-122"/>
              </a:rPr>
              <a:t>a[1]</a:t>
            </a:r>
            <a:r>
              <a:rPr lang="zh-CN" altLang="en-US" sz="2200" dirty="0">
                <a:solidFill>
                  <a:srgbClr val="FF0000"/>
                </a:solidFill>
                <a:latin typeface="Arial" charset="0"/>
                <a:ea typeface="微软雅黑" panose="020B0503020204020204" pitchFamily="34" charset="-122"/>
              </a:rPr>
              <a:t>到</a:t>
            </a:r>
            <a:r>
              <a:rPr lang="en-US" altLang="zh-CN" sz="2200" dirty="0">
                <a:solidFill>
                  <a:srgbClr val="FF0000"/>
                </a:solidFill>
                <a:latin typeface="Arial" charset="0"/>
                <a:ea typeface="微软雅黑" panose="020B0503020204020204" pitchFamily="34" charset="-122"/>
              </a:rPr>
              <a:t>a[k]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200" baseline="-25000" dirty="0" smtClean="0">
              <a:latin typeface="Arial" charset="0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2200" dirty="0" smtClean="0">
                <a:latin typeface="Arial" charset="0"/>
                <a:ea typeface="微软雅黑" panose="020B0503020204020204" pitchFamily="34" charset="-122"/>
              </a:rPr>
              <a:t>如</a:t>
            </a:r>
            <a:r>
              <a:rPr lang="zh-CN" altLang="en-US" sz="2200" dirty="0">
                <a:latin typeface="Arial" charset="0"/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latin typeface="Arial" charset="0"/>
                <a:ea typeface="微软雅黑" panose="020B0503020204020204" pitchFamily="34" charset="-122"/>
              </a:rPr>
              <a:t>sum(6) = C[4]+C[6] 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200" dirty="0" smtClean="0">
              <a:solidFill>
                <a:srgbClr val="FF0000"/>
              </a:solidFill>
              <a:latin typeface="Arial" charset="0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200" dirty="0" smtClean="0">
                <a:latin typeface="Arial" charset="0"/>
                <a:ea typeface="微软雅黑" panose="020B0503020204020204" pitchFamily="34" charset="-122"/>
              </a:rPr>
              <a:t>sum(k)</a:t>
            </a:r>
            <a:r>
              <a:rPr lang="zh-CN" altLang="en-US" sz="2200" dirty="0" smtClean="0">
                <a:latin typeface="Arial" charset="0"/>
                <a:ea typeface="微软雅黑" panose="020B0503020204020204" pitchFamily="34" charset="-122"/>
              </a:rPr>
              <a:t> 项数</a:t>
            </a:r>
            <a:r>
              <a:rPr lang="en-US" altLang="zh-CN" sz="2200" dirty="0" smtClean="0">
                <a:latin typeface="Arial" charset="0"/>
                <a:ea typeface="微软雅黑" panose="020B0503020204020204" pitchFamily="34" charset="-122"/>
              </a:rPr>
              <a:t>m</a:t>
            </a:r>
            <a:r>
              <a:rPr lang="zh-CN" altLang="en-US" sz="2200" dirty="0" smtClean="0">
                <a:latin typeface="Arial" charset="0"/>
                <a:ea typeface="微软雅黑" panose="020B0503020204020204" pitchFamily="34" charset="-122"/>
              </a:rPr>
              <a:t>决定</a:t>
            </a:r>
            <a:r>
              <a:rPr lang="zh-CN" altLang="en-US" sz="2200" dirty="0">
                <a:latin typeface="Arial" charset="0"/>
                <a:ea typeface="微软雅黑" panose="020B0503020204020204" pitchFamily="34" charset="-122"/>
              </a:rPr>
              <a:t>了求区间和的时间复杂</a:t>
            </a:r>
            <a:r>
              <a:rPr lang="zh-CN" altLang="en-US" sz="2200" dirty="0" smtClean="0">
                <a:latin typeface="Arial" charset="0"/>
                <a:ea typeface="微软雅黑" panose="020B0503020204020204" pitchFamily="34" charset="-122"/>
              </a:rPr>
              <a:t>度</a:t>
            </a:r>
            <a:endParaRPr lang="en-US" altLang="zh-CN" sz="22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51470"/>
            <a:ext cx="6172200" cy="8572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为何求</a:t>
            </a:r>
            <a:r>
              <a:rPr lang="en-US" altLang="zh-CN" sz="3600" dirty="0" smtClean="0"/>
              <a:t>sum(k)</a:t>
            </a:r>
            <a:r>
              <a:rPr lang="zh-CN" altLang="en-US" sz="3600" dirty="0" smtClean="0"/>
              <a:t>可在</a:t>
            </a:r>
            <a:r>
              <a:rPr lang="en-US" altLang="zh-CN" sz="3600" dirty="0" err="1" smtClean="0"/>
              <a:t>logN</a:t>
            </a:r>
            <a:r>
              <a:rPr lang="zh-CN" altLang="en-US" sz="3600" dirty="0" smtClean="0"/>
              <a:t>时间完成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9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11580" y="843558"/>
            <a:ext cx="8608892" cy="486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4813" indent="-342900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endParaRPr lang="en-US" altLang="zh-CN" sz="2100" dirty="0" smtClean="0">
              <a:latin typeface="+mn-lt"/>
              <a:ea typeface="微软雅黑" panose="020B0503020204020204" pitchFamily="34" charset="-122"/>
            </a:endParaRPr>
          </a:p>
          <a:p>
            <a:pPr marL="404813" indent="-342900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endParaRPr lang="en-US" altLang="zh-CN" sz="2100" dirty="0">
              <a:latin typeface="+mn-lt"/>
              <a:ea typeface="微软雅黑" panose="020B0503020204020204" pitchFamily="34" charset="-122"/>
            </a:endParaRPr>
          </a:p>
          <a:p>
            <a:pPr marL="404813" indent="-342900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endParaRPr lang="en-US" altLang="zh-CN" sz="2100" dirty="0" smtClean="0">
              <a:latin typeface="+mn-lt"/>
              <a:ea typeface="微软雅黑" panose="020B0503020204020204" pitchFamily="34" charset="-122"/>
            </a:endParaRPr>
          </a:p>
          <a:p>
            <a:pPr marL="404813" indent="-342900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endParaRPr lang="en-US" altLang="zh-CN" sz="2100" dirty="0" smtClean="0">
              <a:latin typeface="+mn-lt"/>
              <a:ea typeface="微软雅黑" panose="020B0503020204020204" pitchFamily="34" charset="-122"/>
            </a:endParaRPr>
          </a:p>
          <a:p>
            <a:pPr marL="404813" indent="-342900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2100" dirty="0" smtClean="0">
                <a:latin typeface="+mn-lt"/>
                <a:ea typeface="微软雅黑" panose="020B0503020204020204" pitchFamily="34" charset="-122"/>
              </a:rPr>
              <a:t>sum(k</a:t>
            </a:r>
            <a:r>
              <a:rPr lang="en-US" altLang="zh-CN" sz="2100" dirty="0">
                <a:latin typeface="+mn-lt"/>
                <a:ea typeface="微软雅黑" panose="020B0503020204020204" pitchFamily="34" charset="-122"/>
              </a:rPr>
              <a:t>) = C[n</a:t>
            </a:r>
            <a:r>
              <a:rPr lang="en-US" altLang="zh-CN" sz="2100" baseline="-25000" dirty="0">
                <a:latin typeface="+mn-lt"/>
                <a:ea typeface="微软雅黑" panose="020B0503020204020204" pitchFamily="34" charset="-122"/>
              </a:rPr>
              <a:t>1</a:t>
            </a:r>
            <a:r>
              <a:rPr lang="en-US" altLang="zh-CN" sz="2100" dirty="0">
                <a:latin typeface="+mn-lt"/>
                <a:ea typeface="微软雅黑" panose="020B0503020204020204" pitchFamily="34" charset="-122"/>
              </a:rPr>
              <a:t>]+C[n</a:t>
            </a:r>
            <a:r>
              <a:rPr lang="en-US" altLang="zh-CN" sz="2100" baseline="-25000" dirty="0">
                <a:latin typeface="+mn-lt"/>
                <a:ea typeface="微软雅黑" panose="020B0503020204020204" pitchFamily="34" charset="-122"/>
              </a:rPr>
              <a:t>2</a:t>
            </a:r>
            <a:r>
              <a:rPr lang="en-US" altLang="zh-CN" sz="2100" dirty="0">
                <a:latin typeface="+mn-lt"/>
                <a:ea typeface="微软雅黑" panose="020B0503020204020204" pitchFamily="34" charset="-122"/>
              </a:rPr>
              <a:t>] + …+ C[n</a:t>
            </a:r>
            <a:r>
              <a:rPr lang="en-US" altLang="zh-CN" sz="2100" baseline="-25000" dirty="0">
                <a:latin typeface="+mn-lt"/>
                <a:ea typeface="微软雅黑" panose="020B0503020204020204" pitchFamily="34" charset="-122"/>
              </a:rPr>
              <a:t>m</a:t>
            </a:r>
            <a:r>
              <a:rPr lang="en-US" altLang="zh-CN" sz="2100" dirty="0" smtClean="0">
                <a:latin typeface="+mn-lt"/>
                <a:ea typeface="微软雅黑" panose="020B0503020204020204" pitchFamily="34" charset="-122"/>
              </a:rPr>
              <a:t>]   </a:t>
            </a:r>
            <a:r>
              <a:rPr lang="zh-CN" altLang="en-US" sz="2100" dirty="0" smtClean="0">
                <a:latin typeface="+mn-lt"/>
                <a:ea typeface="微软雅黑" panose="020B0503020204020204" pitchFamily="34" charset="-122"/>
              </a:rPr>
              <a:t>其中 </a:t>
            </a:r>
            <a:r>
              <a:rPr lang="en-US" altLang="zh-CN" sz="2100" dirty="0">
                <a:latin typeface="+mn-lt"/>
                <a:ea typeface="微软雅黑" panose="020B0503020204020204" pitchFamily="34" charset="-122"/>
              </a:rPr>
              <a:t>n</a:t>
            </a:r>
            <a:r>
              <a:rPr lang="en-US" altLang="zh-CN" sz="2100" baseline="-25000" dirty="0">
                <a:latin typeface="+mn-lt"/>
                <a:ea typeface="微软雅黑" panose="020B0503020204020204" pitchFamily="34" charset="-122"/>
              </a:rPr>
              <a:t>m</a:t>
            </a:r>
            <a:r>
              <a:rPr lang="en-US" altLang="zh-CN" sz="2100" dirty="0">
                <a:latin typeface="Arial" charset="0"/>
                <a:ea typeface="微软雅黑" panose="020B0503020204020204" pitchFamily="34" charset="-122"/>
              </a:rPr>
              <a:t>= </a:t>
            </a:r>
            <a:r>
              <a:rPr lang="en-US" altLang="zh-CN" sz="2100" dirty="0" smtClean="0">
                <a:latin typeface="Arial" charset="0"/>
                <a:ea typeface="微软雅黑" panose="020B0503020204020204" pitchFamily="34" charset="-122"/>
              </a:rPr>
              <a:t>k ,  n</a:t>
            </a:r>
            <a:r>
              <a:rPr lang="en-US" altLang="zh-CN" sz="2100" baseline="-25000" dirty="0" smtClean="0">
                <a:latin typeface="Arial" charset="0"/>
                <a:ea typeface="微软雅黑" panose="020B0503020204020204" pitchFamily="34" charset="-122"/>
              </a:rPr>
              <a:t>i-1 </a:t>
            </a:r>
            <a:r>
              <a:rPr lang="en-US" altLang="zh-CN" sz="2100" baseline="-25000" dirty="0">
                <a:latin typeface="Arial" charset="0"/>
                <a:ea typeface="微软雅黑" panose="020B0503020204020204" pitchFamily="34" charset="-122"/>
              </a:rPr>
              <a:t>= </a:t>
            </a:r>
            <a:r>
              <a:rPr lang="en-US" altLang="zh-CN" sz="2100" dirty="0" err="1">
                <a:latin typeface="Arial" charset="0"/>
                <a:ea typeface="微软雅黑" panose="020B0503020204020204" pitchFamily="34" charset="-122"/>
              </a:rPr>
              <a:t>n</a:t>
            </a:r>
            <a:r>
              <a:rPr lang="en-US" altLang="zh-CN" sz="2100" baseline="-25000" dirty="0" err="1">
                <a:latin typeface="Arial" charset="0"/>
                <a:ea typeface="微软雅黑" panose="020B0503020204020204" pitchFamily="34" charset="-122"/>
              </a:rPr>
              <a:t>i</a:t>
            </a:r>
            <a:r>
              <a:rPr lang="en-US" altLang="zh-CN" sz="2100" baseline="-25000" dirty="0">
                <a:latin typeface="Arial" charset="0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latin typeface="Arial" charset="0"/>
                <a:ea typeface="微软雅黑" panose="020B0503020204020204" pitchFamily="34" charset="-122"/>
              </a:rPr>
              <a:t>- </a:t>
            </a:r>
            <a:r>
              <a:rPr lang="en-US" altLang="zh-CN" sz="2100" dirty="0" err="1">
                <a:latin typeface="Arial" charset="0"/>
                <a:ea typeface="微软雅黑" panose="020B0503020204020204" pitchFamily="34" charset="-122"/>
              </a:rPr>
              <a:t>lowbit</a:t>
            </a:r>
            <a:r>
              <a:rPr lang="en-US" altLang="zh-CN" sz="2100" dirty="0">
                <a:latin typeface="Arial" charset="0"/>
                <a:ea typeface="微软雅黑" panose="020B0503020204020204" pitchFamily="34" charset="-122"/>
              </a:rPr>
              <a:t>(</a:t>
            </a:r>
            <a:r>
              <a:rPr lang="en-US" altLang="zh-CN" sz="2100" dirty="0" err="1">
                <a:latin typeface="Arial" charset="0"/>
                <a:ea typeface="微软雅黑" panose="020B0503020204020204" pitchFamily="34" charset="-122"/>
              </a:rPr>
              <a:t>n</a:t>
            </a:r>
            <a:r>
              <a:rPr lang="en-US" altLang="zh-CN" sz="2100" baseline="-25000" dirty="0" err="1">
                <a:latin typeface="Arial" charset="0"/>
                <a:ea typeface="微软雅黑" panose="020B0503020204020204" pitchFamily="34" charset="-122"/>
              </a:rPr>
              <a:t>i</a:t>
            </a:r>
            <a:r>
              <a:rPr lang="en-US" altLang="zh-CN" sz="2100" dirty="0">
                <a:latin typeface="Arial" charset="0"/>
                <a:ea typeface="微软雅黑" panose="020B0503020204020204" pitchFamily="34" charset="-122"/>
              </a:rPr>
              <a:t>)</a:t>
            </a:r>
          </a:p>
          <a:p>
            <a:pPr marL="404813" indent="-342900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2100" dirty="0" err="1" smtClean="0">
                <a:latin typeface="Arial" charset="0"/>
                <a:ea typeface="微软雅黑" panose="020B0503020204020204" pitchFamily="34" charset="-122"/>
              </a:rPr>
              <a:t>lowbit</a:t>
            </a:r>
            <a:r>
              <a:rPr lang="en-US" altLang="zh-CN" sz="2100" dirty="0" smtClean="0">
                <a:latin typeface="Arial" charset="0"/>
                <a:ea typeface="微软雅黑" panose="020B0503020204020204" pitchFamily="34" charset="-122"/>
              </a:rPr>
              <a:t>(x</a:t>
            </a:r>
            <a:r>
              <a:rPr lang="en-US" altLang="zh-CN" sz="2100" dirty="0">
                <a:latin typeface="Arial" charset="0"/>
                <a:ea typeface="微软雅黑" panose="020B0503020204020204" pitchFamily="34" charset="-122"/>
              </a:rPr>
              <a:t>) </a:t>
            </a:r>
            <a:r>
              <a:rPr lang="en-US" altLang="zh-CN" sz="2100" dirty="0" smtClean="0">
                <a:latin typeface="Arial" charset="0"/>
                <a:ea typeface="微软雅黑" panose="020B0503020204020204" pitchFamily="34" charset="-122"/>
              </a:rPr>
              <a:t>: x</a:t>
            </a:r>
            <a:r>
              <a:rPr lang="zh-CN" altLang="en-US" sz="2100" dirty="0">
                <a:latin typeface="Arial" charset="0"/>
                <a:ea typeface="微软雅黑" panose="020B0503020204020204" pitchFamily="34" charset="-122"/>
              </a:rPr>
              <a:t>的二进制表示形式留下最右边的</a:t>
            </a:r>
            <a:r>
              <a:rPr lang="en-US" altLang="zh-CN" sz="2100" dirty="0">
                <a:latin typeface="Arial" charset="0"/>
                <a:ea typeface="微软雅黑" panose="020B0503020204020204" pitchFamily="34" charset="-122"/>
              </a:rPr>
              <a:t>1</a:t>
            </a:r>
            <a:r>
              <a:rPr lang="zh-CN" altLang="en-US" sz="2100" dirty="0">
                <a:latin typeface="Arial" charset="0"/>
                <a:ea typeface="微软雅黑" panose="020B0503020204020204" pitchFamily="34" charset="-122"/>
              </a:rPr>
              <a:t>，其他位都变成</a:t>
            </a:r>
            <a:r>
              <a:rPr lang="en-US" altLang="zh-CN" sz="2100" dirty="0">
                <a:latin typeface="Arial" charset="0"/>
                <a:ea typeface="微软雅黑" panose="020B0503020204020204" pitchFamily="34" charset="-122"/>
              </a:rPr>
              <a:t>0</a:t>
            </a:r>
          </a:p>
          <a:p>
            <a:pPr marL="404813" indent="-342900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2100" dirty="0" err="1" smtClean="0">
                <a:latin typeface="Arial" charset="0"/>
                <a:ea typeface="微软雅黑" panose="020B0503020204020204" pitchFamily="34" charset="-122"/>
              </a:rPr>
              <a:t>n</a:t>
            </a:r>
            <a:r>
              <a:rPr lang="en-US" altLang="zh-CN" sz="2100" baseline="-25000" dirty="0" err="1" smtClean="0">
                <a:latin typeface="Arial" charset="0"/>
                <a:ea typeface="微软雅黑" panose="020B0503020204020204" pitchFamily="34" charset="-122"/>
              </a:rPr>
              <a:t>i</a:t>
            </a:r>
            <a:r>
              <a:rPr lang="en-US" altLang="zh-CN" sz="2100" baseline="-25000" dirty="0" smtClean="0">
                <a:latin typeface="Arial" charset="0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latin typeface="Arial" charset="0"/>
                <a:ea typeface="微软雅黑" panose="020B0503020204020204" pitchFamily="34" charset="-122"/>
              </a:rPr>
              <a:t>- </a:t>
            </a:r>
            <a:r>
              <a:rPr lang="en-US" altLang="zh-CN" sz="2100" dirty="0" err="1">
                <a:latin typeface="Arial" charset="0"/>
                <a:ea typeface="微软雅黑" panose="020B0503020204020204" pitchFamily="34" charset="-122"/>
              </a:rPr>
              <a:t>lowbit</a:t>
            </a:r>
            <a:r>
              <a:rPr lang="en-US" altLang="zh-CN" sz="2100" dirty="0">
                <a:latin typeface="Arial" charset="0"/>
                <a:ea typeface="微软雅黑" panose="020B0503020204020204" pitchFamily="34" charset="-122"/>
              </a:rPr>
              <a:t>(</a:t>
            </a:r>
            <a:r>
              <a:rPr lang="en-US" altLang="zh-CN" sz="2100" dirty="0" err="1">
                <a:latin typeface="Arial" charset="0"/>
                <a:ea typeface="微软雅黑" panose="020B0503020204020204" pitchFamily="34" charset="-122"/>
              </a:rPr>
              <a:t>n</a:t>
            </a:r>
            <a:r>
              <a:rPr lang="en-US" altLang="zh-CN" sz="2100" baseline="-25000" dirty="0" err="1">
                <a:latin typeface="Arial" charset="0"/>
                <a:ea typeface="微软雅黑" panose="020B0503020204020204" pitchFamily="34" charset="-122"/>
              </a:rPr>
              <a:t>i</a:t>
            </a:r>
            <a:r>
              <a:rPr lang="en-US" altLang="zh-CN" sz="2100" dirty="0">
                <a:latin typeface="Arial" charset="0"/>
                <a:ea typeface="微软雅黑" panose="020B0503020204020204" pitchFamily="34" charset="-122"/>
              </a:rPr>
              <a:t>)  </a:t>
            </a:r>
            <a:r>
              <a:rPr lang="en-US" altLang="zh-CN" sz="2100" dirty="0" smtClean="0">
                <a:latin typeface="Arial" charset="0"/>
                <a:ea typeface="微软雅黑" panose="020B0503020204020204" pitchFamily="34" charset="-122"/>
              </a:rPr>
              <a:t> :  </a:t>
            </a:r>
            <a:r>
              <a:rPr lang="zh-CN" altLang="en-US" sz="2100" dirty="0" smtClean="0">
                <a:latin typeface="Arial" charset="0"/>
                <a:ea typeface="微软雅黑" panose="020B0503020204020204" pitchFamily="34" charset="-122"/>
              </a:rPr>
              <a:t>就是 </a:t>
            </a:r>
            <a:r>
              <a:rPr lang="en-US" altLang="zh-CN" sz="2100" dirty="0" err="1">
                <a:latin typeface="Arial" charset="0"/>
                <a:ea typeface="微软雅黑" panose="020B0503020204020204" pitchFamily="34" charset="-122"/>
              </a:rPr>
              <a:t>n</a:t>
            </a:r>
            <a:r>
              <a:rPr lang="en-US" altLang="zh-CN" sz="2100" baseline="-25000" dirty="0" err="1">
                <a:latin typeface="Arial" charset="0"/>
                <a:ea typeface="微软雅黑" panose="020B0503020204020204" pitchFamily="34" charset="-122"/>
              </a:rPr>
              <a:t>i</a:t>
            </a:r>
            <a:r>
              <a:rPr lang="zh-CN" altLang="en-US" sz="2100" dirty="0">
                <a:latin typeface="Arial" charset="0"/>
                <a:ea typeface="微软雅黑" panose="020B0503020204020204" pitchFamily="34" charset="-122"/>
              </a:rPr>
              <a:t>的二进制去掉最右边的</a:t>
            </a:r>
            <a:r>
              <a:rPr lang="en-US" altLang="zh-CN" sz="2100" dirty="0">
                <a:latin typeface="Arial" charset="0"/>
                <a:ea typeface="微软雅黑" panose="020B0503020204020204" pitchFamily="34" charset="-122"/>
              </a:rPr>
              <a:t>1</a:t>
            </a:r>
          </a:p>
          <a:p>
            <a:pPr marL="404813" indent="-342900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2100" dirty="0" smtClean="0">
                <a:latin typeface="Arial" charset="0"/>
                <a:ea typeface="微软雅黑" panose="020B0503020204020204" pitchFamily="34" charset="-122"/>
              </a:rPr>
              <a:t>k </a:t>
            </a:r>
            <a:r>
              <a:rPr lang="zh-CN" altLang="en-US" sz="2100" dirty="0">
                <a:latin typeface="Arial" charset="0"/>
                <a:ea typeface="微软雅黑" panose="020B0503020204020204" pitchFamily="34" charset="-122"/>
              </a:rPr>
              <a:t>的二进制里最多有  </a:t>
            </a:r>
            <a:r>
              <a:rPr lang="en-US" altLang="zh-CN" sz="2100" dirty="0">
                <a:latin typeface="Arial" charset="0"/>
                <a:ea typeface="微软雅黑" panose="020B0503020204020204" pitchFamily="34" charset="-122"/>
              </a:rPr>
              <a:t>log</a:t>
            </a:r>
            <a:r>
              <a:rPr lang="en-US" altLang="zh-CN" sz="2100" baseline="-25000" dirty="0">
                <a:latin typeface="Arial" charset="0"/>
                <a:ea typeface="微软雅黑" panose="020B0503020204020204" pitchFamily="34" charset="-122"/>
              </a:rPr>
              <a:t>2</a:t>
            </a:r>
            <a:r>
              <a:rPr lang="en-US" altLang="zh-CN" sz="2100" dirty="0">
                <a:latin typeface="Arial" charset="0"/>
                <a:ea typeface="微软雅黑" panose="020B0503020204020204" pitchFamily="34" charset="-122"/>
              </a:rPr>
              <a:t> k </a:t>
            </a:r>
            <a:r>
              <a:rPr lang="zh-CN" altLang="en-US" sz="2100" dirty="0">
                <a:latin typeface="Arial" charset="0"/>
                <a:ea typeface="微软雅黑" panose="020B0503020204020204" pitchFamily="34" charset="-122"/>
              </a:rPr>
              <a:t>（向上取整）个</a:t>
            </a:r>
            <a:r>
              <a:rPr lang="en-US" altLang="zh-CN" sz="2100" dirty="0">
                <a:latin typeface="Arial" charset="0"/>
                <a:ea typeface="微软雅黑" panose="020B0503020204020204" pitchFamily="34" charset="-122"/>
              </a:rPr>
              <a:t>1</a:t>
            </a:r>
          </a:p>
          <a:p>
            <a:pPr marL="404813" indent="-342900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100" dirty="0" smtClean="0">
                <a:latin typeface="Arial" charset="0"/>
                <a:ea typeface="微软雅黑" panose="020B0503020204020204" pitchFamily="34" charset="-122"/>
              </a:rPr>
              <a:t>故 </a:t>
            </a:r>
            <a:r>
              <a:rPr lang="en-US" altLang="zh-CN" sz="2100" dirty="0" smtClean="0">
                <a:latin typeface="Arial" charset="0"/>
                <a:ea typeface="微软雅黑" panose="020B0503020204020204" pitchFamily="34" charset="-122"/>
              </a:rPr>
              <a:t>sum(k</a:t>
            </a:r>
            <a:r>
              <a:rPr lang="en-US" altLang="zh-CN" sz="2100" dirty="0">
                <a:latin typeface="Arial" charset="0"/>
                <a:ea typeface="微软雅黑" panose="020B0503020204020204" pitchFamily="34" charset="-122"/>
              </a:rPr>
              <a:t>)</a:t>
            </a:r>
            <a:r>
              <a:rPr lang="zh-CN" altLang="en-US" sz="2100" dirty="0">
                <a:latin typeface="Arial" charset="0"/>
                <a:ea typeface="微软雅黑" panose="020B0503020204020204" pitchFamily="34" charset="-122"/>
              </a:rPr>
              <a:t>最多</a:t>
            </a:r>
            <a:r>
              <a:rPr lang="en-US" altLang="zh-CN" sz="2100" dirty="0">
                <a:latin typeface="Arial" charset="0"/>
                <a:ea typeface="微软雅黑" panose="020B0503020204020204" pitchFamily="34" charset="-122"/>
              </a:rPr>
              <a:t>log</a:t>
            </a:r>
            <a:r>
              <a:rPr lang="en-US" altLang="zh-CN" sz="2100" baseline="-25000" dirty="0">
                <a:latin typeface="Arial" charset="0"/>
                <a:ea typeface="微软雅黑" panose="020B0503020204020204" pitchFamily="34" charset="-122"/>
              </a:rPr>
              <a:t>2</a:t>
            </a:r>
            <a:r>
              <a:rPr lang="en-US" altLang="zh-CN" sz="2100" dirty="0">
                <a:latin typeface="Arial" charset="0"/>
                <a:ea typeface="微软雅黑" panose="020B0503020204020204" pitchFamily="34" charset="-122"/>
              </a:rPr>
              <a:t> k</a:t>
            </a:r>
            <a:r>
              <a:rPr lang="zh-CN" altLang="en-US" sz="2100" dirty="0">
                <a:latin typeface="Arial" charset="0"/>
                <a:ea typeface="微软雅黑" panose="020B0503020204020204" pitchFamily="34" charset="-122"/>
              </a:rPr>
              <a:t> （向上取整）</a:t>
            </a:r>
            <a:r>
              <a:rPr lang="zh-CN" altLang="en-US" sz="2100" dirty="0" smtClean="0">
                <a:latin typeface="Arial" charset="0"/>
                <a:ea typeface="微软雅黑" panose="020B0503020204020204" pitchFamily="34" charset="-122"/>
              </a:rPr>
              <a:t>项</a:t>
            </a:r>
            <a:endParaRPr lang="en-US" altLang="zh-CN" sz="2100" dirty="0">
              <a:latin typeface="Arial" charset="0"/>
              <a:ea typeface="微软雅黑" panose="020B0503020204020204" pitchFamily="34" charset="-122"/>
            </a:endParaRPr>
          </a:p>
          <a:p>
            <a:pPr marL="404813" indent="-342900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endParaRPr lang="en-US" altLang="zh-CN" sz="2100" baseline="-25000" dirty="0">
              <a:latin typeface="Arial" charset="0"/>
              <a:ea typeface="微软雅黑" panose="020B0503020204020204" pitchFamily="34" charset="-122"/>
            </a:endParaRPr>
          </a:p>
          <a:p>
            <a:pPr marL="404813" indent="-342900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endParaRPr lang="en-US" altLang="zh-CN" sz="2100" dirty="0">
              <a:latin typeface="Arial" charset="0"/>
              <a:ea typeface="微软雅黑" panose="020B0503020204020204" pitchFamily="34" charset="-122"/>
            </a:endParaRPr>
          </a:p>
          <a:p>
            <a:pPr marL="404813" indent="-342900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endParaRPr lang="en-US" altLang="zh-CN" sz="2100" dirty="0"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51470"/>
            <a:ext cx="6172200" cy="8572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sum(k)</a:t>
            </a:r>
            <a:r>
              <a:rPr lang="zh-CN" altLang="en-US" sz="3200" dirty="0" smtClean="0"/>
              <a:t>的项数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2010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23528" y="908720"/>
            <a:ext cx="8640960" cy="486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sum(k) = C[n</a:t>
            </a:r>
            <a:r>
              <a:rPr lang="en-US" altLang="zh-CN" sz="20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]+C[n</a:t>
            </a:r>
            <a:r>
              <a:rPr lang="en-US" altLang="zh-CN" sz="20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+ …+ C[n</a:t>
            </a:r>
            <a:r>
              <a:rPr lang="en-US" altLang="zh-CN" sz="20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   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70C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baseline="-25000" dirty="0">
                <a:solidFill>
                  <a:srgbClr val="070C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dirty="0">
                <a:solidFill>
                  <a:srgbClr val="070C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k, </a:t>
            </a:r>
            <a:r>
              <a:rPr lang="en-US" altLang="zh-CN" sz="2000" dirty="0" smtClean="0">
                <a:solidFill>
                  <a:srgbClr val="070C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n</a:t>
            </a:r>
            <a:r>
              <a:rPr lang="en-US" altLang="zh-CN" sz="2000" baseline="-25000" dirty="0" smtClean="0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i-1 </a:t>
            </a:r>
            <a:r>
              <a:rPr lang="en-US" altLang="zh-CN" sz="2000" dirty="0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=</a:t>
            </a:r>
            <a:r>
              <a:rPr lang="en-US" altLang="zh-CN" sz="2000" baseline="-25000" dirty="0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n</a:t>
            </a:r>
            <a:r>
              <a:rPr lang="en-US" altLang="zh-CN" sz="2000" baseline="-25000" dirty="0" err="1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- </a:t>
            </a:r>
            <a:r>
              <a:rPr lang="en-US" altLang="zh-CN" sz="2000" dirty="0" err="1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lowbit</a:t>
            </a:r>
            <a:r>
              <a:rPr lang="en-US" altLang="zh-CN" sz="2000" dirty="0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n</a:t>
            </a:r>
            <a:r>
              <a:rPr lang="en-US" altLang="zh-CN" sz="2000" baseline="-25000" dirty="0" err="1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70CEB"/>
                </a:solidFill>
                <a:latin typeface="Arial" charset="0"/>
                <a:ea typeface="微软雅黑" panose="020B0503020204020204" pitchFamily="34" charset="-122"/>
              </a:rPr>
              <a:t>) ,  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dirty="0">
                <a:latin typeface="Arial" charset="0"/>
                <a:ea typeface="微软雅黑" panose="020B0503020204020204" pitchFamily="34" charset="-122"/>
              </a:rPr>
              <a:t>    n</a:t>
            </a:r>
            <a:r>
              <a:rPr lang="en-US" altLang="zh-CN" sz="2000" baseline="-25000" dirty="0">
                <a:latin typeface="Arial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Arial" charset="0"/>
                <a:ea typeface="微软雅黑" panose="020B0503020204020204" pitchFamily="34" charset="-122"/>
              </a:rPr>
              <a:t>大于</a:t>
            </a:r>
            <a:r>
              <a:rPr lang="en-US" altLang="zh-CN" sz="2000" dirty="0">
                <a:latin typeface="Arial" charset="0"/>
                <a:ea typeface="微软雅黑" panose="020B0503020204020204" pitchFamily="34" charset="-122"/>
              </a:rPr>
              <a:t>0 </a:t>
            </a:r>
            <a:r>
              <a:rPr lang="zh-CN" altLang="en-US" sz="2000" dirty="0">
                <a:latin typeface="Arial" charset="0"/>
                <a:ea typeface="微软雅黑" panose="020B0503020204020204" pitchFamily="34" charset="-122"/>
              </a:rPr>
              <a:t>且 </a:t>
            </a:r>
            <a:r>
              <a:rPr lang="en-US" altLang="zh-CN" sz="2000" dirty="0">
                <a:latin typeface="Arial" charset="0"/>
                <a:ea typeface="微软雅黑" panose="020B0503020204020204" pitchFamily="34" charset="-122"/>
              </a:rPr>
              <a:t>n</a:t>
            </a:r>
            <a:r>
              <a:rPr lang="en-US" altLang="zh-CN" sz="2000" baseline="-25000" dirty="0">
                <a:latin typeface="Arial" charset="0"/>
                <a:ea typeface="微软雅黑" panose="020B0503020204020204" pitchFamily="34" charset="-122"/>
              </a:rPr>
              <a:t>1 </a:t>
            </a:r>
            <a:r>
              <a:rPr lang="en-US" altLang="zh-CN" sz="2000" dirty="0">
                <a:latin typeface="Arial" charset="0"/>
                <a:ea typeface="微软雅黑" panose="020B0503020204020204" pitchFamily="34" charset="-122"/>
              </a:rPr>
              <a:t>– </a:t>
            </a:r>
            <a:r>
              <a:rPr lang="en-US" altLang="zh-CN" sz="2000" dirty="0" err="1">
                <a:latin typeface="Arial" charset="0"/>
                <a:ea typeface="微软雅黑" panose="020B0503020204020204" pitchFamily="34" charset="-122"/>
              </a:rPr>
              <a:t>lowbit</a:t>
            </a:r>
            <a:r>
              <a:rPr lang="en-US" altLang="zh-CN" sz="2000" dirty="0">
                <a:latin typeface="Arial" charset="0"/>
                <a:ea typeface="微软雅黑" panose="020B0503020204020204" pitchFamily="34" charset="-122"/>
              </a:rPr>
              <a:t>(n</a:t>
            </a:r>
            <a:r>
              <a:rPr lang="en-US" altLang="zh-CN" sz="2000" baseline="-25000" dirty="0">
                <a:latin typeface="Arial" charset="0"/>
                <a:ea typeface="微软雅黑" panose="020B0503020204020204" pitchFamily="34" charset="-122"/>
              </a:rPr>
              <a:t>1 </a:t>
            </a:r>
            <a:r>
              <a:rPr lang="en-US" altLang="zh-CN" sz="2000" dirty="0">
                <a:latin typeface="Arial" charset="0"/>
                <a:ea typeface="微软雅黑" panose="020B0503020204020204" pitchFamily="34" charset="-122"/>
              </a:rPr>
              <a:t>) </a:t>
            </a:r>
            <a:r>
              <a:rPr lang="zh-CN" altLang="en-US" sz="2000" dirty="0">
                <a:latin typeface="Arial" charset="0"/>
                <a:ea typeface="微软雅黑" panose="020B0503020204020204" pitchFamily="34" charset="-122"/>
              </a:rPr>
              <a:t>等于</a:t>
            </a:r>
            <a:r>
              <a:rPr lang="en-US" altLang="zh-CN" sz="2000" dirty="0">
                <a:latin typeface="Arial" charset="0"/>
                <a:ea typeface="微软雅黑" panose="020B0503020204020204" pitchFamily="34" charset="-122"/>
              </a:rPr>
              <a:t>0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100" dirty="0">
              <a:latin typeface="Arial" charset="0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100" dirty="0" smtClean="0">
              <a:latin typeface="Arial" charset="0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2100" dirty="0" smtClean="0">
                <a:latin typeface="Arial" charset="0"/>
                <a:ea typeface="微软雅黑" panose="020B0503020204020204" pitchFamily="34" charset="-122"/>
              </a:rPr>
              <a:t>复习：</a:t>
            </a:r>
            <a:endParaRPr lang="en-US" altLang="zh-CN" sz="2100" dirty="0">
              <a:latin typeface="Arial" charset="0"/>
              <a:ea typeface="微软雅黑" panose="020B0503020204020204" pitchFamily="34" charset="-122"/>
            </a:endParaRPr>
          </a:p>
          <a:p>
            <a:pPr marL="273844" lvl="1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400" dirty="0" smtClean="0">
              <a:solidFill>
                <a:srgbClr val="FF0000"/>
              </a:solidFill>
              <a:latin typeface="Arial" charset="0"/>
              <a:ea typeface="微软雅黑" panose="020B0503020204020204" pitchFamily="34" charset="-122"/>
            </a:endParaRPr>
          </a:p>
          <a:p>
            <a:pPr marL="273844" lvl="1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C[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 = a[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i-lowbit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)+1] + …+ a[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</a:p>
          <a:p>
            <a:pPr marL="273844" lvl="1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400" dirty="0" smtClean="0">
              <a:latin typeface="Arial" charset="0"/>
              <a:ea typeface="微软雅黑" panose="020B0503020204020204" pitchFamily="34" charset="-122"/>
            </a:endParaRPr>
          </a:p>
          <a:p>
            <a:pPr marL="273844" lvl="1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400" dirty="0" err="1" smtClean="0">
                <a:latin typeface="Arial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Arial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Arial" charset="0"/>
                <a:ea typeface="微软雅黑" panose="020B0503020204020204" pitchFamily="34" charset="-122"/>
              </a:rPr>
              <a:t>- </a:t>
            </a:r>
            <a:r>
              <a:rPr lang="en-US" altLang="zh-CN" sz="2400" dirty="0" err="1">
                <a:latin typeface="Arial" charset="0"/>
                <a:ea typeface="微软雅黑" panose="020B0503020204020204" pitchFamily="34" charset="-122"/>
              </a:rPr>
              <a:t>lowbit</a:t>
            </a:r>
            <a:r>
              <a:rPr lang="en-US" altLang="zh-CN" sz="2400" dirty="0">
                <a:latin typeface="Arial" charset="0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Arial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Arial" charset="0"/>
                <a:ea typeface="微软雅黑" panose="020B0503020204020204" pitchFamily="34" charset="-122"/>
              </a:rPr>
              <a:t>)+1 </a:t>
            </a:r>
            <a:r>
              <a:rPr lang="en-US" altLang="zh-CN" sz="2400" dirty="0" smtClean="0">
                <a:latin typeface="Arial" charset="0"/>
                <a:ea typeface="微软雅黑" panose="020B0503020204020204" pitchFamily="34" charset="-122"/>
              </a:rPr>
              <a:t>:  </a:t>
            </a:r>
            <a:r>
              <a:rPr lang="en-US" altLang="zh-CN" sz="2400" dirty="0" err="1" smtClean="0">
                <a:latin typeface="Arial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Arial" charset="0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Arial" charset="0"/>
                <a:ea typeface="微软雅黑" panose="020B0503020204020204" pitchFamily="34" charset="-122"/>
              </a:rPr>
              <a:t>把</a:t>
            </a:r>
            <a:r>
              <a:rPr lang="zh-CN" altLang="en-US" sz="2400" dirty="0">
                <a:latin typeface="Arial" charset="0"/>
                <a:ea typeface="微软雅黑" panose="020B0503020204020204" pitchFamily="34" charset="-122"/>
              </a:rPr>
              <a:t>最右边的</a:t>
            </a:r>
            <a:r>
              <a:rPr lang="en-US" altLang="zh-CN" sz="2400" dirty="0">
                <a:latin typeface="Arial" charset="0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Arial" charset="0"/>
                <a:ea typeface="微软雅黑" panose="020B0503020204020204" pitchFamily="34" charset="-122"/>
              </a:rPr>
              <a:t>去掉，然后再加</a:t>
            </a:r>
            <a:r>
              <a:rPr lang="en-US" altLang="zh-CN" sz="2400" dirty="0">
                <a:latin typeface="Arial" charset="0"/>
                <a:ea typeface="微软雅黑" panose="020B0503020204020204" pitchFamily="34" charset="-122"/>
              </a:rPr>
              <a:t>1</a:t>
            </a:r>
          </a:p>
          <a:p>
            <a:pPr marL="273844" lvl="1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400" dirty="0">
              <a:latin typeface="Arial" charset="0"/>
              <a:ea typeface="微软雅黑" panose="020B0503020204020204" pitchFamily="34" charset="-122"/>
            </a:endParaRPr>
          </a:p>
          <a:p>
            <a:pPr marL="273844" lvl="1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400" dirty="0">
              <a:solidFill>
                <a:srgbClr val="FF0000"/>
              </a:solidFill>
              <a:latin typeface="Arial" charset="0"/>
              <a:ea typeface="微软雅黑" panose="020B0503020204020204" pitchFamily="34" charset="-122"/>
            </a:endParaRPr>
          </a:p>
          <a:p>
            <a:pPr marL="273844" lvl="1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100" dirty="0"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51470"/>
            <a:ext cx="6172200" cy="8572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 smtClean="0"/>
              <a:t>证明</a:t>
            </a:r>
            <a:r>
              <a:rPr lang="en-US" altLang="zh-CN" sz="3200" dirty="0" smtClean="0"/>
              <a:t>sum(k)</a:t>
            </a:r>
            <a:r>
              <a:rPr lang="zh-CN" altLang="en-US" sz="3200" dirty="0" smtClean="0"/>
              <a:t>的构成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30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79512" y="771550"/>
            <a:ext cx="8496944" cy="486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950" dirty="0" smtClean="0">
                <a:latin typeface="Arial" charset="0"/>
                <a:ea typeface="微软雅黑" panose="020B0503020204020204" pitchFamily="34" charset="-122"/>
              </a:rPr>
              <a:t>C[n</a:t>
            </a:r>
            <a:r>
              <a:rPr lang="en-US" altLang="zh-CN" sz="1950" baseline="-25000" dirty="0" smtClean="0">
                <a:latin typeface="Arial" charset="0"/>
                <a:ea typeface="微软雅黑" panose="020B0503020204020204" pitchFamily="34" charset="-122"/>
              </a:rPr>
              <a:t>m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] = </a:t>
            </a:r>
            <a:r>
              <a:rPr lang="en-US" altLang="zh-CN" sz="1950" dirty="0">
                <a:solidFill>
                  <a:srgbClr val="0070C0"/>
                </a:solidFill>
                <a:latin typeface="Arial" charset="0"/>
                <a:ea typeface="微软雅黑" panose="020B0503020204020204" pitchFamily="34" charset="-122"/>
              </a:rPr>
              <a:t>a[n</a:t>
            </a:r>
            <a:r>
              <a:rPr lang="en-US" altLang="zh-CN" sz="1950" baseline="-25000" dirty="0">
                <a:solidFill>
                  <a:srgbClr val="0070C0"/>
                </a:solidFill>
                <a:latin typeface="Arial" charset="0"/>
                <a:ea typeface="微软雅黑" panose="020B0503020204020204" pitchFamily="34" charset="-122"/>
              </a:rPr>
              <a:t>m</a:t>
            </a:r>
            <a:r>
              <a:rPr lang="en-US" altLang="zh-CN" sz="1950" dirty="0">
                <a:solidFill>
                  <a:srgbClr val="0070C0"/>
                </a:solidFill>
                <a:latin typeface="Arial" charset="0"/>
                <a:ea typeface="微软雅黑" panose="020B0503020204020204" pitchFamily="34" charset="-122"/>
              </a:rPr>
              <a:t>-</a:t>
            </a:r>
            <a:r>
              <a:rPr lang="en-US" altLang="zh-CN" sz="1950" dirty="0" err="1">
                <a:solidFill>
                  <a:srgbClr val="0070C0"/>
                </a:solidFill>
                <a:latin typeface="Arial" charset="0"/>
                <a:ea typeface="微软雅黑" panose="020B0503020204020204" pitchFamily="34" charset="-122"/>
              </a:rPr>
              <a:t>lowbit</a:t>
            </a:r>
            <a:r>
              <a:rPr lang="en-US" altLang="zh-CN" sz="1950" dirty="0">
                <a:solidFill>
                  <a:srgbClr val="0070C0"/>
                </a:solidFill>
                <a:latin typeface="Arial" charset="0"/>
                <a:ea typeface="微软雅黑" panose="020B0503020204020204" pitchFamily="34" charset="-122"/>
              </a:rPr>
              <a:t>(n</a:t>
            </a:r>
            <a:r>
              <a:rPr lang="en-US" altLang="zh-CN" sz="1950" baseline="-25000" dirty="0">
                <a:solidFill>
                  <a:srgbClr val="0070C0"/>
                </a:solidFill>
                <a:latin typeface="Arial" charset="0"/>
                <a:ea typeface="微软雅黑" panose="020B0503020204020204" pitchFamily="34" charset="-122"/>
              </a:rPr>
              <a:t>m</a:t>
            </a:r>
            <a:r>
              <a:rPr lang="en-US" altLang="zh-CN" sz="1950" dirty="0">
                <a:solidFill>
                  <a:srgbClr val="0070C0"/>
                </a:solidFill>
                <a:latin typeface="Arial" charset="0"/>
                <a:ea typeface="微软雅黑" panose="020B0503020204020204" pitchFamily="34" charset="-122"/>
              </a:rPr>
              <a:t>)+1] 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+ … + a[n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m</a:t>
            </a:r>
            <a:r>
              <a:rPr lang="en-US" altLang="zh-CN" sz="1950" dirty="0" smtClean="0">
                <a:latin typeface="Arial" charset="0"/>
                <a:ea typeface="微软雅黑" panose="020B0503020204020204" pitchFamily="34" charset="-122"/>
              </a:rPr>
              <a:t>]         (n</a:t>
            </a:r>
            <a:r>
              <a:rPr lang="en-US" altLang="zh-CN" sz="1950" baseline="-25000" dirty="0" smtClean="0">
                <a:latin typeface="Arial" charset="0"/>
                <a:ea typeface="微软雅黑" panose="020B0503020204020204" pitchFamily="34" charset="-122"/>
              </a:rPr>
              <a:t>m  </a:t>
            </a:r>
            <a:r>
              <a:rPr lang="en-US" altLang="zh-CN" sz="1950" dirty="0" smtClean="0">
                <a:latin typeface="Arial" charset="0"/>
                <a:ea typeface="微软雅黑" panose="020B0503020204020204" pitchFamily="34" charset="-122"/>
              </a:rPr>
              <a:t>= k)</a:t>
            </a:r>
            <a:endParaRPr lang="en-US" altLang="zh-CN" sz="1950" dirty="0">
              <a:latin typeface="Arial" charset="0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C[n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m-1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] = </a:t>
            </a:r>
            <a:r>
              <a:rPr lang="en-US" altLang="zh-CN" sz="1950" dirty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a[n</a:t>
            </a:r>
            <a:r>
              <a:rPr lang="en-US" altLang="zh-CN" sz="1950" baseline="-25000" dirty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m-1</a:t>
            </a:r>
            <a:r>
              <a:rPr lang="en-US" altLang="zh-CN" sz="1950" dirty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-lowbit(n</a:t>
            </a:r>
            <a:r>
              <a:rPr lang="en-US" altLang="zh-CN" sz="1950" baseline="-25000" dirty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m-1</a:t>
            </a:r>
            <a:r>
              <a:rPr lang="en-US" altLang="zh-CN" sz="1950" dirty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)+1] 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+ … + a[n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m-1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]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		  = a[n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m-1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-lowbit(n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m-1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)+1] + … + </a:t>
            </a:r>
            <a:r>
              <a:rPr lang="en-US" altLang="zh-CN" sz="1950" dirty="0">
                <a:solidFill>
                  <a:srgbClr val="0070C0"/>
                </a:solidFill>
                <a:latin typeface="Arial" charset="0"/>
                <a:ea typeface="微软雅黑" panose="020B0503020204020204" pitchFamily="34" charset="-122"/>
              </a:rPr>
              <a:t>a[n</a:t>
            </a:r>
            <a:r>
              <a:rPr lang="en-US" altLang="zh-CN" sz="1950" baseline="-25000" dirty="0">
                <a:solidFill>
                  <a:srgbClr val="0070C0"/>
                </a:solidFill>
                <a:latin typeface="Arial" charset="0"/>
                <a:ea typeface="微软雅黑" panose="020B0503020204020204" pitchFamily="34" charset="-122"/>
              </a:rPr>
              <a:t>m</a:t>
            </a:r>
            <a:r>
              <a:rPr lang="en-US" altLang="zh-CN" sz="1950" dirty="0">
                <a:solidFill>
                  <a:srgbClr val="0070C0"/>
                </a:solidFill>
                <a:latin typeface="Arial" charset="0"/>
                <a:ea typeface="微软雅黑" panose="020B0503020204020204" pitchFamily="34" charset="-122"/>
              </a:rPr>
              <a:t>-</a:t>
            </a:r>
            <a:r>
              <a:rPr lang="en-US" altLang="zh-CN" sz="1950" dirty="0" err="1">
                <a:solidFill>
                  <a:srgbClr val="0070C0"/>
                </a:solidFill>
                <a:latin typeface="Arial" charset="0"/>
                <a:ea typeface="微软雅黑" panose="020B0503020204020204" pitchFamily="34" charset="-122"/>
              </a:rPr>
              <a:t>lowbit</a:t>
            </a:r>
            <a:r>
              <a:rPr lang="en-US" altLang="zh-CN" sz="1950" dirty="0">
                <a:solidFill>
                  <a:srgbClr val="0070C0"/>
                </a:solidFill>
                <a:latin typeface="Arial" charset="0"/>
                <a:ea typeface="微软雅黑" panose="020B0503020204020204" pitchFamily="34" charset="-122"/>
              </a:rPr>
              <a:t>(n</a:t>
            </a:r>
            <a:r>
              <a:rPr lang="en-US" altLang="zh-CN" sz="1950" baseline="-25000" dirty="0">
                <a:solidFill>
                  <a:srgbClr val="0070C0"/>
                </a:solidFill>
                <a:latin typeface="Arial" charset="0"/>
                <a:ea typeface="微软雅黑" panose="020B0503020204020204" pitchFamily="34" charset="-122"/>
              </a:rPr>
              <a:t>m</a:t>
            </a:r>
            <a:r>
              <a:rPr lang="en-US" altLang="zh-CN" sz="1950" dirty="0">
                <a:solidFill>
                  <a:srgbClr val="0070C0"/>
                </a:solidFill>
                <a:latin typeface="Arial" charset="0"/>
                <a:ea typeface="微软雅黑" panose="020B0503020204020204" pitchFamily="34" charset="-122"/>
              </a:rPr>
              <a:t>)] </a:t>
            </a:r>
            <a:endParaRPr lang="en-US" altLang="zh-CN" sz="1950" dirty="0">
              <a:latin typeface="Arial" charset="0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C[n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m-2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] = a[n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m-2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-lowbit(n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m-2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)+1] + … + a[n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m-2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]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	   = a[n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m-1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-lowbit(n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m-1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)+1] + … + </a:t>
            </a:r>
            <a:r>
              <a:rPr lang="en-US" altLang="zh-CN" sz="1950" dirty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a[n</a:t>
            </a:r>
            <a:r>
              <a:rPr lang="en-US" altLang="zh-CN" sz="1950" baseline="-25000" dirty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m-1</a:t>
            </a:r>
            <a:r>
              <a:rPr lang="en-US" altLang="zh-CN" sz="1950" dirty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-lowbit(n</a:t>
            </a:r>
            <a:r>
              <a:rPr lang="en-US" altLang="zh-CN" sz="1950" baseline="-25000" dirty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m-1</a:t>
            </a:r>
            <a:r>
              <a:rPr lang="en-US" altLang="zh-CN" sz="1950" dirty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)] 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1950" dirty="0">
              <a:solidFill>
                <a:srgbClr val="7030A0"/>
              </a:solidFill>
              <a:latin typeface="Arial" charset="0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950" dirty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……..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C[n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1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] = a[n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1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-lowbit(n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1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)+1] + …+ a[n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1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]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		= a[1] + …+ a[n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1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] 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1950" dirty="0" smtClean="0">
              <a:latin typeface="Arial" charset="0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950" dirty="0" smtClean="0">
                <a:latin typeface="Arial" charset="0"/>
                <a:ea typeface="微软雅黑" panose="020B0503020204020204" pitchFamily="34" charset="-122"/>
              </a:rPr>
              <a:t>(</a:t>
            </a:r>
            <a:r>
              <a:rPr lang="zh-CN" altLang="en-US" sz="1950" dirty="0">
                <a:latin typeface="Arial" charset="0"/>
                <a:ea typeface="微软雅黑" panose="020B0503020204020204" pitchFamily="34" charset="-122"/>
              </a:rPr>
              <a:t>因  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1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-lowbit(n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1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) </a:t>
            </a:r>
            <a:r>
              <a:rPr lang="zh-CN" altLang="en-US" sz="1950" dirty="0">
                <a:latin typeface="Arial" charset="0"/>
                <a:ea typeface="微软雅黑" panose="020B0503020204020204" pitchFamily="34" charset="-122"/>
              </a:rPr>
              <a:t>必须等于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0</a:t>
            </a:r>
            <a:r>
              <a:rPr lang="zh-CN" altLang="en-US" sz="1950" dirty="0">
                <a:latin typeface="Arial" charset="0"/>
                <a:ea typeface="微软雅黑" panose="020B0503020204020204" pitchFamily="34" charset="-122"/>
              </a:rPr>
              <a:t>，否则就还需要 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C[n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1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-lowbit(n</a:t>
            </a:r>
            <a:r>
              <a:rPr lang="en-US" altLang="zh-CN" sz="1950" baseline="-25000" dirty="0">
                <a:latin typeface="Arial" charset="0"/>
                <a:ea typeface="微软雅黑" panose="020B0503020204020204" pitchFamily="34" charset="-122"/>
              </a:rPr>
              <a:t>1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)]</a:t>
            </a:r>
            <a:r>
              <a:rPr lang="zh-CN" altLang="en-US" sz="1950" dirty="0">
                <a:latin typeface="Arial" charset="0"/>
                <a:ea typeface="微软雅黑" panose="020B0503020204020204" pitchFamily="34" charset="-122"/>
              </a:rPr>
              <a:t>了</a:t>
            </a: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)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 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950" dirty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	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1950" dirty="0">
              <a:solidFill>
                <a:srgbClr val="7030A0"/>
              </a:solidFill>
              <a:latin typeface="Arial" charset="0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950" dirty="0">
                <a:latin typeface="Arial" charset="0"/>
                <a:ea typeface="微软雅黑" panose="020B0503020204020204" pitchFamily="34" charset="-122"/>
              </a:rPr>
              <a:t>	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1950" dirty="0"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172200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 smtClean="0"/>
              <a:t>证明</a:t>
            </a:r>
            <a:r>
              <a:rPr lang="en-US" altLang="zh-CN" sz="2600" dirty="0" smtClean="0"/>
              <a:t>sum(k)</a:t>
            </a:r>
            <a:r>
              <a:rPr lang="zh-CN" altLang="en-US" sz="2600" dirty="0" smtClean="0"/>
              <a:t>的构成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033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52" y="469004"/>
            <a:ext cx="6232661" cy="4674496"/>
          </a:xfrm>
          <a:prstGeom prst="rect">
            <a:avLst/>
          </a:prstGeom>
        </p:spPr>
      </p:pic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7884368" y="4659982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天山天池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树状数组性能证明</a:t>
            </a:r>
            <a:r>
              <a:rPr lang="en-US" altLang="zh-CN" sz="180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更新</a:t>
            </a:r>
            <a:endParaRPr lang="zh-CN" altLang="en-US" sz="24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7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内容占位符 2"/>
          <p:cNvSpPr>
            <a:spLocks noGrp="1"/>
          </p:cNvSpPr>
          <p:nvPr>
            <p:ph idx="1"/>
          </p:nvPr>
        </p:nvSpPr>
        <p:spPr>
          <a:xfrm>
            <a:off x="323528" y="1418200"/>
            <a:ext cx="6172200" cy="4232672"/>
          </a:xfrm>
        </p:spPr>
        <p:txBody>
          <a:bodyPr/>
          <a:lstStyle/>
          <a:p>
            <a:pPr eaLnBrk="1" hangingPunct="1"/>
            <a:r>
              <a:rPr lang="en-US" altLang="zh-CN" sz="1800" dirty="0"/>
              <a:t>C1=A1</a:t>
            </a:r>
          </a:p>
          <a:p>
            <a:pPr eaLnBrk="1" hangingPunct="1"/>
            <a:r>
              <a:rPr lang="en-US" altLang="zh-CN" sz="1800" dirty="0"/>
              <a:t>C2=A1+</a:t>
            </a:r>
            <a:r>
              <a:rPr lang="en-US" altLang="zh-CN" sz="1800" dirty="0">
                <a:solidFill>
                  <a:srgbClr val="FF0000"/>
                </a:solidFill>
              </a:rPr>
              <a:t>A2</a:t>
            </a:r>
          </a:p>
          <a:p>
            <a:pPr eaLnBrk="1" hangingPunct="1"/>
            <a:r>
              <a:rPr lang="en-US" altLang="zh-CN" sz="1800" dirty="0"/>
              <a:t>C3=A3</a:t>
            </a:r>
          </a:p>
          <a:p>
            <a:pPr eaLnBrk="1" hangingPunct="1"/>
            <a:r>
              <a:rPr lang="en-US" altLang="zh-CN" sz="1800" dirty="0"/>
              <a:t>C4=A1+</a:t>
            </a:r>
            <a:r>
              <a:rPr lang="en-US" altLang="zh-CN" sz="1800" dirty="0">
                <a:solidFill>
                  <a:srgbClr val="FF0000"/>
                </a:solidFill>
              </a:rPr>
              <a:t>A2</a:t>
            </a:r>
            <a:r>
              <a:rPr lang="en-US" altLang="zh-CN" sz="1800" dirty="0"/>
              <a:t>+A3+A4</a:t>
            </a:r>
          </a:p>
          <a:p>
            <a:pPr eaLnBrk="1" hangingPunct="1"/>
            <a:r>
              <a:rPr lang="en-US" altLang="zh-CN" sz="1800" dirty="0"/>
              <a:t>C5=A5</a:t>
            </a:r>
          </a:p>
          <a:p>
            <a:pPr eaLnBrk="1" hangingPunct="1"/>
            <a:r>
              <a:rPr lang="en-US" altLang="zh-CN" sz="1800" dirty="0"/>
              <a:t>C6=A5+A6</a:t>
            </a:r>
          </a:p>
          <a:p>
            <a:pPr eaLnBrk="1" hangingPunct="1"/>
            <a:r>
              <a:rPr lang="en-US" altLang="zh-CN" sz="1800" dirty="0"/>
              <a:t>C7=A7</a:t>
            </a:r>
          </a:p>
          <a:p>
            <a:pPr eaLnBrk="1" hangingPunct="1"/>
            <a:r>
              <a:rPr lang="en-US" altLang="zh-CN" sz="1800" dirty="0"/>
              <a:t>C8=A1+</a:t>
            </a:r>
            <a:r>
              <a:rPr lang="en-US" altLang="zh-CN" sz="1800" dirty="0">
                <a:solidFill>
                  <a:srgbClr val="FF0000"/>
                </a:solidFill>
              </a:rPr>
              <a:t>A2</a:t>
            </a:r>
            <a:r>
              <a:rPr lang="en-US" altLang="zh-CN" sz="1800" dirty="0"/>
              <a:t>+A3+A4+A5+A6+A7+A8</a:t>
            </a:r>
          </a:p>
          <a:p>
            <a:pPr eaLnBrk="1" hangingPunct="1"/>
            <a:r>
              <a:rPr lang="en-US" altLang="zh-CN" sz="1800" dirty="0"/>
              <a:t>…………</a:t>
            </a:r>
          </a:p>
          <a:p>
            <a:pPr eaLnBrk="1" hangingPunct="1"/>
            <a:r>
              <a:rPr lang="en-US" altLang="zh-CN" sz="1800" dirty="0"/>
              <a:t>C16=A1+</a:t>
            </a:r>
            <a:r>
              <a:rPr lang="en-US" altLang="zh-CN" sz="1800" dirty="0">
                <a:solidFill>
                  <a:srgbClr val="FF0000"/>
                </a:solidFill>
              </a:rPr>
              <a:t>A2</a:t>
            </a:r>
            <a:r>
              <a:rPr lang="en-US" altLang="zh-CN" sz="1800" dirty="0"/>
              <a:t>+A3+A4+A5+A6+A7+A8+A9+A10+A11+A12+A13+A14+A15+A16</a:t>
            </a:r>
            <a:endParaRPr lang="zh-CN" altLang="en-US" sz="1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51520" y="588538"/>
            <a:ext cx="8496944" cy="78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210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更新</a:t>
            </a:r>
            <a:r>
              <a:rPr lang="zh-CN" altLang="en-US" sz="2100" dirty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一</a:t>
            </a:r>
            <a:r>
              <a:rPr lang="zh-CN" altLang="en-US" sz="210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个</a:t>
            </a:r>
            <a:r>
              <a:rPr lang="en-US" altLang="zh-CN" sz="210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a</a:t>
            </a:r>
            <a:r>
              <a:rPr lang="zh-CN" altLang="en-US" sz="210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元素（如</a:t>
            </a:r>
            <a:r>
              <a:rPr lang="en-US" altLang="zh-CN" sz="210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a[2])</a:t>
            </a:r>
            <a:r>
              <a:rPr lang="zh-CN" altLang="en-US" sz="210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，</a:t>
            </a:r>
            <a:r>
              <a:rPr lang="en-US" altLang="zh-CN" sz="2100" dirty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C</a:t>
            </a:r>
            <a:r>
              <a:rPr lang="zh-CN" altLang="en-US" sz="2100" dirty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也要跟着</a:t>
            </a:r>
            <a:r>
              <a:rPr lang="zh-CN" altLang="en-US" sz="210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更新。</a:t>
            </a:r>
            <a:endParaRPr lang="en-US" altLang="zh-CN" sz="2100" dirty="0" smtClean="0">
              <a:solidFill>
                <a:srgbClr val="7030A0"/>
              </a:solidFill>
              <a:latin typeface="+mn-lt"/>
              <a:ea typeface="微软雅黑" panose="020B0503020204020204" pitchFamily="34" charset="-122"/>
            </a:endParaRPr>
          </a:p>
          <a:p>
            <a:pPr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210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复杂度取决于</a:t>
            </a:r>
            <a:r>
              <a:rPr lang="en-US" altLang="zh-CN" sz="210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C</a:t>
            </a:r>
            <a:r>
              <a:rPr lang="zh-CN" altLang="en-US" sz="210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里有几项包含被更新的</a:t>
            </a:r>
            <a:r>
              <a:rPr lang="en-US" altLang="zh-CN" sz="210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a</a:t>
            </a:r>
            <a:r>
              <a:rPr lang="zh-CN" altLang="en-US" sz="210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元素</a:t>
            </a:r>
            <a:endParaRPr lang="zh-CN" altLang="en-US" sz="2100" dirty="0">
              <a:solidFill>
                <a:srgbClr val="7030A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172200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 smtClean="0"/>
              <a:t>更新单个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元素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539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8568952" cy="4232672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如果</a:t>
            </a:r>
            <a:r>
              <a:rPr lang="en-US" altLang="zh-CN" sz="2000" dirty="0">
                <a:latin typeface="微软雅黑" panose="020B0503020204020204" pitchFamily="34" charset="-122"/>
              </a:rPr>
              <a:t>a[</a:t>
            </a:r>
            <a:r>
              <a:rPr lang="en-US" altLang="zh-CN" sz="2000" dirty="0" err="1">
                <a:latin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</a:rPr>
              <a:t>]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更新，那么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有且仅有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以下</a:t>
            </a:r>
            <a:r>
              <a:rPr lang="zh-CN" altLang="en-US" sz="2000" dirty="0">
                <a:latin typeface="微软雅黑" panose="020B0503020204020204" pitchFamily="34" charset="-122"/>
              </a:rPr>
              <a:t>的几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项需要</a:t>
            </a:r>
            <a:r>
              <a:rPr lang="zh-CN" altLang="en-US" sz="2000" dirty="0">
                <a:latin typeface="微软雅黑" panose="020B0503020204020204" pitchFamily="34" charset="-122"/>
              </a:rPr>
              <a:t>更新：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C[n</a:t>
            </a:r>
            <a:r>
              <a:rPr lang="en-US" altLang="zh-CN" sz="2000" baseline="-25000" dirty="0">
                <a:latin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</a:rPr>
              <a:t>], C[n</a:t>
            </a:r>
            <a:r>
              <a:rPr lang="en-US" altLang="zh-CN" sz="2000" baseline="-25000" dirty="0">
                <a:latin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</a:rPr>
              <a:t>],  …C[n</a:t>
            </a:r>
            <a:r>
              <a:rPr lang="en-US" altLang="zh-CN" sz="2000" baseline="-25000" dirty="0">
                <a:latin typeface="微软雅黑" panose="020B0503020204020204" pitchFamily="34" charset="-122"/>
              </a:rPr>
              <a:t>m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]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其中</a:t>
            </a:r>
            <a:r>
              <a:rPr lang="zh-CN" altLang="en-US" sz="2000" dirty="0">
                <a:latin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</a:rPr>
              <a:t>n</a:t>
            </a:r>
            <a:r>
              <a:rPr lang="en-US" altLang="zh-CN" sz="2000" baseline="-25000" dirty="0">
                <a:latin typeface="微软雅黑" panose="020B0503020204020204" pitchFamily="34" charset="-122"/>
              </a:rPr>
              <a:t>1 </a:t>
            </a:r>
            <a:r>
              <a:rPr lang="en-US" altLang="zh-CN" sz="2000" dirty="0">
                <a:latin typeface="微软雅黑" panose="020B0503020204020204" pitchFamily="34" charset="-122"/>
              </a:rPr>
              <a:t>= </a:t>
            </a:r>
            <a:r>
              <a:rPr lang="en-US" altLang="zh-CN" sz="2000" dirty="0" err="1">
                <a:latin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n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p+1 =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n</a:t>
            </a:r>
            <a:r>
              <a:rPr lang="en-US" altLang="zh-CN" sz="2000" baseline="-25000" dirty="0">
                <a:latin typeface="微软雅黑" panose="020B0503020204020204" pitchFamily="34" charset="-122"/>
              </a:rPr>
              <a:t>p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+ 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lowbit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(n</a:t>
            </a:r>
            <a:r>
              <a:rPr lang="en-US" altLang="zh-CN" sz="2000" baseline="-25000" dirty="0">
                <a:latin typeface="微软雅黑" panose="020B0503020204020204" pitchFamily="34" charset="-122"/>
              </a:rPr>
              <a:t>p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n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m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+ 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lowbit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(n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m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) 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必须大于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a 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的元素个数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N, n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m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小于等于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N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同理，总的来说更新一个元素的时间，也是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O(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logN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的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172200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 smtClean="0"/>
              <a:t>更新单个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元素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1207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8568952" cy="4232672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如果</a:t>
            </a:r>
            <a:r>
              <a:rPr lang="en-US" altLang="zh-CN" sz="2000" dirty="0">
                <a:latin typeface="微软雅黑" panose="020B0503020204020204" pitchFamily="34" charset="-122"/>
              </a:rPr>
              <a:t>a[</a:t>
            </a:r>
            <a:r>
              <a:rPr lang="en-US" altLang="zh-CN" sz="2000" dirty="0" err="1">
                <a:latin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</a:rPr>
              <a:t>]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更新，那么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有且仅有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以下</a:t>
            </a:r>
            <a:r>
              <a:rPr lang="zh-CN" altLang="en-US" sz="2000" dirty="0">
                <a:latin typeface="微软雅黑" panose="020B0503020204020204" pitchFamily="34" charset="-122"/>
              </a:rPr>
              <a:t>的几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项需要</a:t>
            </a:r>
            <a:r>
              <a:rPr lang="zh-CN" altLang="en-US" sz="2000" dirty="0">
                <a:latin typeface="微软雅黑" panose="020B0503020204020204" pitchFamily="34" charset="-122"/>
              </a:rPr>
              <a:t>更新：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C[n</a:t>
            </a:r>
            <a:r>
              <a:rPr lang="en-US" altLang="zh-CN" sz="2000" baseline="-25000" dirty="0">
                <a:latin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</a:rPr>
              <a:t>], C[n</a:t>
            </a:r>
            <a:r>
              <a:rPr lang="en-US" altLang="zh-CN" sz="2000" baseline="-25000" dirty="0">
                <a:latin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</a:rPr>
              <a:t>],  …C[n</a:t>
            </a:r>
            <a:r>
              <a:rPr lang="en-US" altLang="zh-CN" sz="2000" baseline="-25000" dirty="0">
                <a:latin typeface="微软雅黑" panose="020B0503020204020204" pitchFamily="34" charset="-122"/>
              </a:rPr>
              <a:t>m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]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其中</a:t>
            </a:r>
            <a:r>
              <a:rPr lang="zh-CN" altLang="en-US" sz="2000" dirty="0">
                <a:latin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</a:rPr>
              <a:t>n</a:t>
            </a:r>
            <a:r>
              <a:rPr lang="en-US" altLang="zh-CN" sz="2000" baseline="-25000" dirty="0">
                <a:latin typeface="微软雅黑" panose="020B0503020204020204" pitchFamily="34" charset="-122"/>
              </a:rPr>
              <a:t>1 </a:t>
            </a:r>
            <a:r>
              <a:rPr lang="en-US" altLang="zh-CN" sz="2000" dirty="0">
                <a:latin typeface="微软雅黑" panose="020B0503020204020204" pitchFamily="34" charset="-122"/>
              </a:rPr>
              <a:t>= </a:t>
            </a:r>
            <a:r>
              <a:rPr lang="en-US" altLang="zh-CN" sz="2000" dirty="0" err="1">
                <a:latin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n</a:t>
            </a:r>
            <a:r>
              <a:rPr lang="en-US" altLang="zh-CN" sz="2000" baseline="-25000" dirty="0">
                <a:latin typeface="微软雅黑" panose="020B0503020204020204" pitchFamily="34" charset="-122"/>
              </a:rPr>
              <a:t>p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+1 =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n</a:t>
            </a:r>
            <a:r>
              <a:rPr lang="en-US" altLang="zh-CN" sz="2000" baseline="-25000" dirty="0">
                <a:latin typeface="微软雅黑" panose="020B0503020204020204" pitchFamily="34" charset="-122"/>
              </a:rPr>
              <a:t>p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+ 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lowbit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(n</a:t>
            </a:r>
            <a:r>
              <a:rPr lang="en-US" altLang="zh-CN" sz="2000" baseline="-25000" dirty="0">
                <a:latin typeface="微软雅黑" panose="020B0503020204020204" pitchFamily="34" charset="-122"/>
              </a:rPr>
              <a:t>p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)     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n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m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+ 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lowbit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(n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m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) 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必须大于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a 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的元素个数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N, n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m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小于等于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N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同理，总的来说更新一个元素的时间，也是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O(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logN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的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因为，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x+lowbit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(x) 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把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的最低位的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往左推进了至少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位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172200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 smtClean="0"/>
              <a:t>更新单个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元素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46807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2916238" y="1779588"/>
            <a:ext cx="3168650" cy="110331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树状数组</a:t>
            </a:r>
            <a:endParaRPr lang="zh-CN" altLang="en-US" sz="4000" dirty="0" smtClean="0"/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6D0AB2-A735-431F-B605-A4FDFE267378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6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矩形 3"/>
          <p:cNvSpPr>
            <a:spLocks noChangeArrowheads="1"/>
          </p:cNvSpPr>
          <p:nvPr/>
        </p:nvSpPr>
        <p:spPr bwMode="auto">
          <a:xfrm>
            <a:off x="251520" y="843558"/>
            <a:ext cx="8496944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证明以下命题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更新了，那么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有且仅有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以下的几项需要更新：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C[n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 C[n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  …C[n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 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lowbit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r>
              <a:rPr lang="en-US" altLang="zh-CN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证明上述各项需要更新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1)  a[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C[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必须更新 ，因为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i-lowbit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)+1]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…+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  C[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k+lowbit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的起始项不晚于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C[k]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的起始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C[k]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k+lowbit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(k)]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C[k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C[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k+lowbit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(k)]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也需要更新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172200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 smtClean="0"/>
              <a:t>更新单个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元素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097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矩形 3"/>
          <p:cNvSpPr>
            <a:spLocks noChangeArrowheads="1"/>
          </p:cNvSpPr>
          <p:nvPr/>
        </p:nvSpPr>
        <p:spPr bwMode="auto">
          <a:xfrm>
            <a:off x="378347" y="771550"/>
            <a:ext cx="8658149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dirty="0" smtClean="0">
                <a:ea typeface="微软雅黑" panose="020B0503020204020204" pitchFamily="34" charset="-122"/>
              </a:rPr>
              <a:t>证明 </a:t>
            </a:r>
            <a:r>
              <a:rPr lang="en-US" altLang="zh-CN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C[</a:t>
            </a:r>
            <a:r>
              <a:rPr lang="en-US" altLang="zh-CN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k+lowbit</a:t>
            </a:r>
            <a:r>
              <a:rPr lang="en-US" altLang="zh-CN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(k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)] 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的起始项不晚于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C[k]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的起始项</a:t>
            </a:r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C[k] = a[k-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(k)+1] + ……</a:t>
            </a: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k+lowbit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(k)] = a[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k+lowbit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(k) –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k+lowbit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(k))+1] + ….</a:t>
            </a: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 –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(k)  &gt;=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k+lowbit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(k) –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k+lowbit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(k))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k+lowbit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(k)) &gt;= 2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(k)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综上所述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>
                <a:ea typeface="微软雅黑" panose="020B0503020204020204" pitchFamily="34" charset="-122"/>
              </a:rPr>
              <a:t>C[</a:t>
            </a:r>
            <a:r>
              <a:rPr lang="en-US" altLang="zh-CN" dirty="0" err="1">
                <a:ea typeface="微软雅黑" panose="020B0503020204020204" pitchFamily="34" charset="-122"/>
              </a:rPr>
              <a:t>k+lowbit</a:t>
            </a:r>
            <a:r>
              <a:rPr lang="en-US" altLang="zh-CN" dirty="0">
                <a:ea typeface="微软雅黑" panose="020B0503020204020204" pitchFamily="34" charset="-122"/>
              </a:rPr>
              <a:t>(k)] </a:t>
            </a:r>
            <a:r>
              <a:rPr lang="zh-CN" altLang="en-US" dirty="0">
                <a:ea typeface="微软雅黑" panose="020B0503020204020204" pitchFamily="34" charset="-122"/>
              </a:rPr>
              <a:t>的起始项不晚于</a:t>
            </a:r>
            <a:r>
              <a:rPr lang="en-US" altLang="zh-CN" dirty="0">
                <a:ea typeface="微软雅黑" panose="020B0503020204020204" pitchFamily="34" charset="-122"/>
              </a:rPr>
              <a:t>C[k]</a:t>
            </a:r>
            <a:r>
              <a:rPr lang="zh-CN" altLang="en-US" dirty="0">
                <a:ea typeface="微软雅黑" panose="020B0503020204020204" pitchFamily="34" charset="-122"/>
              </a:rPr>
              <a:t>的起始项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172200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 smtClean="0"/>
              <a:t>更新单个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元素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732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矩形 3"/>
          <p:cNvSpPr>
            <a:spLocks noChangeArrowheads="1"/>
          </p:cNvSpPr>
          <p:nvPr/>
        </p:nvSpPr>
        <p:spPr bwMode="auto">
          <a:xfrm>
            <a:off x="323528" y="771550"/>
            <a:ext cx="8568952" cy="370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第二步</a:t>
            </a:r>
            <a:r>
              <a:rPr lang="en-US" altLang="zh-CN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: </a:t>
            </a:r>
            <a:r>
              <a:rPr lang="zh-CN" altLang="en-US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证明 若</a:t>
            </a:r>
            <a:r>
              <a:rPr lang="en-US" altLang="zh-CN" sz="1950" dirty="0">
                <a:solidFill>
                  <a:srgbClr val="7030A0"/>
                </a:solidFill>
                <a:ea typeface="微软雅黑" panose="020B0503020204020204" pitchFamily="34" charset="-122"/>
              </a:rPr>
              <a:t>a[</a:t>
            </a:r>
            <a:r>
              <a:rPr lang="en-US" altLang="zh-CN" sz="1950" dirty="0" err="1">
                <a:solidFill>
                  <a:srgbClr val="7030A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1950" dirty="0">
                <a:solidFill>
                  <a:srgbClr val="7030A0"/>
                </a:solidFill>
                <a:ea typeface="微软雅黑" panose="020B0503020204020204" pitchFamily="34" charset="-122"/>
              </a:rPr>
              <a:t>]</a:t>
            </a:r>
            <a:r>
              <a:rPr lang="zh-CN" altLang="en-US" sz="1950" dirty="0">
                <a:solidFill>
                  <a:srgbClr val="7030A0"/>
                </a:solidFill>
                <a:ea typeface="微软雅黑" panose="020B0503020204020204" pitchFamily="34" charset="-122"/>
              </a:rPr>
              <a:t>更新</a:t>
            </a:r>
            <a:r>
              <a:rPr lang="en-US" altLang="zh-CN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, </a:t>
            </a:r>
            <a:r>
              <a:rPr lang="zh-CN" altLang="en-US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除下面项以外的项，都不需要更新</a:t>
            </a:r>
            <a:endParaRPr lang="en-US" altLang="zh-CN" sz="1950" dirty="0" smtClean="0">
              <a:solidFill>
                <a:srgbClr val="7030A0"/>
              </a:solidFill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C[n</a:t>
            </a:r>
            <a:r>
              <a:rPr lang="en-US" altLang="zh-CN" sz="2000" baseline="-25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 C[n</a:t>
            </a:r>
            <a:r>
              <a:rPr lang="en-US" altLang="zh-CN" sz="2000" baseline="-25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  …C[n</a:t>
            </a:r>
            <a:r>
              <a:rPr lang="en-US" altLang="zh-CN" sz="2000" baseline="-25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  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baseline="-25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baseline="-25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p+1 </a:t>
            </a:r>
            <a:r>
              <a:rPr lang="en-US" altLang="zh-CN" sz="2000" baseline="-25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baseline="-25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000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lowbit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</a:t>
            </a:r>
            <a:r>
              <a:rPr lang="en-US" altLang="zh-CN" sz="2000" baseline="-25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n</a:t>
            </a:r>
            <a:r>
              <a:rPr lang="en-US" altLang="zh-CN" sz="2000" baseline="-25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 N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1950" dirty="0" smtClean="0">
              <a:solidFill>
                <a:srgbClr val="7030A0"/>
              </a:solidFill>
              <a:ea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950" dirty="0" smtClean="0">
                <a:ea typeface="微软雅黑" panose="020B0503020204020204" pitchFamily="34" charset="-122"/>
              </a:rPr>
              <a:t>1)  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若 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k &lt; </a:t>
            </a:r>
            <a:r>
              <a:rPr lang="en-US" altLang="zh-CN" sz="195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, C[k]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的最后一项是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a[k], 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显然 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C[k]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不需要更新 </a:t>
            </a:r>
            <a:endParaRPr lang="en-US" altLang="zh-CN" sz="1950" dirty="0">
              <a:ea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1950" dirty="0" smtClean="0">
              <a:ea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950" dirty="0" smtClean="0">
                <a:ea typeface="微软雅黑" panose="020B0503020204020204" pitchFamily="34" charset="-122"/>
              </a:rPr>
              <a:t>2)  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命题： 对</a:t>
            </a:r>
            <a:r>
              <a:rPr lang="zh-CN" altLang="en-US" sz="1950" dirty="0">
                <a:ea typeface="微软雅黑" panose="020B0503020204020204" pitchFamily="34" charset="-122"/>
              </a:rPr>
              <a:t>任何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k (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 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x &lt; k &lt; x +</a:t>
            </a:r>
            <a:r>
              <a:rPr lang="en-US" altLang="zh-CN" sz="1950" dirty="0" err="1" smtClean="0">
                <a:ea typeface="微软雅黑" panose="020B0503020204020204" pitchFamily="34" charset="-122"/>
              </a:rPr>
              <a:t>lowbit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(x)), C[k]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的起始项都在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a[x]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后面</a:t>
            </a:r>
            <a:endParaRPr lang="en-US" altLang="zh-CN" sz="1950" dirty="0"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sz="1950" dirty="0" smtClean="0">
                <a:ea typeface="微软雅黑" panose="020B0503020204020204" pitchFamily="34" charset="-122"/>
              </a:rPr>
              <a:t>C[k</a:t>
            </a:r>
            <a:r>
              <a:rPr lang="en-US" altLang="zh-CN" sz="1950" dirty="0">
                <a:ea typeface="微软雅黑" panose="020B0503020204020204" pitchFamily="34" charset="-122"/>
              </a:rPr>
              <a:t>] = a[k-</a:t>
            </a:r>
            <a:r>
              <a:rPr lang="en-US" altLang="zh-CN" sz="1950" dirty="0" err="1">
                <a:ea typeface="微软雅黑" panose="020B0503020204020204" pitchFamily="34" charset="-122"/>
              </a:rPr>
              <a:t>lowbit</a:t>
            </a:r>
            <a:r>
              <a:rPr lang="en-US" altLang="zh-CN" sz="1950" dirty="0">
                <a:ea typeface="微软雅黑" panose="020B0503020204020204" pitchFamily="34" charset="-122"/>
              </a:rPr>
              <a:t>(k)+1] + … + a[k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]</a:t>
            </a:r>
            <a:endParaRPr lang="en-US" altLang="zh-CN" sz="1950" dirty="0"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1950" dirty="0">
                <a:ea typeface="微软雅黑" panose="020B0503020204020204" pitchFamily="34" charset="-122"/>
              </a:rPr>
              <a:t>只要证明 </a:t>
            </a:r>
            <a:r>
              <a:rPr lang="en-US" altLang="zh-CN" sz="1950" dirty="0">
                <a:ea typeface="微软雅黑" panose="020B0503020204020204" pitchFamily="34" charset="-122"/>
              </a:rPr>
              <a:t>k-</a:t>
            </a:r>
            <a:r>
              <a:rPr lang="en-US" altLang="zh-CN" sz="1950" dirty="0" err="1">
                <a:ea typeface="微软雅黑" panose="020B0503020204020204" pitchFamily="34" charset="-122"/>
              </a:rPr>
              <a:t>lowbit</a:t>
            </a:r>
            <a:r>
              <a:rPr lang="en-US" altLang="zh-CN" sz="1950" dirty="0">
                <a:ea typeface="微软雅黑" panose="020B0503020204020204" pitchFamily="34" charset="-122"/>
              </a:rPr>
              <a:t>(k)+1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比 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x 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大</a:t>
            </a:r>
            <a:r>
              <a:rPr lang="zh-CN" altLang="en-US" sz="1950" dirty="0">
                <a:ea typeface="微软雅黑" panose="020B0503020204020204" pitchFamily="34" charset="-122"/>
              </a:rPr>
              <a:t>即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可</a:t>
            </a:r>
            <a:endParaRPr lang="en-US" altLang="zh-CN" sz="1950" dirty="0"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1950" dirty="0">
                <a:ea typeface="微软雅黑" panose="020B0503020204020204" pitchFamily="34" charset="-122"/>
              </a:rPr>
              <a:t>因  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x&lt; k &lt;</a:t>
            </a:r>
            <a:r>
              <a:rPr lang="en-US" altLang="zh-CN" sz="1950" dirty="0" err="1" smtClean="0">
                <a:ea typeface="微软雅黑" panose="020B0503020204020204" pitchFamily="34" charset="-122"/>
              </a:rPr>
              <a:t>x+lowbit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(x) </a:t>
            </a:r>
            <a:r>
              <a:rPr lang="en-US" altLang="zh-CN" sz="1950" dirty="0">
                <a:ea typeface="微软雅黑" panose="020B0503020204020204" pitchFamily="34" charset="-122"/>
              </a:rPr>
              <a:t>,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假设 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x 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的</a:t>
            </a:r>
            <a:r>
              <a:rPr lang="zh-CN" altLang="en-US" sz="1950" dirty="0">
                <a:ea typeface="微软雅黑" panose="020B0503020204020204" pitchFamily="34" charset="-122"/>
              </a:rPr>
              <a:t>最右边的</a:t>
            </a:r>
            <a:r>
              <a:rPr lang="en-US" altLang="zh-CN" sz="1950" dirty="0">
                <a:ea typeface="微软雅黑" panose="020B0503020204020204" pitchFamily="34" charset="-122"/>
              </a:rPr>
              <a:t>1</a:t>
            </a:r>
            <a:r>
              <a:rPr lang="zh-CN" altLang="en-US" sz="1950" dirty="0">
                <a:ea typeface="微软雅黑" panose="020B0503020204020204" pitchFamily="34" charset="-122"/>
              </a:rPr>
              <a:t>是从右到左从</a:t>
            </a:r>
            <a:r>
              <a:rPr lang="en-US" altLang="zh-CN" sz="1950" dirty="0">
                <a:ea typeface="微软雅黑" panose="020B0503020204020204" pitchFamily="34" charset="-122"/>
              </a:rPr>
              <a:t>0</a:t>
            </a:r>
            <a:r>
              <a:rPr lang="zh-CN" altLang="en-US" sz="1950" dirty="0">
                <a:ea typeface="微软雅黑" panose="020B0503020204020204" pitchFamily="34" charset="-122"/>
              </a:rPr>
              <a:t>开始数的第</a:t>
            </a:r>
            <a:r>
              <a:rPr lang="en-US" altLang="zh-CN" sz="1950" dirty="0">
                <a:ea typeface="微软雅黑" panose="020B0503020204020204" pitchFamily="34" charset="-122"/>
              </a:rPr>
              <a:t>n</a:t>
            </a:r>
            <a:r>
              <a:rPr lang="zh-CN" altLang="en-US" sz="1950" dirty="0">
                <a:ea typeface="微软雅黑" panose="020B0503020204020204" pitchFamily="34" charset="-122"/>
              </a:rPr>
              <a:t>位，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那么</a:t>
            </a:r>
            <a:r>
              <a:rPr lang="en-US" altLang="zh-CN" sz="1950" dirty="0" err="1" smtClean="0">
                <a:ea typeface="微软雅黑" panose="020B0503020204020204" pitchFamily="34" charset="-122"/>
              </a:rPr>
              <a:t>x+lowbit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(x)</a:t>
            </a:r>
            <a:r>
              <a:rPr lang="zh-CN" altLang="en-US" sz="1950" dirty="0">
                <a:ea typeface="微软雅黑" panose="020B0503020204020204" pitchFamily="34" charset="-122"/>
              </a:rPr>
              <a:t>就是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将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x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的</a:t>
            </a:r>
            <a:r>
              <a:rPr lang="zh-CN" altLang="en-US" sz="1950" dirty="0">
                <a:ea typeface="微软雅黑" panose="020B0503020204020204" pitchFamily="34" charset="-122"/>
              </a:rPr>
              <a:t>低</a:t>
            </a:r>
            <a:r>
              <a:rPr lang="en-US" altLang="zh-CN" sz="1950" dirty="0">
                <a:ea typeface="微软雅黑" panose="020B0503020204020204" pitchFamily="34" charset="-122"/>
              </a:rPr>
              <a:t>n</a:t>
            </a:r>
            <a:r>
              <a:rPr lang="zh-CN" altLang="en-US" sz="1950" dirty="0">
                <a:ea typeface="微软雅黑" panose="020B0503020204020204" pitchFamily="34" charset="-122"/>
              </a:rPr>
              <a:t>位全变成</a:t>
            </a:r>
            <a:r>
              <a:rPr lang="en-US" altLang="zh-CN" sz="1950" dirty="0">
                <a:ea typeface="微软雅黑" panose="020B0503020204020204" pitchFamily="34" charset="-122"/>
              </a:rPr>
              <a:t>1</a:t>
            </a:r>
            <a:r>
              <a:rPr lang="zh-CN" altLang="en-US" sz="1950" dirty="0">
                <a:ea typeface="微软雅黑" panose="020B0503020204020204" pitchFamily="34" charset="-122"/>
              </a:rPr>
              <a:t>后，再加</a:t>
            </a:r>
            <a:r>
              <a:rPr lang="en-US" altLang="zh-CN" sz="1950" dirty="0">
                <a:ea typeface="微软雅黑" panose="020B0503020204020204" pitchFamily="34" charset="-122"/>
              </a:rPr>
              <a:t>1</a:t>
            </a:r>
            <a:r>
              <a:rPr lang="zh-CN" altLang="en-US" sz="1950" dirty="0">
                <a:ea typeface="微软雅黑" panose="020B0503020204020204" pitchFamily="34" charset="-122"/>
              </a:rPr>
              <a:t>。那么</a:t>
            </a:r>
            <a:r>
              <a:rPr lang="en-US" altLang="zh-CN" sz="1950" dirty="0">
                <a:ea typeface="微软雅黑" panose="020B0503020204020204" pitchFamily="34" charset="-122"/>
              </a:rPr>
              <a:t>k</a:t>
            </a:r>
            <a:r>
              <a:rPr lang="zh-CN" altLang="en-US" sz="1950" dirty="0">
                <a:ea typeface="微软雅黑" panose="020B0503020204020204" pitchFamily="34" charset="-122"/>
              </a:rPr>
              <a:t>一定是从第</a:t>
            </a:r>
            <a:r>
              <a:rPr lang="en-US" altLang="zh-CN" sz="1950" dirty="0">
                <a:ea typeface="微软雅黑" panose="020B0503020204020204" pitchFamily="34" charset="-122"/>
              </a:rPr>
              <a:t>n</a:t>
            </a:r>
            <a:r>
              <a:rPr lang="zh-CN" altLang="en-US" sz="1950" dirty="0">
                <a:ea typeface="微软雅黑" panose="020B0503020204020204" pitchFamily="34" charset="-122"/>
              </a:rPr>
              <a:t>位到最高位都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和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x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相同</a:t>
            </a:r>
            <a:r>
              <a:rPr lang="zh-CN" altLang="en-US" sz="1950" dirty="0">
                <a:ea typeface="微软雅黑" panose="020B0503020204020204" pitchFamily="34" charset="-122"/>
              </a:rPr>
              <a:t>，但是低</a:t>
            </a:r>
            <a:r>
              <a:rPr lang="en-US" altLang="zh-CN" sz="1950" dirty="0">
                <a:ea typeface="微软雅黑" panose="020B0503020204020204" pitchFamily="34" charset="-122"/>
              </a:rPr>
              <a:t>n</a:t>
            </a:r>
            <a:r>
              <a:rPr lang="zh-CN" altLang="en-US" sz="1950" dirty="0">
                <a:ea typeface="微软雅黑" panose="020B0503020204020204" pitchFamily="34" charset="-122"/>
              </a:rPr>
              <a:t>位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比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x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大</a:t>
            </a:r>
            <a:r>
              <a:rPr lang="en-US" altLang="zh-CN" sz="1950" dirty="0">
                <a:ea typeface="微软雅黑" panose="020B0503020204020204" pitchFamily="34" charset="-122"/>
              </a:rPr>
              <a:t>(</a:t>
            </a:r>
            <a:r>
              <a:rPr lang="zh-CN" altLang="en-US" sz="1950" dirty="0">
                <a:ea typeface="微软雅黑" panose="020B0503020204020204" pitchFamily="34" charset="-122"/>
              </a:rPr>
              <a:t>即</a:t>
            </a:r>
            <a:r>
              <a:rPr lang="en-US" altLang="zh-CN" sz="1950" dirty="0">
                <a:ea typeface="微软雅黑" panose="020B0503020204020204" pitchFamily="34" charset="-122"/>
              </a:rPr>
              <a:t>k</a:t>
            </a:r>
            <a:r>
              <a:rPr lang="zh-CN" altLang="en-US" sz="1950" dirty="0">
                <a:ea typeface="微软雅黑" panose="020B0503020204020204" pitchFamily="34" charset="-122"/>
              </a:rPr>
              <a:t>低</a:t>
            </a:r>
            <a:r>
              <a:rPr lang="en-US" altLang="zh-CN" sz="1950" dirty="0">
                <a:ea typeface="微软雅黑" panose="020B0503020204020204" pitchFamily="34" charset="-122"/>
              </a:rPr>
              <a:t>n</a:t>
            </a:r>
            <a:r>
              <a:rPr lang="zh-CN" altLang="en-US" sz="1950" dirty="0">
                <a:ea typeface="微软雅黑" panose="020B0503020204020204" pitchFamily="34" charset="-122"/>
              </a:rPr>
              <a:t>位中有</a:t>
            </a:r>
            <a:r>
              <a:rPr lang="en-US" altLang="zh-CN" sz="1950" dirty="0">
                <a:ea typeface="微软雅黑" panose="020B0503020204020204" pitchFamily="34" charset="-122"/>
              </a:rPr>
              <a:t>1</a:t>
            </a:r>
            <a:r>
              <a:rPr lang="zh-CN" altLang="en-US" sz="1950" dirty="0">
                <a:ea typeface="微软雅黑" panose="020B0503020204020204" pitchFamily="34" charset="-122"/>
              </a:rPr>
              <a:t>，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因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x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低</a:t>
            </a:r>
            <a:r>
              <a:rPr lang="en-US" altLang="zh-CN" sz="1950" dirty="0">
                <a:ea typeface="微软雅黑" panose="020B0503020204020204" pitchFamily="34" charset="-122"/>
              </a:rPr>
              <a:t>n</a:t>
            </a:r>
            <a:r>
              <a:rPr lang="zh-CN" altLang="en-US" sz="1950" dirty="0">
                <a:ea typeface="微软雅黑" panose="020B0503020204020204" pitchFamily="34" charset="-122"/>
              </a:rPr>
              <a:t>位全是</a:t>
            </a:r>
            <a:r>
              <a:rPr lang="en-US" altLang="zh-CN" sz="1950" dirty="0">
                <a:ea typeface="微软雅黑" panose="020B0503020204020204" pitchFamily="34" charset="-122"/>
              </a:rPr>
              <a:t>0)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sz="1950" dirty="0" smtClean="0">
                <a:ea typeface="微软雅黑" panose="020B0503020204020204" pitchFamily="34" charset="-122"/>
              </a:rPr>
              <a:t>k-</a:t>
            </a:r>
            <a:r>
              <a:rPr lang="en-US" altLang="zh-CN" sz="1950" dirty="0" err="1" smtClean="0">
                <a:ea typeface="微软雅黑" panose="020B0503020204020204" pitchFamily="34" charset="-122"/>
              </a:rPr>
              <a:t>lowbit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(k</a:t>
            </a:r>
            <a:r>
              <a:rPr lang="en-US" altLang="zh-CN" sz="1950" dirty="0">
                <a:ea typeface="微软雅黑" panose="020B0503020204020204" pitchFamily="34" charset="-122"/>
              </a:rPr>
              <a:t>) +1</a:t>
            </a:r>
            <a:r>
              <a:rPr lang="zh-CN" altLang="en-US" sz="1950" dirty="0">
                <a:ea typeface="微软雅黑" panose="020B0503020204020204" pitchFamily="34" charset="-122"/>
              </a:rPr>
              <a:t>就是</a:t>
            </a:r>
            <a:r>
              <a:rPr lang="en-US" altLang="zh-CN" sz="1950" dirty="0">
                <a:ea typeface="微软雅黑" panose="020B0503020204020204" pitchFamily="34" charset="-122"/>
              </a:rPr>
              <a:t>k</a:t>
            </a:r>
            <a:r>
              <a:rPr lang="zh-CN" altLang="en-US" sz="1950" dirty="0">
                <a:ea typeface="微软雅黑" panose="020B0503020204020204" pitchFamily="34" charset="-122"/>
              </a:rPr>
              <a:t>去掉最右边的</a:t>
            </a:r>
            <a:r>
              <a:rPr lang="en-US" altLang="zh-CN" sz="1950" dirty="0">
                <a:ea typeface="微软雅黑" panose="020B0503020204020204" pitchFamily="34" charset="-122"/>
              </a:rPr>
              <a:t>1</a:t>
            </a:r>
            <a:r>
              <a:rPr lang="zh-CN" altLang="en-US" sz="1950" dirty="0">
                <a:ea typeface="微软雅黑" panose="020B0503020204020204" pitchFamily="34" charset="-122"/>
              </a:rPr>
              <a:t>，然后再加</a:t>
            </a:r>
            <a:r>
              <a:rPr lang="en-US" altLang="zh-CN" sz="1950" dirty="0">
                <a:ea typeface="微软雅黑" panose="020B0503020204020204" pitchFamily="34" charset="-122"/>
              </a:rPr>
              <a:t>1</a:t>
            </a:r>
            <a:r>
              <a:rPr lang="zh-CN" altLang="en-US" sz="1950" dirty="0">
                <a:ea typeface="微软雅黑" panose="020B0503020204020204" pitchFamily="34" charset="-122"/>
              </a:rPr>
              <a:t>，那当然还是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比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x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大</a:t>
            </a:r>
            <a:endParaRPr lang="en-US" altLang="zh-CN" sz="1950" dirty="0"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172200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 smtClean="0"/>
              <a:t>更新单个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元素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124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矩形 3"/>
          <p:cNvSpPr>
            <a:spLocks noChangeArrowheads="1"/>
          </p:cNvSpPr>
          <p:nvPr/>
        </p:nvSpPr>
        <p:spPr bwMode="auto">
          <a:xfrm>
            <a:off x="323528" y="771550"/>
            <a:ext cx="856895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第二步</a:t>
            </a:r>
            <a:r>
              <a:rPr lang="en-US" altLang="zh-CN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: </a:t>
            </a:r>
            <a:r>
              <a:rPr lang="zh-CN" altLang="en-US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证明 若</a:t>
            </a:r>
            <a:r>
              <a:rPr lang="en-US" altLang="zh-CN" sz="1950" dirty="0">
                <a:solidFill>
                  <a:srgbClr val="7030A0"/>
                </a:solidFill>
                <a:ea typeface="微软雅黑" panose="020B0503020204020204" pitchFamily="34" charset="-122"/>
              </a:rPr>
              <a:t>a[</a:t>
            </a:r>
            <a:r>
              <a:rPr lang="en-US" altLang="zh-CN" sz="1950" dirty="0" err="1">
                <a:solidFill>
                  <a:srgbClr val="7030A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1950" dirty="0">
                <a:solidFill>
                  <a:srgbClr val="7030A0"/>
                </a:solidFill>
                <a:ea typeface="微软雅黑" panose="020B0503020204020204" pitchFamily="34" charset="-122"/>
              </a:rPr>
              <a:t>]</a:t>
            </a:r>
            <a:r>
              <a:rPr lang="zh-CN" altLang="en-US" sz="1950" dirty="0">
                <a:solidFill>
                  <a:srgbClr val="7030A0"/>
                </a:solidFill>
                <a:ea typeface="微软雅黑" panose="020B0503020204020204" pitchFamily="34" charset="-122"/>
              </a:rPr>
              <a:t>更新</a:t>
            </a:r>
            <a:r>
              <a:rPr lang="en-US" altLang="zh-CN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, </a:t>
            </a:r>
            <a:r>
              <a:rPr lang="zh-CN" altLang="en-US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除下面项以外的项，都不需要更新</a:t>
            </a:r>
            <a:endParaRPr lang="en-US" altLang="zh-CN" sz="1950" dirty="0" smtClean="0">
              <a:solidFill>
                <a:srgbClr val="7030A0"/>
              </a:solidFill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C[n</a:t>
            </a:r>
            <a:r>
              <a:rPr lang="en-US" altLang="zh-CN" sz="2000" baseline="-25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 C[n</a:t>
            </a:r>
            <a:r>
              <a:rPr lang="en-US" altLang="zh-CN" sz="2000" baseline="-25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  …C[n</a:t>
            </a:r>
            <a:r>
              <a:rPr lang="en-US" altLang="zh-CN" sz="2000" baseline="-25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  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baseline="-25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baseline="-25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p+1 </a:t>
            </a:r>
            <a:r>
              <a:rPr lang="en-US" altLang="zh-CN" sz="2000" baseline="-25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baseline="-25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000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lowbit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</a:t>
            </a:r>
            <a:r>
              <a:rPr lang="en-US" altLang="zh-CN" sz="2000" baseline="-25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n</a:t>
            </a:r>
            <a:r>
              <a:rPr lang="en-US" altLang="zh-CN" sz="2000" baseline="-25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 N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1950" dirty="0" smtClean="0">
              <a:solidFill>
                <a:srgbClr val="7030A0"/>
              </a:solidFill>
              <a:ea typeface="微软雅黑" panose="020B0503020204020204" pitchFamily="34" charset="-122"/>
            </a:endParaRPr>
          </a:p>
          <a:p>
            <a:pPr marL="457200" indent="-457200" eaLnBrk="1" hangingPunct="1">
              <a:buFont typeface="Wingdings 2" panose="05020102010507070707" pitchFamily="18" charset="2"/>
              <a:buAutoNum type="arabicParenR" startAt="3"/>
            </a:pPr>
            <a:r>
              <a:rPr lang="zh-CN" altLang="en-US" sz="1950" dirty="0" smtClean="0">
                <a:ea typeface="微软雅黑" panose="020B0503020204020204" pitchFamily="34" charset="-122"/>
              </a:rPr>
              <a:t>根据 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2) 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命题 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:</a:t>
            </a:r>
          </a:p>
          <a:p>
            <a:pPr eaLnBrk="1" hangingPunct="1"/>
            <a:endParaRPr lang="en-US" altLang="zh-CN" dirty="0" smtClean="0"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ea typeface="微软雅黑" panose="020B0503020204020204" pitchFamily="34" charset="-122"/>
              </a:rPr>
              <a:t>       对</a:t>
            </a:r>
            <a:r>
              <a:rPr lang="zh-CN" altLang="en-US" dirty="0">
                <a:ea typeface="微软雅黑" panose="020B0503020204020204" pitchFamily="34" charset="-122"/>
              </a:rPr>
              <a:t>任何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k &lt;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p+1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(p&gt;=1)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C[k]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起始项在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边，因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&gt;=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C[k]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不需更新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950" dirty="0" smtClean="0">
                <a:ea typeface="微软雅黑" panose="020B0503020204020204" pitchFamily="34" charset="-122"/>
              </a:rPr>
              <a:t>	       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172200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 smtClean="0"/>
              <a:t>更新单个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元素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7202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41535" y="1707654"/>
            <a:ext cx="8568952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4813" indent="-342900">
              <a:spcBef>
                <a:spcPts val="450"/>
              </a:spcBef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初始状态</a:t>
            </a:r>
            <a:r>
              <a:rPr lang="zh-CN" altLang="en-US" sz="2400" dirty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下由</a:t>
            </a:r>
            <a:r>
              <a:rPr lang="en-US" altLang="zh-CN" sz="2400" dirty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构建树状数组</a:t>
            </a:r>
            <a:r>
              <a:rPr lang="en-US" altLang="zh-CN" sz="2400" dirty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的时间复杂度</a:t>
            </a:r>
            <a:r>
              <a:rPr lang="zh-CN" altLang="en-US" sz="2400" dirty="0" smtClean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是</a:t>
            </a:r>
            <a:r>
              <a:rPr lang="en-US" altLang="zh-CN" sz="2400" dirty="0" smtClean="0">
                <a:solidFill>
                  <a:srgbClr val="7030A0"/>
                </a:solidFill>
                <a:latin typeface="Arial" charset="0"/>
                <a:ea typeface="微软雅黑" panose="020B0503020204020204" pitchFamily="34" charset="-122"/>
              </a:rPr>
              <a:t>O(N)</a:t>
            </a:r>
            <a:endParaRPr lang="en-US" altLang="zh-CN" sz="2100" dirty="0">
              <a:solidFill>
                <a:srgbClr val="7030A0"/>
              </a:solidFill>
              <a:latin typeface="+mn-lt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1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13543" y="2176760"/>
            <a:ext cx="8820472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100" dirty="0">
              <a:latin typeface="+mn-lt"/>
              <a:ea typeface="微软雅黑" panose="020B0503020204020204" pitchFamily="34" charset="-122"/>
            </a:endParaRPr>
          </a:p>
          <a:p>
            <a:pPr marL="61913">
              <a:spcBef>
                <a:spcPts val="450"/>
              </a:spcBef>
              <a:buSzPct val="80000"/>
              <a:defRPr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C[k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sum(k) – sum(k-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lowbit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所有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sum(k)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可在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求出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61913">
              <a:spcBef>
                <a:spcPts val="450"/>
              </a:spcBef>
              <a:buSzPct val="80000"/>
              <a:defRPr/>
            </a:pP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4813" indent="-342900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sum(k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= C[n</a:t>
            </a:r>
            <a:r>
              <a:rPr lang="en-US" altLang="zh-CN" sz="21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]+C[n</a:t>
            </a:r>
            <a:r>
              <a:rPr lang="en-US" altLang="zh-CN" sz="21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+ …+ C[n</a:t>
            </a:r>
            <a:r>
              <a:rPr lang="en-US" altLang="zh-CN" sz="21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+C[n</a:t>
            </a:r>
            <a:r>
              <a:rPr lang="en-US" altLang="zh-CN" sz="21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(n</a:t>
            </a:r>
            <a:r>
              <a:rPr lang="en-US" altLang="zh-CN" sz="21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k)</a:t>
            </a:r>
          </a:p>
          <a:p>
            <a:pPr marL="404813" indent="-342900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1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k-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lowbit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(k) </a:t>
            </a:r>
          </a:p>
          <a:p>
            <a:pPr marL="404813" indent="-342900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sum(k-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lowbit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(k)) = C[n</a:t>
            </a:r>
            <a:r>
              <a:rPr lang="en-US" altLang="zh-CN" sz="21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]+C[n</a:t>
            </a:r>
            <a:r>
              <a:rPr lang="en-US" altLang="zh-CN" sz="21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+ …+ C[n</a:t>
            </a:r>
            <a:r>
              <a:rPr lang="en-US" altLang="zh-CN" sz="21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172200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 smtClean="0"/>
              <a:t>构建树状数组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37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内容占位符 2"/>
          <p:cNvSpPr txBox="1">
            <a:spLocks/>
          </p:cNvSpPr>
          <p:nvPr/>
        </p:nvSpPr>
        <p:spPr bwMode="auto">
          <a:xfrm>
            <a:off x="179512" y="771550"/>
            <a:ext cx="8856984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82550" indent="0" eaLnBrk="1" hangingPunct="1">
              <a:spcBef>
                <a:spcPts val="450"/>
              </a:spcBef>
              <a:buSzPct val="80000"/>
            </a:pPr>
            <a:r>
              <a:rPr lang="zh-CN" altLang="en-US" sz="240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对原始数组</a:t>
            </a:r>
            <a:r>
              <a:rPr lang="en-US" altLang="zh-CN" sz="240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a:</a:t>
            </a:r>
          </a:p>
          <a:p>
            <a:pPr marL="425450" indent="-342900" eaLnBrk="1" hangingPunct="1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微软雅黑" panose="020B0503020204020204" pitchFamily="34" charset="-122"/>
              </a:rPr>
              <a:t>树状数组 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C[</a:t>
            </a:r>
            <a:r>
              <a:rPr lang="en-US" altLang="zh-CN" sz="24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] = a[</a:t>
            </a:r>
            <a:r>
              <a:rPr lang="en-US" altLang="zh-CN" sz="2400" dirty="0" err="1" smtClean="0">
                <a:ea typeface="微软雅黑" panose="020B0503020204020204" pitchFamily="34" charset="-122"/>
              </a:rPr>
              <a:t>i-lowbit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)+1] + … + a[</a:t>
            </a:r>
            <a:r>
              <a:rPr lang="en-US" altLang="zh-CN" sz="24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]                      </a:t>
            </a:r>
            <a:r>
              <a:rPr lang="zh-CN" altLang="en-US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连续</a:t>
            </a:r>
            <a:endParaRPr lang="en-US" altLang="zh-CN" sz="24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425450" indent="-342900" eaLnBrk="1" hangingPunct="1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微软雅黑" panose="020B0503020204020204" pitchFamily="34" charset="-122"/>
              </a:rPr>
              <a:t>sum(K) = a[1]+a[2]+ …a[K] = C[n</a:t>
            </a:r>
            <a:r>
              <a:rPr lang="en-US" altLang="zh-CN" sz="2400" baseline="-25000" dirty="0" smtClean="0"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]+C[n</a:t>
            </a:r>
            <a:r>
              <a:rPr lang="en-US" altLang="zh-CN" sz="2400" baseline="-25000" dirty="0" smtClean="0"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] …+ C[K]      </a:t>
            </a:r>
            <a:r>
              <a:rPr lang="zh-CN" altLang="en-US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间隔</a:t>
            </a:r>
            <a:endParaRPr lang="en-US" altLang="zh-CN" sz="24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82550" indent="0" eaLnBrk="1" hangingPunct="1">
              <a:spcBef>
                <a:spcPts val="450"/>
              </a:spcBef>
              <a:buSzPct val="80000"/>
            </a:pP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   n</a:t>
            </a:r>
            <a:r>
              <a:rPr lang="en-US" altLang="zh-CN" sz="2400" baseline="-25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i-1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= </a:t>
            </a:r>
            <a:r>
              <a:rPr lang="en-US" altLang="zh-CN" sz="24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n</a:t>
            </a:r>
            <a:r>
              <a:rPr lang="en-US" altLang="zh-CN" sz="2400" baseline="-250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– </a:t>
            </a:r>
            <a:r>
              <a:rPr lang="en-US" altLang="zh-CN" sz="24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lowbit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n</a:t>
            </a:r>
            <a:r>
              <a:rPr lang="en-US" altLang="zh-CN" sz="2400" baseline="-250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)    , </a:t>
            </a:r>
            <a:r>
              <a:rPr lang="zh-CN" altLang="en-US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项数最多为 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log(K), </a:t>
            </a:r>
            <a:r>
              <a:rPr lang="zh-CN" altLang="en-US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各项不相交</a:t>
            </a:r>
            <a:endParaRPr lang="en-US" altLang="zh-CN" sz="24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425450" indent="-342900" eaLnBrk="1" hangingPunct="1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微软雅黑" panose="020B0503020204020204" pitchFamily="34" charset="-122"/>
              </a:rPr>
              <a:t>对任意一个元素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a[</a:t>
            </a:r>
            <a:r>
              <a:rPr lang="en-US" altLang="zh-CN" sz="24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]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，最多有</a:t>
            </a:r>
            <a:r>
              <a:rPr lang="en-US" altLang="zh-CN" sz="2400" dirty="0" err="1" smtClean="0">
                <a:ea typeface="微软雅黑" panose="020B0503020204020204" pitchFamily="34" charset="-122"/>
              </a:rPr>
              <a:t>logN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个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元素包含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a[</a:t>
            </a:r>
            <a:r>
              <a:rPr lang="en-US" altLang="zh-CN" sz="24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]</a:t>
            </a:r>
          </a:p>
          <a:p>
            <a:pPr marL="82550" indent="0" eaLnBrk="1" hangingPunct="1">
              <a:spcBef>
                <a:spcPts val="450"/>
              </a:spcBef>
              <a:buSzPct val="80000"/>
            </a:pP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C[n</a:t>
            </a:r>
            <a:r>
              <a:rPr lang="en-US" altLang="zh-CN" sz="2400" baseline="-25000" dirty="0">
                <a:solidFill>
                  <a:srgbClr val="FF0000"/>
                </a:solidFill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], C[n</a:t>
            </a:r>
            <a:r>
              <a:rPr lang="en-US" altLang="zh-CN" sz="2400" baseline="-25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] 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…,   n</a:t>
            </a:r>
            <a:r>
              <a:rPr lang="en-US" altLang="zh-CN" sz="2400" baseline="-25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1  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= </a:t>
            </a:r>
            <a:r>
              <a:rPr lang="en-US" altLang="zh-CN" sz="24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n</a:t>
            </a:r>
            <a:r>
              <a:rPr lang="en-US" altLang="zh-CN" sz="2400" baseline="-250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= 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n</a:t>
            </a:r>
            <a:r>
              <a:rPr lang="en-US" altLang="zh-CN" sz="2400" baseline="-25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i-1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+ </a:t>
            </a:r>
            <a:r>
              <a:rPr lang="en-US" altLang="zh-CN" sz="24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lowbit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(n</a:t>
            </a:r>
            <a:r>
              <a:rPr lang="en-US" altLang="zh-CN" sz="2400" baseline="-25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i-1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) </a:t>
            </a:r>
          </a:p>
          <a:p>
            <a:pPr marL="425450" indent="-342900" eaLnBrk="1" hangingPunct="1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微软雅黑" panose="020B0503020204020204" pitchFamily="34" charset="-122"/>
              </a:rPr>
              <a:t>建数组： 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O(N)</a:t>
            </a:r>
          </a:p>
          <a:p>
            <a:pPr marL="425450" indent="-342900" eaLnBrk="1" hangingPunct="1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微软雅黑" panose="020B0503020204020204" pitchFamily="34" charset="-122"/>
              </a:rPr>
              <a:t>区间</a:t>
            </a:r>
            <a:r>
              <a:rPr lang="zh-CN" altLang="en-US" sz="2400" dirty="0">
                <a:ea typeface="微软雅黑" panose="020B0503020204020204" pitchFamily="34" charset="-122"/>
              </a:rPr>
              <a:t>求和：</a:t>
            </a:r>
            <a:r>
              <a:rPr lang="en-US" altLang="zh-CN" sz="2400" dirty="0">
                <a:ea typeface="微软雅黑" panose="020B0503020204020204" pitchFamily="34" charset="-122"/>
              </a:rPr>
              <a:t>O(</a:t>
            </a:r>
            <a:r>
              <a:rPr lang="en-US" altLang="zh-CN" sz="2400" dirty="0" err="1">
                <a:ea typeface="微软雅黑" panose="020B0503020204020204" pitchFamily="34" charset="-122"/>
              </a:rPr>
              <a:t>logN</a:t>
            </a:r>
            <a:r>
              <a:rPr lang="en-US" altLang="zh-CN" sz="2400" dirty="0">
                <a:ea typeface="微软雅黑" panose="020B0503020204020204" pitchFamily="34" charset="-122"/>
              </a:rPr>
              <a:t>)</a:t>
            </a:r>
          </a:p>
          <a:p>
            <a:pPr marL="425450" indent="-342900" eaLnBrk="1" hangingPunct="1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微软雅黑" panose="020B0503020204020204" pitchFamily="34" charset="-122"/>
              </a:rPr>
              <a:t>更新单个原始数组元素： 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O(</a:t>
            </a:r>
            <a:r>
              <a:rPr lang="en-US" altLang="zh-CN" sz="2400" dirty="0" err="1" smtClean="0">
                <a:ea typeface="微软雅黑" panose="020B0503020204020204" pitchFamily="34" charset="-122"/>
              </a:rPr>
              <a:t>logN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)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172200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 smtClean="0"/>
              <a:t>树状数组总结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194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140" y="483518"/>
            <a:ext cx="6199860" cy="4649895"/>
          </a:xfrm>
          <a:prstGeom prst="rect">
            <a:avLst/>
          </a:prstGeom>
        </p:spPr>
      </p:pic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7112675" y="4659982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</a:rPr>
              <a:t>新疆安集海大峡谷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例题</a:t>
            </a:r>
            <a:r>
              <a:rPr lang="en-US" altLang="zh-CN" sz="180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Apple Tree</a:t>
            </a:r>
          </a:p>
        </p:txBody>
      </p:sp>
    </p:spTree>
    <p:extLst>
      <p:ext uri="{BB962C8B-B14F-4D97-AF65-F5344CB8AC3E}">
        <p14:creationId xmlns:p14="http://schemas.microsoft.com/office/powerpoint/2010/main" val="13189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ChangeArrowheads="1"/>
          </p:cNvSpPr>
          <p:nvPr/>
        </p:nvSpPr>
        <p:spPr bwMode="auto">
          <a:xfrm>
            <a:off x="362702" y="181838"/>
            <a:ext cx="588645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例题</a:t>
            </a:r>
            <a:r>
              <a:rPr lang="en-US" altLang="zh-CN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1: POJ </a:t>
            </a:r>
            <a:r>
              <a:rPr lang="en-US" altLang="zh-CN" sz="2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3321 Apple Tree</a:t>
            </a:r>
          </a:p>
        </p:txBody>
      </p:sp>
      <p:pic>
        <p:nvPicPr>
          <p:cNvPr id="101379" name="Picture 2" descr="http://acm.pku.edu.cn/JudgeOnline/images/3321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771550"/>
            <a:ext cx="2336006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Rectangle 1"/>
          <p:cNvSpPr>
            <a:spLocks noChangeArrowheads="1"/>
          </p:cNvSpPr>
          <p:nvPr/>
        </p:nvSpPr>
        <p:spPr bwMode="auto">
          <a:xfrm>
            <a:off x="323528" y="3285322"/>
            <a:ext cx="849694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棵苹果树，每个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分叉点及末梢可能有苹果（最多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），每次操作可以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摘掉一个苹果，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或让一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个苹果新长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出来。反复进行多次操作，以及随时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查询某个分叉点往上的子树里，一共有多少个苹果。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分叉点数：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100,000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7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矩形 3"/>
          <p:cNvSpPr>
            <a:spLocks noChangeArrowheads="1"/>
          </p:cNvSpPr>
          <p:nvPr/>
        </p:nvSpPr>
        <p:spPr bwMode="auto">
          <a:xfrm>
            <a:off x="467544" y="1610470"/>
            <a:ext cx="3429000" cy="320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50" dirty="0">
                <a:solidFill>
                  <a:srgbClr val="7030A0"/>
                </a:solidFill>
                <a:ea typeface="微软雅黑" panose="020B0503020204020204" pitchFamily="34" charset="-122"/>
              </a:rPr>
              <a:t>Sample Input</a:t>
            </a:r>
          </a:p>
          <a:p>
            <a:pPr eaLnBrk="1" hangingPunct="1"/>
            <a:endParaRPr lang="en-US" altLang="zh-CN" sz="2250" dirty="0"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250" dirty="0" smtClean="0">
                <a:ea typeface="微软雅黑" panose="020B0503020204020204" pitchFamily="34" charset="-122"/>
              </a:rPr>
              <a:t>3      </a:t>
            </a:r>
            <a:r>
              <a:rPr lang="en-US" altLang="zh-CN" sz="225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sz="225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三个节点</a:t>
            </a:r>
            <a:endParaRPr lang="en-US" altLang="zh-CN" sz="2250" dirty="0">
              <a:solidFill>
                <a:srgbClr val="00B050"/>
              </a:solidFill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250" dirty="0">
                <a:ea typeface="微软雅黑" panose="020B0503020204020204" pitchFamily="34" charset="-122"/>
              </a:rPr>
              <a:t>1 </a:t>
            </a:r>
            <a:r>
              <a:rPr lang="en-US" altLang="zh-CN" sz="2250" dirty="0" smtClean="0">
                <a:ea typeface="微软雅黑" panose="020B0503020204020204" pitchFamily="34" charset="-122"/>
              </a:rPr>
              <a:t>2   </a:t>
            </a:r>
            <a:r>
              <a:rPr lang="en-US" altLang="zh-CN" sz="225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//2</a:t>
            </a:r>
            <a:r>
              <a:rPr lang="zh-CN" altLang="en-US" sz="225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是</a:t>
            </a:r>
            <a:r>
              <a:rPr lang="en-US" altLang="zh-CN" sz="225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25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儿子</a:t>
            </a:r>
            <a:endParaRPr lang="en-US" altLang="zh-CN" sz="2250" dirty="0">
              <a:solidFill>
                <a:srgbClr val="00B050"/>
              </a:solidFill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250" dirty="0">
                <a:ea typeface="微软雅黑" panose="020B0503020204020204" pitchFamily="34" charset="-122"/>
              </a:rPr>
              <a:t>1 </a:t>
            </a:r>
            <a:r>
              <a:rPr lang="en-US" altLang="zh-CN" sz="2250" dirty="0" smtClean="0">
                <a:ea typeface="微软雅黑" panose="020B0503020204020204" pitchFamily="34" charset="-122"/>
              </a:rPr>
              <a:t>3   </a:t>
            </a:r>
            <a:r>
              <a:rPr lang="en-US" altLang="zh-CN" sz="225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//3</a:t>
            </a:r>
            <a:r>
              <a:rPr lang="zh-CN" altLang="en-US" sz="225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是</a:t>
            </a:r>
            <a:r>
              <a:rPr lang="en-US" altLang="zh-CN" sz="225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25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儿子</a:t>
            </a:r>
            <a:endParaRPr lang="en-US" altLang="zh-CN" sz="2250" dirty="0">
              <a:solidFill>
                <a:srgbClr val="00B050"/>
              </a:solidFill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250" dirty="0" smtClean="0">
                <a:ea typeface="微软雅黑" panose="020B0503020204020204" pitchFamily="34" charset="-122"/>
              </a:rPr>
              <a:t>3      </a:t>
            </a:r>
            <a:r>
              <a:rPr lang="en-US" altLang="zh-CN" sz="225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//3</a:t>
            </a:r>
            <a:r>
              <a:rPr lang="zh-CN" altLang="en-US" sz="225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个询问</a:t>
            </a:r>
            <a:r>
              <a:rPr lang="en-US" altLang="zh-CN" sz="2250" dirty="0" smtClean="0">
                <a:ea typeface="微软雅黑" panose="020B0503020204020204" pitchFamily="34" charset="-122"/>
              </a:rPr>
              <a:t> </a:t>
            </a:r>
            <a:endParaRPr lang="en-US" altLang="zh-CN" sz="2250" dirty="0"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250" dirty="0">
                <a:ea typeface="微软雅黑" panose="020B0503020204020204" pitchFamily="34" charset="-122"/>
              </a:rPr>
              <a:t>Q </a:t>
            </a:r>
            <a:r>
              <a:rPr lang="en-US" altLang="zh-CN" sz="2250" dirty="0" smtClean="0">
                <a:ea typeface="微软雅黑" panose="020B0503020204020204" pitchFamily="34" charset="-122"/>
              </a:rPr>
              <a:t>1  </a:t>
            </a:r>
            <a:r>
              <a:rPr lang="en-US" altLang="zh-CN" sz="225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//1</a:t>
            </a:r>
            <a:r>
              <a:rPr lang="zh-CN" altLang="en-US" sz="225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号点有几个苹果</a:t>
            </a:r>
            <a:endParaRPr lang="en-US" altLang="zh-CN" sz="2250" dirty="0">
              <a:solidFill>
                <a:srgbClr val="00B050"/>
              </a:solidFill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250" dirty="0">
                <a:ea typeface="微软雅黑" panose="020B0503020204020204" pitchFamily="34" charset="-122"/>
              </a:rPr>
              <a:t>C </a:t>
            </a:r>
            <a:r>
              <a:rPr lang="en-US" altLang="zh-CN" sz="2250" dirty="0" smtClean="0">
                <a:ea typeface="微软雅黑" panose="020B0503020204020204" pitchFamily="34" charset="-122"/>
              </a:rPr>
              <a:t>2  </a:t>
            </a:r>
            <a:r>
              <a:rPr lang="en-US" altLang="zh-CN" sz="225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sz="225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改变</a:t>
            </a:r>
            <a:r>
              <a:rPr lang="en-US" altLang="zh-CN" sz="225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25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号点苹果数量</a:t>
            </a:r>
            <a:r>
              <a:rPr lang="en-US" altLang="zh-CN" sz="225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 </a:t>
            </a:r>
            <a:endParaRPr lang="en-US" altLang="zh-CN" sz="2250" dirty="0">
              <a:solidFill>
                <a:srgbClr val="00B050"/>
              </a:solidFill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250" dirty="0">
                <a:ea typeface="微软雅黑" panose="020B0503020204020204" pitchFamily="34" charset="-122"/>
              </a:rPr>
              <a:t>Q 1</a:t>
            </a:r>
          </a:p>
        </p:txBody>
      </p:sp>
      <p:sp>
        <p:nvSpPr>
          <p:cNvPr id="102403" name="矩形 4"/>
          <p:cNvSpPr>
            <a:spLocks noChangeArrowheads="1"/>
          </p:cNvSpPr>
          <p:nvPr/>
        </p:nvSpPr>
        <p:spPr bwMode="auto">
          <a:xfrm>
            <a:off x="3635896" y="1610470"/>
            <a:ext cx="3429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50" dirty="0">
                <a:solidFill>
                  <a:srgbClr val="7030A0"/>
                </a:solidFill>
                <a:ea typeface="微软雅黑" panose="020B0503020204020204" pitchFamily="34" charset="-122"/>
              </a:rPr>
              <a:t>Sample Output</a:t>
            </a:r>
          </a:p>
          <a:p>
            <a:pPr eaLnBrk="1" hangingPunct="1"/>
            <a:endParaRPr lang="en-US" altLang="zh-CN" sz="2250" dirty="0"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250" dirty="0">
                <a:ea typeface="微软雅黑" panose="020B0503020204020204" pitchFamily="34" charset="-122"/>
              </a:rPr>
              <a:t>3</a:t>
            </a:r>
          </a:p>
          <a:p>
            <a:pPr eaLnBrk="1" hangingPunct="1"/>
            <a:r>
              <a:rPr lang="en-US" altLang="zh-CN" sz="2250" dirty="0">
                <a:ea typeface="微软雅黑" panose="020B0503020204020204" pitchFamily="34" charset="-122"/>
              </a:rPr>
              <a:t>2</a:t>
            </a:r>
          </a:p>
          <a:p>
            <a:pPr eaLnBrk="1" hangingPunct="1"/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02404" name="矩形 5"/>
          <p:cNvSpPr>
            <a:spLocks noChangeArrowheads="1"/>
          </p:cNvSpPr>
          <p:nvPr/>
        </p:nvSpPr>
        <p:spPr bwMode="auto">
          <a:xfrm>
            <a:off x="467544" y="703793"/>
            <a:ext cx="829948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ea typeface="微软雅黑" panose="020B0503020204020204" pitchFamily="34" charset="-122"/>
              </a:rPr>
              <a:t>根据题意，一开始时</a:t>
            </a:r>
            <a:r>
              <a:rPr lang="zh-CN" altLang="en-US" sz="2200" dirty="0" smtClean="0">
                <a:ea typeface="微软雅黑" panose="020B0503020204020204" pitchFamily="34" charset="-122"/>
              </a:rPr>
              <a:t>，</a:t>
            </a:r>
            <a:endParaRPr lang="en-US" altLang="zh-CN" sz="2200" dirty="0" smtClean="0"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dirty="0" smtClean="0">
                <a:ea typeface="微软雅黑" panose="020B0503020204020204" pitchFamily="34" charset="-122"/>
              </a:rPr>
              <a:t>所有</a:t>
            </a:r>
            <a:r>
              <a:rPr lang="zh-CN" altLang="en-US" sz="2200" dirty="0">
                <a:ea typeface="微软雅黑" panose="020B0503020204020204" pitchFamily="34" charset="-122"/>
              </a:rPr>
              <a:t>能长苹果的地方都有</a:t>
            </a:r>
            <a:r>
              <a:rPr lang="zh-CN" altLang="en-US" sz="2200" dirty="0" smtClean="0">
                <a:ea typeface="微软雅黑" panose="020B0503020204020204" pitchFamily="34" charset="-122"/>
              </a:rPr>
              <a:t>苹果，</a:t>
            </a:r>
            <a:r>
              <a:rPr lang="en-US" altLang="zh-CN" sz="2200" dirty="0" smtClean="0">
                <a:ea typeface="微软雅黑" panose="020B0503020204020204" pitchFamily="34" charset="-122"/>
              </a:rPr>
              <a:t>1</a:t>
            </a:r>
            <a:r>
              <a:rPr lang="zh-CN" altLang="en-US" sz="2200" dirty="0" smtClean="0">
                <a:ea typeface="微软雅黑" panose="020B0503020204020204" pitchFamily="34" charset="-122"/>
              </a:rPr>
              <a:t>号点是树根</a:t>
            </a:r>
            <a:endParaRPr lang="en-US" altLang="zh-CN" sz="2200" dirty="0"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2702" y="181838"/>
            <a:ext cx="588645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例题</a:t>
            </a:r>
            <a:r>
              <a:rPr lang="en-US" altLang="zh-CN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： </a:t>
            </a:r>
            <a:r>
              <a:rPr lang="en-US" altLang="zh-CN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POJ </a:t>
            </a:r>
            <a:r>
              <a:rPr lang="en-US" altLang="zh-CN" sz="2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3321 Apple Tree</a:t>
            </a:r>
          </a:p>
        </p:txBody>
      </p:sp>
    </p:spTree>
    <p:extLst>
      <p:ext uri="{BB962C8B-B14F-4D97-AF65-F5344CB8AC3E}">
        <p14:creationId xmlns:p14="http://schemas.microsoft.com/office/powerpoint/2010/main" val="24369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矩形 4"/>
          <p:cNvSpPr>
            <a:spLocks noChangeArrowheads="1"/>
          </p:cNvSpPr>
          <p:nvPr/>
        </p:nvSpPr>
        <p:spPr bwMode="auto">
          <a:xfrm>
            <a:off x="251520" y="771550"/>
            <a:ext cx="864096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用邻接表存图（每个节点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对应于一个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里放和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有边相连的点）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单点更新，反复求和，似乎可以用树状数组做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原始数组和区间在哪里？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2702" y="181838"/>
            <a:ext cx="588645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例题</a:t>
            </a:r>
            <a:r>
              <a:rPr lang="en-US" altLang="zh-CN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： </a:t>
            </a:r>
            <a:r>
              <a:rPr lang="en-US" altLang="zh-CN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POJ </a:t>
            </a:r>
            <a:r>
              <a:rPr lang="en-US" altLang="zh-CN" sz="2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3321 Apple Tree</a:t>
            </a:r>
          </a:p>
        </p:txBody>
      </p:sp>
    </p:spTree>
    <p:extLst>
      <p:ext uri="{BB962C8B-B14F-4D97-AF65-F5344CB8AC3E}">
        <p14:creationId xmlns:p14="http://schemas.microsoft.com/office/powerpoint/2010/main" val="5873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483518"/>
            <a:ext cx="6227762" cy="4670822"/>
          </a:xfrm>
          <a:prstGeom prst="rect">
            <a:avLst/>
          </a:prstGeom>
        </p:spPr>
      </p:pic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7812360" y="458797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厦门俯瞰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树状数组的概念</a:t>
            </a:r>
            <a:endParaRPr lang="zh-CN" altLang="en-US" sz="24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矩形 4"/>
          <p:cNvSpPr>
            <a:spLocks noChangeArrowheads="1"/>
          </p:cNvSpPr>
          <p:nvPr/>
        </p:nvSpPr>
        <p:spPr bwMode="auto">
          <a:xfrm>
            <a:off x="251520" y="771550"/>
            <a:ext cx="864096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用邻接表存图（每个节点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对应于一个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里放和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有边相连的点）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单点更新，反复求和，似乎可以用树状数组做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原始数组和区间在哪里？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eaLnBrk="1" hangingPunct="1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，记下每个节点的开始时间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和结束时间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子孙的开始时间和结束时间都应位于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eaLnBrk="1" hangingPunct="1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每个节点对应于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个时间点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。时间点序列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，则一棵子树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假设根为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上的所有节点所对应的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正好是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上一个连续的区间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--- End[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，且该子树上每个节点对应于该区间中的两个元素。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2702" y="181838"/>
            <a:ext cx="588645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例题</a:t>
            </a:r>
            <a:r>
              <a:rPr lang="en-US" altLang="zh-CN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： </a:t>
            </a:r>
            <a:r>
              <a:rPr lang="en-US" altLang="zh-CN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POJ </a:t>
            </a:r>
            <a:r>
              <a:rPr lang="en-US" altLang="zh-CN" sz="2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3321 Apple Tree</a:t>
            </a:r>
          </a:p>
        </p:txBody>
      </p:sp>
    </p:spTree>
    <p:extLst>
      <p:ext uri="{BB962C8B-B14F-4D97-AF65-F5344CB8AC3E}">
        <p14:creationId xmlns:p14="http://schemas.microsoft.com/office/powerpoint/2010/main" val="24692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矩形 4"/>
          <p:cNvSpPr>
            <a:spLocks noChangeArrowheads="1"/>
          </p:cNvSpPr>
          <p:nvPr/>
        </p:nvSpPr>
        <p:spPr bwMode="auto">
          <a:xfrm>
            <a:off x="251520" y="771550"/>
            <a:ext cx="864096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用邻接表存图（每个节点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对应于一个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里放和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有边相连的点）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单点更新，反复求和，似乎可以用树状数组做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原始数组和区间在哪里？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eaLnBrk="1" hangingPunct="1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，记下每个节点的开始时间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和结束时间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子孙的开始时间和结束时间都应位于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eaLnBrk="1" hangingPunct="1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每个节点对应于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个时间点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。时间点序列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，则一棵子树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假设根为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上的所有节点所对应的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正好是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上一个连续的区间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– End[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，且该子树上每个节点对应于该区间中的两个元素。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改变苹果数目就是单点更新，统计一棵子树上面的所有苹果数，就是区间求和。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2702" y="181838"/>
            <a:ext cx="588645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例题</a:t>
            </a:r>
            <a:r>
              <a:rPr lang="en-US" altLang="zh-CN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： </a:t>
            </a:r>
            <a:r>
              <a:rPr lang="en-US" altLang="zh-CN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POJ </a:t>
            </a:r>
            <a:r>
              <a:rPr lang="en-US" altLang="zh-CN" sz="2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3321 Apple Tree</a:t>
            </a:r>
          </a:p>
        </p:txBody>
      </p:sp>
    </p:spTree>
    <p:extLst>
      <p:ext uri="{BB962C8B-B14F-4D97-AF65-F5344CB8AC3E}">
        <p14:creationId xmlns:p14="http://schemas.microsoft.com/office/powerpoint/2010/main" val="39223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矩形 4"/>
          <p:cNvSpPr>
            <a:spLocks noChangeArrowheads="1"/>
          </p:cNvSpPr>
          <p:nvPr/>
        </p:nvSpPr>
        <p:spPr bwMode="auto">
          <a:xfrm>
            <a:off x="251520" y="771550"/>
            <a:ext cx="864096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问题变成：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个节点，就有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个开始结束时间，它们构成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A</a:t>
            </a:r>
            <a:r>
              <a:rPr lang="en-US" altLang="zh-CN" sz="22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2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….A</a:t>
            </a:r>
            <a:r>
              <a:rPr lang="en-US" altLang="zh-CN" sz="22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2n</a:t>
            </a:r>
          </a:p>
          <a:p>
            <a:pPr eaLnBrk="1" hangingPunct="1"/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里每个数是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，可变化，随时查询某个区间里数的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苹果树上每个放苹果的位置对应于数列里的两个数，所以结果要除以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eaLnBrk="1" hangingPunct="1"/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2702" y="181838"/>
            <a:ext cx="588645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例题</a:t>
            </a:r>
            <a:r>
              <a:rPr lang="en-US" altLang="zh-CN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： </a:t>
            </a:r>
            <a:r>
              <a:rPr lang="en-US" altLang="zh-CN" sz="2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POJ </a:t>
            </a:r>
            <a:r>
              <a:rPr lang="en-US" altLang="zh-CN" sz="2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3321 Apple Tree</a:t>
            </a:r>
          </a:p>
        </p:txBody>
      </p:sp>
    </p:spTree>
    <p:extLst>
      <p:ext uri="{BB962C8B-B14F-4D97-AF65-F5344CB8AC3E}">
        <p14:creationId xmlns:p14="http://schemas.microsoft.com/office/powerpoint/2010/main" val="38826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483518"/>
            <a:ext cx="6227762" cy="4670822"/>
          </a:xfrm>
          <a:prstGeom prst="rect">
            <a:avLst/>
          </a:prstGeom>
        </p:spPr>
      </p:pic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7328160" y="465998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新疆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喀拉峻草原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更通用的树状数组</a:t>
            </a:r>
            <a:endParaRPr lang="en-US" altLang="zh-CN" sz="1800" dirty="0" smtClean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4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内容占位符 2"/>
          <p:cNvSpPr txBox="1">
            <a:spLocks/>
          </p:cNvSpPr>
          <p:nvPr/>
        </p:nvSpPr>
        <p:spPr bwMode="auto">
          <a:xfrm>
            <a:off x="179512" y="771550"/>
            <a:ext cx="8928992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50"/>
              </a:spcBef>
              <a:buClr>
                <a:schemeClr val="accent1"/>
              </a:buClr>
              <a:buSzPct val="80000"/>
            </a:pPr>
            <a:r>
              <a:rPr lang="zh-CN" altLang="en-US" sz="200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对原始数组</a:t>
            </a:r>
            <a:r>
              <a:rPr lang="en-US" altLang="zh-CN" sz="200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a:</a:t>
            </a:r>
          </a:p>
          <a:p>
            <a:pPr marL="425450" indent="-342900" eaLnBrk="1" hangingPunct="1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ea typeface="微软雅黑" panose="020B0503020204020204" pitchFamily="34" charset="-122"/>
              </a:rPr>
              <a:t>树状数组 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C[</a:t>
            </a:r>
            <a:r>
              <a:rPr lang="en-US" altLang="zh-CN" sz="20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] </a:t>
            </a:r>
            <a:r>
              <a:rPr lang="zh-CN" altLang="en-US" sz="2000" dirty="0" smtClean="0">
                <a:solidFill>
                  <a:srgbClr val="070CEB"/>
                </a:solidFill>
                <a:ea typeface="微软雅黑" panose="020B0503020204020204" pitchFamily="34" charset="-122"/>
              </a:rPr>
              <a:t>对应于</a:t>
            </a:r>
            <a:r>
              <a:rPr lang="en-US" altLang="zh-CN" sz="2000" dirty="0" smtClean="0">
                <a:solidFill>
                  <a:srgbClr val="070CEB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a[</a:t>
            </a:r>
            <a:r>
              <a:rPr lang="en-US" altLang="zh-CN" sz="2000" dirty="0" err="1" smtClean="0">
                <a:ea typeface="微软雅黑" panose="020B0503020204020204" pitchFamily="34" charset="-122"/>
              </a:rPr>
              <a:t>i-lowbit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)+1] ,</a:t>
            </a:r>
            <a:r>
              <a:rPr lang="en-US" altLang="zh-CN" sz="2000" dirty="0">
                <a:ea typeface="微软雅黑" panose="020B0503020204020204" pitchFamily="34" charset="-122"/>
              </a:rPr>
              <a:t> a[</a:t>
            </a:r>
            <a:r>
              <a:rPr lang="en-US" altLang="zh-CN" sz="2000" dirty="0" err="1">
                <a:ea typeface="微软雅黑" panose="020B0503020204020204" pitchFamily="34" charset="-122"/>
              </a:rPr>
              <a:t>i-lowbit</a:t>
            </a:r>
            <a:r>
              <a:rPr lang="en-US" altLang="zh-CN" sz="2000" dirty="0"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)+2] …  a[</a:t>
            </a:r>
            <a:r>
              <a:rPr lang="en-US" altLang="zh-CN" sz="20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]</a:t>
            </a:r>
          </a:p>
          <a:p>
            <a:pPr marL="82550" indent="0" eaLnBrk="1" hangingPunct="1">
              <a:spcBef>
                <a:spcPts val="450"/>
              </a:spcBef>
              <a:buSzPct val="80000"/>
            </a:pPr>
            <a:r>
              <a:rPr lang="en-US" altLang="zh-CN" sz="2000" dirty="0" smtClean="0">
                <a:ea typeface="微软雅黑" panose="020B0503020204020204" pitchFamily="34" charset="-122"/>
              </a:rPr>
              <a:t>    C[</a:t>
            </a:r>
            <a:r>
              <a:rPr lang="en-US" altLang="zh-CN" sz="20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]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可用于存放和这些对应</a:t>
            </a:r>
            <a:r>
              <a:rPr lang="zh-CN" altLang="en-US" sz="2000" dirty="0"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元素相关的值，比如和，最大值，最小值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...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425450" indent="-342900" eaLnBrk="1" hangingPunct="1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ea typeface="微软雅黑" panose="020B0503020204020204" pitchFamily="34" charset="-122"/>
              </a:rPr>
              <a:t>令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F(K)</a:t>
            </a:r>
            <a:r>
              <a:rPr lang="en-US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70CEB"/>
                </a:solidFill>
                <a:ea typeface="微软雅黑" panose="020B0503020204020204" pitchFamily="34" charset="-122"/>
              </a:rPr>
              <a:t>对应于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 a[1], a[2] …a[K]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，即对应于</a:t>
            </a:r>
            <a:r>
              <a:rPr lang="en-US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C[n</a:t>
            </a:r>
            <a:r>
              <a:rPr lang="en-US" altLang="zh-CN" sz="2000" baseline="-25000" dirty="0" smtClean="0"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], C[n</a:t>
            </a:r>
            <a:r>
              <a:rPr lang="en-US" altLang="zh-CN" sz="2000" baseline="-25000" dirty="0" smtClean="0"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] …C[K]</a:t>
            </a:r>
          </a:p>
          <a:p>
            <a:pPr marL="82550" indent="0" eaLnBrk="1" hangingPunct="1">
              <a:spcBef>
                <a:spcPts val="450"/>
              </a:spcBef>
              <a:buSzPct val="80000"/>
            </a:pPr>
            <a:r>
              <a:rPr lang="en-US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    n</a:t>
            </a:r>
            <a:r>
              <a:rPr lang="en-US" altLang="zh-CN" sz="2000" baseline="-25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i-1</a:t>
            </a:r>
            <a:r>
              <a:rPr lang="en-US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= </a:t>
            </a:r>
            <a:r>
              <a:rPr lang="en-US" altLang="zh-CN" sz="20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n</a:t>
            </a:r>
            <a:r>
              <a:rPr lang="en-US" altLang="zh-CN" sz="2000" baseline="-250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– </a:t>
            </a:r>
            <a:r>
              <a:rPr lang="en-US" altLang="zh-CN" sz="20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lowbit</a:t>
            </a:r>
            <a:r>
              <a:rPr lang="en-US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n</a:t>
            </a:r>
            <a:r>
              <a:rPr lang="en-US" altLang="zh-CN" sz="2000" baseline="-250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)     , </a:t>
            </a:r>
            <a:r>
              <a:rPr lang="zh-CN" altLang="en-US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项数最多为 </a:t>
            </a:r>
            <a:r>
              <a:rPr lang="en-US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log(K), </a:t>
            </a:r>
            <a:r>
              <a:rPr lang="zh-CN" altLang="en-US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各项不相交</a:t>
            </a:r>
            <a:endParaRPr lang="en-US" altLang="zh-CN" sz="20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82550" indent="0" eaLnBrk="1" hangingPunct="1">
              <a:spcBef>
                <a:spcPts val="450"/>
              </a:spcBef>
              <a:buSzPct val="80000"/>
            </a:pPr>
            <a:r>
              <a:rPr lang="en-US" altLang="zh-CN" sz="2000" dirty="0"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   F(K) 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可以代表与区间 </a:t>
            </a:r>
            <a:r>
              <a:rPr lang="en-US" altLang="zh-CN" sz="2000" dirty="0">
                <a:ea typeface="微软雅黑" panose="020B0503020204020204" pitchFamily="34" charset="-122"/>
              </a:rPr>
              <a:t>a[1], a[2] …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a[K] 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相关的某值，如和，最大值，最小值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425450" indent="-342900" eaLnBrk="1" hangingPunct="1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ea typeface="微软雅黑" panose="020B0503020204020204" pitchFamily="34" charset="-122"/>
              </a:rPr>
              <a:t>对任意一个元素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a[</a:t>
            </a:r>
            <a:r>
              <a:rPr lang="en-US" altLang="zh-CN" sz="20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]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，最多有</a:t>
            </a:r>
            <a:r>
              <a:rPr lang="en-US" altLang="zh-CN" sz="2000" dirty="0" err="1" smtClean="0">
                <a:ea typeface="微软雅黑" panose="020B0503020204020204" pitchFamily="34" charset="-122"/>
              </a:rPr>
              <a:t>logN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个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元素包含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a[</a:t>
            </a:r>
            <a:r>
              <a:rPr lang="en-US" altLang="zh-CN" sz="20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]</a:t>
            </a:r>
          </a:p>
          <a:p>
            <a:pPr marL="82550" indent="0" eaLnBrk="1" hangingPunct="1">
              <a:spcBef>
                <a:spcPts val="450"/>
              </a:spcBef>
              <a:buSzPct val="80000"/>
            </a:pPr>
            <a:r>
              <a:rPr lang="en-US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C[n</a:t>
            </a:r>
            <a:r>
              <a:rPr lang="en-US" altLang="zh-CN" sz="2000" baseline="-25000" dirty="0">
                <a:solidFill>
                  <a:srgbClr val="FF0000"/>
                </a:solidFill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], C[n</a:t>
            </a:r>
            <a:r>
              <a:rPr lang="en-US" altLang="zh-CN" sz="2000" baseline="-25000" dirty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] …,   n</a:t>
            </a:r>
            <a:r>
              <a:rPr lang="en-US" altLang="zh-CN" sz="2000" baseline="-25000" dirty="0">
                <a:solidFill>
                  <a:srgbClr val="FF0000"/>
                </a:solidFill>
                <a:ea typeface="微软雅黑" panose="020B0503020204020204" pitchFamily="34" charset="-122"/>
              </a:rPr>
              <a:t>1  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= </a:t>
            </a:r>
            <a:r>
              <a:rPr lang="en-US" altLang="zh-CN" sz="20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n</a:t>
            </a:r>
            <a:r>
              <a:rPr lang="en-US" altLang="zh-CN" sz="2000" baseline="-250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 = n</a:t>
            </a:r>
            <a:r>
              <a:rPr lang="en-US" altLang="zh-CN" sz="2000" baseline="-25000" dirty="0">
                <a:solidFill>
                  <a:srgbClr val="FF0000"/>
                </a:solidFill>
                <a:ea typeface="微软雅黑" panose="020B0503020204020204" pitchFamily="34" charset="-122"/>
              </a:rPr>
              <a:t>i-1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 + </a:t>
            </a:r>
            <a:r>
              <a:rPr lang="en-US" altLang="zh-CN" sz="20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lowbit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(n</a:t>
            </a:r>
            <a:r>
              <a:rPr lang="en-US" altLang="zh-CN" sz="2000" baseline="-25000" dirty="0">
                <a:solidFill>
                  <a:srgbClr val="FF0000"/>
                </a:solidFill>
                <a:ea typeface="微软雅黑" panose="020B0503020204020204" pitchFamily="34" charset="-122"/>
              </a:rPr>
              <a:t>i-1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) 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marL="425450" indent="-342900" eaLnBrk="1" hangingPunct="1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ea typeface="微软雅黑" panose="020B0503020204020204" pitchFamily="34" charset="-122"/>
              </a:rPr>
              <a:t>建</a:t>
            </a:r>
            <a:r>
              <a:rPr lang="zh-CN" altLang="en-US" sz="2000" dirty="0">
                <a:ea typeface="微软雅黑" panose="020B0503020204020204" pitchFamily="34" charset="-122"/>
              </a:rPr>
              <a:t>数组： 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O(N)</a:t>
            </a:r>
          </a:p>
          <a:p>
            <a:pPr marL="425450" indent="-342900" eaLnBrk="1" hangingPunct="1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区间</a:t>
            </a:r>
            <a:r>
              <a:rPr lang="zh-CN" altLang="en-US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求值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如求和，求从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开始的区间最大最小值）：</a:t>
            </a:r>
            <a:r>
              <a:rPr lang="en-US" altLang="zh-CN" sz="2000" dirty="0">
                <a:ea typeface="微软雅黑" panose="020B0503020204020204" pitchFamily="34" charset="-122"/>
              </a:rPr>
              <a:t>O(</a:t>
            </a:r>
            <a:r>
              <a:rPr lang="en-US" altLang="zh-CN" sz="2000" dirty="0" err="1">
                <a:ea typeface="微软雅黑" panose="020B0503020204020204" pitchFamily="34" charset="-122"/>
              </a:rPr>
              <a:t>logN</a:t>
            </a:r>
            <a:r>
              <a:rPr lang="en-US" altLang="zh-CN" sz="2000" dirty="0">
                <a:ea typeface="微软雅黑" panose="020B0503020204020204" pitchFamily="34" charset="-122"/>
              </a:rPr>
              <a:t>)</a:t>
            </a:r>
          </a:p>
          <a:p>
            <a:pPr marL="425450" indent="-342900" eaLnBrk="1" hangingPunct="1"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ea typeface="微软雅黑" panose="020B0503020204020204" pitchFamily="34" charset="-122"/>
              </a:rPr>
              <a:t>更新单个原始数组元素： 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O(</a:t>
            </a:r>
            <a:r>
              <a:rPr lang="en-US" altLang="zh-CN" sz="2000" dirty="0" err="1" smtClean="0">
                <a:ea typeface="微软雅黑" panose="020B0503020204020204" pitchFamily="34" charset="-122"/>
              </a:rPr>
              <a:t>logN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)</a:t>
            </a:r>
            <a:endParaRPr lang="en-US" altLang="zh-CN" sz="2000" dirty="0"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172200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 smtClean="0"/>
              <a:t>树状数组更通用的定义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687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内容占位符 2"/>
          <p:cNvSpPr txBox="1">
            <a:spLocks/>
          </p:cNvSpPr>
          <p:nvPr/>
        </p:nvSpPr>
        <p:spPr bwMode="auto">
          <a:xfrm>
            <a:off x="179512" y="771550"/>
            <a:ext cx="8928992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50"/>
              </a:spcBef>
              <a:buClr>
                <a:schemeClr val="accent1"/>
              </a:buClr>
              <a:buSzPct val="80000"/>
            </a:pP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eaLnBrk="1" hangingPunct="1">
              <a:spcBef>
                <a:spcPts val="450"/>
              </a:spcBef>
              <a:buClr>
                <a:schemeClr val="accent1"/>
              </a:buClr>
              <a:buSzPct val="80000"/>
            </a:pPr>
            <a:r>
              <a:rPr lang="zh-CN" altLang="en-US" sz="2000" dirty="0" smtClean="0">
                <a:ea typeface="微软雅黑" panose="020B0503020204020204" pitchFamily="34" charset="-122"/>
              </a:rPr>
              <a:t>若 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F([</a:t>
            </a:r>
            <a:r>
              <a:rPr lang="en-US" altLang="zh-CN" sz="2000" dirty="0" err="1" smtClean="0">
                <a:ea typeface="微软雅黑" panose="020B0503020204020204" pitchFamily="34" charset="-122"/>
              </a:rPr>
              <a:t>s,e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]) 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可以由 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F([1,s-1])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F([1,e])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推导出来，才有可能用树状数组求 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F([</a:t>
            </a:r>
            <a:r>
              <a:rPr lang="en-US" altLang="zh-CN" sz="2000" dirty="0" err="1" smtClean="0">
                <a:ea typeface="微软雅黑" panose="020B0503020204020204" pitchFamily="34" charset="-122"/>
              </a:rPr>
              <a:t>s,e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])</a:t>
            </a:r>
          </a:p>
          <a:p>
            <a:pPr eaLnBrk="1" hangingPunct="1">
              <a:spcBef>
                <a:spcPts val="450"/>
              </a:spcBef>
              <a:buClr>
                <a:schemeClr val="accent1"/>
              </a:buClr>
              <a:buSzPct val="80000"/>
            </a:pPr>
            <a:endParaRPr lang="en-US" altLang="zh-CN" sz="20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ts val="450"/>
              </a:spcBef>
              <a:buClr>
                <a:schemeClr val="accent1"/>
              </a:buClr>
              <a:buSzPct val="80000"/>
            </a:pP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eaLnBrk="1" hangingPunct="1">
              <a:spcBef>
                <a:spcPts val="450"/>
              </a:spcBef>
              <a:buClr>
                <a:schemeClr val="accent1"/>
              </a:buClr>
              <a:buSzPct val="80000"/>
            </a:pPr>
            <a:r>
              <a:rPr lang="zh-CN" altLang="en-US" sz="2000" dirty="0" smtClean="0">
                <a:ea typeface="微软雅黑" panose="020B0503020204020204" pitchFamily="34" charset="-122"/>
              </a:rPr>
              <a:t>例如，树状数组不能做单点更新，区间求最大值。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eaLnBrk="1" hangingPunct="1">
              <a:spcBef>
                <a:spcPts val="450"/>
              </a:spcBef>
              <a:buClr>
                <a:schemeClr val="accent1"/>
              </a:buClr>
              <a:buSzPct val="80000"/>
            </a:pPr>
            <a:r>
              <a:rPr lang="zh-CN" altLang="en-US" sz="2000" dirty="0" smtClean="0">
                <a:ea typeface="微软雅黑" panose="020B0503020204020204" pitchFamily="34" charset="-122"/>
              </a:rPr>
              <a:t>但如果区间总是从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开始，则可以。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eaLnBrk="1" hangingPunct="1">
              <a:spcBef>
                <a:spcPts val="450"/>
              </a:spcBef>
              <a:buClr>
                <a:schemeClr val="accent1"/>
              </a:buClr>
              <a:buSzPct val="80000"/>
            </a:pPr>
            <a:endParaRPr lang="en-US" altLang="zh-CN" sz="20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ts val="450"/>
              </a:spcBef>
              <a:buClr>
                <a:schemeClr val="accent1"/>
              </a:buClr>
              <a:buSzPct val="80000"/>
            </a:pP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eaLnBrk="1" hangingPunct="1">
              <a:spcBef>
                <a:spcPts val="450"/>
              </a:spcBef>
              <a:buClr>
                <a:schemeClr val="accent1"/>
              </a:buClr>
              <a:buSzPct val="80000"/>
            </a:pPr>
            <a:endParaRPr lang="en-US" altLang="zh-CN" sz="20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ts val="450"/>
              </a:spcBef>
              <a:buClr>
                <a:schemeClr val="accent1"/>
              </a:buClr>
              <a:buSzPct val="80000"/>
            </a:pPr>
            <a:endParaRPr lang="en-US" altLang="zh-CN" sz="2000" dirty="0" smtClean="0">
              <a:solidFill>
                <a:srgbClr val="7030A0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172200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 smtClean="0"/>
              <a:t>树状数组</a:t>
            </a:r>
            <a:r>
              <a:rPr lang="zh-CN" altLang="en-US" sz="2600" dirty="0"/>
              <a:t>更通用的定义</a:t>
            </a:r>
          </a:p>
        </p:txBody>
      </p:sp>
    </p:spTree>
    <p:extLst>
      <p:ext uri="{BB962C8B-B14F-4D97-AF65-F5344CB8AC3E}">
        <p14:creationId xmlns:p14="http://schemas.microsoft.com/office/powerpoint/2010/main" val="36001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内容占位符 2"/>
          <p:cNvSpPr txBox="1">
            <a:spLocks/>
          </p:cNvSpPr>
          <p:nvPr/>
        </p:nvSpPr>
        <p:spPr bwMode="auto">
          <a:xfrm>
            <a:off x="179512" y="771550"/>
            <a:ext cx="8928992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ts val="450"/>
              </a:spcBef>
              <a:buClr>
                <a:schemeClr val="accent1"/>
              </a:buClr>
              <a:buSzPct val="80000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一个数的序列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 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... &lt; 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的时候，我们称这个序列是上升的。对于给定的一个序列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..., 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，我们可以得到一些上升的子序列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..., 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&lt;= 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 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... &lt; 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 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450"/>
              </a:spcBef>
              <a:buClr>
                <a:schemeClr val="accent1"/>
              </a:buClr>
              <a:buSzPct val="80000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450"/>
              </a:spcBef>
              <a:buClr>
                <a:schemeClr val="accent1"/>
              </a:buClr>
              <a:buSzPct val="80000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，对于序列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(1, 7, 3, 5, 9, 4, 8)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，有它的一些上升子序列，如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(1, 7), (3, 4, 8)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等等。这些子序列中最长的长度是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，比如子序列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(1, 3, 5, 8).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你的任务，就是对于给定的序列，求出最长上升子序列的长度。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8928992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/>
              <a:t>例题</a:t>
            </a:r>
            <a:r>
              <a:rPr lang="en-US" altLang="zh-CN" sz="2600" dirty="0"/>
              <a:t>2</a:t>
            </a:r>
            <a:r>
              <a:rPr lang="zh-CN" altLang="en-US" sz="2600" dirty="0"/>
              <a:t>：</a:t>
            </a:r>
            <a:r>
              <a:rPr lang="en-US" altLang="zh-CN" sz="2600" dirty="0" err="1"/>
              <a:t>nlogn</a:t>
            </a:r>
            <a:r>
              <a:rPr lang="zh-CN" altLang="en-US" sz="2600" dirty="0"/>
              <a:t>求 最长上升子序列 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百练</a:t>
            </a:r>
            <a:r>
              <a:rPr lang="en-US" altLang="zh-CN" sz="2600" dirty="0" smtClean="0"/>
              <a:t>2757</a:t>
            </a:r>
            <a:r>
              <a:rPr lang="en-US" altLang="zh-CN" sz="2600" dirty="0"/>
              <a:t>:</a:t>
            </a:r>
            <a:r>
              <a:rPr lang="zh-CN" altLang="en-US" sz="2600" dirty="0"/>
              <a:t>最长上升子</a:t>
            </a:r>
            <a:r>
              <a:rPr lang="zh-CN" altLang="en-US" sz="2600" dirty="0" smtClean="0"/>
              <a:t>序列</a:t>
            </a:r>
            <a:r>
              <a:rPr lang="en-US" altLang="zh-CN" sz="2600" dirty="0" smtClean="0"/>
              <a:t>)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7986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172200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 smtClean="0"/>
              <a:t>例题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：</a:t>
            </a:r>
            <a:r>
              <a:rPr lang="en-US" altLang="zh-CN" sz="2600" dirty="0" err="1" smtClean="0"/>
              <a:t>nlogn</a:t>
            </a:r>
            <a:r>
              <a:rPr lang="zh-CN" altLang="en-US" sz="2600" dirty="0" smtClean="0"/>
              <a:t>求 最长上升子序列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395536" y="987574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sz="2000" b="1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endParaRPr lang="en-US" altLang="zh-CN" sz="2000" b="1" dirty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sz="2000" b="1" dirty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/>
            <a:r>
              <a:rPr lang="zh-CN" altLang="zh-CN" sz="2000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7 1 7 3 5 9 4 8</a:t>
            </a:r>
            <a:endParaRPr lang="zh-CN" altLang="zh-CN" sz="2000" dirty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000" b="1" dirty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2000" b="1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</a:p>
          <a:p>
            <a:pPr lvl="1" indent="-457200"/>
            <a:endParaRPr lang="en-US" altLang="zh-CN" sz="2000" dirty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indent="-457200"/>
            <a:r>
              <a:rPr lang="zh-CN" altLang="zh-CN" sz="2000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4</a:t>
            </a:r>
            <a:endParaRPr lang="zh-CN" altLang="zh-CN" sz="2000" dirty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5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172200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 smtClean="0"/>
              <a:t>例题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：</a:t>
            </a:r>
            <a:r>
              <a:rPr lang="en-US" altLang="zh-CN" sz="2600" dirty="0" err="1" smtClean="0"/>
              <a:t>nlogn</a:t>
            </a:r>
            <a:r>
              <a:rPr lang="zh-CN" altLang="en-US" sz="2600" dirty="0" smtClean="0"/>
              <a:t>求 最长上升子序列 </a:t>
            </a:r>
            <a:r>
              <a:rPr lang="en-US" altLang="zh-CN" sz="2600" dirty="0" smtClean="0"/>
              <a:t>(LIS)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251520" y="57317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对原数组 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从小到大排序得到新数组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中原来的位置记为 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（相同元素，如何排序？）</a:t>
            </a:r>
            <a:endParaRPr lang="en-US" altLang="zh-CN" dirty="0" smtClean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设定树状数组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 C[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中终点</a:t>
            </a:r>
            <a:r>
              <a:rPr lang="zh-CN" altLang="en-US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位于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i-lowbit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)+1]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之间（含两端</a:t>
            </a:r>
            <a:r>
              <a:rPr lang="en-US" altLang="zh-CN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</a:t>
            </a:r>
            <a:r>
              <a:rPr lang="zh-CN" altLang="en-US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长度，会不断更新</a:t>
            </a:r>
            <a:endParaRPr lang="en-US" altLang="zh-CN" dirty="0" smtClean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LIS(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中，以 </a:t>
            </a:r>
            <a:r>
              <a:rPr lang="en-US" altLang="zh-CN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为终点的</a:t>
            </a:r>
            <a:r>
              <a:rPr lang="en-US" altLang="zh-CN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</a:t>
            </a:r>
            <a:r>
              <a:rPr lang="zh-CN" altLang="en-US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长度。开始所有的 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LIS(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从小到大扫描 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一遍 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扫描到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lvl="0"/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1&gt; LIS(n[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的值设为  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query(n[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+ 1</a:t>
            </a:r>
          </a:p>
          <a:p>
            <a:pPr marL="720000" lvl="0"/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query(k)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a[k]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之间（含两端）的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。查询最多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log(k)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数组元素即可完成</a:t>
            </a:r>
            <a:endParaRPr lang="en-US" altLang="zh-CN" dirty="0" smtClean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2&gt; 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更新所有包含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a[n[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  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zh-CN" altLang="en-US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扫描结束后，最大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元素，就是答案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（所有上述数组下标从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开始）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49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172200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 smtClean="0"/>
              <a:t>例题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：</a:t>
            </a:r>
            <a:r>
              <a:rPr lang="en-US" altLang="zh-CN" sz="2600" dirty="0" err="1" smtClean="0"/>
              <a:t>nlogn</a:t>
            </a:r>
            <a:r>
              <a:rPr lang="zh-CN" altLang="en-US" sz="2600" dirty="0" smtClean="0"/>
              <a:t>求 最长上升子序列 </a:t>
            </a:r>
            <a:r>
              <a:rPr lang="en-US" altLang="zh-CN" sz="2600" dirty="0" smtClean="0"/>
              <a:t>(LIS)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0" y="627534"/>
            <a:ext cx="92525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从小到大扫描 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一遍 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扫描到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lvl="0"/>
            <a:endParaRPr lang="en-US" altLang="zh-CN" dirty="0" smtClean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1&gt; LIS(n[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的值设为  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query(n[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+ 1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解释：</a:t>
            </a:r>
            <a:endParaRPr lang="en-US" altLang="zh-CN" dirty="0" smtClean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lv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45750" lvl="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求出的，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数组中从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a[n[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这一段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LISA)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长度。并非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最终正确值。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45750" lvl="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a[n[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还没被看过，自然不会在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里面。 		</a:t>
            </a:r>
          </a:p>
          <a:p>
            <a:pPr marL="645750" lvl="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按从小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到大看的，看到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的时候，所发现的所有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都不包含比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的元素。		</a:t>
            </a:r>
          </a:p>
          <a:p>
            <a:pPr marL="645750" lvl="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里面的元素，都比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，那么加上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a[n[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，自然就能</a:t>
            </a:r>
          </a:p>
          <a:p>
            <a:pPr marL="360000"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形成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一个更长的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里面有和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，咋办？？？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6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5486"/>
            <a:ext cx="8064896" cy="46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172200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 smtClean="0"/>
              <a:t>例题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：</a:t>
            </a:r>
            <a:r>
              <a:rPr lang="en-US" altLang="zh-CN" sz="2600" dirty="0" err="1" smtClean="0"/>
              <a:t>nlogn</a:t>
            </a:r>
            <a:r>
              <a:rPr lang="zh-CN" altLang="en-US" sz="2600" dirty="0" smtClean="0"/>
              <a:t>求 最长上升子序列 </a:t>
            </a:r>
            <a:r>
              <a:rPr lang="en-US" altLang="zh-CN" sz="2600" dirty="0" smtClean="0"/>
              <a:t>(LIS)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0" y="627534"/>
            <a:ext cx="9252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从小到大扫描 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一遍 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扫描到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lvl="0"/>
            <a:endParaRPr lang="en-US" altLang="zh-CN" dirty="0" smtClean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1&gt; LIS(n[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的值设为  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query(n[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+ 1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 smtClean="0">
                <a:solidFill>
                  <a:srgbClr val="231F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解释：</a:t>
            </a:r>
            <a:endParaRPr lang="en-US" altLang="zh-CN" dirty="0" smtClean="0">
              <a:solidFill>
                <a:srgbClr val="231F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lv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45750" lvl="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求出的，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数组中从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a[n[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这一段中的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LISA)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长度。并非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最终正确值。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45750" lvl="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a[n[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还没被看过，自然不会在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里面。 		</a:t>
            </a:r>
          </a:p>
          <a:p>
            <a:pPr marL="645750" lvl="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按从小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到大看的，看到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的时候，所发现的所有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都不包含比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的元素。		</a:t>
            </a:r>
          </a:p>
          <a:p>
            <a:pPr marL="645750" lvl="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里面的元素，都比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，那么加上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a[n[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，自然就能</a:t>
            </a:r>
          </a:p>
          <a:p>
            <a:pPr marL="360000"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形成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一个更长的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里面有和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，咋办？？？</a:t>
            </a:r>
          </a:p>
          <a:p>
            <a:pPr marL="645750" lvl="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里面不能有和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</a:p>
          <a:p>
            <a:pPr marL="645750" lvl="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元素相等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的情况下，按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从大到小排 </a:t>
            </a:r>
          </a:p>
          <a:p>
            <a:pPr marL="645750" lvl="0" indent="-285750">
              <a:buFont typeface="Wingdings" panose="05000000000000000000" pitchFamily="2" charset="2"/>
              <a:buChar char="l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0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172200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 smtClean="0"/>
              <a:t>例题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：</a:t>
            </a:r>
            <a:r>
              <a:rPr lang="en-US" altLang="zh-CN" sz="2600" dirty="0" err="1" smtClean="0"/>
              <a:t>nlogn</a:t>
            </a:r>
            <a:r>
              <a:rPr lang="zh-CN" altLang="en-US" sz="2600" dirty="0" smtClean="0"/>
              <a:t>求 最长上升子序列 </a:t>
            </a:r>
            <a:r>
              <a:rPr lang="en-US" altLang="zh-CN" sz="2600" dirty="0" smtClean="0"/>
              <a:t>(LIS)</a:t>
            </a:r>
            <a:endParaRPr lang="zh-CN" altLang="en-US" sz="2600" dirty="0"/>
          </a:p>
        </p:txBody>
      </p:sp>
      <p:sp>
        <p:nvSpPr>
          <p:cNvPr id="2" name="文本框 1"/>
          <p:cNvSpPr txBox="1"/>
          <p:nvPr/>
        </p:nvSpPr>
        <p:spPr>
          <a:xfrm>
            <a:off x="852202" y="4066676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56258" y="4066676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79680" y="4066676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83736" y="4066676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02360" y="4066676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06416" y="4066676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10472" y="4066676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414528" y="4066676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2202" y="2482500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56258" y="2482500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879680" y="2482500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383736" y="2482500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894047" y="2482500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98103" y="2482500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902159" y="2482500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06215" y="2482500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9198" y="408567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n</a:t>
            </a:r>
            <a:endParaRPr lang="zh-CN" altLang="en-US" sz="2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23528" y="257175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a</a:t>
            </a:r>
            <a:endParaRPr lang="zh-CN" altLang="en-US" sz="22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085333" y="3058564"/>
            <a:ext cx="997741" cy="1296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085333" y="467409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677594" y="3130572"/>
            <a:ext cx="116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].</a:t>
            </a:r>
            <a:r>
              <a:rPr lang="en-US" altLang="zh-CN" sz="1600" dirty="0" err="1" smtClean="0"/>
              <a:t>pos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870551" y="4066773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374607" y="4066773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870551" y="2482597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374607" y="2482597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471368" y="8319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C[n[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2" idx="2"/>
            <a:endCxn id="17" idx="0"/>
          </p:cNvCxnSpPr>
          <p:nvPr/>
        </p:nvCxnSpPr>
        <p:spPr>
          <a:xfrm>
            <a:off x="4083074" y="1201275"/>
            <a:ext cx="63001" cy="128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15" idx="0"/>
          </p:cNvCxnSpPr>
          <p:nvPr/>
        </p:nvCxnSpPr>
        <p:spPr>
          <a:xfrm flipH="1">
            <a:off x="3131708" y="1192901"/>
            <a:ext cx="951365" cy="128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271409" y="8341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C[xx]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2645430" y="1199881"/>
            <a:ext cx="121086" cy="127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0" idx="0"/>
          </p:cNvCxnSpPr>
          <p:nvPr/>
        </p:nvCxnSpPr>
        <p:spPr>
          <a:xfrm flipH="1">
            <a:off x="2122579" y="1192803"/>
            <a:ext cx="643937" cy="128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035903" y="8384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C[</a:t>
            </a:r>
            <a:r>
              <a:rPr lang="en-US" altLang="zh-CN" dirty="0" err="1" smtClean="0"/>
              <a:t>yy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endCxn id="13" idx="0"/>
          </p:cNvCxnSpPr>
          <p:nvPr/>
        </p:nvCxnSpPr>
        <p:spPr>
          <a:xfrm flipH="1">
            <a:off x="1104230" y="1192803"/>
            <a:ext cx="360267" cy="128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14" idx="0"/>
          </p:cNvCxnSpPr>
          <p:nvPr/>
        </p:nvCxnSpPr>
        <p:spPr>
          <a:xfrm>
            <a:off x="1448313" y="1180850"/>
            <a:ext cx="159973" cy="130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47777" y="3175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942659" y="4642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516216" y="699542"/>
            <a:ext cx="2376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query(n[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到目前为止，发现的终点位于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必然不包含比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大的元素，也不包含在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中下标大于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172200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 smtClean="0"/>
              <a:t>例题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：</a:t>
            </a:r>
            <a:r>
              <a:rPr lang="en-US" altLang="zh-CN" sz="2600" dirty="0" err="1" smtClean="0"/>
              <a:t>nlogn</a:t>
            </a:r>
            <a:r>
              <a:rPr lang="zh-CN" altLang="en-US" sz="2600" dirty="0" smtClean="0"/>
              <a:t>求 最长上升子序列 </a:t>
            </a:r>
            <a:r>
              <a:rPr lang="en-US" altLang="zh-CN" sz="2600" dirty="0" smtClean="0"/>
              <a:t>(LIS)</a:t>
            </a:r>
            <a:endParaRPr lang="zh-CN" altLang="en-US" sz="2600" dirty="0"/>
          </a:p>
        </p:txBody>
      </p:sp>
      <p:sp>
        <p:nvSpPr>
          <p:cNvPr id="2" name="文本框 1"/>
          <p:cNvSpPr txBox="1"/>
          <p:nvPr/>
        </p:nvSpPr>
        <p:spPr>
          <a:xfrm>
            <a:off x="852202" y="4066676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56258" y="4066676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79680" y="4066676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83736" y="4066676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02360" y="4066676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06416" y="4066676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10472" y="4066676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414528" y="4066676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2202" y="2482500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56258" y="2482500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879680" y="2482500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383736" y="2482500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894047" y="2482500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98103" y="2482500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902159" y="2482500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06215" y="2482500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9198" y="408567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n</a:t>
            </a:r>
            <a:endParaRPr lang="zh-CN" altLang="en-US" sz="2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23528" y="257175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a</a:t>
            </a:r>
            <a:endParaRPr lang="zh-CN" altLang="en-US" sz="22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085333" y="3058564"/>
            <a:ext cx="997741" cy="1296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085333" y="467409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702533" y="3072381"/>
            <a:ext cx="116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].</a:t>
            </a:r>
            <a:r>
              <a:rPr lang="en-US" altLang="zh-CN" sz="1600" dirty="0" err="1" smtClean="0"/>
              <a:t>pos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870551" y="4066773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374607" y="4066773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870551" y="2482597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374607" y="2482597"/>
            <a:ext cx="5040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471368" y="8319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C[n[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2" idx="2"/>
            <a:endCxn id="17" idx="0"/>
          </p:cNvCxnSpPr>
          <p:nvPr/>
        </p:nvCxnSpPr>
        <p:spPr>
          <a:xfrm>
            <a:off x="4083074" y="1201275"/>
            <a:ext cx="63001" cy="128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15" idx="0"/>
          </p:cNvCxnSpPr>
          <p:nvPr/>
        </p:nvCxnSpPr>
        <p:spPr>
          <a:xfrm flipH="1">
            <a:off x="3131708" y="1192901"/>
            <a:ext cx="951365" cy="128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271409" y="8341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C[xx]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2645430" y="1199881"/>
            <a:ext cx="121086" cy="127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0" idx="0"/>
          </p:cNvCxnSpPr>
          <p:nvPr/>
        </p:nvCxnSpPr>
        <p:spPr>
          <a:xfrm flipH="1">
            <a:off x="2122579" y="1192803"/>
            <a:ext cx="643937" cy="128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035903" y="8384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C[</a:t>
            </a:r>
            <a:r>
              <a:rPr lang="en-US" altLang="zh-CN" dirty="0" err="1" smtClean="0"/>
              <a:t>yy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endCxn id="13" idx="0"/>
          </p:cNvCxnSpPr>
          <p:nvPr/>
        </p:nvCxnSpPr>
        <p:spPr>
          <a:xfrm flipH="1">
            <a:off x="1104230" y="1192803"/>
            <a:ext cx="360267" cy="128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14" idx="0"/>
          </p:cNvCxnSpPr>
          <p:nvPr/>
        </p:nvCxnSpPr>
        <p:spPr>
          <a:xfrm>
            <a:off x="1448313" y="1180850"/>
            <a:ext cx="159973" cy="130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47777" y="3175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942659" y="4642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351712" y="1370010"/>
            <a:ext cx="2612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== n[j],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时还未看到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n[j],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则前述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中，也不可能包含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a[n[j].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n[j]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query(n[j].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也不会包含以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a[n[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为终点的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517783" y="466961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endCxn id="15" idx="2"/>
          </p:cNvCxnSpPr>
          <p:nvPr/>
        </p:nvCxnSpPr>
        <p:spPr>
          <a:xfrm flipH="1" flipV="1">
            <a:off x="3131708" y="3058564"/>
            <a:ext cx="463883" cy="1289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649835" y="3089922"/>
            <a:ext cx="116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n[j].</a:t>
            </a:r>
            <a:r>
              <a:rPr lang="en-US" altLang="zh-CN" sz="1600" dirty="0" err="1" smtClean="0"/>
              <a:t>pos</a:t>
            </a:r>
            <a:endParaRPr lang="zh-CN" altLang="en-US" sz="1600" dirty="0"/>
          </a:p>
        </p:txBody>
      </p:sp>
      <p:cxnSp>
        <p:nvCxnSpPr>
          <p:cNvPr id="46" name="直接箭头连接符 45"/>
          <p:cNvCxnSpPr>
            <a:endCxn id="31" idx="2"/>
          </p:cNvCxnSpPr>
          <p:nvPr/>
        </p:nvCxnSpPr>
        <p:spPr>
          <a:xfrm flipH="1" flipV="1">
            <a:off x="2626635" y="3058661"/>
            <a:ext cx="1534423" cy="1292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90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469004"/>
            <a:ext cx="6227762" cy="4670822"/>
          </a:xfrm>
          <a:prstGeom prst="rect">
            <a:avLst/>
          </a:prstGeom>
        </p:spPr>
      </p:pic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7884368" y="473199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</a:rPr>
              <a:t>喀纳斯湖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二维树状数组</a:t>
            </a:r>
            <a:endParaRPr lang="en-US" altLang="zh-CN" sz="1800" dirty="0" smtClean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8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172200" cy="3600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600" dirty="0" smtClean="0"/>
              <a:t>二维树状数组</a:t>
            </a:r>
            <a:endParaRPr lang="zh-CN" altLang="en-US" sz="26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45604" y="699542"/>
            <a:ext cx="8690892" cy="33944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100" dirty="0"/>
              <a:t>原始</a:t>
            </a:r>
            <a:r>
              <a:rPr lang="zh-CN" altLang="en-US" sz="2100" dirty="0" smtClean="0"/>
              <a:t>数组</a:t>
            </a:r>
            <a:r>
              <a:rPr lang="en-US" altLang="zh-CN" sz="2100" dirty="0" smtClean="0"/>
              <a:t>a</a:t>
            </a:r>
            <a:r>
              <a:rPr lang="zh-CN" altLang="en-US" sz="2100" dirty="0" smtClean="0"/>
              <a:t>和</a:t>
            </a:r>
            <a:r>
              <a:rPr lang="zh-CN" altLang="en-US" sz="2100" dirty="0"/>
              <a:t>树状</a:t>
            </a:r>
            <a:r>
              <a:rPr lang="zh-CN" altLang="en-US" sz="2100" dirty="0" smtClean="0"/>
              <a:t>数组</a:t>
            </a:r>
            <a:r>
              <a:rPr lang="en-US" altLang="zh-CN" sz="2100" dirty="0" smtClean="0"/>
              <a:t>C</a:t>
            </a:r>
            <a:r>
              <a:rPr lang="zh-CN" altLang="en-US" sz="2100" dirty="0" smtClean="0"/>
              <a:t>都是</a:t>
            </a:r>
            <a:r>
              <a:rPr lang="zh-CN" altLang="en-US" sz="2100" dirty="0"/>
              <a:t>二维的</a:t>
            </a:r>
            <a:endParaRPr lang="en-US" altLang="zh-CN" sz="21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100" dirty="0"/>
              <a:t>C[x][y] = ∑ {a[</a:t>
            </a:r>
            <a:r>
              <a:rPr lang="en-US" altLang="zh-CN" sz="2100" dirty="0" err="1"/>
              <a:t>i</a:t>
            </a:r>
            <a:r>
              <a:rPr lang="en-US" altLang="zh-CN" sz="2100" dirty="0"/>
              <a:t>][j]} </a:t>
            </a:r>
          </a:p>
          <a:p>
            <a:pPr marL="0" indent="0">
              <a:buNone/>
            </a:pPr>
            <a:r>
              <a:rPr lang="en-US" altLang="zh-CN" sz="2100" dirty="0" smtClean="0"/>
              <a:t>      x-</a:t>
            </a:r>
            <a:r>
              <a:rPr lang="en-US" altLang="zh-CN" sz="2100" dirty="0" err="1" smtClean="0"/>
              <a:t>lowbit</a:t>
            </a:r>
            <a:r>
              <a:rPr lang="en-US" altLang="zh-CN" sz="2100" dirty="0" smtClean="0"/>
              <a:t>[x</a:t>
            </a:r>
            <a:r>
              <a:rPr lang="en-US" altLang="zh-CN" sz="2100" dirty="0"/>
              <a:t>]+1 &lt;= </a:t>
            </a:r>
            <a:r>
              <a:rPr lang="en-US" altLang="zh-CN" sz="2100" dirty="0" err="1"/>
              <a:t>i</a:t>
            </a:r>
            <a:r>
              <a:rPr lang="en-US" altLang="zh-CN" sz="2100" dirty="0"/>
              <a:t> &lt;=x </a:t>
            </a:r>
          </a:p>
          <a:p>
            <a:pPr marL="0" indent="0">
              <a:buNone/>
            </a:pPr>
            <a:r>
              <a:rPr lang="en-US" altLang="zh-CN" sz="2100" dirty="0" smtClean="0"/>
              <a:t>      y-</a:t>
            </a:r>
            <a:r>
              <a:rPr lang="en-US" altLang="zh-CN" sz="2100" dirty="0" err="1" smtClean="0"/>
              <a:t>lowbit</a:t>
            </a:r>
            <a:r>
              <a:rPr lang="en-US" altLang="zh-CN" sz="2100" dirty="0" smtClean="0"/>
              <a:t>[y</a:t>
            </a:r>
            <a:r>
              <a:rPr lang="en-US" altLang="zh-CN" sz="2100" dirty="0"/>
              <a:t>]+1 &lt;= j &lt;=y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21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100" dirty="0"/>
              <a:t>Sum[x][y] = ∑ {C [</a:t>
            </a:r>
            <a:r>
              <a:rPr lang="en-US" altLang="zh-CN" sz="2100" dirty="0" err="1"/>
              <a:t>i</a:t>
            </a:r>
            <a:r>
              <a:rPr lang="en-US" altLang="zh-CN" sz="2100" dirty="0"/>
              <a:t>][j]}  (</a:t>
            </a:r>
            <a:r>
              <a:rPr lang="zh-CN" altLang="en-US" sz="2100" dirty="0"/>
              <a:t>从</a:t>
            </a:r>
            <a:r>
              <a:rPr lang="en-US" altLang="zh-CN" sz="2100" dirty="0"/>
              <a:t>[1,1]</a:t>
            </a:r>
            <a:r>
              <a:rPr lang="zh-CN" altLang="en-US" sz="2100" dirty="0"/>
              <a:t> 到</a:t>
            </a:r>
            <a:r>
              <a:rPr lang="en-US" altLang="zh-CN" sz="2100" dirty="0"/>
              <a:t>[</a:t>
            </a:r>
            <a:r>
              <a:rPr lang="en-US" altLang="zh-CN" sz="2100" dirty="0" err="1"/>
              <a:t>x,y</a:t>
            </a:r>
            <a:r>
              <a:rPr lang="en-US" altLang="zh-CN" sz="2100" dirty="0"/>
              <a:t>]</a:t>
            </a:r>
            <a:r>
              <a:rPr lang="zh-CN" altLang="en-US" sz="2100" dirty="0"/>
              <a:t>这个</a:t>
            </a:r>
            <a:r>
              <a:rPr lang="en-US" altLang="zh-CN" sz="2100" dirty="0"/>
              <a:t>a</a:t>
            </a:r>
            <a:r>
              <a:rPr lang="zh-CN" altLang="en-US" sz="2100" dirty="0"/>
              <a:t>矩阵里的所有元素的和）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100" dirty="0" smtClean="0"/>
              <a:t>     i</a:t>
            </a:r>
            <a:r>
              <a:rPr lang="en-US" altLang="zh-CN" sz="2100" baseline="-25000" dirty="0" smtClean="0"/>
              <a:t>1</a:t>
            </a:r>
            <a:r>
              <a:rPr lang="en-US" altLang="zh-CN" sz="2100" dirty="0" smtClean="0"/>
              <a:t>=x</a:t>
            </a:r>
            <a:r>
              <a:rPr lang="en-US" altLang="zh-CN" sz="2100" dirty="0"/>
              <a:t>, i</a:t>
            </a:r>
            <a:r>
              <a:rPr lang="en-US" altLang="zh-CN" sz="2100" baseline="-25000" dirty="0"/>
              <a:t>2 </a:t>
            </a:r>
            <a:r>
              <a:rPr lang="en-US" altLang="zh-CN" sz="2100" dirty="0"/>
              <a:t>= i</a:t>
            </a:r>
            <a:r>
              <a:rPr lang="en-US" altLang="zh-CN" sz="2100" baseline="-25000" dirty="0"/>
              <a:t>1</a:t>
            </a:r>
            <a:r>
              <a:rPr lang="en-US" altLang="zh-CN" sz="2100" dirty="0"/>
              <a:t>-lowbit(i</a:t>
            </a:r>
            <a:r>
              <a:rPr lang="en-US" altLang="zh-CN" sz="2100" baseline="-25000" dirty="0"/>
              <a:t>1</a:t>
            </a:r>
            <a:r>
              <a:rPr lang="en-US" altLang="zh-CN" sz="2100" dirty="0"/>
              <a:t>), …</a:t>
            </a:r>
            <a:r>
              <a:rPr lang="en-US" altLang="zh-CN" sz="2100" dirty="0" err="1"/>
              <a:t>i</a:t>
            </a:r>
            <a:r>
              <a:rPr lang="en-US" altLang="zh-CN" sz="2100" baseline="-25000" dirty="0" err="1"/>
              <a:t>k</a:t>
            </a:r>
            <a:r>
              <a:rPr lang="en-US" altLang="zh-CN" sz="2100" baseline="-25000" dirty="0"/>
              <a:t> </a:t>
            </a:r>
            <a:r>
              <a:rPr lang="en-US" altLang="zh-CN" sz="2100" dirty="0"/>
              <a:t>= i</a:t>
            </a:r>
            <a:r>
              <a:rPr lang="en-US" altLang="zh-CN" sz="2100" baseline="-25000" dirty="0"/>
              <a:t>k-1</a:t>
            </a:r>
            <a:r>
              <a:rPr lang="en-US" altLang="zh-CN" sz="2100" dirty="0"/>
              <a:t>-lowbit(i</a:t>
            </a:r>
            <a:r>
              <a:rPr lang="en-US" altLang="zh-CN" sz="2100" baseline="-25000" dirty="0"/>
              <a:t>k-1</a:t>
            </a:r>
            <a:r>
              <a:rPr lang="en-US" altLang="zh-CN" sz="2100" dirty="0"/>
              <a:t>) </a:t>
            </a:r>
            <a:r>
              <a:rPr lang="en-US" altLang="zh-CN" sz="2100" dirty="0" smtClean="0"/>
              <a:t>…..  </a:t>
            </a:r>
            <a:r>
              <a:rPr lang="en-US" altLang="zh-CN" sz="2100" dirty="0" err="1" smtClean="0"/>
              <a:t>i</a:t>
            </a:r>
            <a:r>
              <a:rPr lang="en-US" altLang="zh-CN" sz="2100" baseline="-25000" dirty="0" err="1" smtClean="0"/>
              <a:t>k</a:t>
            </a:r>
            <a:r>
              <a:rPr lang="en-US" altLang="zh-CN" sz="2100" baseline="-25000" dirty="0" smtClean="0"/>
              <a:t> </a:t>
            </a:r>
            <a:r>
              <a:rPr lang="en-US" altLang="zh-CN" sz="2100" dirty="0"/>
              <a:t>&gt; 0</a:t>
            </a:r>
            <a:endParaRPr lang="en-US" altLang="zh-CN" sz="2100" baseline="-25000" dirty="0"/>
          </a:p>
          <a:p>
            <a:pPr marL="0" indent="0">
              <a:buNone/>
            </a:pPr>
            <a:r>
              <a:rPr lang="en-US" altLang="zh-CN" sz="2100" dirty="0" smtClean="0"/>
              <a:t>     j</a:t>
            </a:r>
            <a:r>
              <a:rPr lang="en-US" altLang="zh-CN" sz="2100" baseline="-25000" dirty="0" smtClean="0"/>
              <a:t>1</a:t>
            </a:r>
            <a:r>
              <a:rPr lang="en-US" altLang="zh-CN" sz="2100" dirty="0" smtClean="0"/>
              <a:t>=y</a:t>
            </a:r>
            <a:r>
              <a:rPr lang="en-US" altLang="zh-CN" sz="2100" dirty="0"/>
              <a:t>, j</a:t>
            </a:r>
            <a:r>
              <a:rPr lang="en-US" altLang="zh-CN" sz="2100" baseline="-25000" dirty="0"/>
              <a:t>2 </a:t>
            </a:r>
            <a:r>
              <a:rPr lang="en-US" altLang="zh-CN" sz="2100" dirty="0"/>
              <a:t>= j</a:t>
            </a:r>
            <a:r>
              <a:rPr lang="en-US" altLang="zh-CN" sz="2100" baseline="-25000" dirty="0"/>
              <a:t>1</a:t>
            </a:r>
            <a:r>
              <a:rPr lang="en-US" altLang="zh-CN" sz="2100" dirty="0"/>
              <a:t>-lowbit(j</a:t>
            </a:r>
            <a:r>
              <a:rPr lang="en-US" altLang="zh-CN" sz="2100" baseline="-25000" dirty="0"/>
              <a:t>1</a:t>
            </a:r>
            <a:r>
              <a:rPr lang="en-US" altLang="zh-CN" sz="2100" dirty="0"/>
              <a:t>), …</a:t>
            </a:r>
            <a:r>
              <a:rPr lang="en-US" altLang="zh-CN" sz="2100" dirty="0" err="1"/>
              <a:t>j</a:t>
            </a:r>
            <a:r>
              <a:rPr lang="en-US" altLang="zh-CN" sz="2100" baseline="-25000" dirty="0" err="1"/>
              <a:t>k</a:t>
            </a:r>
            <a:r>
              <a:rPr lang="en-US" altLang="zh-CN" sz="2100" baseline="-25000" dirty="0"/>
              <a:t> </a:t>
            </a:r>
            <a:r>
              <a:rPr lang="en-US" altLang="zh-CN" sz="2100" dirty="0"/>
              <a:t>= j</a:t>
            </a:r>
            <a:r>
              <a:rPr lang="en-US" altLang="zh-CN" sz="2100" baseline="-25000" dirty="0"/>
              <a:t>k-1</a:t>
            </a:r>
            <a:r>
              <a:rPr lang="en-US" altLang="zh-CN" sz="2100" dirty="0"/>
              <a:t>-lowbit(j</a:t>
            </a:r>
            <a:r>
              <a:rPr lang="en-US" altLang="zh-CN" sz="2100" baseline="-25000" dirty="0"/>
              <a:t>k-1</a:t>
            </a:r>
            <a:r>
              <a:rPr lang="en-US" altLang="zh-CN" sz="2100" dirty="0"/>
              <a:t>) </a:t>
            </a:r>
            <a:r>
              <a:rPr lang="en-US" altLang="zh-CN" sz="2100" dirty="0" smtClean="0"/>
              <a:t>…..  </a:t>
            </a:r>
            <a:r>
              <a:rPr lang="en-US" altLang="zh-CN" sz="2100" dirty="0" err="1" smtClean="0"/>
              <a:t>j</a:t>
            </a:r>
            <a:r>
              <a:rPr lang="en-US" altLang="zh-CN" sz="2100" baseline="-25000" dirty="0" err="1" smtClean="0"/>
              <a:t>k</a:t>
            </a:r>
            <a:r>
              <a:rPr lang="en-US" altLang="zh-CN" sz="2100" baseline="-25000" dirty="0" smtClean="0"/>
              <a:t> </a:t>
            </a:r>
            <a:r>
              <a:rPr lang="en-US" altLang="zh-CN" sz="2100" dirty="0"/>
              <a:t>&gt; 0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21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100" dirty="0" smtClean="0"/>
              <a:t>用于</a:t>
            </a:r>
            <a:r>
              <a:rPr lang="zh-CN" altLang="en-US" sz="2100" dirty="0"/>
              <a:t>快速求数字子矩阵的和</a:t>
            </a:r>
            <a:r>
              <a:rPr lang="en-US" altLang="zh-CN" sz="2100" dirty="0"/>
              <a:t>,</a:t>
            </a:r>
            <a:r>
              <a:rPr lang="zh-CN" altLang="en-US" sz="2100" dirty="0"/>
              <a:t>更新和查询的时间复杂度都是</a:t>
            </a:r>
            <a:r>
              <a:rPr lang="en-US" altLang="zh-CN" sz="2100" dirty="0"/>
              <a:t>log(n)*log(m) </a:t>
            </a:r>
            <a:r>
              <a:rPr lang="zh-CN" altLang="en-US" sz="2100" dirty="0"/>
              <a:t>，建</a:t>
            </a:r>
            <a:r>
              <a:rPr lang="en-US" altLang="zh-CN" sz="2100" dirty="0"/>
              <a:t>C</a:t>
            </a:r>
            <a:r>
              <a:rPr lang="zh-CN" altLang="en-US" sz="2100" dirty="0"/>
              <a:t>数组复杂度</a:t>
            </a:r>
            <a:r>
              <a:rPr lang="en-US" altLang="zh-CN" sz="2100" dirty="0"/>
              <a:t>O(m*n) (</a:t>
            </a:r>
            <a:r>
              <a:rPr lang="en-US" altLang="zh-CN" sz="2100" dirty="0" err="1"/>
              <a:t>n,m</a:t>
            </a:r>
            <a:r>
              <a:rPr lang="zh-CN" altLang="en-US" sz="2100" dirty="0"/>
              <a:t>分别为两维的大小</a:t>
            </a:r>
            <a:r>
              <a:rPr lang="en-US" altLang="zh-CN" sz="2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1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251520" y="1419622"/>
            <a:ext cx="8651304" cy="3469492"/>
          </a:xfrm>
        </p:spPr>
        <p:txBody>
          <a:bodyPr/>
          <a:lstStyle/>
          <a:p>
            <a:r>
              <a:rPr lang="zh-CN" altLang="en-US" sz="2800" dirty="0" smtClean="0">
                <a:latin typeface="微软雅黑" panose="020B0503020204020204" pitchFamily="34" charset="-122"/>
              </a:rPr>
              <a:t>对于数组 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a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，我们设一个数组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微软雅黑" panose="020B0503020204020204" pitchFamily="34" charset="-122"/>
              </a:rPr>
              <a:t> C[</a:t>
            </a:r>
            <a:r>
              <a:rPr lang="en-US" altLang="zh-CN" sz="2200" dirty="0" err="1" smtClean="0">
                <a:latin typeface="微软雅黑" panose="020B0503020204020204" pitchFamily="34" charset="-122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</a:rPr>
              <a:t>] = a[</a:t>
            </a:r>
            <a:r>
              <a:rPr lang="en-US" altLang="zh-CN" sz="2200" dirty="0" err="1" smtClean="0">
                <a:latin typeface="微软雅黑" panose="020B0503020204020204" pitchFamily="34" charset="-122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</a:rPr>
              <a:t> – 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</a:rPr>
              <a:t>lowbit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(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</a:rPr>
              <a:t>i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)</a:t>
            </a:r>
            <a:r>
              <a:rPr lang="en-US" altLang="zh-CN" sz="2200" dirty="0" smtClean="0">
                <a:latin typeface="微软雅黑" panose="020B0503020204020204" pitchFamily="34" charset="-122"/>
              </a:rPr>
              <a:t> + 1] + </a:t>
            </a:r>
            <a:r>
              <a:rPr lang="en-US" altLang="zh-CN" sz="2200" dirty="0">
                <a:latin typeface="微软雅黑" panose="020B0503020204020204" pitchFamily="34" charset="-122"/>
              </a:rPr>
              <a:t>a[</a:t>
            </a:r>
            <a:r>
              <a:rPr lang="en-US" altLang="zh-CN" sz="2200" dirty="0" err="1">
                <a:latin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</a:rPr>
              <a:t> – 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lowbit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</a:rPr>
              <a:t>(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</a:rPr>
              <a:t>)</a:t>
            </a:r>
            <a:r>
              <a:rPr lang="en-US" altLang="zh-CN" sz="2200" dirty="0" smtClean="0">
                <a:latin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</a:rPr>
              <a:t>+ </a:t>
            </a:r>
            <a:r>
              <a:rPr lang="en-US" altLang="zh-CN" sz="2200" dirty="0" smtClean="0">
                <a:latin typeface="微软雅黑" panose="020B0503020204020204" pitchFamily="34" charset="-122"/>
              </a:rPr>
              <a:t>2] +… + a[</a:t>
            </a:r>
            <a:r>
              <a:rPr lang="en-US" altLang="zh-CN" sz="2200" dirty="0" err="1" smtClean="0">
                <a:latin typeface="微软雅黑" panose="020B0503020204020204" pitchFamily="34" charset="-122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</a:rPr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lowbit</a:t>
            </a:r>
            <a:r>
              <a:rPr lang="en-US" altLang="zh-CN" dirty="0" smtClean="0"/>
              <a:t>(x</a:t>
            </a:r>
            <a:r>
              <a:rPr lang="en-US" altLang="zh-CN" dirty="0"/>
              <a:t>) </a:t>
            </a:r>
            <a:r>
              <a:rPr lang="en-US" altLang="zh-CN" dirty="0" smtClean="0"/>
              <a:t>: x </a:t>
            </a:r>
            <a:r>
              <a:rPr lang="zh-CN" altLang="en-US" dirty="0" smtClean="0"/>
              <a:t>的</a:t>
            </a:r>
            <a:r>
              <a:rPr lang="zh-CN" altLang="en-US" dirty="0"/>
              <a:t>二进制表示形式留下最右边的</a:t>
            </a:r>
            <a:r>
              <a:rPr lang="en-US" altLang="zh-CN" dirty="0"/>
              <a:t>1</a:t>
            </a:r>
            <a:r>
              <a:rPr lang="zh-CN" altLang="en-US" dirty="0"/>
              <a:t>，其他位都变成</a:t>
            </a:r>
            <a:r>
              <a:rPr lang="en-US" altLang="zh-CN" dirty="0"/>
              <a:t>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开始算！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C[0]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a[0]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</a:rPr>
              <a:t>没用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C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即为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的树状数组。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微软雅黑" panose="020B0503020204020204" pitchFamily="34" charset="-122"/>
            </a:endParaRPr>
          </a:p>
          <a:p>
            <a:endParaRPr lang="zh-CN" altLang="en-US" sz="2800" dirty="0" smtClean="0">
              <a:latin typeface="微软雅黑" panose="020B0503020204020204" pitchFamily="34" charset="-122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51520" y="133167"/>
            <a:ext cx="6750867" cy="80010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ea typeface="微软雅黑" panose="020B0503020204020204" pitchFamily="34" charset="-122"/>
              </a:rPr>
              <a:t>树状数组的定义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内容占位符 2"/>
          <p:cNvSpPr>
            <a:spLocks noGrp="1"/>
          </p:cNvSpPr>
          <p:nvPr>
            <p:ph idx="1"/>
          </p:nvPr>
        </p:nvSpPr>
        <p:spPr>
          <a:xfrm>
            <a:off x="251520" y="1851670"/>
            <a:ext cx="8676456" cy="4643438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endParaRPr lang="en-US" altLang="zh-CN" sz="24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lowbit</a:t>
            </a:r>
            <a:r>
              <a:rPr lang="en-US" altLang="zh-CN" sz="2400" dirty="0" smtClean="0"/>
              <a:t>(x) 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x </a:t>
            </a:r>
            <a:r>
              <a:rPr lang="zh-CN" altLang="en-US" sz="2400" dirty="0"/>
              <a:t>的二进制表示形式留下最右边的</a:t>
            </a:r>
            <a:r>
              <a:rPr lang="en-US" altLang="zh-CN" sz="2400" dirty="0"/>
              <a:t>1</a:t>
            </a:r>
            <a:r>
              <a:rPr lang="zh-CN" altLang="en-US" sz="2400" dirty="0"/>
              <a:t>，其他位都变成</a:t>
            </a:r>
            <a:r>
              <a:rPr lang="en-US" altLang="zh-CN" sz="2400" dirty="0" smtClean="0"/>
              <a:t>0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61913" lvl="1" indent="0">
              <a:lnSpc>
                <a:spcPct val="90000"/>
              </a:lnSpc>
              <a:spcBef>
                <a:spcPts val="450"/>
              </a:spcBef>
              <a:buSzPct val="80000"/>
              <a:buNone/>
            </a:pP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lowbit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(x)= x &amp; (x^(x-1))  = x &amp;(-x)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33167"/>
            <a:ext cx="6750867" cy="80010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ea typeface="微软雅黑" panose="020B0503020204020204" pitchFamily="34" charset="-122"/>
              </a:rPr>
              <a:t>求</a:t>
            </a:r>
            <a:r>
              <a:rPr lang="en-US" altLang="zh-CN" sz="3200" dirty="0" err="1" smtClean="0">
                <a:ea typeface="微软雅黑" panose="020B0503020204020204" pitchFamily="34" charset="-122"/>
              </a:rPr>
              <a:t>lowbit</a:t>
            </a:r>
            <a:r>
              <a:rPr lang="en-US" altLang="zh-CN" sz="3200" dirty="0" smtClean="0">
                <a:ea typeface="微软雅黑" panose="020B0503020204020204" pitchFamily="34" charset="-122"/>
              </a:rPr>
              <a:t>(x)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25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23528" y="267494"/>
            <a:ext cx="6172200" cy="8572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600" dirty="0"/>
              <a:t>C</a:t>
            </a:r>
            <a:r>
              <a:rPr lang="zh-CN" altLang="en-US" sz="3600" dirty="0"/>
              <a:t>包含哪些项看上去没有</a:t>
            </a:r>
            <a:r>
              <a:rPr lang="zh-CN" altLang="en-US" sz="3600" dirty="0" smtClean="0"/>
              <a:t>规律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2400" dirty="0" smtClean="0">
                <a:solidFill>
                  <a:srgbClr val="FF0000"/>
                </a:solidFill>
              </a:rPr>
              <a:t>C[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] = a[</a:t>
            </a:r>
            <a:r>
              <a:rPr lang="en-US" altLang="zh-CN" sz="2400" dirty="0" err="1">
                <a:solidFill>
                  <a:srgbClr val="FF0000"/>
                </a:solidFill>
              </a:rPr>
              <a:t>i-lowbit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)+1] + …+ a[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>
          <a:xfrm>
            <a:off x="179512" y="987574"/>
            <a:ext cx="6172200" cy="4232672"/>
          </a:xfrm>
        </p:spPr>
        <p:txBody>
          <a:bodyPr/>
          <a:lstStyle/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C1=A1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C2=A1+A2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C3=A3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C4=A1+A2+A3+A4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C5=A5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C6=A5+A6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C7=A7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C8=A1+A2+A3+A4+A5+A6+A7+A8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C16=A1+A2+A3+A4+A5+A6+A7+A8+A9+A10+A11+A12+A13+A14+A15+A16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191773"/>
              </p:ext>
            </p:extLst>
          </p:nvPr>
        </p:nvGraphicFramePr>
        <p:xfrm>
          <a:off x="1259632" y="1419622"/>
          <a:ext cx="6493878" cy="3146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位图图像" r:id="rId3" imgW="3990476" imgH="1933333" progId="PBrush">
                  <p:embed/>
                </p:oleObj>
              </mc:Choice>
              <mc:Fallback>
                <p:oleObj name="位图图像" r:id="rId3" imgW="3990476" imgH="1933333" progId="PBrush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419622"/>
                        <a:ext cx="6493878" cy="3146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23528" y="267494"/>
            <a:ext cx="6172200" cy="8572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树状数组图示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54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07504" y="1038735"/>
            <a:ext cx="9145016" cy="486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2200" b="1" dirty="0">
                <a:latin typeface="Arial" charset="0"/>
                <a:ea typeface="微软雅黑" panose="020B0503020204020204" pitchFamily="34" charset="-122"/>
              </a:rPr>
              <a:t>树状数组用于解决</a:t>
            </a:r>
            <a:r>
              <a:rPr lang="zh-CN" altLang="en-US" sz="2200" b="1" dirty="0">
                <a:solidFill>
                  <a:srgbClr val="FF0000"/>
                </a:solidFill>
                <a:latin typeface="Arial" charset="0"/>
                <a:ea typeface="微软雅黑" panose="020B0503020204020204" pitchFamily="34" charset="-122"/>
              </a:rPr>
              <a:t>单个</a:t>
            </a:r>
            <a:r>
              <a:rPr lang="zh-CN" altLang="en-US" sz="2200" b="1" dirty="0">
                <a:latin typeface="Arial" charset="0"/>
                <a:ea typeface="微软雅黑" panose="020B0503020204020204" pitchFamily="34" charset="-122"/>
              </a:rPr>
              <a:t>元素经常</a:t>
            </a:r>
            <a:r>
              <a:rPr lang="zh-CN" altLang="en-US" sz="2200" b="1" dirty="0" smtClean="0">
                <a:latin typeface="Arial" charset="0"/>
                <a:ea typeface="微软雅黑" panose="020B0503020204020204" pitchFamily="34" charset="-122"/>
              </a:rPr>
              <a:t>修改</a:t>
            </a:r>
            <a:r>
              <a:rPr lang="en-US" altLang="zh-CN" sz="2200" b="1" dirty="0" smtClean="0">
                <a:latin typeface="Arial" charset="0"/>
                <a:ea typeface="微软雅黑" panose="020B0503020204020204" pitchFamily="34" charset="-122"/>
              </a:rPr>
              <a:t>,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2200" b="1" dirty="0" smtClean="0">
                <a:latin typeface="Arial" charset="0"/>
                <a:ea typeface="微软雅黑" panose="020B0503020204020204" pitchFamily="34" charset="-122"/>
              </a:rPr>
              <a:t>而且</a:t>
            </a:r>
            <a:r>
              <a:rPr lang="zh-CN" altLang="en-US" sz="2200" b="1" dirty="0">
                <a:latin typeface="Arial" charset="0"/>
                <a:ea typeface="微软雅黑" panose="020B0503020204020204" pitchFamily="34" charset="-122"/>
              </a:rPr>
              <a:t>还反复求不同的区间和的</a:t>
            </a:r>
            <a:r>
              <a:rPr lang="zh-CN" altLang="en-US" sz="2200" b="1" dirty="0" smtClean="0">
                <a:latin typeface="Arial" charset="0"/>
                <a:ea typeface="微软雅黑" panose="020B0503020204020204" pitchFamily="34" charset="-122"/>
              </a:rPr>
              <a:t>情况</a:t>
            </a:r>
            <a:endParaRPr lang="en-US" altLang="zh-CN" sz="2400" dirty="0" smtClean="0">
              <a:latin typeface="+mn-lt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400" dirty="0">
              <a:latin typeface="+mn-lt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2400" dirty="0" smtClean="0">
                <a:latin typeface="+mn-lt"/>
                <a:ea typeface="微软雅黑" panose="020B0503020204020204" pitchFamily="34" charset="-122"/>
              </a:rPr>
              <a:t>用</a:t>
            </a:r>
            <a:r>
              <a:rPr lang="en-US" altLang="zh-CN" sz="2400" dirty="0" smtClean="0">
                <a:latin typeface="+mn-lt"/>
                <a:ea typeface="微软雅黑" panose="020B0503020204020204" pitchFamily="34" charset="-122"/>
              </a:rPr>
              <a:t>O(</a:t>
            </a:r>
            <a:r>
              <a:rPr lang="en-US" altLang="zh-CN" sz="2400" dirty="0" err="1" smtClean="0">
                <a:latin typeface="+mn-lt"/>
                <a:ea typeface="微软雅黑" panose="020B0503020204020204" pitchFamily="34" charset="-122"/>
              </a:rPr>
              <a:t>logN</a:t>
            </a:r>
            <a:r>
              <a:rPr lang="en-US" altLang="zh-CN" sz="2400" dirty="0" smtClean="0">
                <a:latin typeface="+mn-lt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+mn-lt"/>
                <a:ea typeface="微软雅黑" panose="020B0503020204020204" pitchFamily="34" charset="-122"/>
              </a:rPr>
              <a:t>时间求</a:t>
            </a:r>
            <a:r>
              <a:rPr lang="en-US" altLang="zh-CN" sz="2400" dirty="0" smtClean="0">
                <a:latin typeface="+mn-lt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+mn-lt"/>
                <a:ea typeface="微软雅黑" panose="020B0503020204020204" pitchFamily="34" charset="-122"/>
              </a:rPr>
              <a:t>数组任意</a:t>
            </a:r>
            <a:r>
              <a:rPr lang="zh-CN" altLang="en-US" sz="2400" dirty="0">
                <a:latin typeface="+mn-lt"/>
                <a:ea typeface="微软雅黑" panose="020B0503020204020204" pitchFamily="34" charset="-122"/>
              </a:rPr>
              <a:t>区间的</a:t>
            </a:r>
            <a:r>
              <a:rPr lang="zh-CN" altLang="en-US" sz="2400" dirty="0" smtClean="0">
                <a:latin typeface="+mn-lt"/>
                <a:ea typeface="微软雅黑" panose="020B0503020204020204" pitchFamily="34" charset="-122"/>
              </a:rPr>
              <a:t>和 </a:t>
            </a:r>
            <a:r>
              <a:rPr lang="en-US" altLang="zh-CN" sz="2100" dirty="0" smtClean="0">
                <a:latin typeface="+mn-lt"/>
                <a:ea typeface="微软雅黑" panose="020B0503020204020204" pitchFamily="34" charset="-122"/>
              </a:rPr>
              <a:t>a[</a:t>
            </a:r>
            <a:r>
              <a:rPr lang="en-US" altLang="zh-CN" sz="2100" dirty="0" err="1" smtClean="0"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sz="2100" dirty="0">
                <a:latin typeface="+mn-lt"/>
                <a:ea typeface="微软雅黑" panose="020B0503020204020204" pitchFamily="34" charset="-122"/>
              </a:rPr>
              <a:t>] + a[i+1] + … + a[j</a:t>
            </a:r>
            <a:r>
              <a:rPr lang="en-US" altLang="zh-CN" sz="2100" dirty="0" smtClean="0">
                <a:latin typeface="+mn-lt"/>
                <a:ea typeface="微软雅黑" panose="020B0503020204020204" pitchFamily="34" charset="-122"/>
              </a:rPr>
              <a:t>]</a:t>
            </a: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100" dirty="0" smtClean="0">
              <a:latin typeface="+mn-lt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2100" dirty="0" smtClean="0">
                <a:latin typeface="+mn-lt"/>
                <a:ea typeface="微软雅黑" panose="020B0503020204020204" pitchFamily="34" charset="-122"/>
              </a:rPr>
              <a:t>代价：更新一个元素</a:t>
            </a:r>
            <a:r>
              <a:rPr lang="en-US" altLang="zh-CN" sz="2100" dirty="0" smtClean="0">
                <a:latin typeface="+mn-lt"/>
                <a:ea typeface="微软雅黑" panose="020B0503020204020204" pitchFamily="34" charset="-122"/>
              </a:rPr>
              <a:t>a[</a:t>
            </a:r>
            <a:r>
              <a:rPr lang="en-US" altLang="zh-CN" sz="2100" dirty="0" err="1" smtClean="0"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sz="2100" dirty="0" smtClean="0">
                <a:latin typeface="+mn-lt"/>
                <a:ea typeface="微软雅黑" panose="020B0503020204020204" pitchFamily="34" charset="-122"/>
              </a:rPr>
              <a:t>]</a:t>
            </a:r>
            <a:r>
              <a:rPr lang="zh-CN" altLang="en-US" sz="2100" dirty="0" smtClean="0">
                <a:latin typeface="+mn-lt"/>
                <a:ea typeface="微软雅黑" panose="020B0503020204020204" pitchFamily="34" charset="-122"/>
              </a:rPr>
              <a:t>所花时间也是</a:t>
            </a:r>
            <a:r>
              <a:rPr lang="en-US" altLang="zh-CN" sz="2000" dirty="0">
                <a:ea typeface="微软雅黑" panose="020B0503020204020204" pitchFamily="34" charset="-122"/>
              </a:rPr>
              <a:t>O(</a:t>
            </a:r>
            <a:r>
              <a:rPr lang="en-US" altLang="zh-CN" sz="2000" dirty="0" err="1">
                <a:ea typeface="微软雅黑" panose="020B0503020204020204" pitchFamily="34" charset="-122"/>
              </a:rPr>
              <a:t>logN</a:t>
            </a:r>
            <a:r>
              <a:rPr lang="en-US" altLang="zh-CN" sz="2000" dirty="0">
                <a:ea typeface="微软雅黑" panose="020B0503020204020204" pitchFamily="34" charset="-122"/>
              </a:rPr>
              <a:t>)</a:t>
            </a:r>
            <a:endParaRPr lang="en-US" altLang="zh-CN" sz="2100" dirty="0">
              <a:latin typeface="+mn-lt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100" dirty="0" smtClean="0">
                <a:latin typeface="+mn-lt"/>
                <a:ea typeface="微软雅黑" panose="020B0503020204020204" pitchFamily="34" charset="-122"/>
              </a:rPr>
              <a:t>            </a:t>
            </a:r>
            <a:r>
              <a:rPr lang="zh-CN" altLang="en-US" sz="2100" dirty="0" smtClean="0">
                <a:latin typeface="+mn-lt"/>
                <a:ea typeface="微软雅黑" panose="020B0503020204020204" pitchFamily="34" charset="-122"/>
              </a:rPr>
              <a:t>因为</a:t>
            </a:r>
            <a:r>
              <a:rPr lang="en-US" altLang="zh-CN" sz="2100" dirty="0" smtClean="0">
                <a:latin typeface="+mn-lt"/>
                <a:ea typeface="微软雅黑" panose="020B0503020204020204" pitchFamily="34" charset="-122"/>
              </a:rPr>
              <a:t>a[</a:t>
            </a:r>
            <a:r>
              <a:rPr lang="en-US" altLang="zh-CN" sz="2100" dirty="0" err="1" smtClean="0"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sz="2100" dirty="0" smtClean="0">
                <a:latin typeface="+mn-lt"/>
                <a:ea typeface="微软雅黑" panose="020B0503020204020204" pitchFamily="34" charset="-122"/>
              </a:rPr>
              <a:t>]</a:t>
            </a:r>
            <a:r>
              <a:rPr lang="zh-CN" altLang="en-US" sz="2100" dirty="0" smtClean="0">
                <a:latin typeface="+mn-lt"/>
                <a:ea typeface="微软雅黑" panose="020B0503020204020204" pitchFamily="34" charset="-122"/>
              </a:rPr>
              <a:t>更新会导致</a:t>
            </a:r>
            <a:r>
              <a:rPr lang="en-US" altLang="zh-CN" sz="2100" dirty="0" smtClean="0">
                <a:latin typeface="+mn-lt"/>
                <a:ea typeface="微软雅黑" panose="020B0503020204020204" pitchFamily="34" charset="-122"/>
              </a:rPr>
              <a:t>C</a:t>
            </a:r>
            <a:r>
              <a:rPr lang="zh-CN" altLang="en-US" sz="2100" dirty="0" smtClean="0">
                <a:latin typeface="+mn-lt"/>
                <a:ea typeface="微软雅黑" panose="020B0503020204020204" pitchFamily="34" charset="-122"/>
              </a:rPr>
              <a:t>数组一些元素更新</a:t>
            </a:r>
            <a:endParaRPr lang="en-US" altLang="zh-CN" sz="2100" dirty="0" smtClean="0">
              <a:latin typeface="+mn-lt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100" dirty="0">
              <a:latin typeface="+mn-lt"/>
              <a:ea typeface="微软雅黑" panose="020B0503020204020204" pitchFamily="34" charset="-122"/>
            </a:endParaRPr>
          </a:p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endParaRPr lang="en-US" altLang="zh-CN" sz="2100" dirty="0" smtClean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6172200" cy="8572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树状数组的作用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5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13202</TotalTime>
  <Words>2853</Words>
  <Application>Microsoft Office PowerPoint</Application>
  <PresentationFormat>全屏显示(16:9)</PresentationFormat>
  <Paragraphs>409</Paragraphs>
  <Slides>44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黑体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Wingdings 2</vt:lpstr>
      <vt:lpstr>Office 主题</vt:lpstr>
      <vt:lpstr>位图图像</vt:lpstr>
      <vt:lpstr>数据结构和算法实习</vt:lpstr>
      <vt:lpstr>树状数组</vt:lpstr>
      <vt:lpstr>PowerPoint 演示文稿</vt:lpstr>
      <vt:lpstr>PowerPoint 演示文稿</vt:lpstr>
      <vt:lpstr>树状数组的定义</vt:lpstr>
      <vt:lpstr>求lowbit(x)</vt:lpstr>
      <vt:lpstr>C包含哪些项看上去没有规律 C[i] = a[i-lowbit(i)+1] + …+ a[i] </vt:lpstr>
      <vt:lpstr>树状数组图示</vt:lpstr>
      <vt:lpstr>树状数组的作用</vt:lpstr>
      <vt:lpstr>PowerPoint 演示文稿</vt:lpstr>
      <vt:lpstr>为何求区间和复杂度是O(logN)</vt:lpstr>
      <vt:lpstr>为何求sum(k)可在logN时间完成</vt:lpstr>
      <vt:lpstr>sum(k)的项数</vt:lpstr>
      <vt:lpstr>证明sum(k)的构成</vt:lpstr>
      <vt:lpstr>证明sum(k)的构成</vt:lpstr>
      <vt:lpstr>PowerPoint 演示文稿</vt:lpstr>
      <vt:lpstr>更新单个a元素</vt:lpstr>
      <vt:lpstr>更新单个a元素</vt:lpstr>
      <vt:lpstr>更新单个a元素</vt:lpstr>
      <vt:lpstr>更新单个a元素</vt:lpstr>
      <vt:lpstr>更新单个a元素</vt:lpstr>
      <vt:lpstr>更新单个a元素</vt:lpstr>
      <vt:lpstr>更新单个a元素</vt:lpstr>
      <vt:lpstr>构建树状数组</vt:lpstr>
      <vt:lpstr>树状数组总结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树状数组更通用的定义</vt:lpstr>
      <vt:lpstr>树状数组更通用的定义</vt:lpstr>
      <vt:lpstr>例题2：nlogn求 最长上升子序列 (百练2757:最长上升子序列) </vt:lpstr>
      <vt:lpstr>例题2：nlogn求 最长上升子序列</vt:lpstr>
      <vt:lpstr>例题2：nlogn求 最长上升子序列 (LIS)</vt:lpstr>
      <vt:lpstr>例题2：nlogn求 最长上升子序列 (LIS)</vt:lpstr>
      <vt:lpstr>例题2：nlogn求 最长上升子序列 (LIS)</vt:lpstr>
      <vt:lpstr>例题2：nlogn求 最长上升子序列 (LIS)</vt:lpstr>
      <vt:lpstr>例题2：nlogn求 最长上升子序列 (LIS)</vt:lpstr>
      <vt:lpstr>PowerPoint 演示文稿</vt:lpstr>
      <vt:lpstr>二维树状数组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guowei</dc:creator>
  <cp:lastModifiedBy>Wei Guo</cp:lastModifiedBy>
  <cp:revision>258</cp:revision>
  <dcterms:modified xsi:type="dcterms:W3CDTF">2021-10-02T07:05:43Z</dcterms:modified>
</cp:coreProperties>
</file>