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318" r:id="rId2"/>
    <p:sldId id="447" r:id="rId3"/>
    <p:sldId id="366" r:id="rId4"/>
    <p:sldId id="561" r:id="rId5"/>
    <p:sldId id="559" r:id="rId6"/>
    <p:sldId id="558" r:id="rId7"/>
    <p:sldId id="473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550" r:id="rId27"/>
    <p:sldId id="495" r:id="rId28"/>
    <p:sldId id="553" r:id="rId29"/>
    <p:sldId id="498" r:id="rId30"/>
    <p:sldId id="551" r:id="rId31"/>
    <p:sldId id="499" r:id="rId32"/>
    <p:sldId id="500" r:id="rId33"/>
    <p:sldId id="501" r:id="rId34"/>
    <p:sldId id="554" r:id="rId35"/>
    <p:sldId id="552" r:id="rId36"/>
    <p:sldId id="503" r:id="rId37"/>
    <p:sldId id="504" r:id="rId38"/>
    <p:sldId id="505" r:id="rId39"/>
    <p:sldId id="506" r:id="rId40"/>
    <p:sldId id="555" r:id="rId41"/>
    <p:sldId id="507" r:id="rId42"/>
    <p:sldId id="508" r:id="rId43"/>
    <p:sldId id="509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556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  <p:sldId id="531" r:id="rId66"/>
    <p:sldId id="532" r:id="rId67"/>
    <p:sldId id="533" r:id="rId68"/>
    <p:sldId id="534" r:id="rId69"/>
    <p:sldId id="535" r:id="rId70"/>
    <p:sldId id="536" r:id="rId71"/>
    <p:sldId id="537" r:id="rId72"/>
    <p:sldId id="538" r:id="rId73"/>
    <p:sldId id="539" r:id="rId74"/>
    <p:sldId id="540" r:id="rId75"/>
    <p:sldId id="557" r:id="rId76"/>
    <p:sldId id="541" r:id="rId77"/>
    <p:sldId id="542" r:id="rId78"/>
    <p:sldId id="543" r:id="rId79"/>
    <p:sldId id="544" r:id="rId80"/>
    <p:sldId id="545" r:id="rId81"/>
    <p:sldId id="546" r:id="rId82"/>
    <p:sldId id="547" r:id="rId83"/>
    <p:sldId id="548" r:id="rId84"/>
    <p:sldId id="549" r:id="rId8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70CEB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5T10:28:39.722" idx="1">
    <p:pos x="4169" y="2187"/>
    <p:text>能通过父子边可达v,不能排除u-v是桥的情况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51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4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75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1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6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09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1DA8EC-1DD9-4563-93A9-78888333F5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7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28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1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34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40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3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4E182-E327-4F58-B1D4-85758945BBD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98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2019/11/4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urier New" panose="020703090202050204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C%89%E5%90%91%E6%97%A0%E7%8E%AF%E5%9B%BE/1097251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537" y="915566"/>
            <a:ext cx="8784976" cy="3754041"/>
          </a:xfrm>
        </p:spPr>
        <p:txBody>
          <a:bodyPr>
            <a:no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CN" altLang="en-US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对于</a:t>
            </a:r>
            <a:r>
              <a:rPr lang="en-US" altLang="zh-CN" sz="2000" dirty="0"/>
              <a:t>u</a:t>
            </a:r>
            <a:r>
              <a:rPr lang="zh-CN" altLang="en-US" sz="2000" dirty="0"/>
              <a:t>的子节点</a:t>
            </a:r>
            <a:r>
              <a:rPr lang="en-US" altLang="zh-CN" sz="2000" dirty="0"/>
              <a:t>v</a:t>
            </a:r>
            <a:r>
              <a:rPr lang="zh-CN" altLang="en-US" sz="2000" dirty="0"/>
              <a:t>，从</a:t>
            </a:r>
            <a:r>
              <a:rPr lang="en-US" altLang="zh-CN" sz="2000" dirty="0"/>
              <a:t>v</a:t>
            </a:r>
            <a:r>
              <a:rPr lang="zh-CN" altLang="en-US" sz="2000" dirty="0"/>
              <a:t>出发进行的</a:t>
            </a:r>
            <a:r>
              <a:rPr lang="en-US" altLang="zh-CN" sz="2000" dirty="0"/>
              <a:t>DFS</a:t>
            </a:r>
            <a:r>
              <a:rPr lang="zh-CN" altLang="en-US" sz="2000" dirty="0"/>
              <a:t>结束回到</a:t>
            </a:r>
            <a:r>
              <a:rPr lang="en-US" altLang="zh-CN" sz="2000" dirty="0"/>
              <a:t>u</a:t>
            </a:r>
            <a:r>
              <a:rPr lang="zh-CN" altLang="en-US" sz="2000" dirty="0"/>
              <a:t>时，使得 </a:t>
            </a:r>
            <a:r>
              <a:rPr lang="en-US" altLang="zh-CN" sz="2000" dirty="0"/>
              <a:t>low[u] = min(low[u],low[v])</a:t>
            </a:r>
            <a:r>
              <a:rPr lang="zh-CN" altLang="en-US" sz="2000" dirty="0"/>
              <a:t>。因为</a:t>
            </a:r>
            <a:r>
              <a:rPr lang="en-US" altLang="zh-CN" sz="2000" dirty="0"/>
              <a:t>u</a:t>
            </a:r>
            <a:r>
              <a:rPr lang="zh-CN" altLang="en-US" sz="2000" dirty="0"/>
              <a:t>可达</a:t>
            </a:r>
            <a:r>
              <a:rPr lang="en-US" altLang="zh-CN" sz="2000" dirty="0"/>
              <a:t>v,</a:t>
            </a:r>
            <a:r>
              <a:rPr lang="zh-CN" altLang="en-US" sz="2000" dirty="0"/>
              <a:t>所以</a:t>
            </a:r>
            <a:r>
              <a:rPr lang="en-US" altLang="zh-CN" sz="2000" dirty="0"/>
              <a:t>v</a:t>
            </a:r>
            <a:r>
              <a:rPr lang="zh-CN" altLang="en-US" sz="2000" dirty="0"/>
              <a:t>可达的最早的节点，也是</a:t>
            </a:r>
            <a:r>
              <a:rPr lang="en-US" altLang="zh-CN" sz="2000" dirty="0"/>
              <a:t>u</a:t>
            </a:r>
            <a:r>
              <a:rPr lang="zh-CN" altLang="en-US" sz="2000" dirty="0"/>
              <a:t>可达的。</a:t>
            </a: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如果一个节点</a:t>
            </a:r>
            <a:r>
              <a:rPr lang="en-US" altLang="zh-CN" sz="2000" dirty="0"/>
              <a:t>u</a:t>
            </a:r>
            <a:r>
              <a:rPr lang="zh-CN" altLang="en-US" sz="2000" dirty="0"/>
              <a:t>，从其出发进行的</a:t>
            </a:r>
            <a:r>
              <a:rPr lang="en-US" altLang="zh-CN" sz="2000" dirty="0"/>
              <a:t>DFS</a:t>
            </a:r>
            <a:r>
              <a:rPr lang="zh-CN" altLang="en-US" sz="2000" dirty="0"/>
              <a:t>已经全部完成并回到</a:t>
            </a:r>
            <a:r>
              <a:rPr lang="en-US" altLang="zh-CN" sz="2000" dirty="0"/>
              <a:t>u</a:t>
            </a:r>
            <a:r>
              <a:rPr lang="zh-CN" altLang="en-US" sz="2000" dirty="0"/>
              <a:t>，而且此时其</a:t>
            </a:r>
            <a:r>
              <a:rPr lang="en-US" altLang="zh-CN" sz="2000" dirty="0"/>
              <a:t>low</a:t>
            </a:r>
            <a:r>
              <a:rPr lang="zh-CN" altLang="en-US" sz="2000" dirty="0"/>
              <a:t>值等于</a:t>
            </a:r>
            <a:r>
              <a:rPr lang="en-US" altLang="zh-CN" sz="2000" dirty="0" err="1"/>
              <a:t>dfn</a:t>
            </a:r>
            <a:r>
              <a:rPr lang="zh-CN" altLang="en-US" sz="2000" dirty="0"/>
              <a:t>值，则说明</a:t>
            </a:r>
            <a:r>
              <a:rPr lang="en-US" altLang="zh-CN" sz="2000" dirty="0"/>
              <a:t>u</a:t>
            </a:r>
            <a:r>
              <a:rPr lang="zh-CN" altLang="en-US" sz="2000" dirty="0"/>
              <a:t>可达的所有节点，都不能到达任何比</a:t>
            </a:r>
            <a:r>
              <a:rPr lang="en-US" altLang="zh-CN" sz="2000" dirty="0"/>
              <a:t>u</a:t>
            </a:r>
            <a:r>
              <a:rPr lang="zh-CN" altLang="en-US" sz="2000" dirty="0"/>
              <a:t>早的节点 </a:t>
            </a:r>
            <a:r>
              <a:rPr lang="en-US" altLang="zh-CN" sz="2000" dirty="0"/>
              <a:t>---- </a:t>
            </a:r>
            <a:r>
              <a:rPr lang="zh-CN" altLang="en-US" sz="2000" dirty="0"/>
              <a:t>那么该节点</a:t>
            </a:r>
            <a:r>
              <a:rPr lang="en-US" altLang="zh-CN" sz="2000" dirty="0"/>
              <a:t>u</a:t>
            </a:r>
            <a:r>
              <a:rPr lang="zh-CN" altLang="en-US" sz="2000" dirty="0"/>
              <a:t>就是一个强连通分量在</a:t>
            </a:r>
            <a:r>
              <a:rPr lang="en-US" altLang="zh-CN" sz="2000" dirty="0"/>
              <a:t>DFS</a:t>
            </a:r>
            <a:r>
              <a:rPr lang="zh-CN" altLang="en-US" sz="2000" dirty="0"/>
              <a:t>搜索树中的根。</a:t>
            </a: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此时，显然栈中</a:t>
            </a:r>
            <a:r>
              <a:rPr lang="en-US" altLang="zh-CN" sz="2000" dirty="0"/>
              <a:t>u</a:t>
            </a:r>
            <a:r>
              <a:rPr lang="zh-CN" altLang="en-US" sz="2000" dirty="0"/>
              <a:t>上方的节点，都是不能到达比</a:t>
            </a:r>
            <a:r>
              <a:rPr lang="en-US" altLang="zh-CN" sz="2000" dirty="0"/>
              <a:t>u</a:t>
            </a:r>
            <a:r>
              <a:rPr lang="zh-CN" altLang="en-US" sz="2000" dirty="0"/>
              <a:t>早的节点的。将栈中节点弹出，一直弹到</a:t>
            </a:r>
            <a:r>
              <a:rPr lang="en-US" altLang="zh-CN" sz="2000" dirty="0"/>
              <a:t>u(</a:t>
            </a:r>
            <a:r>
              <a:rPr lang="zh-CN" altLang="en-US" sz="2000" dirty="0"/>
              <a:t>包括</a:t>
            </a:r>
            <a:r>
              <a:rPr lang="en-US" altLang="zh-CN" sz="2000" dirty="0"/>
              <a:t>u),</a:t>
            </a:r>
            <a:r>
              <a:rPr lang="zh-CN" altLang="en-US" sz="2000" dirty="0"/>
              <a:t>弹出的节点就构成了一个强连通分量</a:t>
            </a:r>
            <a:r>
              <a:rPr lang="en-US" altLang="zh-CN" sz="2000" dirty="0"/>
              <a:t>.  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45260"/>
            <a:ext cx="8358246" cy="79535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-180528" y="195486"/>
            <a:ext cx="5624512" cy="2587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>
                <a:solidFill>
                  <a:schemeClr val="tx2">
                    <a:satMod val="130000"/>
                  </a:schemeClr>
                </a:solidFill>
              </a:rPr>
              <a:t>算法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179512" y="519873"/>
            <a:ext cx="8280920" cy="4624387"/>
          </a:xfrm>
        </p:spPr>
        <p:txBody>
          <a:bodyPr>
            <a:normAutofit fontScale="47500" lnSpcReduction="20000"/>
          </a:bodyPr>
          <a:lstStyle/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Tarjan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(u) {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[u]=low[u]= ++index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//index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是开始时间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each (u, v) in E {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是边集合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(v is not visited) {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tarjan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low[u] = min(low[u], low[v])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in stack</a:t>
            </a:r>
            <a:r>
              <a:rPr lang="en-US" altLang="zh-CN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low[u] = min(low[u],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[v])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[u] == low[u]) {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是一个强连通分量的根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repeat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v = stack.pop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print v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until (u== v) </a:t>
            </a: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退栈，把整个强连通分量都弹出来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12598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复杂度是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O(E+V)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5560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6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endCxn id="9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0"/>
            <a:endCxn id="6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endCxn id="2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30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7426" name="TextBox 31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7427" name="TextBox 32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9" name="TextBox 34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5288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450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8451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453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5" name="TextBox 24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20768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474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9475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476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477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9478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479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1" name="TextBox 28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413158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498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500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501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0502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503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506" name="TextBox 27"/>
          <p:cNvSpPr txBox="1">
            <a:spLocks noChangeArrowheads="1"/>
          </p:cNvSpPr>
          <p:nvPr/>
        </p:nvSpPr>
        <p:spPr bwMode="auto">
          <a:xfrm>
            <a:off x="4732735" y="202168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e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0507" name="TextBox 28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9376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522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1523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524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525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1526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527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530" name="TextBox 28"/>
          <p:cNvSpPr txBox="1">
            <a:spLocks noChangeArrowheads="1"/>
          </p:cNvSpPr>
          <p:nvPr/>
        </p:nvSpPr>
        <p:spPr bwMode="auto">
          <a:xfrm>
            <a:off x="5965031" y="857250"/>
            <a:ext cx="11251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1531" name="TextBox 29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42623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46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48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49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2550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51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3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54" name="TextBox 27"/>
          <p:cNvSpPr txBox="1">
            <a:spLocks noChangeArrowheads="1"/>
          </p:cNvSpPr>
          <p:nvPr/>
        </p:nvSpPr>
        <p:spPr bwMode="auto">
          <a:xfrm>
            <a:off x="5965031" y="857250"/>
            <a:ext cx="11251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2555" name="TextBox 28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(5,5)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556" name="TextBox 30"/>
          <p:cNvSpPr txBox="1">
            <a:spLocks noChangeArrowheads="1"/>
          </p:cNvSpPr>
          <p:nvPr/>
        </p:nvSpPr>
        <p:spPr bwMode="auto">
          <a:xfrm>
            <a:off x="4732735" y="202168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2557" name="TextBox 31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37535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70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3571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72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73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3574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75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7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78" name="TextBox 27"/>
          <p:cNvSpPr txBox="1">
            <a:spLocks noChangeArrowheads="1"/>
          </p:cNvSpPr>
          <p:nvPr/>
        </p:nvSpPr>
        <p:spPr bwMode="auto">
          <a:xfrm>
            <a:off x="5965031" y="857250"/>
            <a:ext cx="11251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3579" name="TextBox 28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580" name="TextBox 29"/>
          <p:cNvSpPr txBox="1">
            <a:spLocks noChangeArrowheads="1"/>
          </p:cNvSpPr>
          <p:nvPr/>
        </p:nvSpPr>
        <p:spPr bwMode="auto">
          <a:xfrm>
            <a:off x="4732735" y="202168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3581" name="TextBox 30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4120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3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594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4595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596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597" name="TextBox 22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4598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599" name="TextBox 24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1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602" name="TextBox 27"/>
          <p:cNvSpPr txBox="1">
            <a:spLocks noChangeArrowheads="1"/>
          </p:cNvSpPr>
          <p:nvPr/>
        </p:nvSpPr>
        <p:spPr bwMode="auto">
          <a:xfrm>
            <a:off x="5965031" y="857250"/>
            <a:ext cx="112514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4603" name="TextBox 28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4604" name="TextBox 29"/>
          <p:cNvSpPr txBox="1">
            <a:spLocks noChangeArrowheads="1"/>
          </p:cNvSpPr>
          <p:nvPr/>
        </p:nvSpPr>
        <p:spPr bwMode="auto">
          <a:xfrm>
            <a:off x="4732735" y="202168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4605" name="TextBox 30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55585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19672" y="1779662"/>
            <a:ext cx="576064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图的连通性</a:t>
            </a:r>
            <a:r>
              <a:rPr lang="zh-CN" altLang="en-US" sz="4000" dirty="0">
                <a:latin typeface="微软雅黑" panose="020B0503020204020204" pitchFamily="34" charset="-122"/>
              </a:rPr>
              <a:t>相关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7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618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5619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620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621" name="TextBox 23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26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624" name="TextBox 27"/>
          <p:cNvSpPr txBox="1">
            <a:spLocks noChangeArrowheads="1"/>
          </p:cNvSpPr>
          <p:nvPr/>
        </p:nvSpPr>
        <p:spPr bwMode="auto">
          <a:xfrm>
            <a:off x="5965031" y="857251"/>
            <a:ext cx="112514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{b c d}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5625" name="TextBox 28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5626" name="TextBox 30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309785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42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6643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44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45" name="TextBox 22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7" name="TextBox 24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48" name="TextBox 25"/>
          <p:cNvSpPr txBox="1">
            <a:spLocks noChangeArrowheads="1"/>
          </p:cNvSpPr>
          <p:nvPr/>
        </p:nvSpPr>
        <p:spPr bwMode="auto">
          <a:xfrm>
            <a:off x="5965031" y="857251"/>
            <a:ext cx="112514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{b c d}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6649" name="TextBox 26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50" name="TextBox 27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26651" name="TextBox 28"/>
          <p:cNvSpPr txBox="1">
            <a:spLocks noChangeArrowheads="1"/>
          </p:cNvSpPr>
          <p:nvPr/>
        </p:nvSpPr>
        <p:spPr bwMode="auto">
          <a:xfrm>
            <a:off x="3982641" y="1446610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(6,6)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652" name="TextBox 29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f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30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66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7667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68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69" name="TextBox 22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1" name="TextBox 24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72" name="TextBox 25"/>
          <p:cNvSpPr txBox="1">
            <a:spLocks noChangeArrowheads="1"/>
          </p:cNvSpPr>
          <p:nvPr/>
        </p:nvSpPr>
        <p:spPr bwMode="auto">
          <a:xfrm>
            <a:off x="5965031" y="857251"/>
            <a:ext cx="112514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{b c d}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7673" name="TextBox 26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74" name="TextBox 27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27675" name="TextBox 28"/>
          <p:cNvSpPr txBox="1">
            <a:spLocks noChangeArrowheads="1"/>
          </p:cNvSpPr>
          <p:nvPr/>
        </p:nvSpPr>
        <p:spPr bwMode="auto">
          <a:xfrm>
            <a:off x="3982641" y="1446610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(6,6)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76" name="TextBox 29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f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7677" name="TextBox 30"/>
          <p:cNvSpPr txBox="1">
            <a:spLocks noChangeArrowheads="1"/>
          </p:cNvSpPr>
          <p:nvPr/>
        </p:nvSpPr>
        <p:spPr bwMode="auto">
          <a:xfrm>
            <a:off x="3607594" y="1982391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(7,7)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678" name="TextBox 31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g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82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4732735" y="2839641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692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693" name="TextBox 22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5" name="TextBox 24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696" name="TextBox 25"/>
          <p:cNvSpPr txBox="1">
            <a:spLocks noChangeArrowheads="1"/>
          </p:cNvSpPr>
          <p:nvPr/>
        </p:nvSpPr>
        <p:spPr bwMode="auto">
          <a:xfrm>
            <a:off x="5965031" y="857251"/>
            <a:ext cx="1125141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{b c d}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8697" name="TextBox 26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698" name="TextBox 27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28699" name="TextBox 28"/>
          <p:cNvSpPr txBox="1">
            <a:spLocks noChangeArrowheads="1"/>
          </p:cNvSpPr>
          <p:nvPr/>
        </p:nvSpPr>
        <p:spPr bwMode="auto">
          <a:xfrm>
            <a:off x="3982641" y="1446610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(6,6)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700" name="TextBox 29"/>
          <p:cNvSpPr txBox="1">
            <a:spLocks noChangeArrowheads="1"/>
          </p:cNvSpPr>
          <p:nvPr/>
        </p:nvSpPr>
        <p:spPr bwMode="auto">
          <a:xfrm>
            <a:off x="4732735" y="257175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f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8701" name="TextBox 30"/>
          <p:cNvSpPr txBox="1">
            <a:spLocks noChangeArrowheads="1"/>
          </p:cNvSpPr>
          <p:nvPr/>
        </p:nvSpPr>
        <p:spPr bwMode="auto">
          <a:xfrm>
            <a:off x="3607594" y="1982391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702" name="TextBox 31"/>
          <p:cNvSpPr txBox="1">
            <a:spLocks noChangeArrowheads="1"/>
          </p:cNvSpPr>
          <p:nvPr/>
        </p:nvSpPr>
        <p:spPr bwMode="auto">
          <a:xfrm>
            <a:off x="4732735" y="2303860"/>
            <a:ext cx="321469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g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2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1813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3188" y="1393031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5" idx="7"/>
          </p:cNvCxnSpPr>
          <p:nvPr/>
        </p:nvCxnSpPr>
        <p:spPr>
          <a:xfrm rot="5400000">
            <a:off x="2871788" y="1193006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07419" y="18383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436019" y="1638300"/>
            <a:ext cx="239316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50344" y="2571750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7" idx="5"/>
            <a:endCxn id="9" idx="1"/>
          </p:cNvCxnSpPr>
          <p:nvPr/>
        </p:nvCxnSpPr>
        <p:spPr>
          <a:xfrm rot="16200000" flipH="1">
            <a:off x="2340769" y="2162175"/>
            <a:ext cx="544116" cy="3536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5" idx="5"/>
          </p:cNvCxnSpPr>
          <p:nvPr/>
        </p:nvCxnSpPr>
        <p:spPr>
          <a:xfrm rot="16200000" flipV="1">
            <a:off x="2402682" y="2090738"/>
            <a:ext cx="950119" cy="119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2428876" y="2839641"/>
            <a:ext cx="3750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14563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18272" y="1195388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721894" y="151685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39704" y="198239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3568304" y="1782367"/>
            <a:ext cx="239315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1"/>
          </p:cNvCxnSpPr>
          <p:nvPr/>
        </p:nvCxnSpPr>
        <p:spPr>
          <a:xfrm rot="16200000" flipV="1">
            <a:off x="2911079" y="1553766"/>
            <a:ext cx="789384" cy="1464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3" name="TextBox 18"/>
          <p:cNvSpPr txBox="1">
            <a:spLocks noChangeArrowheads="1"/>
          </p:cNvSpPr>
          <p:nvPr/>
        </p:nvSpPr>
        <p:spPr bwMode="auto">
          <a:xfrm>
            <a:off x="3339704" y="910828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14" name="TextBox 20"/>
          <p:cNvSpPr txBox="1">
            <a:spLocks noChangeArrowheads="1"/>
          </p:cNvSpPr>
          <p:nvPr/>
        </p:nvSpPr>
        <p:spPr bwMode="auto">
          <a:xfrm>
            <a:off x="2321719" y="160735"/>
            <a:ext cx="10715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350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dfn,low</a:t>
            </a:r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15" name="TextBox 21"/>
          <p:cNvSpPr txBox="1">
            <a:spLocks noChangeArrowheads="1"/>
          </p:cNvSpPr>
          <p:nvPr/>
        </p:nvSpPr>
        <p:spPr bwMode="auto">
          <a:xfrm>
            <a:off x="2375298" y="112514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16" name="TextBox 22"/>
          <p:cNvSpPr txBox="1">
            <a:spLocks noChangeArrowheads="1"/>
          </p:cNvSpPr>
          <p:nvPr/>
        </p:nvSpPr>
        <p:spPr bwMode="auto">
          <a:xfrm>
            <a:off x="1839516" y="166092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7" idx="4"/>
            <a:endCxn id="13" idx="0"/>
          </p:cNvCxnSpPr>
          <p:nvPr/>
        </p:nvCxnSpPr>
        <p:spPr>
          <a:xfrm rot="16200000" flipH="1">
            <a:off x="1817490" y="2630687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24"/>
          <p:cNvSpPr txBox="1">
            <a:spLocks noChangeArrowheads="1"/>
          </p:cNvSpPr>
          <p:nvPr/>
        </p:nvSpPr>
        <p:spPr bwMode="auto">
          <a:xfrm>
            <a:off x="1839516" y="3000375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19" name="TextBox 25"/>
          <p:cNvSpPr txBox="1">
            <a:spLocks noChangeArrowheads="1"/>
          </p:cNvSpPr>
          <p:nvPr/>
        </p:nvSpPr>
        <p:spPr bwMode="auto">
          <a:xfrm>
            <a:off x="5965031" y="857250"/>
            <a:ext cx="1125141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350" dirty="0">
                <a:solidFill>
                  <a:prstClr val="black"/>
                </a:solidFill>
                <a:ea typeface="微软雅黑" panose="020B0503020204020204" pitchFamily="34" charset="-122"/>
              </a:rPr>
              <a:t>强连通分量：</a:t>
            </a: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{e}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{b c d}</a:t>
            </a:r>
          </a:p>
          <a:p>
            <a:pPr defTabSz="685800" eaLnBrk="1" hangingPunct="1"/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{a f g}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29720" name="TextBox 26"/>
          <p:cNvSpPr txBox="1">
            <a:spLocks noChangeArrowheads="1"/>
          </p:cNvSpPr>
          <p:nvPr/>
        </p:nvSpPr>
        <p:spPr bwMode="auto">
          <a:xfrm>
            <a:off x="2964656" y="257175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21" name="TextBox 27"/>
          <p:cNvSpPr txBox="1">
            <a:spLocks noChangeArrowheads="1"/>
          </p:cNvSpPr>
          <p:nvPr/>
        </p:nvSpPr>
        <p:spPr bwMode="auto">
          <a:xfrm>
            <a:off x="4679157" y="428625"/>
            <a:ext cx="321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29722" name="TextBox 28"/>
          <p:cNvSpPr txBox="1">
            <a:spLocks noChangeArrowheads="1"/>
          </p:cNvSpPr>
          <p:nvPr/>
        </p:nvSpPr>
        <p:spPr bwMode="auto">
          <a:xfrm>
            <a:off x="3982641" y="1446610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723" name="TextBox 30"/>
          <p:cNvSpPr txBox="1">
            <a:spLocks noChangeArrowheads="1"/>
          </p:cNvSpPr>
          <p:nvPr/>
        </p:nvSpPr>
        <p:spPr bwMode="auto">
          <a:xfrm>
            <a:off x="3607594" y="1982391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47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179512" y="51470"/>
            <a:ext cx="8820472" cy="627535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79512" y="843558"/>
            <a:ext cx="874846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为什么从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出发的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DFS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全部结束回到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时，若</a:t>
            </a:r>
            <a:r>
              <a:rPr lang="en-US" altLang="zh-CN" sz="2000" dirty="0" err="1">
                <a:solidFill>
                  <a:srgbClr val="7030A0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[u]=low[u], 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此时将栈中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及其上方的节点弹出，就找到了一个强连通分量</a:t>
            </a:r>
            <a:r>
              <a:rPr lang="en-US" altLang="zh-CN" sz="2000" dirty="0">
                <a:solidFill>
                  <a:srgbClr val="7030A0"/>
                </a:solidFill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此时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所有节点分成以下几类：</a:t>
            </a:r>
            <a:endParaRPr lang="en-US" altLang="zh-CN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20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）还没被访问过的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节点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				——  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不可达</a:t>
            </a:r>
            <a:endParaRPr lang="en-US" altLang="zh-CN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>
              <a:buFontTx/>
              <a:buAutoNum type="arabicParenR" startAt="2"/>
              <a:defRPr/>
            </a:pP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栈中比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早的节点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栈中在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下方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)		——  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可达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，但从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不可达</a:t>
            </a:r>
            <a:endParaRPr lang="en-US" altLang="zh-CN" sz="20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lvl="8" defTabSz="685800">
              <a:defRPr/>
            </a:pP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因为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low[u]=</a:t>
            </a:r>
            <a:r>
              <a:rPr lang="en-US" altLang="zh-CN" sz="200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[u]</a:t>
            </a:r>
          </a:p>
          <a:p>
            <a:pPr marL="385763" indent="-385763" defTabSz="685800" eaLnBrk="1" hangingPunct="1">
              <a:buFontTx/>
              <a:buAutoNum type="arabicParenR" startAt="2"/>
              <a:defRPr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栈中比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晚的节点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栈中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上方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)		—— 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互相可达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>
              <a:buFontTx/>
              <a:buAutoNum type="arabicParenR" startAt="2"/>
              <a:defRPr/>
            </a:pP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栈中的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						——  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互相可达</a:t>
            </a:r>
            <a:endParaRPr lang="en-US" altLang="zh-CN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>
              <a:buFontTx/>
              <a:buAutoNum type="arabicParenR" startAt="2"/>
              <a:defRPr/>
            </a:pP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曾经在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之前入</a:t>
            </a:r>
            <a:r>
              <a:rPr lang="zh-CN" altLang="en-US" sz="2000" dirty="0">
                <a:solidFill>
                  <a:prstClr val="black"/>
                </a:solidFill>
                <a:ea typeface="微软雅黑" panose="020B0503020204020204" pitchFamily="34" charset="-122"/>
              </a:rPr>
              <a:t>栈（访问过），又出了栈的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节点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	—— </a:t>
            </a:r>
            <a:r>
              <a:rPr lang="zh-CN" altLang="en-US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不可达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</a:p>
          <a:p>
            <a:pPr defTabSz="685800" eaLnBrk="1" hangingPunct="1">
              <a:defRPr/>
            </a:pP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							</a:t>
            </a:r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否则应该还在栈里，</a:t>
            </a:r>
            <a:r>
              <a:rPr lang="en-US" altLang="zh-CN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下面</a:t>
            </a:r>
            <a:endParaRPr lang="en-US" altLang="zh-CN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6)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曾经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之后入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栈（访问过），又出了栈的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节点 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——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可达，但不可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达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u</a:t>
            </a:r>
          </a:p>
          <a:p>
            <a:pPr marL="385763" indent="-385763" defTabSz="685800" eaLnBrk="1" hangingPunct="1">
              <a:defRPr/>
            </a:pPr>
            <a:endParaRPr lang="en-US" altLang="zh-CN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0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07504" y="123478"/>
            <a:ext cx="8964488" cy="699542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107504" y="1131590"/>
            <a:ext cx="9145016" cy="399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685800" eaLnBrk="1" hangingPunct="1">
              <a:defRPr/>
            </a:pP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证：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栈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中比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晚的</a:t>
            </a:r>
            <a:r>
              <a:rPr lang="zh-CN" altLang="en-US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节点</a:t>
            </a:r>
            <a:r>
              <a:rPr lang="en-US" altLang="zh-CN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x(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栈中在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上方</a:t>
            </a:r>
            <a:r>
              <a:rPr lang="en-US" altLang="zh-CN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互相可达</a:t>
            </a:r>
            <a:endParaRPr lang="en-US" altLang="zh-CN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/>
            <a:endParaRPr lang="en-US" altLang="zh-CN" sz="1950" dirty="0" smtClean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/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由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可达显然。</a:t>
            </a:r>
            <a:endParaRPr lang="en-US" altLang="zh-CN" sz="1950" dirty="0" smtClean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385763" indent="-385763" defTabSz="685800" eaLnBrk="1" hangingPunct="1"/>
            <a:endParaRPr lang="en-US" altLang="zh-CN" sz="1950" dirty="0" smtClean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则寻找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所能到达的最早的，栈里面的节点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y:</a:t>
            </a:r>
          </a:p>
          <a:p>
            <a:pPr marL="0" indent="0" defTabSz="685800" eaLnBrk="1" hangingPunct="1"/>
            <a:endParaRPr lang="en-US" altLang="zh-CN" sz="1950" dirty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457200" indent="-457200" defTabSz="685800" eaLnBrk="1" hangingPunct="1">
              <a:buAutoNum type="arabicParenR"/>
            </a:pP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比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早或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就是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u: 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可达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u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x 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也可达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u </a:t>
            </a:r>
          </a:p>
          <a:p>
            <a:pPr marL="457200" indent="-457200" defTabSz="685800" eaLnBrk="1" hangingPunct="1">
              <a:buAutoNum type="arabicParenR"/>
            </a:pP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比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晚</a:t>
            </a:r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:  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不可能，因为：</a:t>
            </a:r>
            <a:endParaRPr lang="en-US" altLang="zh-CN" sz="1950" dirty="0" smtClean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       a)  low[y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]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&lt; </a:t>
            </a:r>
            <a:r>
              <a:rPr lang="en-US" altLang="zh-CN" sz="1950" dirty="0" err="1" smtClean="0">
                <a:solidFill>
                  <a:srgbClr val="3B3B3B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[y]: 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不可能。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low[y] &lt; </a:t>
            </a:r>
            <a:r>
              <a:rPr lang="en-US" altLang="zh-CN" sz="1950" dirty="0" err="1">
                <a:solidFill>
                  <a:srgbClr val="3B3B3B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[y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] 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说明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可达比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更早的节点，则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也可达比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更早的节点。这和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是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可达的最早的节点矛盾。</a:t>
            </a:r>
            <a:endParaRPr lang="en-US" altLang="zh-CN" sz="1950" dirty="0" smtClean="0">
              <a:solidFill>
                <a:srgbClr val="3B3B3B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      b)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low[y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] = </a:t>
            </a:r>
            <a:r>
              <a:rPr lang="en-US" altLang="zh-CN" sz="1950" dirty="0" err="1">
                <a:solidFill>
                  <a:srgbClr val="3B3B3B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[y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]: 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也不可能。若为真，则由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出发做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DFS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回到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时，栈中</a:t>
            </a:r>
            <a:r>
              <a:rPr lang="en-US" altLang="zh-CN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及其上方节点应该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已经被弹出栈了，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上方的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当然也已经</a:t>
            </a:r>
            <a:r>
              <a:rPr lang="zh-CN" altLang="en-US" sz="1950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不在栈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中，这和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是第</a:t>
            </a:r>
            <a:r>
              <a:rPr lang="en-US" altLang="zh-CN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950" dirty="0">
                <a:solidFill>
                  <a:srgbClr val="3B3B3B"/>
                </a:solidFill>
                <a:ea typeface="微软雅黑" panose="020B0503020204020204" pitchFamily="34" charset="-122"/>
              </a:rPr>
              <a:t>类节点矛盾。</a:t>
            </a:r>
            <a:endParaRPr lang="en-US" altLang="zh-CN" sz="1950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08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51656" y="51470"/>
            <a:ext cx="8866584" cy="84355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103176" y="1275606"/>
            <a:ext cx="90471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6858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证：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 6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曾经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之后入栈（访问过），又出了栈的节点 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—— 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可达，但不可达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u</a:t>
            </a:r>
          </a:p>
          <a:p>
            <a:pPr marL="0" indent="0" defTabSz="685800" eaLnBrk="1" hangingPunct="1"/>
            <a:endParaRPr lang="en-US" altLang="zh-CN" sz="195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endParaRPr lang="en-US" altLang="zh-CN" sz="195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endParaRPr lang="en-US" altLang="zh-CN" sz="195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任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取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此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类节点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之所以已经被弹出栈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，定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是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因为以下</a:t>
            </a:r>
            <a:r>
              <a:rPr lang="en-US" altLang="zh-CN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种原因之一：</a:t>
            </a:r>
            <a:endParaRPr lang="en-US" altLang="zh-CN" sz="195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457200" indent="-457200" defTabSz="685800" eaLnBrk="1" hangingPunct="1">
              <a:buAutoNum type="arabicParenR"/>
            </a:pPr>
            <a:endParaRPr lang="en-US" altLang="zh-CN" sz="195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457200" indent="-457200" defTabSz="685800" eaLnBrk="1" hangingPunct="1">
              <a:buAutoNum type="arabicParenR"/>
            </a:pPr>
            <a:r>
              <a:rPr lang="en-US" altLang="zh-CN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low[x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] = </a:t>
            </a:r>
            <a:r>
              <a:rPr lang="en-US" altLang="zh-CN" sz="195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[x</a:t>
            </a:r>
            <a:r>
              <a:rPr lang="en-US" altLang="zh-CN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]</a:t>
            </a:r>
          </a:p>
          <a:p>
            <a:pPr marL="457200" indent="-457200" defTabSz="685800" eaLnBrk="1" hangingPunct="1">
              <a:buAutoNum type="arabicParenR"/>
            </a:pP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在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栈里，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位于某个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节点上方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由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可</a:t>
            </a:r>
            <a:r>
              <a:rPr lang="zh-CN" altLang="en-US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达</a:t>
            </a:r>
            <a:r>
              <a:rPr lang="en-US" altLang="zh-CN" sz="195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) ,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且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满足条件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最终的 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low[y] = </a:t>
            </a:r>
            <a:r>
              <a:rPr lang="en-US" altLang="zh-CN" sz="195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[y]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。 因为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曾经出现在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的上方，所以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一定晚于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。因为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low[x]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不可能小于等于</a:t>
            </a:r>
            <a:r>
              <a:rPr lang="en-US" altLang="zh-CN" sz="195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[u](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否则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low[y]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就也会小于等于</a:t>
            </a:r>
            <a:r>
              <a:rPr lang="en-US" altLang="zh-CN" sz="195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[u],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这和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low[y]=</a:t>
            </a:r>
            <a:r>
              <a:rPr lang="en-US" altLang="zh-CN" sz="1950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[y]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矛盾），所以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到达不了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及比</a:t>
            </a:r>
            <a:r>
              <a:rPr lang="en-US" altLang="zh-CN" sz="1950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950" dirty="0">
                <a:solidFill>
                  <a:prstClr val="black"/>
                </a:solidFill>
                <a:ea typeface="微软雅黑" panose="020B0503020204020204" pitchFamily="34" charset="-122"/>
              </a:rPr>
              <a:t>早的节点。</a:t>
            </a:r>
            <a:endParaRPr lang="en-US" altLang="zh-CN" sz="19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endParaRPr lang="en-US" altLang="zh-CN" sz="19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indent="0" defTabSz="685800" eaLnBrk="1" hangingPunct="1"/>
            <a:endParaRPr lang="en-US" altLang="zh-CN" sz="19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789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05172" y="46035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瑞士少女峰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Popular 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</a:rPr>
              <a:t>Cows</a:t>
            </a:r>
            <a:endParaRPr lang="zh-CN" altLang="en-US" sz="2400" dirty="0">
              <a:solidFill>
                <a:schemeClr val="accent1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52369"/>
            <a:ext cx="6227761" cy="41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95486"/>
            <a:ext cx="5840412" cy="760412"/>
          </a:xfrm>
        </p:spPr>
        <p:txBody>
          <a:bodyPr/>
          <a:lstStyle/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POJ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186 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Popular </a:t>
            </a:r>
            <a:r>
              <a:rPr 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Cows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903" y="1491630"/>
            <a:ext cx="892899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有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头牛。如果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，则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也会喜欢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。告诉你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个喜欢关系，比如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100" dirty="0" err="1" smtClean="0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表示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。问有多少头牛是被所有牛都喜欢的。</a:t>
            </a:r>
            <a:endParaRPr lang="en-US" altLang="zh-CN" sz="2100" dirty="0" smtClean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 smtClean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    N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&lt;= 10,000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,  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M&lt;= 50,000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+mj-cs"/>
              </a:rPr>
              <a:t>拓扑排序</a:t>
            </a: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4" y="469118"/>
            <a:ext cx="6218665" cy="411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95486"/>
            <a:ext cx="5840412" cy="760412"/>
          </a:xfrm>
        </p:spPr>
        <p:txBody>
          <a:bodyPr/>
          <a:lstStyle/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POJ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186 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Popular </a:t>
            </a:r>
            <a:r>
              <a:rPr 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Cows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903" y="1491630"/>
            <a:ext cx="892899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有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头牛。如果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，则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也会喜欢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。告诉你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个喜欢关系，比如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2100" dirty="0" err="1" smtClean="0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表示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喜欢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。问有多少头牛是被所有牛都喜欢的。</a:t>
            </a:r>
            <a:endParaRPr lang="en-US" altLang="zh-CN" sz="2100" dirty="0" smtClean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 smtClean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    N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&lt;= 10,000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,  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M&lt;= 50,000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 smtClean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本质：给定</a:t>
            </a:r>
            <a:r>
              <a:rPr lang="zh-CN" altLang="en-US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一个有向图，求有多少个顶点是由任何顶点出发都可达的。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3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07504" y="1203599"/>
            <a:ext cx="871296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404813" indent="-342900"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有用的定理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向无环图中唯一出度为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的点，一定可以由任何点出发均可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由于无环，所以从任何点出发往前走，必然终止于一个出度为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58404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POJ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186 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Popular Cows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8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5367" y="1275606"/>
            <a:ext cx="8568555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求出所有强连通分量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每个强连通分量缩成一点，则形成一个有向无环图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上面如果有唯一的出度为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则该点能被所有的点可达。那么该点所代表的连通分量上的所有的原图中的点，都能被原图中的所有点可达，则该连通分量的点数，就是答案。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上面如果有不止一个出度为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的点，则这些点互相不可达，原问题无解，答案为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58404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POJ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186 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Popular Cows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621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368" y="1419622"/>
            <a:ext cx="8679568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缩点构造新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图：把不同强连通分量的点染不同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颜色，有几种颜色，新图就有几个点。扫一遍老图所有的边，跨两种颜色的边，加到新图上（注意不要加了重边）。</a:t>
            </a:r>
            <a:endParaRPr lang="en-US" altLang="zh-CN" sz="21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SzPct val="80000"/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新图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vector&lt;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set&lt;</a:t>
            </a:r>
            <a:r>
              <a:rPr lang="en-US" altLang="zh-CN" sz="2100" dirty="0" err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&gt; G(</a:t>
            </a:r>
            <a:r>
              <a:rPr lang="en-US" altLang="zh-CN" sz="2100" dirty="0" err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colorNum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  </a:t>
            </a:r>
          </a:p>
          <a:p>
            <a:pPr marL="61913" defTabSz="685800">
              <a:lnSpc>
                <a:spcPct val="90000"/>
              </a:lnSpc>
              <a:spcBef>
                <a:spcPts val="450"/>
              </a:spcBef>
              <a:buSzPct val="80000"/>
              <a:defRPr/>
            </a:pP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set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便于去重</a:t>
            </a:r>
            <a:endParaRPr lang="en-US" altLang="zh-CN" sz="21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可以不构造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新图，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把不同强连通分量的点染不同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考察各种颜色的点有没有连到别的颜色的边即可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即其对应的缩点后的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图上的点是否有出边）。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813" indent="-342900" defTabSz="685800">
              <a:lnSpc>
                <a:spcPct val="90000"/>
              </a:lnSpc>
              <a:spcBef>
                <a:spcPts val="450"/>
              </a:spcBef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58404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POJ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186 </a:t>
            </a:r>
            <a:r>
              <a:rPr 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Popular Cows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0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805172" y="46035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瑞士少女峰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0" y="2303463"/>
            <a:ext cx="2844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Network of Schools</a:t>
            </a:r>
            <a:endParaRPr lang="zh-CN" altLang="en-US" sz="2400" dirty="0">
              <a:solidFill>
                <a:schemeClr val="accent1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24" y="476318"/>
            <a:ext cx="6231275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691276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POJ1236</a:t>
            </a:r>
            <a:r>
              <a:rPr lang="zh-CN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Network of Schools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52" y="1635646"/>
            <a:ext cx="873751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N(2&lt;N&lt;100)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个学校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之间有单向的网络，每个学校得到一套软件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后，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可以通过单向网络向周边的学校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传输。</a:t>
            </a:r>
            <a:endParaRPr lang="en-US" altLang="zh-CN" sz="2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问题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）开始至少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需要向多少个学校发放软件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，才能使网络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内所有的学校最终都能得到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软件</a:t>
            </a:r>
            <a:endParaRPr lang="en-US" altLang="zh-CN" sz="2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问题</a:t>
            </a:r>
            <a:r>
              <a:rPr lang="en-US" altLang="zh-CN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2) </a:t>
            </a:r>
            <a:r>
              <a:rPr lang="zh-CN" altLang="en-US" sz="2100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至少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需要添加几条传输线路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边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，使任意向一个学校发放软件后，经过若干次传送，网络内所有的学校最终都能得到软件。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21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9113" y="1491630"/>
            <a:ext cx="8775375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给定一个有向图，求：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endParaRPr lang="zh-CN" altLang="en-US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1) </a:t>
            </a:r>
            <a:r>
              <a:rPr lang="zh-CN" altLang="en-US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至少要选几个顶点，才能做到从这些顶点出发，可以到达全部顶点</a:t>
            </a: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r>
              <a:rPr lang="en-US" altLang="zh-CN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2) </a:t>
            </a:r>
            <a:r>
              <a:rPr lang="zh-CN" altLang="en-US" sz="21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至少要加多少条边，才能使得从任何一个顶点出发，都能到达全部顶点</a:t>
            </a: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defRPr/>
            </a:pPr>
            <a:endParaRPr lang="en-US" altLang="zh-CN" sz="21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691276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POJ1236</a:t>
            </a:r>
            <a:r>
              <a:rPr lang="zh-CN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Network of Schools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92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23528" y="2067694"/>
            <a:ext cx="8280920" cy="412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defTabSz="68580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6EA0B0"/>
              </a:buClr>
              <a:buSzPct val="80000"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有向无环图中所有入度不为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的点，一定可以由某个入度为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的点出发可达。</a:t>
            </a:r>
            <a:r>
              <a:rPr lang="en-US" altLang="zh-CN" sz="2400" dirty="0">
                <a:latin typeface="Arial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Arial"/>
                <a:ea typeface="黑体" panose="02010609060101010101" pitchFamily="49" charset="-122"/>
              </a:rPr>
              <a:t>由于无环，所以从任何入度不为</a:t>
            </a:r>
            <a:r>
              <a:rPr lang="en-US" altLang="zh-CN" sz="2400" dirty="0">
                <a:latin typeface="Arial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Arial"/>
                <a:ea typeface="黑体" panose="02010609060101010101" pitchFamily="49" charset="-122"/>
              </a:rPr>
              <a:t>的点往回走，必然终止于一个入度为</a:t>
            </a:r>
            <a:r>
              <a:rPr lang="en-US" altLang="zh-CN" sz="2400" dirty="0">
                <a:latin typeface="Arial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Arial"/>
                <a:ea typeface="黑体" panose="02010609060101010101" pitchFamily="49" charset="-122"/>
              </a:rPr>
              <a:t>的点</a:t>
            </a:r>
            <a:r>
              <a:rPr lang="en-US" altLang="zh-CN" sz="2400" dirty="0">
                <a:latin typeface="Arial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23478"/>
            <a:ext cx="5838825" cy="760413"/>
          </a:xfrm>
        </p:spPr>
        <p:txBody>
          <a:bodyPr/>
          <a:lstStyle/>
          <a:p>
            <a:pPr algn="l">
              <a:defRPr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有用的定理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72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491630"/>
            <a:ext cx="835292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求出所有强连通分量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每个强连通分量缩成一点，则形成一个有向无环图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上面有多少个入度为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的顶点，问题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的答案就是多少</a:t>
            </a:r>
            <a:endParaRPr lang="en-US" altLang="zh-CN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691276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POJ1236</a:t>
            </a:r>
            <a:r>
              <a:rPr lang="zh-CN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Network of Schools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44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203598"/>
            <a:ext cx="8928991" cy="280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上要加几条边，才能使得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变成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强连通的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加边的方法：</a:t>
            </a: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要为每个入度为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的点添加入边，为每个出度为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的点添加出边</a:t>
            </a: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假定有 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个入度为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的点，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个出度为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的点，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max(</a:t>
            </a:r>
            <a:r>
              <a:rPr lang="en-US" altLang="zh-CN" sz="21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m,n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就是第二个问题的解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证明略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195486"/>
            <a:ext cx="6912768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：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POJ1236</a:t>
            </a:r>
            <a:r>
              <a:rPr lang="zh-CN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</a:rPr>
              <a:t>Network of Schools</a:t>
            </a:r>
            <a:endParaRPr lang="zh-CN" sz="2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有向无环图的拓扑排序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8229600" cy="3469492"/>
          </a:xfrm>
        </p:spPr>
        <p:txBody>
          <a:bodyPr/>
          <a:lstStyle/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对</a:t>
            </a:r>
            <a:r>
              <a:rPr lang="zh-CN" altLang="en-US" sz="2600" dirty="0"/>
              <a:t>一个</a:t>
            </a:r>
            <a:r>
              <a:rPr lang="zh-CN" altLang="en-US" sz="2600" dirty="0">
                <a:hlinkClick r:id="rId2"/>
              </a:rPr>
              <a:t>有向无环图</a:t>
            </a:r>
            <a:r>
              <a:rPr lang="en-US" altLang="zh-CN" sz="2600" dirty="0"/>
              <a:t>(Directed Acyclic Graph</a:t>
            </a:r>
            <a:r>
              <a:rPr lang="zh-CN" altLang="en-US" sz="2600" dirty="0"/>
              <a:t>简称</a:t>
            </a:r>
            <a:r>
              <a:rPr lang="en-US" altLang="zh-CN" sz="2600" dirty="0"/>
              <a:t>DAG)G</a:t>
            </a:r>
            <a:r>
              <a:rPr lang="zh-CN" altLang="en-US" sz="2600" dirty="0"/>
              <a:t>进行拓扑排序，是将</a:t>
            </a:r>
            <a:r>
              <a:rPr lang="en-US" altLang="zh-CN" sz="2600" dirty="0"/>
              <a:t>G</a:t>
            </a:r>
            <a:r>
              <a:rPr lang="zh-CN" altLang="en-US" sz="2600" dirty="0"/>
              <a:t>中所有顶点排成一个线性序列，使得图中任意一对顶点</a:t>
            </a:r>
            <a:r>
              <a:rPr lang="en-US" altLang="zh-CN" sz="2600" dirty="0"/>
              <a:t>u</a:t>
            </a:r>
            <a:r>
              <a:rPr lang="zh-CN" altLang="en-US" sz="2600" dirty="0"/>
              <a:t>和</a:t>
            </a:r>
            <a:r>
              <a:rPr lang="en-US" altLang="zh-CN" sz="2600" dirty="0"/>
              <a:t>v</a:t>
            </a:r>
            <a:r>
              <a:rPr lang="zh-CN" altLang="en-US" sz="2600" dirty="0"/>
              <a:t>，若边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u,v</a:t>
            </a:r>
            <a:r>
              <a:rPr lang="en-US" altLang="zh-CN" sz="2600" dirty="0"/>
              <a:t>)∈E(G)</a:t>
            </a:r>
            <a:r>
              <a:rPr lang="zh-CN" altLang="en-US" sz="2600" dirty="0"/>
              <a:t>，则</a:t>
            </a:r>
            <a:r>
              <a:rPr lang="en-US" altLang="zh-CN" sz="2600" dirty="0"/>
              <a:t>u</a:t>
            </a:r>
            <a:r>
              <a:rPr lang="zh-CN" altLang="en-US" sz="2600" dirty="0"/>
              <a:t>在线性序列中出现在</a:t>
            </a:r>
            <a:r>
              <a:rPr lang="en-US" altLang="zh-CN" sz="2600" dirty="0"/>
              <a:t>v</a:t>
            </a:r>
            <a:r>
              <a:rPr lang="zh-CN" altLang="en-US" sz="2600" dirty="0" smtClean="0"/>
              <a:t>之前。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233B-3EC7-40CD-9FAD-6E5F081E9C7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98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452320" y="465036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德国新天鹅堡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0" y="2303463"/>
            <a:ext cx="2844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>
                    <a:satMod val="130000"/>
                  </a:schemeClr>
                </a:solidFill>
              </a:rPr>
              <a:t>无向</a:t>
            </a:r>
            <a:r>
              <a:rPr lang="zh-CN" altLang="en-US" sz="2400" dirty="0" smtClean="0">
                <a:solidFill>
                  <a:schemeClr val="tx2">
                    <a:satMod val="130000"/>
                  </a:schemeClr>
                </a:solidFill>
              </a:rPr>
              <a:t>连通图</a:t>
            </a:r>
            <a:endParaRPr lang="en-US" altLang="zh-CN" sz="2400" dirty="0" smtClean="0">
              <a:solidFill>
                <a:schemeClr val="tx2">
                  <a:satMod val="130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>
                    <a:satMod val="130000"/>
                  </a:schemeClr>
                </a:solidFill>
              </a:rPr>
              <a:t>求</a:t>
            </a:r>
            <a:r>
              <a:rPr lang="zh-CN" altLang="en-US" sz="2400" dirty="0">
                <a:solidFill>
                  <a:schemeClr val="tx2">
                    <a:satMod val="130000"/>
                  </a:schemeClr>
                </a:solidFill>
              </a:rPr>
              <a:t>割点和桥</a:t>
            </a:r>
            <a:endParaRPr lang="zh-CN" altLang="en-US" sz="2400" dirty="0">
              <a:solidFill>
                <a:schemeClr val="accent1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54" y="469118"/>
            <a:ext cx="6242145" cy="41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520" y="195486"/>
            <a:ext cx="7499350" cy="493167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无向连通图求割点和桥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240363" y="1543050"/>
            <a:ext cx="8784976" cy="3600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无向连通图中，如果删除某点后，图变成不连通，则称该点为割点。</a:t>
            </a: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无向连通图中，如果删除某边后，图变成不连通，则称该边为桥。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375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5496" y="-828"/>
            <a:ext cx="7499350" cy="70037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tx2">
                    <a:satMod val="130000"/>
                  </a:schemeClr>
                </a:solidFill>
              </a:rPr>
              <a:t>无向连通图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求桥和割点的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107504" y="843558"/>
            <a:ext cx="8856984" cy="4057650"/>
          </a:xfrm>
        </p:spPr>
        <p:txBody>
          <a:bodyPr/>
          <a:lstStyle/>
          <a:p>
            <a:pPr marL="0" lvl="1" indent="0" eaLnBrk="1" hangingPunct="1">
              <a:buFont typeface="Verdana" panose="020B0604030504040204" pitchFamily="34" charset="0"/>
              <a:buNone/>
            </a:pPr>
            <a:endParaRPr lang="en-US" altLang="zh-CN" sz="2600" dirty="0" smtClean="0"/>
          </a:p>
          <a:p>
            <a:pPr marL="0" lvl="1" indent="0" eaLnBrk="1" hangingPunct="1">
              <a:buFont typeface="Verdana" panose="020B0604030504040204" pitchFamily="34" charset="0"/>
              <a:buNone/>
            </a:pPr>
            <a:endParaRPr lang="en-US" altLang="zh-CN" sz="2600" dirty="0"/>
          </a:p>
          <a:p>
            <a:pPr marL="0" lvl="1" indent="0" eaLnBrk="1" hangingPunct="1">
              <a:buFont typeface="Verdana" panose="020B0604030504040204" pitchFamily="34" charset="0"/>
              <a:buNone/>
            </a:pPr>
            <a:r>
              <a:rPr lang="zh-CN" altLang="en-US" sz="2600" dirty="0" smtClean="0"/>
              <a:t>思路和有向图求强连通分量类似</a:t>
            </a:r>
            <a:endParaRPr lang="en-US" altLang="zh-CN" sz="2600" dirty="0" smtClean="0"/>
          </a:p>
          <a:p>
            <a:pPr marL="0" lvl="1" indent="0" eaLnBrk="1" hangingPunct="1">
              <a:buFont typeface="Verdana" panose="020B0604030504040204" pitchFamily="34" charset="0"/>
              <a:buNone/>
            </a:pPr>
            <a:endParaRPr lang="en-US" altLang="zh-CN" sz="2600" dirty="0" smtClean="0"/>
          </a:p>
          <a:p>
            <a:pPr marL="0" lvl="1" indent="0" eaLnBrk="1" hangingPunct="1">
              <a:buFont typeface="Verdana" panose="020B0604030504040204" pitchFamily="34" charset="0"/>
              <a:buNone/>
            </a:pPr>
            <a:r>
              <a:rPr lang="zh-CN" altLang="en-US" sz="2600" dirty="0" smtClean="0"/>
              <a:t>深度优先遍历图形成一棵</a:t>
            </a:r>
            <a:r>
              <a:rPr lang="zh-CN" altLang="en-US" sz="2600" dirty="0" smtClean="0">
                <a:solidFill>
                  <a:srgbClr val="FF0000"/>
                </a:solidFill>
              </a:rPr>
              <a:t>搜索树</a:t>
            </a:r>
            <a:r>
              <a:rPr lang="en-US" altLang="zh-CN" sz="2600" dirty="0" smtClean="0"/>
              <a:t>, </a:t>
            </a:r>
            <a:r>
              <a:rPr lang="en-US" altLang="zh-CN" sz="2600" dirty="0" err="1" smtClean="0">
                <a:sym typeface="Wingdings" panose="05000000000000000000" pitchFamily="2" charset="2"/>
              </a:rPr>
              <a:t>dfn</a:t>
            </a:r>
            <a:r>
              <a:rPr lang="en-US" altLang="zh-CN" sz="2600" dirty="0" smtClean="0">
                <a:sym typeface="Wingdings" panose="05000000000000000000" pitchFamily="2" charset="2"/>
              </a:rPr>
              <a:t>[u]</a:t>
            </a:r>
            <a:r>
              <a:rPr lang="zh-CN" altLang="en-US" sz="2600" dirty="0" smtClean="0">
                <a:sym typeface="Wingdings" panose="05000000000000000000" pitchFamily="2" charset="2"/>
              </a:rPr>
              <a:t>定义和前面类似，</a:t>
            </a:r>
            <a:r>
              <a:rPr lang="en-US" altLang="zh-CN" sz="2600" dirty="0" smtClean="0">
                <a:sym typeface="Wingdings" panose="05000000000000000000" pitchFamily="2" charset="2"/>
              </a:rPr>
              <a:t>low[u]</a:t>
            </a:r>
            <a:r>
              <a:rPr lang="zh-CN" altLang="en-US" sz="2600" dirty="0" smtClean="0">
                <a:sym typeface="Wingdings" panose="05000000000000000000" pitchFamily="2" charset="2"/>
              </a:rPr>
              <a:t>定义为</a:t>
            </a:r>
            <a:r>
              <a:rPr lang="en-US" altLang="zh-CN" sz="2600" dirty="0" smtClean="0">
                <a:sym typeface="Wingdings" panose="05000000000000000000" pitchFamily="2" charset="2"/>
              </a:rPr>
              <a:t>u</a:t>
            </a:r>
            <a:r>
              <a:rPr lang="zh-CN" altLang="en-US" sz="2600" dirty="0" smtClean="0">
                <a:sym typeface="Wingdings" panose="05000000000000000000" pitchFamily="2" charset="2"/>
              </a:rPr>
              <a:t>或者</a:t>
            </a:r>
            <a:r>
              <a:rPr lang="en-US" altLang="zh-CN" sz="2600" dirty="0" smtClean="0">
                <a:sym typeface="Wingdings" panose="05000000000000000000" pitchFamily="2" charset="2"/>
              </a:rPr>
              <a:t>u</a:t>
            </a:r>
            <a:r>
              <a:rPr lang="zh-CN" altLang="en-US" sz="2600" dirty="0" smtClean="0">
                <a:sym typeface="Wingdings" panose="05000000000000000000" pitchFamily="2" charset="2"/>
              </a:rPr>
              <a:t>的子树中能够通过</a:t>
            </a:r>
            <a:r>
              <a:rPr lang="zh-CN" altLang="en-US" sz="2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非父子边</a:t>
            </a:r>
            <a:r>
              <a:rPr lang="en-US" altLang="zh-CN" sz="2600" dirty="0" smtClean="0">
                <a:sym typeface="Wingdings" panose="05000000000000000000" pitchFamily="2" charset="2"/>
              </a:rPr>
              <a:t>(</a:t>
            </a:r>
            <a:r>
              <a:rPr lang="zh-CN" altLang="en-US" sz="2600" dirty="0" smtClean="0">
                <a:sym typeface="Wingdings" panose="05000000000000000000" pitchFamily="2" charset="2"/>
              </a:rPr>
              <a:t>父子边就是搜索树上的边）到达的最早的节点的</a:t>
            </a:r>
            <a:r>
              <a:rPr lang="en-US" altLang="zh-CN" sz="2600" dirty="0" smtClean="0">
                <a:sym typeface="Wingdings" panose="05000000000000000000" pitchFamily="2" charset="2"/>
              </a:rPr>
              <a:t>DFS</a:t>
            </a:r>
            <a:r>
              <a:rPr lang="zh-CN" altLang="en-US" sz="2600" dirty="0" smtClean="0">
                <a:sym typeface="Wingdings" panose="05000000000000000000" pitchFamily="2" charset="2"/>
              </a:rPr>
              <a:t>开始时间</a:t>
            </a:r>
            <a:endParaRPr lang="en-US" altLang="zh-CN" sz="2600" dirty="0" smtClean="0">
              <a:sym typeface="Wingdings" panose="05000000000000000000" pitchFamily="2" charset="2"/>
            </a:endParaRPr>
          </a:p>
          <a:p>
            <a:pPr marL="0" lvl="1" indent="0" eaLnBrk="1" hangingPunct="1">
              <a:buFont typeface="Verdana" panose="020B0604030504040204" pitchFamily="34" charset="0"/>
              <a:buNone/>
            </a:pPr>
            <a:endParaRPr lang="en-US" altLang="zh-CN" sz="2600" dirty="0" smtClean="0"/>
          </a:p>
          <a:p>
            <a:pPr marL="0" lvl="1" indent="0" eaLnBrk="1" hangingPunct="1">
              <a:buFont typeface="Verdana" panose="020B0604030504040204" pitchFamily="34" charset="0"/>
              <a:buNone/>
            </a:pP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557408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61173" y="214313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03923" y="1071563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461147" y="442913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368154" y="1516856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596754" y="1316832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911079" y="2250281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13" idx="7"/>
            <a:endCxn id="9" idx="3"/>
          </p:cNvCxnSpPr>
          <p:nvPr/>
        </p:nvCxnSpPr>
        <p:spPr>
          <a:xfrm rot="5400000" flipH="1" flipV="1">
            <a:off x="2577108" y="2505670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375298" y="2839642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07631" y="445294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311254" y="766763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29063" y="1232298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16" idx="7"/>
          </p:cNvCxnSpPr>
          <p:nvPr/>
        </p:nvCxnSpPr>
        <p:spPr>
          <a:xfrm rot="5400000">
            <a:off x="4157663" y="1032272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8" name="TextBox 18"/>
          <p:cNvSpPr txBox="1">
            <a:spLocks noChangeArrowheads="1"/>
          </p:cNvSpPr>
          <p:nvPr/>
        </p:nvSpPr>
        <p:spPr bwMode="auto">
          <a:xfrm>
            <a:off x="3929062" y="16073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19" name="TextBox 19"/>
          <p:cNvSpPr txBox="1">
            <a:spLocks noChangeArrowheads="1"/>
          </p:cNvSpPr>
          <p:nvPr/>
        </p:nvSpPr>
        <p:spPr bwMode="auto">
          <a:xfrm>
            <a:off x="2536031" y="803672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20" name="TextBox 20"/>
          <p:cNvSpPr txBox="1">
            <a:spLocks noChangeArrowheads="1"/>
          </p:cNvSpPr>
          <p:nvPr/>
        </p:nvSpPr>
        <p:spPr bwMode="auto">
          <a:xfrm>
            <a:off x="2000250" y="1339453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7" idx="4"/>
            <a:endCxn id="13" idx="0"/>
          </p:cNvCxnSpPr>
          <p:nvPr/>
        </p:nvCxnSpPr>
        <p:spPr>
          <a:xfrm rot="16200000" flipH="1">
            <a:off x="1978224" y="2309218"/>
            <a:ext cx="1054894" cy="59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TextBox 22"/>
          <p:cNvSpPr txBox="1">
            <a:spLocks noChangeArrowheads="1"/>
          </p:cNvSpPr>
          <p:nvPr/>
        </p:nvSpPr>
        <p:spPr bwMode="auto">
          <a:xfrm>
            <a:off x="2000250" y="2678906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23" name="TextBox 23"/>
          <p:cNvSpPr txBox="1">
            <a:spLocks noChangeArrowheads="1"/>
          </p:cNvSpPr>
          <p:nvPr/>
        </p:nvSpPr>
        <p:spPr bwMode="auto">
          <a:xfrm>
            <a:off x="3125391" y="2250281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24" name="TextBox 24"/>
          <p:cNvSpPr txBox="1">
            <a:spLocks noChangeArrowheads="1"/>
          </p:cNvSpPr>
          <p:nvPr/>
        </p:nvSpPr>
        <p:spPr bwMode="auto">
          <a:xfrm>
            <a:off x="4572000" y="750094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25" name="TextBox 25"/>
          <p:cNvSpPr txBox="1">
            <a:spLocks noChangeArrowheads="1"/>
          </p:cNvSpPr>
          <p:nvPr/>
        </p:nvSpPr>
        <p:spPr bwMode="auto">
          <a:xfrm>
            <a:off x="4196954" y="1232297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(8,1)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>
            <a:stCxn id="5" idx="4"/>
            <a:endCxn id="9" idx="0"/>
          </p:cNvCxnSpPr>
          <p:nvPr/>
        </p:nvCxnSpPr>
        <p:spPr>
          <a:xfrm rot="16200000" flipH="1">
            <a:off x="2535437" y="1741290"/>
            <a:ext cx="910828" cy="107156"/>
          </a:xfrm>
          <a:prstGeom prst="line">
            <a:avLst/>
          </a:prstGeom>
          <a:ln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6" idx="0"/>
          </p:cNvCxnSpPr>
          <p:nvPr/>
        </p:nvCxnSpPr>
        <p:spPr>
          <a:xfrm rot="16200000" flipH="1">
            <a:off x="3567113" y="736998"/>
            <a:ext cx="750094" cy="240506"/>
          </a:xfrm>
          <a:prstGeom prst="line">
            <a:avLst/>
          </a:prstGeom>
          <a:ln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232548" y="642938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3025379" y="888207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0" name="TextBox 37"/>
          <p:cNvSpPr txBox="1">
            <a:spLocks noChangeArrowheads="1"/>
          </p:cNvSpPr>
          <p:nvPr/>
        </p:nvSpPr>
        <p:spPr bwMode="auto">
          <a:xfrm>
            <a:off x="2964656" y="375047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7131" name="TextBox 38"/>
          <p:cNvSpPr txBox="1">
            <a:spLocks noChangeArrowheads="1"/>
          </p:cNvSpPr>
          <p:nvPr/>
        </p:nvSpPr>
        <p:spPr bwMode="auto">
          <a:xfrm>
            <a:off x="5482829" y="0"/>
            <a:ext cx="112514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割点：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c b a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桥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</a:p>
          <a:p>
            <a:pPr defTabSz="685800" eaLnBrk="1" hangingPunct="1"/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47132" name="矩形 39"/>
          <p:cNvSpPr>
            <a:spLocks noChangeArrowheads="1"/>
          </p:cNvSpPr>
          <p:nvPr/>
        </p:nvSpPr>
        <p:spPr bwMode="auto">
          <a:xfrm>
            <a:off x="3393281" y="2518173"/>
            <a:ext cx="4714875" cy="24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一个顶点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是割点，当且仅当满足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(1)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或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(2)</a:t>
            </a:r>
            <a:b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</a:br>
            <a:endParaRPr lang="en-US" altLang="zh-CN" sz="172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(1) u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为树根，且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有多于一个子树。</a:t>
            </a:r>
            <a:b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</a:b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(2) u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不为树根，且存在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725" dirty="0" err="1">
                <a:solidFill>
                  <a:prstClr val="black"/>
                </a:solidFill>
                <a:ea typeface="微软雅黑" panose="020B0503020204020204" pitchFamily="34" charset="-122"/>
              </a:rPr>
              <a:t>u,v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为树枝边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或称父子边，即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为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v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在搜索树中的父亲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，使得</a:t>
            </a:r>
            <a:r>
              <a:rPr lang="en-US" altLang="zh-CN" sz="1725" dirty="0" err="1">
                <a:solidFill>
                  <a:prstClr val="black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725" dirty="0">
                <a:solidFill>
                  <a:prstClr val="black"/>
                </a:solidFill>
                <a:ea typeface="微软雅黑" panose="020B0503020204020204" pitchFamily="34" charset="-122"/>
              </a:rPr>
              <a:t>(u)&lt;=low(v)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endParaRPr lang="en-US" altLang="zh-CN" sz="172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zh-CN" altLang="en-US" sz="172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一条边</a:t>
            </a:r>
            <a:r>
              <a:rPr lang="en-US" altLang="zh-CN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725" dirty="0" err="1">
                <a:solidFill>
                  <a:srgbClr val="FF0000"/>
                </a:solidFill>
                <a:ea typeface="微软雅黑" panose="020B0503020204020204" pitchFamily="34" charset="-122"/>
              </a:rPr>
              <a:t>u,v</a:t>
            </a:r>
            <a:r>
              <a:rPr lang="en-US" altLang="zh-CN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是桥，当且仅当</a:t>
            </a:r>
            <a:r>
              <a:rPr lang="en-US" altLang="zh-CN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725" dirty="0" err="1">
                <a:solidFill>
                  <a:srgbClr val="FF0000"/>
                </a:solidFill>
                <a:ea typeface="微软雅黑" panose="020B0503020204020204" pitchFamily="34" charset="-122"/>
              </a:rPr>
              <a:t>u,v</a:t>
            </a:r>
            <a:r>
              <a:rPr lang="en-US" altLang="zh-CN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为树枝边，且满足</a:t>
            </a:r>
            <a:r>
              <a:rPr lang="en-US" altLang="zh-CN" sz="1725" dirty="0" err="1">
                <a:solidFill>
                  <a:srgbClr val="FF0000"/>
                </a:solidFill>
                <a:ea typeface="微软雅黑" panose="020B0503020204020204" pitchFamily="34" charset="-122"/>
              </a:rPr>
              <a:t>dfn</a:t>
            </a:r>
            <a:r>
              <a:rPr lang="en-US" altLang="zh-CN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(u)&lt;low(v)</a:t>
            </a:r>
            <a:r>
              <a:rPr lang="zh-CN" altLang="en-US" sz="1725" dirty="0">
                <a:solidFill>
                  <a:srgbClr val="FF0000"/>
                </a:solidFill>
                <a:ea typeface="微软雅黑" panose="020B0503020204020204" pitchFamily="34" charset="-122"/>
              </a:rPr>
              <a:t>（前提是其没有重边）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7133" name="矩形 40"/>
          <p:cNvSpPr>
            <a:spLocks noChangeArrowheads="1"/>
          </p:cNvSpPr>
          <p:nvPr/>
        </p:nvSpPr>
        <p:spPr bwMode="auto">
          <a:xfrm>
            <a:off x="395536" y="4192191"/>
            <a:ext cx="3029893" cy="88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725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带箭头的边是树枝边</a:t>
            </a:r>
            <a:endParaRPr lang="en-US" altLang="zh-CN" sz="1725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725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紫色边是反向边</a:t>
            </a:r>
            <a:endParaRPr lang="en-US" altLang="zh-CN" sz="172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725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非</a:t>
            </a:r>
            <a:r>
              <a:rPr lang="zh-CN" altLang="en-US" sz="1725" dirty="0">
                <a:solidFill>
                  <a:prstClr val="black"/>
                </a:solidFill>
                <a:ea typeface="微软雅黑" panose="020B0503020204020204" pitchFamily="34" charset="-122"/>
              </a:rPr>
              <a:t>树枝边不可能是桥</a:t>
            </a:r>
          </a:p>
        </p:txBody>
      </p:sp>
    </p:spTree>
    <p:extLst>
      <p:ext uri="{BB962C8B-B14F-4D97-AF65-F5344CB8AC3E}">
        <p14:creationId xmlns:p14="http://schemas.microsoft.com/office/powerpoint/2010/main" val="22934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05135"/>
            <a:ext cx="5626100" cy="206375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>
                    <a:satMod val="130000"/>
                  </a:schemeClr>
                </a:solidFill>
              </a:rPr>
              <a:t>无</a:t>
            </a:r>
            <a:r>
              <a:rPr lang="zh-CN" altLang="en-US" sz="2000" dirty="0" smtClean="0">
                <a:solidFill>
                  <a:schemeClr val="tx2">
                    <a:satMod val="130000"/>
                  </a:schemeClr>
                </a:solidFill>
              </a:rPr>
              <a:t>向连通图求</a:t>
            </a:r>
            <a:r>
              <a:rPr lang="zh-CN" altLang="en-US" sz="2000" dirty="0">
                <a:solidFill>
                  <a:schemeClr val="tx2">
                    <a:satMod val="130000"/>
                  </a:schemeClr>
                </a:solidFill>
              </a:rPr>
              <a:t>桥和</a:t>
            </a:r>
            <a:r>
              <a:rPr lang="zh-CN" altLang="en-US" sz="2000" dirty="0" smtClean="0">
                <a:solidFill>
                  <a:schemeClr val="tx2">
                    <a:satMod val="130000"/>
                  </a:schemeClr>
                </a:solidFill>
              </a:rPr>
              <a:t>割点的</a:t>
            </a:r>
            <a:r>
              <a:rPr lang="en-US" altLang="zh-CN" sz="2000" dirty="0" err="1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000" dirty="0">
                <a:solidFill>
                  <a:schemeClr val="tx2">
                    <a:satMod val="130000"/>
                  </a:schemeClr>
                </a:solidFill>
              </a:rPr>
              <a:t>算法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79512" y="411510"/>
            <a:ext cx="8568952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(u) {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]=low[u]=++index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 each (u, v) in E {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(v is not 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visited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</a:t>
            </a:r>
            <a:r>
              <a:rPr lang="en-US" altLang="zh-CN" sz="165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arjan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low[u] = min(low[u], low[v])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zh-CN" altLang="en-US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Wingdings" panose="05000000000000000000" pitchFamily="2" charset="2"/>
              </a:rPr>
              <a:t>dfn</a:t>
            </a:r>
            <a:r>
              <a:rPr lang="en-US" altLang="zh-CN" sz="165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Wingdings" panose="05000000000000000000" pitchFamily="2" charset="2"/>
              </a:rPr>
              <a:t>[u</a:t>
            </a:r>
            <a:r>
              <a:rPr lang="en-US" altLang="zh-CN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Wingdings" panose="05000000000000000000" pitchFamily="2" charset="2"/>
              </a:rPr>
              <a:t>]&lt;low[v]   </a:t>
            </a:r>
            <a:r>
              <a:rPr lang="en-US" altLang="zh-CN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(u, v) </a:t>
            </a:r>
            <a:r>
              <a:rPr lang="zh-CN" altLang="en-US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是桥</a:t>
            </a:r>
            <a:r>
              <a:rPr lang="en-US" altLang="zh-CN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 {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if(v</a:t>
            </a:r>
            <a:r>
              <a:rPr lang="zh-CN" altLang="en-US" sz="165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</a:t>
            </a:r>
            <a:r>
              <a:rPr lang="en-US" altLang="zh-CN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</a:t>
            </a:r>
            <a:r>
              <a:rPr lang="zh-CN" altLang="en-US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的父节点</a:t>
            </a:r>
            <a:r>
              <a:rPr lang="en-US" altLang="zh-CN" sz="165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low[u] = min(low[u], </a:t>
            </a:r>
            <a:r>
              <a:rPr lang="en-US" altLang="zh-CN" sz="165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 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 (u is root)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u </a:t>
            </a:r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是割点 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&lt;=&gt; 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</a:t>
            </a:r>
            <a:r>
              <a:rPr lang="zh-CN" altLang="en-US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在搜索树上至少</a:t>
            </a:r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两个子节点</a:t>
            </a:r>
          </a:p>
          <a:p>
            <a:pPr defTabSz="685800" eaLnBrk="1" hangingPunct="1"/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else 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u </a:t>
            </a:r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是割点 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&lt;=&gt; u </a:t>
            </a:r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有一个子节点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</a:t>
            </a:r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，满足</a:t>
            </a:r>
            <a:r>
              <a:rPr lang="en-US" altLang="zh-CN" sz="165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]&lt;= low[v]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8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107504" y="1851670"/>
            <a:ext cx="8784976" cy="2808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也可以先用</a:t>
            </a:r>
            <a:r>
              <a:rPr lang="en-US" altLang="zh-CN" sz="2600" dirty="0" err="1" smtClean="0"/>
              <a:t>Tajan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进行</a:t>
            </a:r>
            <a:r>
              <a:rPr lang="en-US" altLang="zh-CN" sz="2600" dirty="0" err="1" smtClean="0"/>
              <a:t>dfs</a:t>
            </a:r>
            <a:r>
              <a:rPr lang="zh-CN" altLang="en-US" sz="2600" dirty="0" smtClean="0"/>
              <a:t>算出所有点的</a:t>
            </a:r>
            <a:r>
              <a:rPr lang="en-US" altLang="zh-CN" sz="2600" dirty="0" smtClean="0"/>
              <a:t>low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dfn</a:t>
            </a:r>
            <a:r>
              <a:rPr lang="zh-CN" altLang="en-US" sz="2600" dirty="0" smtClean="0"/>
              <a:t>值，并记录</a:t>
            </a:r>
            <a:r>
              <a:rPr lang="en-US" altLang="zh-CN" sz="2600" dirty="0" err="1" smtClean="0"/>
              <a:t>dfs</a:t>
            </a:r>
            <a:r>
              <a:rPr lang="zh-CN" altLang="en-US" sz="2600" dirty="0" smtClean="0"/>
              <a:t>过程中每个点的父节点，然后再把所有点看一遍，看其</a:t>
            </a:r>
            <a:r>
              <a:rPr lang="en-US" altLang="zh-CN" sz="2600" dirty="0" smtClean="0"/>
              <a:t>low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dfn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以找出割点和桥。</a:t>
            </a: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找桥的时候，要注意看有没有重边。有重边，则不是桥。</a:t>
            </a:r>
            <a:endParaRPr lang="en-US" altLang="zh-CN" sz="26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496" y="-828"/>
            <a:ext cx="7499350" cy="70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smtClean="0">
                <a:solidFill>
                  <a:schemeClr val="tx2">
                    <a:satMod val="130000"/>
                  </a:schemeClr>
                </a:solidFill>
              </a:rPr>
              <a:t>无向连通图求桥和割点的</a:t>
            </a:r>
            <a:r>
              <a:rPr lang="en-US" altLang="zh-CN" sz="2600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339502"/>
            <a:ext cx="88569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无重边连通无向图求割点和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Input: </a:t>
            </a:r>
            <a:r>
              <a:rPr lang="zh-CN" altLang="en-US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11</a:t>
            </a:r>
            <a:r>
              <a:rPr lang="zh-CN" altLang="en-US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点</a:t>
            </a:r>
            <a:r>
              <a:rPr lang="en-US" altLang="zh-CN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13</a:t>
            </a:r>
            <a:r>
              <a:rPr lang="zh-CN" altLang="en-US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边）</a:t>
            </a:r>
            <a:endParaRPr lang="en-US" altLang="zh-CN" sz="1650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11 13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1 2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1 4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1 5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1 6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2 11 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2 3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4 3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4 9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5 8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5 7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6 7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7 10</a:t>
            </a:r>
          </a:p>
          <a:p>
            <a:pPr defTabSz="685800" eaLnBrk="1" hangingPunct="1">
              <a:defRPr/>
            </a:pP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11 3</a:t>
            </a:r>
          </a:p>
          <a:p>
            <a:pPr defTabSz="685800" eaLnBrk="1" hangingPunct="1">
              <a:defRPr/>
            </a:pPr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2987824" y="843558"/>
            <a:ext cx="251817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srgbClr val="7030A0"/>
                </a:solidFill>
                <a:ea typeface="微软雅黑" panose="020B0503020204020204" pitchFamily="34" charset="-122"/>
              </a:rPr>
              <a:t>output: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 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5 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7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5,8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4,9</a:t>
            </a: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7,10</a:t>
            </a:r>
          </a:p>
        </p:txBody>
      </p:sp>
    </p:spTree>
    <p:extLst>
      <p:ext uri="{BB962C8B-B14F-4D97-AF65-F5344CB8AC3E}">
        <p14:creationId xmlns:p14="http://schemas.microsoft.com/office/powerpoint/2010/main" val="27601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3"/>
          <p:cNvSpPr>
            <a:spLocks noChangeArrowheads="1"/>
          </p:cNvSpPr>
          <p:nvPr/>
        </p:nvSpPr>
        <p:spPr bwMode="auto">
          <a:xfrm>
            <a:off x="107504" y="965433"/>
            <a:ext cx="8784975" cy="41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无重边连通无向图求割点和桥的程序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&lt;vector&gt;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namespace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std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endParaRPr lang="zh-CN" altLang="en-US" sz="165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#define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200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typedef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vector&lt;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Edge;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vector&lt;Edge&gt; G(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Visited[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;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;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low[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;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//DFS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树中每个点的父节点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bIsCutVetext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每个点是不是割点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sz="165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Dfs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时间戳</a:t>
            </a:r>
          </a:p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n,m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//n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是点数，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是边数</a:t>
            </a:r>
          </a:p>
          <a:p>
            <a:pPr defTabSz="685800" eaLnBrk="1" hangingPunct="1"/>
            <a:endParaRPr lang="zh-CN" altLang="en-US" sz="165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"/>
          <p:cNvSpPr>
            <a:spLocks noChangeArrowheads="1"/>
          </p:cNvSpPr>
          <p:nvPr/>
        </p:nvSpPr>
        <p:spPr bwMode="auto">
          <a:xfrm>
            <a:off x="179512" y="411510"/>
            <a:ext cx="864096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u,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father)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//father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的父节点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	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Father[u] = father;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i,j,k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low[u] =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[u] =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++;</a:t>
            </a:r>
          </a:p>
          <a:p>
            <a:pPr defTabSz="685800" eaLnBrk="1" hangingPunct="1"/>
            <a:r>
              <a:rPr lang="nn-NO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i = 0;i &lt; G[u].size() ;i ++ ) {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 = G[u][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!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 {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v,u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low[u] = min(low[u],low[v]);</a:t>
            </a:r>
          </a:p>
          <a:p>
            <a:pPr defTabSz="685800" eaLnBrk="1" hangingPunct="1"/>
            <a:r>
              <a:rPr lang="zh-CN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 if( father != v ) </a:t>
            </a:r>
            <a:r>
              <a:rPr lang="en-US" altLang="zh-CN" sz="16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连到父节点的回边不考虑，否则求不出桥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low[u] = min(low[u],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[v]);</a:t>
            </a:r>
          </a:p>
          <a:p>
            <a:pPr defTabSz="685800" eaLnBrk="1" hangingPunct="1"/>
            <a:r>
              <a:rPr lang="zh-CN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6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3"/>
          <p:cNvSpPr>
            <a:spLocks noChangeArrowheads="1"/>
          </p:cNvSpPr>
          <p:nvPr/>
        </p:nvSpPr>
        <p:spPr bwMode="auto">
          <a:xfrm>
            <a:off x="107504" y="0"/>
            <a:ext cx="900100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Count()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计算割点和桥</a:t>
            </a:r>
          </a:p>
          <a:p>
            <a:pPr defTabSz="685800" eaLnBrk="1" hangingPunct="1"/>
            <a:r>
              <a:rPr lang="nn-NO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int </a:t>
            </a:r>
            <a:r>
              <a:rPr lang="nn-NO" altLang="zh-CN" sz="15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i,nRootSons </a:t>
            </a:r>
            <a:r>
              <a:rPr lang="nn-NO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</a:t>
            </a:r>
            <a:r>
              <a:rPr lang="nn-NO" altLang="zh-CN" sz="15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0;</a:t>
            </a:r>
            <a:endParaRPr lang="nn-NO" altLang="zh-CN" sz="150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(1,0);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2;i &lt;=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n;i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 = Father[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v == 1 )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nRootSons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++; </a:t>
            </a:r>
            <a:r>
              <a:rPr lang="en-US" altLang="zh-CN" sz="15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//DFS</a:t>
            </a:r>
            <a:r>
              <a:rPr lang="zh-CN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树中根节点有几个子树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 </a:t>
            </a:r>
            <a:r>
              <a:rPr lang="en-US" altLang="zh-CN" sz="15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 &lt;= low[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bIsCutVetext</a:t>
            </a:r>
            <a:r>
              <a:rPr lang="en-US" altLang="zh-CN" sz="15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true;</a:t>
            </a:r>
          </a:p>
          <a:p>
            <a:pPr defTabSz="685800" eaLnBrk="1" hangingPunct="1"/>
            <a:r>
              <a:rPr lang="zh-CN" altLang="en-US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nRootSons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 1)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bIsCutVetext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 = true;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n;i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bIsCutVetext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n;i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++) {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 = Father[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if(v &gt;0 &amp;&amp; 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 &lt; low[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v &lt;&lt; "," &lt;&lt; 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</a:t>
            </a:r>
            <a:r>
              <a:rPr lang="en-US" altLang="zh-CN" sz="15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zh-CN" altLang="en-US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sz="15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endParaRPr lang="zh-CN" altLang="en-US" sz="150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有向无环图的拓扑排序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8784976" cy="3469492"/>
          </a:xfrm>
        </p:spPr>
        <p:txBody>
          <a:bodyPr/>
          <a:lstStyle/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拓扑排序做法：</a:t>
            </a:r>
            <a:endParaRPr lang="en-US" altLang="zh-CN" sz="2600" dirty="0" smtClean="0"/>
          </a:p>
          <a:p>
            <a:pPr marL="514350" indent="-514350">
              <a:buAutoNum type="arabicParenR"/>
            </a:pPr>
            <a:r>
              <a:rPr lang="zh-CN" altLang="en-US" sz="2600" dirty="0" smtClean="0"/>
              <a:t>找出所有入度为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的点放入队列</a:t>
            </a:r>
            <a:endParaRPr lang="en-US" altLang="zh-CN" sz="2600" dirty="0" smtClean="0"/>
          </a:p>
          <a:p>
            <a:pPr marL="514350" indent="-514350">
              <a:buAutoNum type="arabicParenR"/>
            </a:pPr>
            <a:r>
              <a:rPr lang="zh-CN" altLang="en-US" sz="2600" dirty="0" smtClean="0"/>
              <a:t>从队头拿出一个节点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输出，删除所有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连出的边（</a:t>
            </a:r>
            <a:r>
              <a:rPr lang="en-US" altLang="zh-CN" sz="2600" dirty="0" err="1" smtClean="0"/>
              <a:t>p,x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。若发现删边后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的入度变为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，则将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加入队列</a:t>
            </a:r>
            <a:endParaRPr lang="en-US" altLang="zh-CN" sz="2600" dirty="0" smtClean="0"/>
          </a:p>
          <a:p>
            <a:pPr marL="514350" indent="-514350">
              <a:buAutoNum type="arabicParenR"/>
            </a:pPr>
            <a:r>
              <a:rPr lang="zh-CN" altLang="en-US" sz="2600" dirty="0" smtClean="0"/>
              <a:t>若队列不为空，则转</a:t>
            </a:r>
            <a:r>
              <a:rPr lang="en-US" altLang="zh-CN" sz="2600" dirty="0" smtClean="0"/>
              <a:t>2)</a:t>
            </a:r>
            <a:r>
              <a:rPr lang="zh-CN" altLang="en-US" sz="2600" dirty="0" smtClean="0"/>
              <a:t>，否则结束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F233B-3EC7-40CD-9FAD-6E5F081E9C7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3"/>
          <p:cNvSpPr>
            <a:spLocks noChangeArrowheads="1"/>
          </p:cNvSpPr>
          <p:nvPr/>
        </p:nvSpPr>
        <p:spPr bwMode="auto">
          <a:xfrm>
            <a:off x="107504" y="88107"/>
            <a:ext cx="871296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u,v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zh-CN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n &gt;&gt; m 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//n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是点数，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是边数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m;i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u &gt;&gt; v;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点编号从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G[v].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push_back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G[u].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push_back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(v);</a:t>
            </a:r>
          </a:p>
          <a:p>
            <a:pPr defTabSz="685800" eaLnBrk="1" hangingPunct="1"/>
            <a:r>
              <a:rPr lang="zh-CN" altLang="en-US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dfn,0,sizeof(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Father,0,sizeof(Father));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bIsCutVetext,0,sizeof(</a:t>
            </a:r>
            <a:r>
              <a:rPr lang="en-US" altLang="zh-CN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bIsCutVetext</a:t>
            </a:r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Count();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0;</a:t>
            </a:r>
          </a:p>
          <a:p>
            <a:pPr defTabSz="685800" eaLnBrk="1" hangingPunct="1"/>
            <a:r>
              <a:rPr lang="en-US" altLang="zh-CN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548997" y="4668694"/>
            <a:ext cx="1624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瑞士苏黎世湖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>
                    <a:satMod val="130000"/>
                  </a:schemeClr>
                </a:solidFill>
              </a:rPr>
              <a:t>求无向</a:t>
            </a:r>
            <a:r>
              <a:rPr lang="zh-CN" altLang="en-US" sz="2400" dirty="0" smtClean="0">
                <a:solidFill>
                  <a:schemeClr val="tx2">
                    <a:satMod val="130000"/>
                  </a:schemeClr>
                </a:solidFill>
              </a:rPr>
              <a:t>连通图</a:t>
            </a:r>
            <a:endParaRPr lang="en-US" altLang="zh-CN" sz="2400" dirty="0" smtClean="0">
              <a:solidFill>
                <a:schemeClr val="tx2">
                  <a:satMod val="130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>
                    <a:satMod val="130000"/>
                  </a:schemeClr>
                </a:solidFill>
              </a:rPr>
              <a:t>点</a:t>
            </a:r>
            <a:r>
              <a:rPr lang="zh-CN" altLang="en-US" sz="2400" dirty="0">
                <a:solidFill>
                  <a:schemeClr val="tx2">
                    <a:satMod val="130000"/>
                  </a:schemeClr>
                </a:solidFill>
              </a:rPr>
              <a:t>双连通分支</a:t>
            </a: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76326"/>
            <a:ext cx="6227762" cy="41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79512" y="195486"/>
            <a:ext cx="7499350" cy="857250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求无向连通图点双连通分支</a:t>
            </a:r>
            <a:r>
              <a:rPr lang="en-US" altLang="zh-CN" sz="26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zh-CN" sz="26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zh-CN" sz="2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不包含割点的极大连通子图）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251520" y="1707654"/>
            <a:ext cx="7499350" cy="3600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求</a:t>
            </a:r>
            <a:r>
              <a:rPr lang="zh-CN" altLang="en-US" sz="2100" dirty="0"/>
              <a:t>割点的过程中就能顺便把每个点双连通分支求</a:t>
            </a:r>
            <a:r>
              <a:rPr lang="zh-CN" altLang="en-US" sz="2100" dirty="0" smtClean="0"/>
              <a:t>出</a:t>
            </a:r>
            <a:endParaRPr lang="en-US" altLang="zh-CN" sz="21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100" dirty="0" smtClean="0"/>
              <a:t>建立</a:t>
            </a:r>
            <a:r>
              <a:rPr lang="zh-CN" altLang="en-US" sz="2100" dirty="0"/>
              <a:t>一个栈，存储当前双连通分支，在搜索图时，每找到一条树枝边或反向边</a:t>
            </a:r>
            <a:r>
              <a:rPr lang="en-US" altLang="zh-CN" sz="2100" dirty="0"/>
              <a:t>(</a:t>
            </a:r>
            <a:r>
              <a:rPr lang="zh-CN" altLang="en-US" sz="2100" dirty="0"/>
              <a:t>连到树中祖先的边），就把这条边加入栈中。如果遇到某树枝边（</a:t>
            </a:r>
            <a:r>
              <a:rPr lang="en-US" altLang="zh-CN" sz="2100" dirty="0" err="1"/>
              <a:t>u,v</a:t>
            </a:r>
            <a:r>
              <a:rPr lang="en-US" altLang="zh-CN" sz="2100" dirty="0"/>
              <a:t>)</a:t>
            </a:r>
            <a:r>
              <a:rPr lang="zh-CN" altLang="en-US" sz="2100" dirty="0"/>
              <a:t> 满足</a:t>
            </a:r>
            <a:r>
              <a:rPr lang="en-US" altLang="zh-CN" sz="2100" dirty="0" err="1"/>
              <a:t>dfn</a:t>
            </a:r>
            <a:r>
              <a:rPr lang="en-US" altLang="zh-CN" sz="2100" dirty="0"/>
              <a:t>(u)&lt;=low(v)</a:t>
            </a:r>
            <a:r>
              <a:rPr lang="zh-CN" altLang="en-US" sz="2100" dirty="0"/>
              <a:t>，说明</a:t>
            </a:r>
            <a:r>
              <a:rPr lang="en-US" altLang="zh-CN" sz="2100" dirty="0"/>
              <a:t>u</a:t>
            </a:r>
            <a:r>
              <a:rPr lang="zh-CN" altLang="en-US" sz="2100" dirty="0"/>
              <a:t>是一</a:t>
            </a:r>
            <a:r>
              <a:rPr lang="zh-CN" altLang="en-US" sz="2100" dirty="0" smtClean="0"/>
              <a:t>个点双连通分量的根，</a:t>
            </a:r>
            <a:r>
              <a:rPr lang="zh-CN" altLang="en-US" sz="2100" dirty="0"/>
              <a:t>此时把边从栈顶一个个取出，直到遇到了边</a:t>
            </a:r>
            <a:r>
              <a:rPr lang="en-US" altLang="zh-CN" sz="2100" dirty="0"/>
              <a:t>(</a:t>
            </a:r>
            <a:r>
              <a:rPr lang="en-US" altLang="zh-CN" sz="2100" dirty="0" err="1"/>
              <a:t>u,v</a:t>
            </a:r>
            <a:r>
              <a:rPr lang="en-US" altLang="zh-CN" sz="2100" dirty="0"/>
              <a:t>)</a:t>
            </a:r>
            <a:r>
              <a:rPr lang="zh-CN" altLang="en-US" sz="2100" dirty="0"/>
              <a:t>，取出的这些边与其关联的点，组成一个点双连通分支。割点可以属于多个点双连通分支，其余点和每条边只属于且属于一个点双连通分支。</a:t>
            </a:r>
          </a:p>
        </p:txBody>
      </p:sp>
    </p:spTree>
    <p:extLst>
      <p:ext uri="{BB962C8B-B14F-4D97-AF65-F5344CB8AC3E}">
        <p14:creationId xmlns:p14="http://schemas.microsoft.com/office/powerpoint/2010/main" val="27252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8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2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8" name="TextBox 21"/>
          <p:cNvSpPr txBox="1">
            <a:spLocks noChangeArrowheads="1"/>
          </p:cNvSpPr>
          <p:nvPr/>
        </p:nvSpPr>
        <p:spPr bwMode="auto">
          <a:xfrm>
            <a:off x="4947047" y="3643312"/>
            <a:ext cx="375047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58389" name="TextBox 22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6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2" name="TextBox 21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59413" name="TextBox 22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9414" name="TextBox 23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59415" name="TextBox 33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4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0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6" name="TextBox 22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0437" name="TextBox 24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0438" name="TextBox 26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0439" name="TextBox 27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0440" name="TextBox 28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0441" name="TextBox 29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4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0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1461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1462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1463" name="TextBox 24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1464" name="TextBox 25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1465" name="TextBox 26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1466" name="TextBox 27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(5,5)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1467" name="TextBox 28"/>
          <p:cNvSpPr txBox="1">
            <a:spLocks noChangeArrowheads="1"/>
          </p:cNvSpPr>
          <p:nvPr/>
        </p:nvSpPr>
        <p:spPr bwMode="auto">
          <a:xfrm>
            <a:off x="4947048" y="283964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de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9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8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4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2485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2486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(4,4)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2487" name="TextBox 24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2488" name="TextBox 25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2489" name="TextBox 26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2490" name="TextBox 27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(5,5)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2491" name="TextBox 28"/>
          <p:cNvSpPr txBox="1">
            <a:spLocks noChangeArrowheads="1"/>
          </p:cNvSpPr>
          <p:nvPr/>
        </p:nvSpPr>
        <p:spPr bwMode="auto">
          <a:xfrm>
            <a:off x="4947048" y="283964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de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2492" name="TextBox 29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(6,6)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2493" name="TextBox 30"/>
          <p:cNvSpPr txBox="1">
            <a:spLocks noChangeArrowheads="1"/>
          </p:cNvSpPr>
          <p:nvPr/>
        </p:nvSpPr>
        <p:spPr bwMode="auto">
          <a:xfrm>
            <a:off x="4947048" y="2571750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ef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2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8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3509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3510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3511" name="TextBox 24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2" name="TextBox 25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3" name="TextBox 26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cd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4" name="TextBox 27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3515" name="TextBox 28"/>
          <p:cNvSpPr txBox="1">
            <a:spLocks noChangeArrowheads="1"/>
          </p:cNvSpPr>
          <p:nvPr/>
        </p:nvSpPr>
        <p:spPr bwMode="auto">
          <a:xfrm>
            <a:off x="4947048" y="283964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de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6" name="TextBox 29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3517" name="TextBox 30"/>
          <p:cNvSpPr txBox="1">
            <a:spLocks noChangeArrowheads="1"/>
          </p:cNvSpPr>
          <p:nvPr/>
        </p:nvSpPr>
        <p:spPr bwMode="auto">
          <a:xfrm>
            <a:off x="4947048" y="2571750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ef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8" name="TextBox 31"/>
          <p:cNvSpPr txBox="1">
            <a:spLocks noChangeArrowheads="1"/>
          </p:cNvSpPr>
          <p:nvPr/>
        </p:nvSpPr>
        <p:spPr bwMode="auto">
          <a:xfrm>
            <a:off x="4947048" y="2303860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fc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3519" name="TextBox 32"/>
          <p:cNvSpPr txBox="1">
            <a:spLocks noChangeArrowheads="1"/>
          </p:cNvSpPr>
          <p:nvPr/>
        </p:nvSpPr>
        <p:spPr bwMode="auto">
          <a:xfrm>
            <a:off x="3071812" y="4179094"/>
            <a:ext cx="32146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不要让 </a:t>
            </a:r>
            <a:r>
              <a:rPr lang="en-US" altLang="zh-CN" sz="2100" dirty="0">
                <a:solidFill>
                  <a:prstClr val="black"/>
                </a:solidFill>
                <a:ea typeface="微软雅黑" panose="020B0503020204020204" pitchFamily="34" charset="-122"/>
              </a:rPr>
              <a:t>fc </a:t>
            </a:r>
            <a:r>
              <a:rPr lang="zh-CN" altLang="en-US" sz="2100" dirty="0">
                <a:solidFill>
                  <a:prstClr val="black"/>
                </a:solidFill>
                <a:ea typeface="微软雅黑" panose="020B0503020204020204" pitchFamily="34" charset="-122"/>
              </a:rPr>
              <a:t>入栈两次！</a:t>
            </a:r>
          </a:p>
        </p:txBody>
      </p:sp>
    </p:spTree>
    <p:extLst>
      <p:ext uri="{BB962C8B-B14F-4D97-AF65-F5344CB8AC3E}">
        <p14:creationId xmlns:p14="http://schemas.microsoft.com/office/powerpoint/2010/main" val="29259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020272" y="4657569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瑞士布里茨恩湖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+mj-cs"/>
              </a:rPr>
              <a:t>有向图强连通分支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32" y="476318"/>
            <a:ext cx="6231275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6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4533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4534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4535" name="TextBox 24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4536" name="TextBox 25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4537" name="TextBox 27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4538" name="TextBox 29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4539" name="TextBox 32"/>
          <p:cNvSpPr txBox="1">
            <a:spLocks noChangeArrowheads="1"/>
          </p:cNvSpPr>
          <p:nvPr/>
        </p:nvSpPr>
        <p:spPr bwMode="auto">
          <a:xfrm>
            <a:off x="5804297" y="1339454"/>
            <a:ext cx="1928813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0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6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557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558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559" name="TextBox 24"/>
          <p:cNvSpPr txBox="1">
            <a:spLocks noChangeArrowheads="1"/>
          </p:cNvSpPr>
          <p:nvPr/>
        </p:nvSpPr>
        <p:spPr bwMode="auto">
          <a:xfrm>
            <a:off x="4947048" y="364331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ab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5560" name="TextBox 26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561" name="TextBox 27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562" name="TextBox 28"/>
          <p:cNvSpPr txBox="1">
            <a:spLocks noChangeArrowheads="1"/>
          </p:cNvSpPr>
          <p:nvPr/>
        </p:nvSpPr>
        <p:spPr bwMode="auto">
          <a:xfrm>
            <a:off x="5804297" y="1339454"/>
            <a:ext cx="192881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0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4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0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81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82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83" name="TextBox 25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84" name="TextBox 26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6585" name="TextBox 27"/>
          <p:cNvSpPr txBox="1">
            <a:spLocks noChangeArrowheads="1"/>
          </p:cNvSpPr>
          <p:nvPr/>
        </p:nvSpPr>
        <p:spPr bwMode="auto">
          <a:xfrm>
            <a:off x="5804297" y="1339454"/>
            <a:ext cx="192881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{ab}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3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8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4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05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06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07" name="TextBox 24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08" name="TextBox 25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09" name="TextBox 26"/>
          <p:cNvSpPr txBox="1">
            <a:spLocks noChangeArrowheads="1"/>
          </p:cNvSpPr>
          <p:nvPr/>
        </p:nvSpPr>
        <p:spPr bwMode="auto">
          <a:xfrm>
            <a:off x="5804297" y="1339454"/>
            <a:ext cx="192881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{ab}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7610" name="TextBox 28"/>
          <p:cNvSpPr txBox="1">
            <a:spLocks noChangeArrowheads="1"/>
          </p:cNvSpPr>
          <p:nvPr/>
        </p:nvSpPr>
        <p:spPr bwMode="auto">
          <a:xfrm>
            <a:off x="4357687" y="1660922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(7,7)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7611" name="TextBox 29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ag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3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29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30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31" name="TextBox 24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32" name="TextBox 25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33" name="TextBox 26"/>
          <p:cNvSpPr txBox="1">
            <a:spLocks noChangeArrowheads="1"/>
          </p:cNvSpPr>
          <p:nvPr/>
        </p:nvSpPr>
        <p:spPr bwMode="auto">
          <a:xfrm>
            <a:off x="5804297" y="1339454"/>
            <a:ext cx="192881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{ab}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8634" name="TextBox 28"/>
          <p:cNvSpPr txBox="1">
            <a:spLocks noChangeArrowheads="1"/>
          </p:cNvSpPr>
          <p:nvPr/>
        </p:nvSpPr>
        <p:spPr bwMode="auto">
          <a:xfrm>
            <a:off x="4357687" y="1660922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(7,7)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8635" name="TextBox 29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ag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8636" name="TextBox 30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gh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8637" name="TextBox 31"/>
          <p:cNvSpPr txBox="1">
            <a:spLocks noChangeArrowheads="1"/>
          </p:cNvSpPr>
          <p:nvPr/>
        </p:nvSpPr>
        <p:spPr bwMode="auto">
          <a:xfrm>
            <a:off x="3982641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(8,8)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3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6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2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3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4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5" name="TextBox 24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6" name="TextBox 25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7" name="TextBox 26"/>
          <p:cNvSpPr txBox="1">
            <a:spLocks noChangeArrowheads="1"/>
          </p:cNvSpPr>
          <p:nvPr/>
        </p:nvSpPr>
        <p:spPr bwMode="auto">
          <a:xfrm>
            <a:off x="5804297" y="1339454"/>
            <a:ext cx="1928813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{ab}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9658" name="TextBox 28"/>
          <p:cNvSpPr txBox="1">
            <a:spLocks noChangeArrowheads="1"/>
          </p:cNvSpPr>
          <p:nvPr/>
        </p:nvSpPr>
        <p:spPr bwMode="auto">
          <a:xfrm>
            <a:off x="4357687" y="1660922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59" name="TextBox 29"/>
          <p:cNvSpPr txBox="1">
            <a:spLocks noChangeArrowheads="1"/>
          </p:cNvSpPr>
          <p:nvPr/>
        </p:nvSpPr>
        <p:spPr bwMode="auto">
          <a:xfrm>
            <a:off x="4947048" y="3375422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ag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9660" name="TextBox 30"/>
          <p:cNvSpPr txBox="1">
            <a:spLocks noChangeArrowheads="1"/>
          </p:cNvSpPr>
          <p:nvPr/>
        </p:nvSpPr>
        <p:spPr bwMode="auto">
          <a:xfrm>
            <a:off x="4947048" y="3107531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 err="1">
                <a:solidFill>
                  <a:prstClr val="black"/>
                </a:solidFill>
                <a:ea typeface="微软雅黑" panose="020B0503020204020204" pitchFamily="34" charset="-122"/>
              </a:rPr>
              <a:t>gh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69661" name="TextBox 31"/>
          <p:cNvSpPr txBox="1">
            <a:spLocks noChangeArrowheads="1"/>
          </p:cNvSpPr>
          <p:nvPr/>
        </p:nvSpPr>
        <p:spPr bwMode="auto">
          <a:xfrm>
            <a:off x="3982641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(8,1)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9662" name="TextBox 32"/>
          <p:cNvSpPr txBox="1">
            <a:spLocks noChangeArrowheads="1"/>
          </p:cNvSpPr>
          <p:nvPr/>
        </p:nvSpPr>
        <p:spPr bwMode="auto">
          <a:xfrm>
            <a:off x="4947048" y="2825353"/>
            <a:ext cx="535781" cy="3000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prstClr val="black"/>
                </a:solidFill>
                <a:ea typeface="微软雅黑" panose="020B0503020204020204" pitchFamily="34" charset="-122"/>
              </a:rPr>
              <a:t>ha</a:t>
            </a:r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9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h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70" name="TextBox 15"/>
          <p:cNvSpPr txBox="1">
            <a:spLocks noChangeArrowheads="1"/>
          </p:cNvSpPr>
          <p:nvPr/>
        </p:nvSpPr>
        <p:spPr bwMode="auto">
          <a:xfrm>
            <a:off x="3661173" y="1071562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(1,1)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4" idx="0"/>
          </p:cNvCxnSpPr>
          <p:nvPr/>
        </p:nvCxnSpPr>
        <p:spPr>
          <a:xfrm rot="16200000" flipH="1">
            <a:off x="3299223" y="1647826"/>
            <a:ext cx="750094" cy="2405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76" name="TextBox 21"/>
          <p:cNvSpPr txBox="1">
            <a:spLocks noChangeArrowheads="1"/>
          </p:cNvSpPr>
          <p:nvPr/>
        </p:nvSpPr>
        <p:spPr bwMode="auto">
          <a:xfrm>
            <a:off x="2643187" y="1285875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(2,2)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77" name="TextBox 22"/>
          <p:cNvSpPr txBox="1">
            <a:spLocks noChangeArrowheads="1"/>
          </p:cNvSpPr>
          <p:nvPr/>
        </p:nvSpPr>
        <p:spPr bwMode="auto">
          <a:xfrm>
            <a:off x="2214562" y="1714500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(3,3)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78" name="TextBox 23"/>
          <p:cNvSpPr txBox="1">
            <a:spLocks noChangeArrowheads="1"/>
          </p:cNvSpPr>
          <p:nvPr/>
        </p:nvSpPr>
        <p:spPr bwMode="auto">
          <a:xfrm>
            <a:off x="1732360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(4,3)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79" name="TextBox 24"/>
          <p:cNvSpPr txBox="1">
            <a:spLocks noChangeArrowheads="1"/>
          </p:cNvSpPr>
          <p:nvPr/>
        </p:nvSpPr>
        <p:spPr bwMode="auto">
          <a:xfrm>
            <a:off x="1678781" y="3482578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(5,3)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80" name="TextBox 25"/>
          <p:cNvSpPr txBox="1">
            <a:spLocks noChangeArrowheads="1"/>
          </p:cNvSpPr>
          <p:nvPr/>
        </p:nvSpPr>
        <p:spPr bwMode="auto">
          <a:xfrm>
            <a:off x="2857500" y="2893219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(6,3)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81" name="TextBox 26"/>
          <p:cNvSpPr txBox="1">
            <a:spLocks noChangeArrowheads="1"/>
          </p:cNvSpPr>
          <p:nvPr/>
        </p:nvSpPr>
        <p:spPr bwMode="auto">
          <a:xfrm>
            <a:off x="5804297" y="1339454"/>
            <a:ext cx="1928813" cy="1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sz="1875" dirty="0">
                <a:solidFill>
                  <a:prstClr val="black"/>
                </a:solidFill>
                <a:ea typeface="微软雅黑" panose="020B0503020204020204" pitchFamily="34" charset="-122"/>
              </a:rPr>
              <a:t>点双连通分量：</a:t>
            </a:r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fc,ef,de,cd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 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bc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 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{ab}</a:t>
            </a:r>
          </a:p>
          <a:p>
            <a:pPr defTabSz="685800" eaLnBrk="1" hangingPunct="1"/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{</a:t>
            </a:r>
            <a:r>
              <a:rPr lang="en-US" altLang="zh-CN" sz="1875" dirty="0" err="1">
                <a:solidFill>
                  <a:prstClr val="black"/>
                </a:solidFill>
                <a:ea typeface="微软雅黑" panose="020B0503020204020204" pitchFamily="34" charset="-122"/>
              </a:rPr>
              <a:t>ha,gh,ag</a:t>
            </a:r>
            <a:r>
              <a:rPr lang="en-US" altLang="zh-CN" sz="1875" dirty="0">
                <a:solidFill>
                  <a:prstClr val="black"/>
                </a:solidFill>
                <a:ea typeface="微软雅黑" panose="020B0503020204020204" pitchFamily="34" charset="-122"/>
              </a:rPr>
              <a:t>}</a:t>
            </a:r>
          </a:p>
          <a:p>
            <a:pPr defTabSz="685800" eaLnBrk="1" hangingPunct="1"/>
            <a:endParaRPr lang="en-US" altLang="zh-CN" sz="1875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70682" name="TextBox 28"/>
          <p:cNvSpPr txBox="1">
            <a:spLocks noChangeArrowheads="1"/>
          </p:cNvSpPr>
          <p:nvPr/>
        </p:nvSpPr>
        <p:spPr bwMode="auto">
          <a:xfrm>
            <a:off x="4357687" y="1660922"/>
            <a:ext cx="4822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(7,1)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0683" name="TextBox 31"/>
          <p:cNvSpPr txBox="1">
            <a:spLocks noChangeArrowheads="1"/>
          </p:cNvSpPr>
          <p:nvPr/>
        </p:nvSpPr>
        <p:spPr bwMode="auto">
          <a:xfrm>
            <a:off x="3982641" y="2196703"/>
            <a:ext cx="4822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(8,1)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7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7156"/>
            <a:ext cx="76795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求无向连通图点双连通分量（没有割点的连通分量）</a:t>
            </a:r>
            <a:r>
              <a:rPr lang="en-US" altLang="zh-CN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假定没有重边</a:t>
            </a:r>
          </a:p>
        </p:txBody>
      </p:sp>
      <p:sp>
        <p:nvSpPr>
          <p:cNvPr id="71683" name="矩形 4"/>
          <p:cNvSpPr>
            <a:spLocks noChangeArrowheads="1"/>
          </p:cNvSpPr>
          <p:nvPr/>
        </p:nvSpPr>
        <p:spPr bwMode="auto">
          <a:xfrm>
            <a:off x="251520" y="535782"/>
            <a:ext cx="3429000" cy="50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Input: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点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边）</a:t>
            </a:r>
            <a:endParaRPr lang="en-US" altLang="zh-CN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11 13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1 2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1 4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1 5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1 6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2 11 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2 3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4 3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4 9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5 8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5 7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6 7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7 10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11 3</a:t>
            </a: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71684" name="矩形 5"/>
          <p:cNvSpPr>
            <a:spLocks noChangeArrowheads="1"/>
          </p:cNvSpPr>
          <p:nvPr/>
        </p:nvSpPr>
        <p:spPr bwMode="auto">
          <a:xfrm>
            <a:off x="3419872" y="407238"/>
            <a:ext cx="3429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500" dirty="0">
                <a:solidFill>
                  <a:srgbClr val="7030A0"/>
                </a:solidFill>
                <a:ea typeface="微软雅黑" panose="020B0503020204020204" pitchFamily="34" charset="-122"/>
              </a:rPr>
              <a:t>output:</a:t>
            </a:r>
          </a:p>
          <a:p>
            <a:pPr defTabSz="685800" eaLnBrk="1" hangingPunct="1"/>
            <a:endParaRPr lang="zh-CN" altLang="en-US" sz="15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4,9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2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4,1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3,4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3,2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11,3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2,11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1,2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3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5,8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4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7,10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5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6,1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7,6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5,7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1,5</a:t>
            </a:r>
            <a:endParaRPr lang="zh-CN" altLang="en-US" sz="15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86313" y="1660923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1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11267" y="2625329"/>
            <a:ext cx="267890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4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4"/>
            <a:endCxn id="18" idx="7"/>
          </p:cNvCxnSpPr>
          <p:nvPr/>
        </p:nvCxnSpPr>
        <p:spPr>
          <a:xfrm rot="5400000">
            <a:off x="4439246" y="1807965"/>
            <a:ext cx="360760" cy="60245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500438" y="2143125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6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4" idx="4"/>
            <a:endCxn id="7" idx="7"/>
          </p:cNvCxnSpPr>
          <p:nvPr/>
        </p:nvCxnSpPr>
        <p:spPr>
          <a:xfrm rot="5400000">
            <a:off x="4198144" y="1459706"/>
            <a:ext cx="253604" cy="119181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214938" y="964406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7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4" idx="4"/>
            <a:endCxn id="11" idx="7"/>
          </p:cNvCxnSpPr>
          <p:nvPr/>
        </p:nvCxnSpPr>
        <p:spPr>
          <a:xfrm rot="5400000">
            <a:off x="4492824" y="2933105"/>
            <a:ext cx="682228" cy="70961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50531" y="358973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8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9" idx="4"/>
            <a:endCxn id="14" idx="0"/>
          </p:cNvCxnSpPr>
          <p:nvPr/>
        </p:nvCxnSpPr>
        <p:spPr>
          <a:xfrm rot="5400000">
            <a:off x="4545212" y="1875830"/>
            <a:ext cx="1446609" cy="1595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875485" y="2893219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3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54204" y="2678906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5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stCxn id="5" idx="3"/>
            <a:endCxn id="13" idx="7"/>
          </p:cNvCxnSpPr>
          <p:nvPr/>
        </p:nvCxnSpPr>
        <p:spPr>
          <a:xfrm rot="5400000">
            <a:off x="4238030" y="2719984"/>
            <a:ext cx="78581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21" idx="7"/>
          </p:cNvCxnSpPr>
          <p:nvPr/>
        </p:nvCxnSpPr>
        <p:spPr>
          <a:xfrm rot="5400000">
            <a:off x="3809405" y="2934296"/>
            <a:ext cx="721519" cy="5607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</p:cNvCxnSpPr>
          <p:nvPr/>
        </p:nvCxnSpPr>
        <p:spPr>
          <a:xfrm rot="5400000">
            <a:off x="4049316" y="897732"/>
            <a:ext cx="964406" cy="163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089798" y="2250281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2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endCxn id="5" idx="7"/>
          </p:cNvCxnSpPr>
          <p:nvPr/>
        </p:nvCxnSpPr>
        <p:spPr>
          <a:xfrm rot="5400000">
            <a:off x="4411267" y="2157413"/>
            <a:ext cx="735806" cy="27860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692849" y="2183011"/>
            <a:ext cx="750094" cy="24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661173" y="3536156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9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89985" y="1607344"/>
            <a:ext cx="521494" cy="32146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9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10</a:t>
            </a:r>
            <a:endParaRPr lang="zh-CN" altLang="en-US" sz="9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915817" y="2839641"/>
            <a:ext cx="531044" cy="32146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9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11</a:t>
            </a:r>
            <a:endParaRPr lang="zh-CN" altLang="en-US" sz="90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13" idx="7"/>
          </p:cNvCxnSpPr>
          <p:nvPr/>
        </p:nvCxnSpPr>
        <p:spPr>
          <a:xfrm rot="5400000" flipH="1" flipV="1">
            <a:off x="3943351" y="2678907"/>
            <a:ext cx="414338" cy="928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3" idx="6"/>
          </p:cNvCxnSpPr>
          <p:nvPr/>
        </p:nvCxnSpPr>
        <p:spPr>
          <a:xfrm flipH="1">
            <a:off x="3446861" y="2518173"/>
            <a:ext cx="750094" cy="48220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 rot="10800000">
            <a:off x="3446860" y="2994422"/>
            <a:ext cx="428625" cy="321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0"/>
          </p:cNvCxnSpPr>
          <p:nvPr/>
        </p:nvCxnSpPr>
        <p:spPr>
          <a:xfrm>
            <a:off x="5361385" y="1232297"/>
            <a:ext cx="489347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42535"/>
            <a:ext cx="578643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eaLnBrk="1" hangingPunct="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求无向连通图点双连通分量（没有割点的连通分量）</a:t>
            </a:r>
            <a:r>
              <a:rPr lang="en-US" altLang="zh-CN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5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假定没有重边</a:t>
            </a:r>
          </a:p>
        </p:txBody>
      </p:sp>
      <p:sp>
        <p:nvSpPr>
          <p:cNvPr id="73731" name="矩形 4"/>
          <p:cNvSpPr>
            <a:spLocks noChangeArrowheads="1"/>
          </p:cNvSpPr>
          <p:nvPr/>
        </p:nvSpPr>
        <p:spPr bwMode="auto">
          <a:xfrm>
            <a:off x="395536" y="915566"/>
            <a:ext cx="3429000" cy="362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Input: 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点</a:t>
            </a:r>
            <a:r>
              <a:rPr lang="en-US" altLang="zh-CN" dirty="0">
                <a:solidFill>
                  <a:srgbClr val="7030A0"/>
                </a:solidFill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7030A0"/>
                </a:solidFill>
                <a:ea typeface="微软雅黑" panose="020B0503020204020204" pitchFamily="34" charset="-122"/>
              </a:rPr>
              <a:t>边）</a:t>
            </a:r>
            <a:endParaRPr lang="en-US" altLang="zh-CN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8 9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1 2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1 3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1 5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3 5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2 4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4 6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4 7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6 8</a:t>
            </a:r>
          </a:p>
          <a:p>
            <a:pPr defTabSz="685800" eaLnBrk="1" hangingPunct="1"/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7 8</a:t>
            </a:r>
          </a:p>
          <a:p>
            <a:pPr defTabSz="685800" eaLnBrk="1" hangingPunct="1"/>
            <a:endParaRPr lang="zh-CN" altLang="en-US" sz="13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73732" name="矩形 5"/>
          <p:cNvSpPr>
            <a:spLocks noChangeArrowheads="1"/>
          </p:cNvSpPr>
          <p:nvPr/>
        </p:nvSpPr>
        <p:spPr bwMode="auto">
          <a:xfrm>
            <a:off x="3707904" y="909588"/>
            <a:ext cx="34290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500" dirty="0">
                <a:solidFill>
                  <a:srgbClr val="7030A0"/>
                </a:solidFill>
                <a:ea typeface="微软雅黑" panose="020B0503020204020204" pitchFamily="34" charset="-122"/>
              </a:rPr>
              <a:t>output:</a:t>
            </a:r>
          </a:p>
          <a:p>
            <a:pPr defTabSz="685800" eaLnBrk="1" hangingPunct="1"/>
            <a:endParaRPr lang="zh-CN" altLang="en-US" sz="15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7,4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8,7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6,8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4,6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2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2,4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3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1,2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Block No: 4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5,1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3,5</a:t>
            </a:r>
          </a:p>
          <a:p>
            <a:pPr defTabSz="685800" eaLnBrk="1" hangingPunct="1"/>
            <a:r>
              <a:rPr lang="en-US" altLang="zh-CN" sz="1500" dirty="0">
                <a:solidFill>
                  <a:prstClr val="black"/>
                </a:solidFill>
                <a:ea typeface="微软雅黑" panose="020B0503020204020204" pitchFamily="34" charset="-122"/>
              </a:rPr>
              <a:t>1,3</a:t>
            </a:r>
            <a:endParaRPr lang="zh-CN" altLang="en-US" sz="15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95487"/>
            <a:ext cx="5840015" cy="504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600" dirty="0" smtClean="0"/>
              <a:t>有向图强连通分</a:t>
            </a:r>
            <a:r>
              <a:rPr lang="zh-CN" altLang="en-US" sz="2600" dirty="0"/>
              <a:t>支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定义</a:t>
            </a:r>
            <a:endParaRPr lang="zh-CN" sz="2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995686"/>
            <a:ext cx="87849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在有向图</a:t>
            </a:r>
            <a:r>
              <a:rPr lang="zh-CN" altLang="zh-CN" sz="2400" dirty="0"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中，如果任意两个不同的顶点相互可达，则称该有向图是强连通的。有向图</a:t>
            </a:r>
            <a:r>
              <a:rPr lang="zh-CN" altLang="zh-CN" sz="2400" dirty="0"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的极大强连通子图称为</a:t>
            </a:r>
            <a:r>
              <a:rPr lang="zh-CN" altLang="zh-CN" sz="2400" dirty="0">
                <a:latin typeface="+mn-lt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的强连通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分支。</a:t>
            </a:r>
            <a:endParaRPr lang="zh-CN" altLang="en-US" sz="240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2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93281" y="112514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1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36031" y="19823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4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rot="5400000">
            <a:off x="3193257" y="1353741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00263" y="2427685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6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endCxn id="7" idx="7"/>
          </p:cNvCxnSpPr>
          <p:nvPr/>
        </p:nvCxnSpPr>
        <p:spPr>
          <a:xfrm rot="5400000">
            <a:off x="2328863" y="2227660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43188" y="3161110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7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1" idx="7"/>
            <a:endCxn id="9" idx="3"/>
          </p:cNvCxnSpPr>
          <p:nvPr/>
        </p:nvCxnSpPr>
        <p:spPr>
          <a:xfrm rot="5400000" flipH="1" flipV="1">
            <a:off x="2309218" y="3416499"/>
            <a:ext cx="400050" cy="34647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07406" y="3750469"/>
            <a:ext cx="267891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8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39741" y="1356122"/>
            <a:ext cx="457200" cy="3750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043363" y="1677592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3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61173" y="2143125"/>
            <a:ext cx="267890" cy="26789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5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4" idx="7"/>
          </p:cNvCxnSpPr>
          <p:nvPr/>
        </p:nvCxnSpPr>
        <p:spPr>
          <a:xfrm rot="5400000">
            <a:off x="3889772" y="1943101"/>
            <a:ext cx="239316" cy="23931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4"/>
            <a:endCxn id="11" idx="0"/>
          </p:cNvCxnSpPr>
          <p:nvPr/>
        </p:nvCxnSpPr>
        <p:spPr>
          <a:xfrm rot="16200000" flipH="1">
            <a:off x="1710333" y="3220046"/>
            <a:ext cx="1054894" cy="59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4"/>
            <a:endCxn id="9" idx="0"/>
          </p:cNvCxnSpPr>
          <p:nvPr/>
        </p:nvCxnSpPr>
        <p:spPr>
          <a:xfrm rot="16200000" flipH="1">
            <a:off x="2267545" y="2652118"/>
            <a:ext cx="910829" cy="10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964656" y="1553767"/>
            <a:ext cx="267891" cy="26789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r>
              <a:rPr lang="en-US" altLang="zh-CN" sz="135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2</a:t>
            </a:r>
            <a:endParaRPr lang="zh-CN" altLang="en-US" sz="1350" dirty="0">
              <a:solidFill>
                <a:prstClr val="black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2757488" y="1799035"/>
            <a:ext cx="239315" cy="23931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4" idx="0"/>
          </p:cNvCxnSpPr>
          <p:nvPr/>
        </p:nvCxnSpPr>
        <p:spPr>
          <a:xfrm rot="16200000" flipH="1">
            <a:off x="3299817" y="1647230"/>
            <a:ext cx="750094" cy="24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3"/>
          <p:cNvSpPr>
            <a:spLocks noChangeArrowheads="1"/>
          </p:cNvSpPr>
          <p:nvPr/>
        </p:nvSpPr>
        <p:spPr bwMode="auto">
          <a:xfrm>
            <a:off x="107504" y="91908"/>
            <a:ext cx="871296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求无向连通图点双连通分量（没有割点的连通分量）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假定没有重边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&lt;vector&gt;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&lt;queue&gt;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namespace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std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#define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200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typedef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vector&lt;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Edge;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vector&lt;Edge&gt; G(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;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low[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MyMax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;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n,m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//n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是点数，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是边数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Edge2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u;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Edge2(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u_,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v_):u(u_),v(v_) { }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&lt;Edge2&gt; Edges;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栈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nBlockNo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  <a:r>
              <a:rPr lang="en-US" altLang="zh-CN" sz="16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点双连通分量个数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3"/>
          <p:cNvSpPr>
            <a:spLocks noChangeArrowheads="1"/>
          </p:cNvSpPr>
          <p:nvPr/>
        </p:nvSpPr>
        <p:spPr bwMode="auto">
          <a:xfrm>
            <a:off x="0" y="1"/>
            <a:ext cx="8964488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u,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father)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	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i,j,k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low[u] =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[u] =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++;</a:t>
            </a:r>
          </a:p>
          <a:p>
            <a:pPr defTabSz="685800" eaLnBrk="1" hangingPunct="1"/>
            <a:r>
              <a:rPr lang="nn-NO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i = 0;i &lt; G[u].size() ;i ++ ) {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 = G[u][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!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 {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//v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没有访问过</a:t>
            </a:r>
          </a:p>
          <a:p>
            <a:pPr defTabSz="685800" eaLnBrk="1" hangingPunct="1"/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树边要入栈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Edges.push_back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(Edge2(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u,v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v,u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low[u] = min(low[u],low[v]);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Edge2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(0,0);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[u] &lt;= low[v]) { </a:t>
            </a:r>
          </a:p>
          <a:p>
            <a:pPr defTabSz="685800" eaLnBrk="1" hangingPunct="1"/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从一条边往下走，走完后发现自己是割点，则栈中的边一定全是和自己在一个双连通分量里面</a:t>
            </a:r>
          </a:p>
          <a:p>
            <a:pPr defTabSz="685800" eaLnBrk="1" hangingPunct="1"/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   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根节点总是和其下的某些点在同一个双连通分量里面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     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"Block No: " &lt;&lt; ++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nBlockNo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&lt;&lt;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7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3"/>
          <p:cNvSpPr>
            <a:spLocks noChangeArrowheads="1"/>
          </p:cNvSpPr>
          <p:nvPr/>
        </p:nvSpPr>
        <p:spPr bwMode="auto">
          <a:xfrm>
            <a:off x="107504" y="0"/>
            <a:ext cx="885698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do {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Edges.back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Edges.pop_back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();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tmp.u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"," &lt;&lt;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tmp.v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}while ( !(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tmp.u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u &amp;&amp; 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tmp.v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v) );</a:t>
            </a:r>
          </a:p>
          <a:p>
            <a:pPr defTabSz="685800" eaLnBrk="1" hangingPunct="1"/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if( ! 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 {</a:t>
            </a:r>
            <a:endParaRPr lang="zh-CN" altLang="en-US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 {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if( v != father 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{//u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连到父节点的回边不考虑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       low[u] = min(low[u],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[v]);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       if(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[u] &gt;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[v])</a:t>
            </a:r>
          </a:p>
          <a:p>
            <a:pPr defTabSz="685800" eaLnBrk="1" hangingPunct="1"/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连接到祖先的回边要入栈，但是连接到儿子的边，此处肯定已经入过栈了，不能再入栈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Edges.push_back</a:t>
            </a:r>
            <a:r>
              <a:rPr lang="en-US" altLang="zh-CN" sz="1600" b="1" dirty="0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(Edge2(</a:t>
            </a:r>
            <a:r>
              <a:rPr lang="en-US" altLang="zh-CN" sz="1600" b="1" dirty="0" err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u,v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pPr defTabSz="685800" eaLnBrk="1" hangingPunct="1"/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 </a:t>
            </a:r>
            <a:r>
              <a:rPr lang="nn-NO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i = 0;i &lt; G[u].size() ;i ++ ) {</a:t>
            </a:r>
          </a:p>
          <a:p>
            <a:pPr defTabSz="685800" eaLnBrk="1" hangingPunct="1"/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3"/>
          <p:cNvSpPr>
            <a:spLocks noChangeArrowheads="1"/>
          </p:cNvSpPr>
          <p:nvPr/>
        </p:nvSpPr>
        <p:spPr bwMode="auto">
          <a:xfrm>
            <a:off x="35496" y="563167"/>
            <a:ext cx="8712968" cy="44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 defTabSz="685800" eaLnBrk="1" hangingPunct="1"/>
            <a:endParaRPr lang="zh-CN" altLang="en-US" sz="165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u,v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nTime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n &gt;&gt; m ; 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//n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是点数，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是边数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nBlockNo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m;i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u &gt;&gt; v;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点编号从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G[v].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push_back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G[u].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push_back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(v);</a:t>
            </a:r>
          </a:p>
          <a:p>
            <a:pPr defTabSz="685800" eaLnBrk="1" hangingPunct="1"/>
            <a:r>
              <a:rPr lang="zh-CN" altLang="en-US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dfn,0,sizeof(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Tarjan</a:t>
            </a:r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(1,0);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0;</a:t>
            </a:r>
          </a:p>
          <a:p>
            <a:pPr defTabSz="685800" eaLnBrk="1" hangingPunct="1"/>
            <a:r>
              <a:rPr lang="en-US" altLang="zh-CN" sz="1650" b="1" dirty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1650" b="1" dirty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6896690" y="461879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奥地利维也纳美泉宫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>
                    <a:satMod val="130000"/>
                  </a:schemeClr>
                </a:solidFill>
              </a:rPr>
              <a:t>求无向连通图边双连通分支</a:t>
            </a:r>
            <a:endParaRPr lang="zh-CN" altLang="en-US" sz="2400" dirty="0">
              <a:solidFill>
                <a:schemeClr val="tx2"/>
              </a:solidFill>
              <a:latin typeface="Courier New" panose="02070309020205020404" pitchFamily="49" charset="0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59553"/>
            <a:ext cx="6220641" cy="41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79512" y="123478"/>
            <a:ext cx="7499350" cy="576064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求无向连通图边双连通分支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179512" y="1419622"/>
            <a:ext cx="8496944" cy="360045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400" dirty="0" smtClean="0">
                <a:solidFill>
                  <a:srgbClr val="7030A0"/>
                </a:solidFill>
              </a:rPr>
              <a:t>边双连通分支：不</a:t>
            </a:r>
            <a:r>
              <a:rPr lang="zh-CN" altLang="en-US" sz="2400" dirty="0">
                <a:solidFill>
                  <a:srgbClr val="7030A0"/>
                </a:solidFill>
              </a:rPr>
              <a:t>包含桥的极大连通</a:t>
            </a:r>
            <a:r>
              <a:rPr lang="zh-CN" altLang="en-US" sz="2400" dirty="0" smtClean="0">
                <a:solidFill>
                  <a:srgbClr val="7030A0"/>
                </a:solidFill>
              </a:rPr>
              <a:t>子图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100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100" dirty="0" smtClean="0"/>
              <a:t>只需</a:t>
            </a:r>
            <a:r>
              <a:rPr lang="zh-CN" altLang="en-US" sz="2100" dirty="0"/>
              <a:t>在求出所有的桥以后，把桥边删除，原图变成了多个连通块，则每个连通块就是一个边双连通分支。桥不属于任何一个边双连通分支，其余的边和每个顶点都属于且只属于一个边双连通分支。</a:t>
            </a:r>
            <a:endParaRPr lang="en-US" altLang="zh-CN" sz="21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961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06375"/>
            <a:ext cx="9036496" cy="565175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  <a:latin typeface="微软雅黑" panose="020B0503020204020204" pitchFamily="34" charset="-122"/>
              </a:rPr>
              <a:t>例题：</a:t>
            </a:r>
            <a:r>
              <a:rPr lang="en-US" altLang="zh-CN" sz="2600" dirty="0" smtClean="0">
                <a:solidFill>
                  <a:schemeClr val="tx2">
                    <a:satMod val="130000"/>
                  </a:schemeClr>
                </a:solidFill>
                <a:latin typeface="微软雅黑" panose="020B0503020204020204" pitchFamily="34" charset="-122"/>
              </a:rPr>
              <a:t>POJ 3352 Road Construction 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8776" y="987574"/>
            <a:ext cx="8907720" cy="3816424"/>
          </a:xfrm>
        </p:spPr>
        <p:txBody>
          <a:bodyPr>
            <a:normAutofit/>
          </a:bodyPr>
          <a:lstStyle/>
          <a:p>
            <a:pPr marL="274320" indent="-2125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300" dirty="0"/>
              <a:t>给定</a:t>
            </a:r>
            <a:r>
              <a:rPr lang="zh-CN" altLang="en-US" sz="2300" dirty="0" smtClean="0"/>
              <a:t>一个图，要求加入最少的边，使得最后得到的图为一个边双连通分支</a:t>
            </a:r>
            <a:endParaRPr lang="en-US" altLang="zh-CN" sz="2300" dirty="0"/>
          </a:p>
          <a:p>
            <a:pPr marL="274320" indent="-2125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300" dirty="0" smtClean="0"/>
          </a:p>
          <a:p>
            <a:pPr marL="274320" indent="-2125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300" dirty="0" smtClean="0"/>
              <a:t>可以求出所有的桥，把桥删掉。然后把所有的连通分支求出来，这些连通分支就是原图中的双连通分支。把它们缩成点，然后添上刚才删去的桥，就构成了一棵树。在树上添边使得树变成一个双连通分支即可。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892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107504" y="1543050"/>
            <a:ext cx="8568952" cy="3600450"/>
          </a:xfrm>
        </p:spPr>
        <p:txBody>
          <a:bodyPr/>
          <a:lstStyle/>
          <a:p>
            <a:pPr eaLnBrk="1" hangingPunct="1"/>
            <a:r>
              <a:rPr lang="zh-CN" altLang="en-US" sz="2100" dirty="0" smtClean="0"/>
              <a:t>需要添加的边数，就是（叶子节点数 </a:t>
            </a:r>
            <a:r>
              <a:rPr lang="en-US" altLang="zh-CN" sz="2100" dirty="0" smtClean="0"/>
              <a:t>+ 1 ) /2 </a:t>
            </a:r>
            <a:r>
              <a:rPr lang="zh-CN" altLang="en-US" sz="2100" dirty="0" smtClean="0"/>
              <a:t>个 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去尾取整</a:t>
            </a:r>
            <a:r>
              <a:rPr lang="en-US" altLang="zh-CN" sz="2100" dirty="0" smtClean="0"/>
              <a:t>)</a:t>
            </a:r>
            <a:endParaRPr lang="en-US" altLang="zh-CN" sz="21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07504" y="206375"/>
            <a:ext cx="9036496" cy="5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  <a:latin typeface="微软雅黑" panose="020B0503020204020204" pitchFamily="34" charset="-122"/>
              </a:rPr>
              <a:t>例题：</a:t>
            </a:r>
            <a:r>
              <a:rPr lang="en-US" altLang="zh-CN" sz="2600" dirty="0" smtClean="0">
                <a:solidFill>
                  <a:schemeClr val="tx2">
                    <a:satMod val="130000"/>
                  </a:schemeClr>
                </a:solidFill>
                <a:latin typeface="微软雅黑" panose="020B0503020204020204" pitchFamily="34" charset="-122"/>
              </a:rPr>
              <a:t>POJ 3352 Road Construction 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3"/>
          <p:cNvSpPr>
            <a:spLocks noChangeArrowheads="1"/>
          </p:cNvSpPr>
          <p:nvPr/>
        </p:nvSpPr>
        <p:spPr bwMode="auto">
          <a:xfrm>
            <a:off x="107504" y="627534"/>
            <a:ext cx="864096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命题：一棵有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n(n&gt;=2)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个叶子结点的树，至少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只需）要添加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ceil(n/2)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条边，才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</a:rPr>
              <a:t>能转变为一个没有桥的图。或者说，使得图中每条边，都至少在一个环上。</a:t>
            </a:r>
          </a:p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证明：</a:t>
            </a:r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这里只证明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为偶数的情况。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为奇数的证明类似。</a:t>
            </a:r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先证明添加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n/2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条边一定可以达成目标。</a:t>
            </a:r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n=2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时，显然只需将这两个叶子间连一条边即可。命题成立。</a:t>
            </a:r>
          </a:p>
          <a:p>
            <a:pPr defTabSz="685800" eaLnBrk="1" hangingPunct="1"/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设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n=2k(k&gt;=1)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时命题成立，即</a:t>
            </a:r>
            <a:r>
              <a:rPr lang="en-US" altLang="zh-CN" sz="1650" dirty="0" err="1">
                <a:solidFill>
                  <a:prstClr val="black"/>
                </a:solidFill>
                <a:ea typeface="微软雅黑" panose="020B0503020204020204" pitchFamily="34" charset="-122"/>
              </a:rPr>
              <a:t>AddNum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(2k)=k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。下面将推出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n=2(k+1)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时命题亦成立</a:t>
            </a:r>
          </a:p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n=2k+2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时，选取树中一条迹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无重复点的路径），设其端点为</a:t>
            </a:r>
            <a:r>
              <a:rPr lang="en-US" altLang="zh-CN" sz="1650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；并设离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最近的度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&gt;=3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的点为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a',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同理设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b'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</a:p>
          <a:p>
            <a:pPr defTabSz="685800" eaLnBrk="1" hangingPunct="1"/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（关于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a‘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b’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的存在性问题：由于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的度都为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1,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因此树中其它的树枝必然从迹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sz="1650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之间的某些点引出。否则整棵树就是迹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sz="1650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n=2&lt;2k+2</a:t>
            </a:r>
            <a:r>
              <a:rPr lang="zh-CN" altLang="en-US" sz="1650" dirty="0">
                <a:solidFill>
                  <a:prstClr val="black"/>
                </a:solidFill>
                <a:ea typeface="微软雅黑" panose="020B0503020204020204" pitchFamily="34" charset="-122"/>
              </a:rPr>
              <a:t>，不可能。）</a:t>
            </a:r>
          </a:p>
        </p:txBody>
      </p:sp>
    </p:spTree>
    <p:extLst>
      <p:ext uri="{BB962C8B-B14F-4D97-AF65-F5344CB8AC3E}">
        <p14:creationId xmlns:p14="http://schemas.microsoft.com/office/powerpoint/2010/main" val="12090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79512" y="899491"/>
            <a:ext cx="8784976" cy="3862388"/>
          </a:xfrm>
        </p:spPr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的方法遍历有向图（</a:t>
            </a:r>
            <a:r>
              <a:rPr lang="zh-CN" altLang="en-US" sz="2000" dirty="0" smtClean="0">
                <a:solidFill>
                  <a:srgbClr val="FF0000"/>
                </a:solidFill>
              </a:rPr>
              <a:t>每次任选没访问过的点作为起点）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表示编号为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的节点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整个</a:t>
            </a:r>
            <a:r>
              <a:rPr lang="en-US" altLang="zh-CN" sz="2000" dirty="0" smtClean="0"/>
              <a:t>DFS</a:t>
            </a:r>
            <a:r>
              <a:rPr lang="zh-CN" altLang="en-US" sz="2000" dirty="0"/>
              <a:t>过程中的访问序号</a:t>
            </a:r>
            <a:r>
              <a:rPr lang="en-US" altLang="zh-CN" sz="2000" dirty="0"/>
              <a:t>(</a:t>
            </a:r>
            <a:r>
              <a:rPr lang="zh-CN" altLang="en-US" sz="2000" dirty="0"/>
              <a:t>也可以叫做开始时间）。在</a:t>
            </a:r>
            <a:r>
              <a:rPr lang="en-US" altLang="zh-CN" sz="2000" dirty="0"/>
              <a:t>DFS</a:t>
            </a:r>
            <a:r>
              <a:rPr lang="zh-CN" altLang="en-US" sz="2000" dirty="0"/>
              <a:t>过程中会形成</a:t>
            </a:r>
            <a:r>
              <a:rPr lang="zh-CN" altLang="en-US" sz="2000" dirty="0" smtClean="0"/>
              <a:t>一棵或若干棵搜索树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在一棵搜索树</a:t>
            </a:r>
            <a:r>
              <a:rPr lang="zh-CN" altLang="en-US" sz="2000" dirty="0"/>
              <a:t>上越先遍历到的节点，显然</a:t>
            </a:r>
            <a:r>
              <a:rPr lang="en-US" altLang="zh-CN" sz="2000" dirty="0" err="1"/>
              <a:t>dfn</a:t>
            </a:r>
            <a:r>
              <a:rPr lang="zh-CN" altLang="en-US" sz="2000" dirty="0"/>
              <a:t>的值就越小。</a:t>
            </a:r>
            <a:r>
              <a:rPr lang="en-US" altLang="zh-CN" sz="2000" dirty="0" err="1"/>
              <a:t>dfn</a:t>
            </a:r>
            <a:r>
              <a:rPr lang="zh-CN" altLang="en-US" sz="2000" dirty="0"/>
              <a:t>值越小的节点，就称为越“早” 。</a:t>
            </a:r>
            <a:endParaRPr lang="en-US" altLang="zh-CN" sz="2000" dirty="0"/>
          </a:p>
          <a:p>
            <a:pPr marL="0" lvl="1" indent="0" eaLnBrk="1" hangingPunct="1">
              <a:buNone/>
            </a:pPr>
            <a:r>
              <a:rPr lang="zh-CN" altLang="en-US" sz="2000" dirty="0" smtClean="0"/>
              <a:t>      </a:t>
            </a:r>
            <a:endParaRPr lang="en-US" altLang="zh-CN" sz="2000" dirty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用</a:t>
            </a:r>
            <a:r>
              <a:rPr lang="en-US" altLang="zh-CN" sz="2000" dirty="0"/>
              <a:t>low[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表示从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节点出发</a:t>
            </a:r>
            <a:r>
              <a:rPr lang="en-US" altLang="zh-CN" sz="2000" dirty="0"/>
              <a:t>DFS</a:t>
            </a:r>
            <a:r>
              <a:rPr lang="zh-CN" altLang="en-US" sz="2000" dirty="0"/>
              <a:t>过程中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下方节点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开始时间大于</a:t>
            </a:r>
            <a:r>
              <a:rPr lang="en-US" altLang="zh-CN" sz="2000" dirty="0" err="1">
                <a:solidFill>
                  <a:srgbClr val="FF0000"/>
                </a:solidFill>
              </a:rPr>
              <a:t>dfn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r>
              <a:rPr lang="zh-CN" altLang="en-US" sz="2000" dirty="0">
                <a:solidFill>
                  <a:srgbClr val="FF0000"/>
                </a:solidFill>
              </a:rPr>
              <a:t>，且由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可达的节点</a:t>
            </a:r>
            <a:r>
              <a:rPr lang="zh-CN" altLang="en-US" sz="2000" dirty="0"/>
              <a:t>）所能到达的</a:t>
            </a:r>
            <a:r>
              <a:rPr lang="zh-CN" altLang="en-US" sz="2000" dirty="0">
                <a:solidFill>
                  <a:srgbClr val="FF0000"/>
                </a:solidFill>
              </a:rPr>
              <a:t>最早</a:t>
            </a:r>
            <a:r>
              <a:rPr lang="zh-CN" altLang="en-US" sz="2000" dirty="0" smtClean="0">
                <a:solidFill>
                  <a:srgbClr val="FF0000"/>
                </a:solidFill>
              </a:rPr>
              <a:t>的，在当前搜索路径上</a:t>
            </a:r>
            <a:r>
              <a:rPr lang="zh-CN" altLang="en-US" sz="2000" dirty="0" smtClean="0"/>
              <a:t>的节点</a:t>
            </a:r>
            <a:r>
              <a:rPr lang="zh-CN" altLang="en-US" sz="2000" dirty="0"/>
              <a:t>的开始时间。初始时</a:t>
            </a:r>
            <a:r>
              <a:rPr lang="en-US" altLang="zh-CN" sz="2000" dirty="0"/>
              <a:t>low[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7317954" cy="43204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3"/>
          <p:cNvSpPr>
            <a:spLocks noChangeArrowheads="1"/>
          </p:cNvSpPr>
          <p:nvPr/>
        </p:nvSpPr>
        <p:spPr bwMode="auto">
          <a:xfrm>
            <a:off x="251520" y="1203598"/>
            <a:ext cx="7660754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a’ b’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不重合时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间添一条边，则迹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上的所有边都已不再是桥。这时，将刚才添加的边，以及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aa‘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之间，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bb’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之间的边都删去，得到一棵新的树</a:t>
            </a:r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‘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b’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的度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&gt;=3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，所以删除操作不会使他们变成叶子。因此新的树必然比原树少了两个叶子</a:t>
            </a:r>
            <a:r>
              <a:rPr lang="en-US" altLang="zh-CN" dirty="0" err="1">
                <a:solidFill>
                  <a:prstClr val="black"/>
                </a:solidFill>
                <a:ea typeface="微软雅黑" panose="020B0503020204020204" pitchFamily="34" charset="-122"/>
              </a:rPr>
              <a:t>a,b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，共有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2k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个叶子。由归纳知需要再加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条边。因此对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n=2k+2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的树，一共要添加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k+1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条边。</a:t>
            </a:r>
          </a:p>
        </p:txBody>
      </p:sp>
    </p:spTree>
    <p:extLst>
      <p:ext uri="{BB962C8B-B14F-4D97-AF65-F5344CB8AC3E}">
        <p14:creationId xmlns:p14="http://schemas.microsoft.com/office/powerpoint/2010/main" val="4003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3"/>
          <p:cNvSpPr>
            <a:spLocks noChangeArrowheads="1"/>
          </p:cNvSpPr>
          <p:nvPr/>
        </p:nvSpPr>
        <p:spPr bwMode="auto">
          <a:xfrm>
            <a:off x="755576" y="987574"/>
            <a:ext cx="594717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a’ b’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 重合时：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20170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>
            <a:stCxn id="18" idx="6"/>
          </p:cNvCxnSpPr>
          <p:nvPr/>
        </p:nvCxnSpPr>
        <p:spPr>
          <a:xfrm>
            <a:off x="3327326" y="3666480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62920" y="3666480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88249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52092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85000" name="TextBox 22"/>
          <p:cNvSpPr txBox="1">
            <a:spLocks noChangeArrowheads="1"/>
          </p:cNvSpPr>
          <p:nvPr/>
        </p:nvSpPr>
        <p:spPr bwMode="auto">
          <a:xfrm>
            <a:off x="1184201" y="3452168"/>
            <a:ext cx="21431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5001" name="TextBox 23"/>
          <p:cNvSpPr txBox="1">
            <a:spLocks noChangeArrowheads="1"/>
          </p:cNvSpPr>
          <p:nvPr/>
        </p:nvSpPr>
        <p:spPr bwMode="auto">
          <a:xfrm>
            <a:off x="5148982" y="3452168"/>
            <a:ext cx="21431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5002" name="TextBox 24"/>
          <p:cNvSpPr txBox="1">
            <a:spLocks noChangeArrowheads="1"/>
          </p:cNvSpPr>
          <p:nvPr/>
        </p:nvSpPr>
        <p:spPr bwMode="auto">
          <a:xfrm>
            <a:off x="3005858" y="3612903"/>
            <a:ext cx="3750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a'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5003" name="TextBox 25"/>
          <p:cNvSpPr txBox="1">
            <a:spLocks noChangeArrowheads="1"/>
          </p:cNvSpPr>
          <p:nvPr/>
        </p:nvSpPr>
        <p:spPr bwMode="auto">
          <a:xfrm>
            <a:off x="3327326" y="3612903"/>
            <a:ext cx="3750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b'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5400000" flipH="1" flipV="1">
            <a:off x="2977878" y="3318222"/>
            <a:ext cx="5905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220170" y="2916387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577233" y="2327028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55951" y="2219872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>
            <a:endCxn id="30" idx="4"/>
          </p:cNvCxnSpPr>
          <p:nvPr/>
        </p:nvCxnSpPr>
        <p:spPr>
          <a:xfrm rot="5400000" flipH="1" flipV="1">
            <a:off x="3246959" y="2407394"/>
            <a:ext cx="642938" cy="482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8" idx="1"/>
          </p:cNvCxnSpPr>
          <p:nvPr/>
        </p:nvCxnSpPr>
        <p:spPr>
          <a:xfrm rot="16200000" flipV="1">
            <a:off x="2684389" y="2380606"/>
            <a:ext cx="497681" cy="60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612826" y="3666480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77420" y="3666480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934295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70076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755951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452467" y="3612903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45124" y="2594918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88061" y="2648497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6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3"/>
          <p:cNvSpPr>
            <a:spLocks noChangeArrowheads="1"/>
          </p:cNvSpPr>
          <p:nvPr/>
        </p:nvSpPr>
        <p:spPr bwMode="auto">
          <a:xfrm>
            <a:off x="90786" y="8646"/>
            <a:ext cx="594717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a’ b’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 重合时：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380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>
            <a:stCxn id="5" idx="6"/>
          </p:cNvCxnSpPr>
          <p:nvPr/>
        </p:nvCxnSpPr>
        <p:spPr>
          <a:xfrm>
            <a:off x="2662536" y="2687552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98130" y="2687552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323459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7302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86024" name="TextBox 9"/>
          <p:cNvSpPr txBox="1">
            <a:spLocks noChangeArrowheads="1"/>
          </p:cNvSpPr>
          <p:nvPr/>
        </p:nvSpPr>
        <p:spPr bwMode="auto">
          <a:xfrm>
            <a:off x="519411" y="2473240"/>
            <a:ext cx="21431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6025" name="TextBox 10"/>
          <p:cNvSpPr txBox="1">
            <a:spLocks noChangeArrowheads="1"/>
          </p:cNvSpPr>
          <p:nvPr/>
        </p:nvSpPr>
        <p:spPr bwMode="auto">
          <a:xfrm>
            <a:off x="4484192" y="2473240"/>
            <a:ext cx="21431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6026" name="TextBox 11"/>
          <p:cNvSpPr txBox="1">
            <a:spLocks noChangeArrowheads="1"/>
          </p:cNvSpPr>
          <p:nvPr/>
        </p:nvSpPr>
        <p:spPr bwMode="auto">
          <a:xfrm>
            <a:off x="2233911" y="2633975"/>
            <a:ext cx="3750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a'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86027" name="TextBox 12"/>
          <p:cNvSpPr txBox="1">
            <a:spLocks noChangeArrowheads="1"/>
          </p:cNvSpPr>
          <p:nvPr/>
        </p:nvSpPr>
        <p:spPr bwMode="auto">
          <a:xfrm>
            <a:off x="2662536" y="2633975"/>
            <a:ext cx="3750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r>
              <a:rPr lang="en-US" altLang="zh-CN" sz="1650" dirty="0">
                <a:solidFill>
                  <a:prstClr val="black"/>
                </a:solidFill>
                <a:ea typeface="微软雅黑" panose="020B0503020204020204" pitchFamily="34" charset="-122"/>
              </a:rPr>
              <a:t>b'</a:t>
            </a:r>
            <a:endParaRPr lang="zh-CN" altLang="en-US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 flipH="1" flipV="1">
            <a:off x="2313088" y="2339294"/>
            <a:ext cx="5905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555380" y="1937459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12443" y="1348100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91161" y="1240944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>
            <a:endCxn id="17" idx="4"/>
          </p:cNvCxnSpPr>
          <p:nvPr/>
        </p:nvCxnSpPr>
        <p:spPr>
          <a:xfrm rot="5400000" flipH="1" flipV="1">
            <a:off x="2582169" y="1428466"/>
            <a:ext cx="642938" cy="482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1"/>
          </p:cNvCxnSpPr>
          <p:nvPr/>
        </p:nvCxnSpPr>
        <p:spPr>
          <a:xfrm rot="16200000" flipV="1">
            <a:off x="2019599" y="1401678"/>
            <a:ext cx="497681" cy="604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48036" y="2687552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12630" y="2687552"/>
            <a:ext cx="857250" cy="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269505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05286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91161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87677" y="2633975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180334" y="1615990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23271" y="1669569"/>
            <a:ext cx="107156" cy="1071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hangingPunct="1">
              <a:defRPr/>
            </a:pPr>
            <a:endParaRPr lang="zh-CN" altLang="en-US" sz="135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 flipH="1" flipV="1">
            <a:off x="814092" y="1535623"/>
            <a:ext cx="1125140" cy="964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3" name="矩形 29"/>
          <p:cNvSpPr>
            <a:spLocks noChangeArrowheads="1"/>
          </p:cNvSpPr>
          <p:nvPr/>
        </p:nvSpPr>
        <p:spPr bwMode="auto">
          <a:xfrm>
            <a:off x="251520" y="3437647"/>
            <a:ext cx="5947172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endParaRPr lang="en-US" altLang="zh-CN" sz="165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和一个非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的叶子节点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连上，然后将环缩点至 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a’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因为叶子节点是偶数，所以必然还存在一个非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非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的叶子节点不在环上，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因此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a’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不会变成叶子节点，于是新图比原图少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个叶子节点。</a:t>
            </a:r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0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3"/>
          <p:cNvSpPr>
            <a:spLocks noChangeArrowheads="1"/>
          </p:cNvSpPr>
          <p:nvPr/>
        </p:nvSpPr>
        <p:spPr bwMode="auto">
          <a:xfrm>
            <a:off x="539552" y="1131590"/>
            <a:ext cx="83529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再证明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n/2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是最小的解。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只有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一个叶子结点被新加的边覆盖到，才有可能使与它相接的那条边进入一个环中。而一次加边至多覆盖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个叶子。因此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个叶子至少要加</a:t>
            </a:r>
            <a:r>
              <a:rPr lang="en-US" altLang="zh-CN" dirty="0">
                <a:solidFill>
                  <a:prstClr val="black"/>
                </a:solidFill>
                <a:ea typeface="微软雅黑" panose="020B0503020204020204" pitchFamily="34" charset="-122"/>
              </a:rPr>
              <a:t>n/2</a:t>
            </a:r>
            <a:r>
              <a:rPr lang="zh-CN" altLang="en-US" dirty="0">
                <a:solidFill>
                  <a:prstClr val="black"/>
                </a:solidFill>
                <a:ea typeface="微软雅黑" panose="020B0503020204020204" pitchFamily="34" charset="-122"/>
              </a:rPr>
              <a:t>条边</a:t>
            </a:r>
            <a:r>
              <a:rPr lang="zh-CN" altLang="en-US" dirty="0" smtClean="0">
                <a:solidFill>
                  <a:prstClr val="black"/>
                </a:solidFill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defTabSz="685800" eaLnBrk="1" hangingPunct="1"/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7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123478"/>
            <a:ext cx="5840412" cy="760413"/>
          </a:xfrm>
        </p:spPr>
        <p:txBody>
          <a:bodyPr/>
          <a:lstStyle/>
          <a:p>
            <a:pPr algn="l">
              <a:defRPr/>
            </a:pPr>
            <a:r>
              <a:rPr lang="en-US" altLang="zh-CN" sz="2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POJ</a:t>
            </a:r>
            <a:r>
              <a:rPr lang="zh-CN" altLang="en-US" sz="2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相关题目</a:t>
            </a:r>
            <a:endParaRPr lang="zh-CN" sz="2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75233"/>
            <a:ext cx="828092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endParaRPr lang="zh-CN" altLang="en-US" sz="2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3844" indent="-211931" defTabSz="685800">
              <a:lnSpc>
                <a:spcPct val="90000"/>
              </a:lnSpc>
              <a:spcBef>
                <a:spcPts val="450"/>
              </a:spcBef>
              <a:buClr>
                <a:srgbClr val="6EA0B0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1236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3180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2762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（强连通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拓扑排序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2553</a:t>
            </a:r>
            <a:r>
              <a:rPr lang="zh-CN" altLang="en-US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3114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（强连通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1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3160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强连通</a:t>
            </a:r>
            <a:r>
              <a:rPr lang="en-US" altLang="zh-CN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+DP</a:t>
            </a:r>
            <a:r>
              <a:rPr lang="zh-CN" altLang="en-US" sz="2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35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23528" y="1059582"/>
            <a:ext cx="8496944" cy="3862388"/>
          </a:xfrm>
        </p:spPr>
        <p:txBody>
          <a:bodyPr/>
          <a:lstStyle/>
          <a:p>
            <a:pPr marL="0" lvl="1" indent="0" eaLnBrk="1" hangingPunct="1">
              <a:buNone/>
            </a:pPr>
            <a:endParaRPr lang="en-US" altLang="zh-CN" sz="2000" dirty="0" smtClean="0"/>
          </a:p>
          <a:p>
            <a:pPr marL="0" lvl="1" indent="0" eaLnBrk="1" hangingPunct="1">
              <a:buNone/>
            </a:pPr>
            <a:endParaRPr lang="en-US" altLang="zh-CN" sz="2000" dirty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DFS</a:t>
            </a:r>
            <a:r>
              <a:rPr lang="zh-CN" altLang="en-US" sz="2000" dirty="0"/>
              <a:t>过程中，碰到哪个节点，就将哪个节点入栈。栈中节点只有在其所属的强连通分量已经全部求出时，才会出栈。</a:t>
            </a:r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发现某节点</a:t>
            </a:r>
            <a:r>
              <a:rPr lang="en-US" altLang="zh-CN" sz="2000" dirty="0"/>
              <a:t>u</a:t>
            </a:r>
            <a:r>
              <a:rPr lang="zh-CN" altLang="en-US" sz="2000" dirty="0"/>
              <a:t>有边</a:t>
            </a:r>
            <a:r>
              <a:rPr lang="zh-CN" altLang="en-US" sz="2000" dirty="0">
                <a:solidFill>
                  <a:srgbClr val="FF0000"/>
                </a:solidFill>
              </a:rPr>
              <a:t>连</a:t>
            </a:r>
            <a:r>
              <a:rPr lang="zh-CN" altLang="en-US" sz="2000" dirty="0" smtClean="0">
                <a:solidFill>
                  <a:srgbClr val="FF0000"/>
                </a:solidFill>
              </a:rPr>
              <a:t>到当前搜索路径上的</a:t>
            </a:r>
            <a:r>
              <a:rPr lang="zh-CN" altLang="en-US" sz="2000" dirty="0">
                <a:solidFill>
                  <a:srgbClr val="FF0000"/>
                </a:solidFill>
              </a:rPr>
              <a:t>节点</a:t>
            </a:r>
            <a:r>
              <a:rPr lang="en-US" altLang="zh-CN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，则更新</a:t>
            </a:r>
            <a:r>
              <a:rPr lang="en-US" altLang="zh-CN" sz="2000" dirty="0"/>
              <a:t>u</a:t>
            </a:r>
            <a:r>
              <a:rPr lang="zh-CN" altLang="en-US" sz="2000" dirty="0"/>
              <a:t>的</a:t>
            </a:r>
            <a:r>
              <a:rPr lang="en-US" altLang="zh-CN" sz="2000" dirty="0"/>
              <a:t>low </a:t>
            </a:r>
            <a:r>
              <a:rPr lang="zh-CN" altLang="en-US" sz="2000" dirty="0"/>
              <a:t>值为</a:t>
            </a:r>
            <a:r>
              <a:rPr lang="en-US" altLang="zh-CN" sz="2000" dirty="0"/>
              <a:t>min(low[u],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[v]) </a:t>
            </a:r>
            <a:r>
              <a:rPr lang="zh-CN" altLang="en-US" sz="2000" dirty="0"/>
              <a:t>，若</a:t>
            </a:r>
            <a:r>
              <a:rPr lang="en-US" altLang="zh-CN" sz="2000" dirty="0"/>
              <a:t>low[u]</a:t>
            </a:r>
            <a:r>
              <a:rPr lang="zh-CN" altLang="en-US" sz="2000" dirty="0"/>
              <a:t>被更新为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[v],</a:t>
            </a:r>
            <a:r>
              <a:rPr lang="zh-CN" altLang="en-US" sz="2000" dirty="0"/>
              <a:t>则</a:t>
            </a:r>
            <a:r>
              <a:rPr lang="zh-CN" altLang="en-US" sz="2000" dirty="0" smtClean="0"/>
              <a:t>表明目前</a:t>
            </a:r>
            <a:r>
              <a:rPr lang="zh-CN" altLang="en-US" sz="2000" dirty="0"/>
              <a:t>发现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通过自己或其搜索树上的子孙可达</a:t>
            </a:r>
            <a:r>
              <a:rPr lang="zh-CN" altLang="en-US" sz="2000" dirty="0"/>
              <a:t>的最早的节点是</a:t>
            </a:r>
            <a:r>
              <a:rPr lang="en-US" altLang="zh-CN" sz="2000" dirty="0"/>
              <a:t>v</a:t>
            </a:r>
            <a:r>
              <a:rPr lang="en-US" altLang="zh-CN" sz="2000" dirty="0" smtClean="0"/>
              <a:t>.</a:t>
            </a:r>
          </a:p>
          <a:p>
            <a:pPr marL="0" lvl="1" indent="0" eaLnBrk="1" hangingPunct="1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实际上，也可以更新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low</a:t>
            </a:r>
            <a:r>
              <a:rPr lang="zh-CN" altLang="en-US" sz="2000" dirty="0" smtClean="0"/>
              <a:t>值为 </a:t>
            </a:r>
            <a:r>
              <a:rPr lang="en-US" altLang="zh-CN" sz="2000" dirty="0" smtClean="0"/>
              <a:t>min(low[u],low[v])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7317954" cy="43204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有向图强连通分支的</a:t>
            </a:r>
            <a:r>
              <a:rPr lang="en-US" altLang="zh-CN" sz="2600" dirty="0" err="1" smtClean="0">
                <a:solidFill>
                  <a:schemeClr val="tx2">
                    <a:satMod val="130000"/>
                  </a:schemeClr>
                </a:solidFill>
              </a:rPr>
              <a:t>Tarjan</a:t>
            </a:r>
            <a:r>
              <a:rPr lang="zh-CN" altLang="en-US" sz="2600" dirty="0" smtClean="0">
                <a:solidFill>
                  <a:schemeClr val="tx2">
                    <a:satMod val="130000"/>
                  </a:schemeClr>
                </a:solidFill>
              </a:rPr>
              <a:t>算法</a:t>
            </a:r>
            <a:endParaRPr lang="zh-CN" altLang="en-US" sz="2600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30069</TotalTime>
  <Words>4486</Words>
  <Application>Microsoft Office PowerPoint</Application>
  <PresentationFormat>全屏显示(16:9)</PresentationFormat>
  <Paragraphs>1066</Paragraphs>
  <Slides>84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5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Office 主题</vt:lpstr>
      <vt:lpstr>数据结构和算法实习</vt:lpstr>
      <vt:lpstr>图的连通性相关问题</vt:lpstr>
      <vt:lpstr>PowerPoint 演示文稿</vt:lpstr>
      <vt:lpstr>有向无环图的拓扑排序</vt:lpstr>
      <vt:lpstr>有向无环图的拓扑排序</vt:lpstr>
      <vt:lpstr>PowerPoint 演示文稿</vt:lpstr>
      <vt:lpstr>有向图强连通分支的定义</vt:lpstr>
      <vt:lpstr>有向图强连通分支的Tarjan算法</vt:lpstr>
      <vt:lpstr>有向图强连通分支的Tarjan算法</vt:lpstr>
      <vt:lpstr>有向图强连通分支的Tarjan算法</vt:lpstr>
      <vt:lpstr>有向图强连通分支的Tarjan算法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有向图强连通分支的Tarjan算法</vt:lpstr>
      <vt:lpstr>有向图强连通分支的Tarjan算法</vt:lpstr>
      <vt:lpstr>有向图强连通分支的Tarjan算法</vt:lpstr>
      <vt:lpstr>PowerPoint 演示文稿</vt:lpstr>
      <vt:lpstr>例题1： POJ2186 Popular Cows</vt:lpstr>
      <vt:lpstr>例题1： POJ2186 Popular Cows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有用的定理:</vt:lpstr>
      <vt:lpstr>PowerPoint 演示文稿</vt:lpstr>
      <vt:lpstr>PowerPoint 演示文稿</vt:lpstr>
      <vt:lpstr>PowerPoint 演示文稿</vt:lpstr>
      <vt:lpstr>无向连通图求割点和桥</vt:lpstr>
      <vt:lpstr>无向连通图求桥和割点的Tarjan算法</vt:lpstr>
      <vt:lpstr>PowerPoint 演示文稿</vt:lpstr>
      <vt:lpstr>无向连通图求桥和割点的Tarjan算法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求无向连通图点双连通分支 (不包含割点的极大连通子图）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求无向连通图边双连通分支</vt:lpstr>
      <vt:lpstr>例题：POJ 3352 Road Construction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POJ相关题目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495</cp:revision>
  <dcterms:modified xsi:type="dcterms:W3CDTF">2019-11-04T01:53:41Z</dcterms:modified>
</cp:coreProperties>
</file>