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18" r:id="rId2"/>
    <p:sldId id="447" r:id="rId3"/>
    <p:sldId id="366" r:id="rId4"/>
    <p:sldId id="562" r:id="rId5"/>
    <p:sldId id="563" r:id="rId6"/>
    <p:sldId id="564" r:id="rId7"/>
    <p:sldId id="565" r:id="rId8"/>
    <p:sldId id="566" r:id="rId9"/>
    <p:sldId id="642" r:id="rId10"/>
    <p:sldId id="567" r:id="rId11"/>
    <p:sldId id="568" r:id="rId12"/>
    <p:sldId id="569" r:id="rId13"/>
    <p:sldId id="570" r:id="rId14"/>
    <p:sldId id="571" r:id="rId15"/>
    <p:sldId id="572" r:id="rId16"/>
    <p:sldId id="573" r:id="rId17"/>
    <p:sldId id="574" r:id="rId18"/>
    <p:sldId id="575" r:id="rId19"/>
    <p:sldId id="576" r:id="rId20"/>
    <p:sldId id="578" r:id="rId21"/>
    <p:sldId id="579" r:id="rId22"/>
    <p:sldId id="580" r:id="rId23"/>
    <p:sldId id="643" r:id="rId24"/>
    <p:sldId id="581" r:id="rId25"/>
    <p:sldId id="582" r:id="rId26"/>
    <p:sldId id="583" r:id="rId27"/>
    <p:sldId id="584" r:id="rId28"/>
    <p:sldId id="585" r:id="rId29"/>
    <p:sldId id="586" r:id="rId30"/>
    <p:sldId id="644" r:id="rId31"/>
    <p:sldId id="587" r:id="rId32"/>
    <p:sldId id="589" r:id="rId33"/>
    <p:sldId id="591" r:id="rId34"/>
    <p:sldId id="592" r:id="rId35"/>
    <p:sldId id="593" r:id="rId36"/>
    <p:sldId id="594" r:id="rId37"/>
    <p:sldId id="634" r:id="rId38"/>
    <p:sldId id="596" r:id="rId39"/>
    <p:sldId id="635" r:id="rId40"/>
    <p:sldId id="597" r:id="rId41"/>
    <p:sldId id="598" r:id="rId42"/>
    <p:sldId id="599" r:id="rId43"/>
    <p:sldId id="645" r:id="rId44"/>
    <p:sldId id="600" r:id="rId45"/>
    <p:sldId id="601" r:id="rId46"/>
    <p:sldId id="602" r:id="rId47"/>
    <p:sldId id="603" r:id="rId48"/>
    <p:sldId id="604" r:id="rId49"/>
    <p:sldId id="638" r:id="rId50"/>
    <p:sldId id="639" r:id="rId51"/>
    <p:sldId id="640" r:id="rId52"/>
    <p:sldId id="641" r:id="rId53"/>
    <p:sldId id="646" r:id="rId54"/>
    <p:sldId id="605" r:id="rId55"/>
    <p:sldId id="606" r:id="rId56"/>
    <p:sldId id="607" r:id="rId57"/>
    <p:sldId id="608" r:id="rId58"/>
    <p:sldId id="636" r:id="rId5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wei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70CEB"/>
    <a:srgbClr val="7F0A07"/>
    <a:srgbClr val="742012"/>
    <a:srgbClr val="920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0" d="100"/>
          <a:sy n="110" d="100"/>
        </p:scale>
        <p:origin x="68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3AC528-B7CF-43DF-A226-2F88EEC30678}" type="datetimeFigureOut">
              <a:rPr lang="zh-CN" altLang="en-US"/>
              <a:pPr>
                <a:defRPr/>
              </a:pPr>
              <a:t>2019/11/25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4B595F2-53E1-4C39-8025-A8B80555654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93A342-71DC-40AF-858B-4785864C94E0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1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</a:pPr>
            <a:fld id="{CEF2A48D-F955-4F95-A81D-3DDAD0DAF1B7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795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3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9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587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23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731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30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206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43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426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A024B-F00F-4E34-A2F5-2805A6570CE3}" type="slidenum">
              <a:rPr lang="zh-CN" altLang="en-US" smtClean="0">
                <a:latin typeface="Calibri" panose="020F0502020204030204" pitchFamily="34" charset="0"/>
                <a:ea typeface="微软雅黑" panose="020B0503020204020204" pitchFamily="34" charset="-122"/>
              </a:rPr>
              <a:pPr/>
              <a:t>53</a:t>
            </a:fld>
            <a:endParaRPr lang="en-US" altLang="zh-CN" smtClean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70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45E34-6262-41B0-B8FE-0A23B067EBDA}" type="datetime1">
              <a:rPr lang="zh-CN" altLang="en-US"/>
              <a:pPr>
                <a:defRPr/>
              </a:pPr>
              <a:t>2019/11/25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1688-7EDE-474B-83FB-6BC3A399DD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868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86C65-51E4-46E2-9D48-81ABCA3A218B}" type="datetime1">
              <a:rPr lang="zh-CN" altLang="en-US"/>
              <a:pPr>
                <a:defRPr/>
              </a:pPr>
              <a:t>2019/11/25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5F85-5DC9-4803-9829-780FC6C8890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05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7C6AD-80D4-472B-A8BC-59B978C63B5C}" type="datetime1">
              <a:rPr lang="zh-CN" altLang="en-US"/>
              <a:pPr>
                <a:defRPr/>
              </a:pPr>
              <a:t>2019/11/25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40ED6-676D-44C7-A3F5-B353F55AF60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70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7BE59-6882-4626-8F5D-97225F940EB9}" type="datetime1">
              <a:rPr lang="zh-CN" altLang="en-US"/>
              <a:pPr>
                <a:defRPr/>
              </a:pPr>
              <a:t>2019/11/25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9CD57-866E-484B-ABC5-8426F65BE10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16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229600" cy="346949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60328-749C-4FCA-A76B-5ECE191FF8DF}" type="datetime1">
              <a:rPr lang="zh-CN" altLang="en-US"/>
              <a:pPr>
                <a:defRPr/>
              </a:pPr>
              <a:t>2019/11/25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F233B-3EC7-40CD-9FAD-6E5F081E9C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23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58B8C-08E9-433A-8E3B-F8766796DCF3}" type="datetime1">
              <a:rPr lang="zh-CN" altLang="en-US"/>
              <a:pPr>
                <a:defRPr/>
              </a:pPr>
              <a:t>2019/11/25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F6C76-E6C3-4EFB-B628-08831D72694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0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6F30D-6B43-4479-9E1F-8F049AA6DECC}" type="datetime1">
              <a:rPr lang="zh-CN" altLang="en-US"/>
              <a:pPr>
                <a:defRPr/>
              </a:pPr>
              <a:t>2019/11/25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EC53C-99B3-4290-AB99-0041D1158A8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20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CE323-B335-4C85-9349-1A9B289BFD06}" type="datetime1">
              <a:rPr lang="zh-CN" altLang="en-US"/>
              <a:pPr>
                <a:defRPr/>
              </a:pPr>
              <a:t>2019/11/25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00BF3-21BA-45DC-BD77-DC99088B45C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13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5C216-A742-4158-ACFE-AA393DB29424}" type="datetime1">
              <a:rPr lang="zh-CN" altLang="en-US"/>
              <a:pPr>
                <a:defRPr/>
              </a:pPr>
              <a:t>2019/11/25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949A6-9537-40D1-B606-375BCCD6140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79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4D8D6-C7D1-480E-86E7-07B61ADFEF22}" type="datetime1">
              <a:rPr lang="zh-CN" altLang="en-US"/>
              <a:pPr>
                <a:defRPr/>
              </a:pPr>
              <a:t>2019/11/25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6716C-E9BB-4744-B591-AEACE7D8CA5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60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CE244-4ED5-4F7D-AD0A-E4CD1A0BD8E5}" type="datetime1">
              <a:rPr lang="zh-CN" altLang="en-US"/>
              <a:pPr>
                <a:defRPr/>
              </a:pPr>
              <a:t>2019/11/25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432CF-9BA3-4227-B808-35F44726D82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48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4295769-D2E8-4813-8576-326CBBE24878}" type="datetime1">
              <a:rPr lang="zh-CN" altLang="en-US"/>
              <a:pPr>
                <a:defRPr/>
              </a:pPr>
              <a:t>2019/11/25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3815B70-FEFA-4A38-9A5A-C8F538E57EB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1691680" y="1390734"/>
            <a:ext cx="5472956" cy="1103312"/>
          </a:xfrm>
        </p:spPr>
        <p:txBody>
          <a:bodyPr/>
          <a:lstStyle/>
          <a:p>
            <a:pPr eaLnBrk="1" hangingPunct="1"/>
            <a:r>
              <a:rPr lang="zh-CN" altLang="en-US" sz="3800" dirty="0" smtClean="0"/>
              <a:t>数据结构和算法实习</a:t>
            </a:r>
            <a:endParaRPr lang="zh-CN" altLang="en-US" sz="24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57550" y="2619375"/>
            <a:ext cx="2484438" cy="5032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郭 炜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512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F5D9EE-20FC-4FB5-9675-1EB0D3F7FEB6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  <p:sp>
        <p:nvSpPr>
          <p:cNvPr id="5126" name="TextBox 10"/>
          <p:cNvSpPr txBox="1">
            <a:spLocks noChangeArrowheads="1"/>
          </p:cNvSpPr>
          <p:nvPr/>
        </p:nvSpPr>
        <p:spPr bwMode="auto">
          <a:xfrm>
            <a:off x="1130300" y="3282950"/>
            <a:ext cx="673893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dirty="0" smtClean="0"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学会程序和算法，走遍天下都不怕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600" dirty="0" smtClean="0"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latin typeface="微软雅黑" panose="020B0503020204020204" pitchFamily="34" charset="-122"/>
              </a:rPr>
              <a:t>讲义照片均为郭炜拍摄</a:t>
            </a:r>
            <a:endParaRPr lang="zh-CN" altLang="en-US" sz="16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1538663" y="2047372"/>
            <a:ext cx="60666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400" dirty="0">
              <a:latin typeface="Constantia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onstantia" pitchFamily="18" charset="0"/>
                <a:ea typeface="微软雅黑" panose="020B0503020204020204" pitchFamily="34" charset="-122"/>
              </a:rPr>
              <a:t>第一次</a:t>
            </a:r>
            <a:r>
              <a:rPr lang="en-US" altLang="zh-CN" sz="2400" dirty="0" err="1">
                <a:latin typeface="Constantia" pitchFamily="18" charset="0"/>
                <a:ea typeface="微软雅黑" panose="020B0503020204020204" pitchFamily="34" charset="-122"/>
              </a:rPr>
              <a:t>dfs</a:t>
            </a:r>
            <a:r>
              <a:rPr lang="zh-CN" altLang="en-US" sz="2400" dirty="0">
                <a:latin typeface="Constantia" pitchFamily="18" charset="0"/>
                <a:ea typeface="微软雅黑" panose="020B0503020204020204" pitchFamily="34" charset="-122"/>
              </a:rPr>
              <a:t>后，添加反向边得到的新图：</a:t>
            </a:r>
          </a:p>
        </p:txBody>
      </p:sp>
      <p:sp>
        <p:nvSpPr>
          <p:cNvPr id="3" name="椭圆 2"/>
          <p:cNvSpPr/>
          <p:nvPr/>
        </p:nvSpPr>
        <p:spPr>
          <a:xfrm>
            <a:off x="3923928" y="3003798"/>
            <a:ext cx="482204" cy="482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a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55851" y="3593157"/>
            <a:ext cx="482203" cy="482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s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77507" y="4557563"/>
            <a:ext cx="482203" cy="482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b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531272" y="3861048"/>
            <a:ext cx="482204" cy="482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t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247" name="TextBox 10"/>
          <p:cNvSpPr txBox="1">
            <a:spLocks noChangeArrowheads="1"/>
          </p:cNvSpPr>
          <p:nvPr/>
        </p:nvSpPr>
        <p:spPr bwMode="auto">
          <a:xfrm>
            <a:off x="3280991" y="3486001"/>
            <a:ext cx="506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0248" name="TextBox 11"/>
          <p:cNvSpPr txBox="1">
            <a:spLocks noChangeArrowheads="1"/>
          </p:cNvSpPr>
          <p:nvPr/>
        </p:nvSpPr>
        <p:spPr bwMode="auto">
          <a:xfrm>
            <a:off x="2567805" y="4289674"/>
            <a:ext cx="8739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0249" name="TextBox 13"/>
          <p:cNvSpPr txBox="1">
            <a:spLocks noChangeArrowheads="1"/>
          </p:cNvSpPr>
          <p:nvPr/>
        </p:nvSpPr>
        <p:spPr bwMode="auto">
          <a:xfrm>
            <a:off x="4031083" y="3861049"/>
            <a:ext cx="7239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0250" name="TextBox 14"/>
          <p:cNvSpPr txBox="1">
            <a:spLocks noChangeArrowheads="1"/>
          </p:cNvSpPr>
          <p:nvPr/>
        </p:nvSpPr>
        <p:spPr bwMode="auto">
          <a:xfrm>
            <a:off x="4888334" y="4450407"/>
            <a:ext cx="642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0251" name="TextBox 15"/>
          <p:cNvSpPr txBox="1">
            <a:spLocks noChangeArrowheads="1"/>
          </p:cNvSpPr>
          <p:nvPr/>
        </p:nvSpPr>
        <p:spPr bwMode="auto">
          <a:xfrm>
            <a:off x="4674022" y="3486001"/>
            <a:ext cx="696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3" idx="2"/>
          </p:cNvCxnSpPr>
          <p:nvPr/>
        </p:nvCxnSpPr>
        <p:spPr>
          <a:xfrm rot="10800000" flipV="1">
            <a:off x="2798788" y="3244305"/>
            <a:ext cx="1125140" cy="4024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0"/>
          </p:cNvCxnSpPr>
          <p:nvPr/>
        </p:nvCxnSpPr>
        <p:spPr>
          <a:xfrm rot="16200000" flipV="1">
            <a:off x="3749502" y="4089053"/>
            <a:ext cx="910828" cy="26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 flipV="1">
            <a:off x="4459710" y="4289674"/>
            <a:ext cx="964406" cy="2678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5"/>
          </p:cNvCxnSpPr>
          <p:nvPr/>
        </p:nvCxnSpPr>
        <p:spPr>
          <a:xfrm rot="16200000" flipH="1">
            <a:off x="2835697" y="3737223"/>
            <a:ext cx="659606" cy="1195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" idx="6"/>
          </p:cNvCxnSpPr>
          <p:nvPr/>
        </p:nvCxnSpPr>
        <p:spPr>
          <a:xfrm>
            <a:off x="4406131" y="3245495"/>
            <a:ext cx="1071563" cy="669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220072" y="195486"/>
            <a:ext cx="482203" cy="482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a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451993" y="784846"/>
            <a:ext cx="482204" cy="482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s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273650" y="1749252"/>
            <a:ext cx="482204" cy="482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b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827416" y="1052736"/>
            <a:ext cx="482203" cy="482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t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2" name="TextBox 18"/>
          <p:cNvSpPr txBox="1">
            <a:spLocks noChangeArrowheads="1"/>
          </p:cNvSpPr>
          <p:nvPr/>
        </p:nvSpPr>
        <p:spPr bwMode="auto">
          <a:xfrm>
            <a:off x="4255666" y="1481361"/>
            <a:ext cx="6326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45" name="TextBox 24"/>
          <p:cNvSpPr txBox="1">
            <a:spLocks noChangeArrowheads="1"/>
          </p:cNvSpPr>
          <p:nvPr/>
        </p:nvSpPr>
        <p:spPr bwMode="auto">
          <a:xfrm>
            <a:off x="5970166" y="677690"/>
            <a:ext cx="696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>
            <a:stCxn id="38" idx="7"/>
          </p:cNvCxnSpPr>
          <p:nvPr/>
        </p:nvCxnSpPr>
        <p:spPr>
          <a:xfrm rot="5400000" flipH="1" flipV="1">
            <a:off x="4292575" y="88330"/>
            <a:ext cx="338138" cy="1195388"/>
          </a:xfrm>
          <a:prstGeom prst="straightConnector1">
            <a:avLst/>
          </a:prstGeom>
          <a:ln w="38100" cmpd="sng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648697" y="516955"/>
            <a:ext cx="1071563" cy="589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8" idx="5"/>
          </p:cNvCxnSpPr>
          <p:nvPr/>
        </p:nvCxnSpPr>
        <p:spPr>
          <a:xfrm rot="16200000" flipH="1">
            <a:off x="4158630" y="902123"/>
            <a:ext cx="659606" cy="1248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9" idx="6"/>
          </p:cNvCxnSpPr>
          <p:nvPr/>
        </p:nvCxnSpPr>
        <p:spPr>
          <a:xfrm flipV="1">
            <a:off x="5755853" y="1534940"/>
            <a:ext cx="1017984" cy="454819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7" idx="4"/>
          </p:cNvCxnSpPr>
          <p:nvPr/>
        </p:nvCxnSpPr>
        <p:spPr>
          <a:xfrm rot="16200000" flipH="1">
            <a:off x="5018856" y="1119412"/>
            <a:ext cx="910828" cy="27384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1"/>
          <p:cNvSpPr txBox="1">
            <a:spLocks noChangeArrowheads="1"/>
          </p:cNvSpPr>
          <p:nvPr/>
        </p:nvSpPr>
        <p:spPr bwMode="auto">
          <a:xfrm>
            <a:off x="1493658" y="681540"/>
            <a:ext cx="51970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400" dirty="0">
              <a:latin typeface="Constantia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onstantia" pitchFamily="18" charset="0"/>
                <a:ea typeface="微软雅黑" panose="020B0503020204020204" pitchFamily="34" charset="-122"/>
              </a:rPr>
              <a:t>第一次</a:t>
            </a:r>
            <a:r>
              <a:rPr lang="en-US" altLang="zh-CN" sz="2400" dirty="0" err="1">
                <a:latin typeface="Constantia" pitchFamily="18" charset="0"/>
                <a:ea typeface="微软雅黑" panose="020B0503020204020204" pitchFamily="34" charset="-122"/>
              </a:rPr>
              <a:t>dfs</a:t>
            </a:r>
            <a:r>
              <a:rPr lang="zh-CN" altLang="en-US" sz="2400" dirty="0">
                <a:latin typeface="Constantia" pitchFamily="18" charset="0"/>
                <a:ea typeface="微软雅黑" panose="020B0503020204020204" pitchFamily="34" charset="-122"/>
              </a:rPr>
              <a:t>后</a:t>
            </a:r>
            <a:r>
              <a:rPr lang="en-US" altLang="zh-CN" sz="2400" dirty="0">
                <a:latin typeface="Constantia" pitchFamily="18" charset="0"/>
                <a:ea typeface="微软雅黑" panose="020B0503020204020204" pitchFamily="34" charset="-122"/>
              </a:rPr>
              <a:t>:</a:t>
            </a:r>
            <a:endParaRPr lang="zh-CN" altLang="en-US" sz="2400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32" name="TextBox 18"/>
          <p:cNvSpPr txBox="1">
            <a:spLocks noChangeArrowheads="1"/>
          </p:cNvSpPr>
          <p:nvPr/>
        </p:nvSpPr>
        <p:spPr bwMode="auto">
          <a:xfrm>
            <a:off x="4518422" y="696503"/>
            <a:ext cx="48220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33" name="TextBox 18"/>
          <p:cNvSpPr txBox="1">
            <a:spLocks noChangeArrowheads="1"/>
          </p:cNvSpPr>
          <p:nvPr/>
        </p:nvSpPr>
        <p:spPr bwMode="auto">
          <a:xfrm>
            <a:off x="5429256" y="910817"/>
            <a:ext cx="7269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TextBox 24"/>
          <p:cNvSpPr txBox="1">
            <a:spLocks noChangeArrowheads="1"/>
          </p:cNvSpPr>
          <p:nvPr/>
        </p:nvSpPr>
        <p:spPr bwMode="auto">
          <a:xfrm>
            <a:off x="6018620" y="1714495"/>
            <a:ext cx="696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82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090225" y="2951076"/>
            <a:ext cx="482204" cy="482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a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22147" y="3540435"/>
            <a:ext cx="482203" cy="482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s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143804" y="4504841"/>
            <a:ext cx="482203" cy="482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b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97568" y="3808326"/>
            <a:ext cx="482204" cy="482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t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3447288" y="3433279"/>
            <a:ext cx="506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2915816" y="4236952"/>
            <a:ext cx="6922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1272" name="TextBox 9"/>
          <p:cNvSpPr txBox="1">
            <a:spLocks noChangeArrowheads="1"/>
          </p:cNvSpPr>
          <p:nvPr/>
        </p:nvSpPr>
        <p:spPr bwMode="auto">
          <a:xfrm>
            <a:off x="4333807" y="3845314"/>
            <a:ext cx="8011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1273" name="TextBox 10"/>
          <p:cNvSpPr txBox="1">
            <a:spLocks noChangeArrowheads="1"/>
          </p:cNvSpPr>
          <p:nvPr/>
        </p:nvSpPr>
        <p:spPr bwMode="auto">
          <a:xfrm>
            <a:off x="5054631" y="4397685"/>
            <a:ext cx="642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1274" name="TextBox 11"/>
          <p:cNvSpPr txBox="1">
            <a:spLocks noChangeArrowheads="1"/>
          </p:cNvSpPr>
          <p:nvPr/>
        </p:nvSpPr>
        <p:spPr bwMode="auto">
          <a:xfrm>
            <a:off x="4840319" y="3433279"/>
            <a:ext cx="696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2" idx="2"/>
          </p:cNvCxnSpPr>
          <p:nvPr/>
        </p:nvCxnSpPr>
        <p:spPr>
          <a:xfrm rot="10800000" flipV="1">
            <a:off x="2965085" y="3191583"/>
            <a:ext cx="1125140" cy="4024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0"/>
          </p:cNvCxnSpPr>
          <p:nvPr/>
        </p:nvCxnSpPr>
        <p:spPr>
          <a:xfrm rot="16200000" flipV="1">
            <a:off x="3915799" y="4036331"/>
            <a:ext cx="910828" cy="26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0800000" flipV="1">
            <a:off x="4626007" y="4236952"/>
            <a:ext cx="964406" cy="2678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78" name="TextBox 15"/>
          <p:cNvSpPr txBox="1">
            <a:spLocks noChangeArrowheads="1"/>
          </p:cNvSpPr>
          <p:nvPr/>
        </p:nvSpPr>
        <p:spPr bwMode="auto">
          <a:xfrm>
            <a:off x="577696" y="1330618"/>
            <a:ext cx="7560840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950" dirty="0" smtClean="0">
                <a:latin typeface="Constantia" pitchFamily="18" charset="0"/>
                <a:ea typeface="微软雅黑" panose="020B0503020204020204" pitchFamily="34" charset="-122"/>
              </a:rPr>
              <a:t>第二</a:t>
            </a:r>
            <a:r>
              <a:rPr lang="zh-CN" altLang="en-US" sz="1950" dirty="0">
                <a:latin typeface="Constantia" pitchFamily="18" charset="0"/>
                <a:ea typeface="微软雅黑" panose="020B0503020204020204" pitchFamily="34" charset="-122"/>
              </a:rPr>
              <a:t>次</a:t>
            </a:r>
            <a:r>
              <a:rPr lang="en-US" altLang="zh-CN" sz="1950" dirty="0" err="1">
                <a:latin typeface="Constantia" pitchFamily="18" charset="0"/>
                <a:ea typeface="微软雅黑" panose="020B0503020204020204" pitchFamily="34" charset="-122"/>
              </a:rPr>
              <a:t>dfs</a:t>
            </a:r>
            <a:r>
              <a:rPr lang="zh-CN" altLang="en-US" sz="1950" dirty="0">
                <a:latin typeface="Constantia" pitchFamily="18" charset="0"/>
                <a:ea typeface="微软雅黑" panose="020B0503020204020204" pitchFamily="34" charset="-122"/>
              </a:rPr>
              <a:t>搜索的</a:t>
            </a:r>
            <a:r>
              <a:rPr lang="zh-CN" altLang="en-US" sz="1950" dirty="0" smtClean="0">
                <a:latin typeface="Constantia" pitchFamily="18" charset="0"/>
                <a:ea typeface="微软雅黑" panose="020B0503020204020204" pitchFamily="34" charset="-122"/>
              </a:rPr>
              <a:t>时候可以</a:t>
            </a:r>
            <a:r>
              <a:rPr lang="zh-CN" altLang="en-US" sz="1950" dirty="0">
                <a:latin typeface="Constantia" pitchFamily="18" charset="0"/>
                <a:ea typeface="微软雅黑" panose="020B0503020204020204" pitchFamily="34" charset="-122"/>
              </a:rPr>
              <a:t>在新的网络里找到新的路径</a:t>
            </a:r>
            <a:endParaRPr lang="en-US" altLang="zh-CN" sz="1950" dirty="0">
              <a:latin typeface="Constantia" pitchFamily="18" charset="0"/>
              <a:ea typeface="微软雅黑" panose="020B0503020204020204" pitchFamily="34" charset="-122"/>
            </a:endParaRPr>
          </a:p>
          <a:p>
            <a:endParaRPr lang="en-US" altLang="zh-CN" sz="1950" dirty="0">
              <a:latin typeface="Constantia" pitchFamily="18" charset="0"/>
              <a:ea typeface="微软雅黑" panose="020B0503020204020204" pitchFamily="34" charset="-122"/>
            </a:endParaRPr>
          </a:p>
          <a:p>
            <a:r>
              <a:rPr lang="en-US" altLang="zh-CN" sz="1950" dirty="0" smtClean="0">
                <a:latin typeface="Constantia" pitchFamily="18" charset="0"/>
                <a:ea typeface="微软雅黑" panose="020B0503020204020204" pitchFamily="34" charset="-122"/>
              </a:rPr>
              <a:t>b-&gt;a</a:t>
            </a:r>
            <a:r>
              <a:rPr lang="zh-CN" altLang="en-US" sz="1950" dirty="0" smtClean="0">
                <a:latin typeface="Constantia" pitchFamily="18" charset="0"/>
                <a:ea typeface="微软雅黑" panose="020B0503020204020204" pitchFamily="34" charset="-122"/>
              </a:rPr>
              <a:t>相当于</a:t>
            </a:r>
            <a:r>
              <a:rPr lang="zh-CN" altLang="en-US" sz="1950" dirty="0" smtClean="0">
                <a:solidFill>
                  <a:srgbClr val="FF0000"/>
                </a:solidFill>
                <a:latin typeface="Constantia" pitchFamily="18" charset="0"/>
                <a:ea typeface="微软雅黑" panose="020B0503020204020204" pitchFamily="34" charset="-122"/>
              </a:rPr>
              <a:t>取消</a:t>
            </a:r>
            <a:r>
              <a:rPr lang="zh-CN" altLang="en-US" sz="1950" dirty="0" smtClean="0">
                <a:latin typeface="Constantia" pitchFamily="18" charset="0"/>
                <a:ea typeface="微软雅黑" panose="020B0503020204020204" pitchFamily="34" charset="-122"/>
              </a:rPr>
              <a:t>了第一次</a:t>
            </a:r>
            <a:r>
              <a:rPr lang="en-US" altLang="zh-CN" sz="1950" dirty="0" err="1" smtClean="0">
                <a:latin typeface="Constantia" pitchFamily="18" charset="0"/>
                <a:ea typeface="微软雅黑" panose="020B0503020204020204" pitchFamily="34" charset="-122"/>
              </a:rPr>
              <a:t>dfs</a:t>
            </a:r>
            <a:r>
              <a:rPr lang="zh-CN" altLang="en-US" sz="1950" dirty="0" smtClean="0">
                <a:latin typeface="Constantia" pitchFamily="18" charset="0"/>
                <a:ea typeface="微软雅黑" panose="020B0503020204020204" pitchFamily="34" charset="-122"/>
              </a:rPr>
              <a:t>时</a:t>
            </a:r>
            <a:r>
              <a:rPr lang="en-US" altLang="zh-CN" sz="1950" dirty="0" smtClean="0">
                <a:latin typeface="Constantia" pitchFamily="18" charset="0"/>
                <a:ea typeface="微软雅黑" panose="020B0503020204020204" pitchFamily="34" charset="-122"/>
              </a:rPr>
              <a:t>a-&gt;b</a:t>
            </a:r>
            <a:r>
              <a:rPr lang="zh-CN" altLang="en-US" sz="1950" dirty="0" smtClean="0">
                <a:latin typeface="Constantia" pitchFamily="18" charset="0"/>
                <a:ea typeface="微软雅黑" panose="020B0503020204020204" pitchFamily="34" charset="-122"/>
              </a:rPr>
              <a:t>的流量</a:t>
            </a:r>
            <a:endParaRPr lang="en-US" altLang="zh-CN" sz="1950" dirty="0" smtClean="0">
              <a:latin typeface="Constantia" pitchFamily="18" charset="0"/>
              <a:ea typeface="微软雅黑" panose="020B0503020204020204" pitchFamily="34" charset="-122"/>
            </a:endParaRPr>
          </a:p>
          <a:p>
            <a:endParaRPr lang="en-US" altLang="zh-CN" sz="1950" dirty="0">
              <a:latin typeface="Constantia" pitchFamily="18" charset="0"/>
              <a:ea typeface="微软雅黑" panose="020B0503020204020204" pitchFamily="34" charset="-122"/>
            </a:endParaRPr>
          </a:p>
          <a:p>
            <a:r>
              <a:rPr lang="zh-CN" altLang="en-US" sz="1950" dirty="0" smtClean="0">
                <a:latin typeface="Constantia" pitchFamily="18" charset="0"/>
                <a:ea typeface="微软雅黑" panose="020B0503020204020204" pitchFamily="34" charset="-122"/>
              </a:rPr>
              <a:t>被取消的流量找到了新的路径流到了汇点</a:t>
            </a:r>
            <a:endParaRPr lang="zh-CN" altLang="en-US" sz="1950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3" idx="5"/>
            <a:endCxn id="4" idx="2"/>
          </p:cNvCxnSpPr>
          <p:nvPr/>
        </p:nvCxnSpPr>
        <p:spPr>
          <a:xfrm rot="16200000" flipH="1">
            <a:off x="3041880" y="3644615"/>
            <a:ext cx="794147" cy="1409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" idx="6"/>
            <a:endCxn id="5" idx="1"/>
          </p:cNvCxnSpPr>
          <p:nvPr/>
        </p:nvCxnSpPr>
        <p:spPr>
          <a:xfrm>
            <a:off x="4572428" y="3192773"/>
            <a:ext cx="1195388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89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139952" y="2247714"/>
            <a:ext cx="482204" cy="482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a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71875" y="2837073"/>
            <a:ext cx="482203" cy="482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s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193531" y="3801479"/>
            <a:ext cx="482203" cy="482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b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747296" y="3104964"/>
            <a:ext cx="482204" cy="482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t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2987824" y="3533590"/>
            <a:ext cx="669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4381054" y="3241331"/>
            <a:ext cx="7239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4890046" y="2729917"/>
            <a:ext cx="696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4" idx="0"/>
          </p:cNvCxnSpPr>
          <p:nvPr/>
        </p:nvCxnSpPr>
        <p:spPr>
          <a:xfrm rot="16200000" flipV="1">
            <a:off x="3965526" y="3332969"/>
            <a:ext cx="910828" cy="26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305099" y="991417"/>
            <a:ext cx="7776864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950" dirty="0">
                <a:latin typeface="Constantia" pitchFamily="18" charset="0"/>
                <a:ea typeface="微软雅黑" panose="020B0503020204020204" pitchFamily="34" charset="-122"/>
              </a:rPr>
              <a:t>第二次</a:t>
            </a:r>
            <a:r>
              <a:rPr lang="en-US" altLang="zh-CN" sz="1950" dirty="0" err="1">
                <a:latin typeface="Constantia" pitchFamily="18" charset="0"/>
                <a:ea typeface="微软雅黑" panose="020B0503020204020204" pitchFamily="34" charset="-122"/>
              </a:rPr>
              <a:t>dfs</a:t>
            </a:r>
            <a:r>
              <a:rPr lang="zh-CN" altLang="en-US" sz="1950" dirty="0" smtClean="0">
                <a:latin typeface="Constantia" pitchFamily="18" charset="0"/>
                <a:ea typeface="微软雅黑" panose="020B0503020204020204" pitchFamily="34" charset="-122"/>
              </a:rPr>
              <a:t>搜索新增流量 </a:t>
            </a:r>
            <a:r>
              <a:rPr lang="en-US" altLang="zh-CN" sz="1950" dirty="0" smtClean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r>
              <a:rPr lang="zh-CN" altLang="en-US" sz="1950" dirty="0" smtClean="0">
                <a:latin typeface="Constantia" pitchFamily="18" charset="0"/>
                <a:ea typeface="微软雅黑" panose="020B0503020204020204" pitchFamily="34" charset="-122"/>
              </a:rPr>
              <a:t>，总流量变为</a:t>
            </a:r>
            <a:r>
              <a:rPr lang="en-US" altLang="zh-CN" sz="1950" dirty="0" smtClean="0">
                <a:latin typeface="Constantia" pitchFamily="18" charset="0"/>
                <a:ea typeface="微软雅黑" panose="020B0503020204020204" pitchFamily="34" charset="-122"/>
              </a:rPr>
              <a:t>200</a:t>
            </a:r>
          </a:p>
        </p:txBody>
      </p:sp>
      <p:cxnSp>
        <p:nvCxnSpPr>
          <p:cNvPr id="15" name="直接箭头连接符 14"/>
          <p:cNvCxnSpPr>
            <a:stCxn id="3" idx="5"/>
            <a:endCxn id="4" idx="2"/>
          </p:cNvCxnSpPr>
          <p:nvPr/>
        </p:nvCxnSpPr>
        <p:spPr>
          <a:xfrm rot="16200000" flipH="1">
            <a:off x="3091607" y="2941253"/>
            <a:ext cx="794147" cy="1409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" idx="6"/>
            <a:endCxn id="5" idx="1"/>
          </p:cNvCxnSpPr>
          <p:nvPr/>
        </p:nvCxnSpPr>
        <p:spPr>
          <a:xfrm>
            <a:off x="4622155" y="2489411"/>
            <a:ext cx="1195388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12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923928" y="1329612"/>
            <a:ext cx="482204" cy="482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a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55851" y="1918971"/>
            <a:ext cx="482203" cy="482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s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977507" y="2883377"/>
            <a:ext cx="482203" cy="482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b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31272" y="2186862"/>
            <a:ext cx="482204" cy="482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t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3280991" y="1811815"/>
            <a:ext cx="506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2771800" y="2615488"/>
            <a:ext cx="669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4171957" y="2191859"/>
            <a:ext cx="857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4888334" y="2776221"/>
            <a:ext cx="642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4674022" y="1811815"/>
            <a:ext cx="696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2" idx="2"/>
          </p:cNvCxnSpPr>
          <p:nvPr/>
        </p:nvCxnSpPr>
        <p:spPr>
          <a:xfrm rot="10800000" flipV="1">
            <a:off x="2798788" y="1570119"/>
            <a:ext cx="1125140" cy="4024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4" idx="0"/>
          </p:cNvCxnSpPr>
          <p:nvPr/>
        </p:nvCxnSpPr>
        <p:spPr>
          <a:xfrm rot="16200000" flipH="1">
            <a:off x="3699432" y="2364201"/>
            <a:ext cx="1013704" cy="246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0800000" flipV="1">
            <a:off x="4459710" y="2615488"/>
            <a:ext cx="964406" cy="2678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1871700" y="843559"/>
            <a:ext cx="5292588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950" dirty="0">
                <a:latin typeface="Constantia" pitchFamily="18" charset="0"/>
                <a:ea typeface="微软雅黑" panose="020B0503020204020204" pitchFamily="34" charset="-122"/>
              </a:rPr>
              <a:t>再对第二次</a:t>
            </a:r>
            <a:r>
              <a:rPr lang="en-US" altLang="zh-CN" sz="1950" dirty="0" err="1">
                <a:latin typeface="Constantia" pitchFamily="18" charset="0"/>
                <a:ea typeface="微软雅黑" panose="020B0503020204020204" pitchFamily="34" charset="-122"/>
              </a:rPr>
              <a:t>dfs</a:t>
            </a:r>
            <a:r>
              <a:rPr lang="zh-CN" altLang="en-US" sz="1950" dirty="0">
                <a:latin typeface="Constantia" pitchFamily="18" charset="0"/>
                <a:ea typeface="微软雅黑" panose="020B0503020204020204" pitchFamily="34" charset="-122"/>
              </a:rPr>
              <a:t>后的图添加反向</a:t>
            </a:r>
            <a:r>
              <a:rPr lang="zh-CN" altLang="en-US" sz="1950" dirty="0" smtClean="0">
                <a:latin typeface="Constantia" pitchFamily="18" charset="0"/>
                <a:ea typeface="微软雅黑" panose="020B0503020204020204" pitchFamily="34" charset="-122"/>
              </a:rPr>
              <a:t>边</a:t>
            </a:r>
            <a:r>
              <a:rPr lang="en-US" altLang="zh-CN" sz="1950" dirty="0" smtClean="0">
                <a:latin typeface="Constantia" pitchFamily="18" charset="0"/>
                <a:ea typeface="微软雅黑" panose="020B0503020204020204" pitchFamily="34" charset="-122"/>
              </a:rPr>
              <a:t>: </a:t>
            </a:r>
            <a:endParaRPr lang="en-US" altLang="zh-CN" sz="1950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10800000">
            <a:off x="2519773" y="2409733"/>
            <a:ext cx="1350149" cy="6480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1"/>
          </p:cNvCxnSpPr>
          <p:nvPr/>
        </p:nvCxnSpPr>
        <p:spPr>
          <a:xfrm rot="16200000" flipV="1">
            <a:off x="4677019" y="1332608"/>
            <a:ext cx="603830" cy="12459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15"/>
          <p:cNvSpPr txBox="1">
            <a:spLocks noChangeArrowheads="1"/>
          </p:cNvSpPr>
          <p:nvPr/>
        </p:nvSpPr>
        <p:spPr bwMode="auto">
          <a:xfrm>
            <a:off x="179512" y="4137924"/>
            <a:ext cx="864096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950" dirty="0">
                <a:latin typeface="Constantia" pitchFamily="18" charset="0"/>
                <a:ea typeface="微软雅黑" panose="020B0503020204020204" pitchFamily="34" charset="-122"/>
              </a:rPr>
              <a:t>在此图上再次进行</a:t>
            </a:r>
            <a:r>
              <a:rPr lang="en-US" altLang="zh-CN" sz="1950" dirty="0" err="1">
                <a:latin typeface="Constantia" pitchFamily="18" charset="0"/>
                <a:ea typeface="微软雅黑" panose="020B0503020204020204" pitchFamily="34" charset="-122"/>
              </a:rPr>
              <a:t>dfs</a:t>
            </a:r>
            <a:r>
              <a:rPr lang="en-US" altLang="zh-CN" sz="1950" dirty="0" smtClean="0">
                <a:latin typeface="Constantia" pitchFamily="18" charset="0"/>
                <a:ea typeface="微软雅黑" panose="020B0503020204020204" pitchFamily="34" charset="-122"/>
              </a:rPr>
              <a:t>, </a:t>
            </a:r>
            <a:r>
              <a:rPr lang="zh-CN" altLang="en-US" sz="1950" dirty="0" smtClean="0">
                <a:latin typeface="Constantia" pitchFamily="18" charset="0"/>
                <a:ea typeface="微软雅黑" panose="020B0503020204020204" pitchFamily="34" charset="-122"/>
              </a:rPr>
              <a:t>已经</a:t>
            </a:r>
            <a:r>
              <a:rPr lang="zh-CN" altLang="en-US" sz="1950" dirty="0">
                <a:latin typeface="Constantia" pitchFamily="18" charset="0"/>
                <a:ea typeface="微软雅黑" panose="020B0503020204020204" pitchFamily="34" charset="-122"/>
              </a:rPr>
              <a:t>找不到</a:t>
            </a:r>
            <a:r>
              <a:rPr lang="zh-CN" altLang="en-US" sz="1950" dirty="0" smtClean="0">
                <a:latin typeface="Constantia" pitchFamily="18" charset="0"/>
                <a:ea typeface="微软雅黑" panose="020B0503020204020204" pitchFamily="34" charset="-122"/>
              </a:rPr>
              <a:t>路径，流量无法增加</a:t>
            </a:r>
            <a:r>
              <a:rPr lang="zh-CN" altLang="en-US" sz="1950" dirty="0">
                <a:latin typeface="Constantia" pitchFamily="18" charset="0"/>
                <a:ea typeface="微软雅黑" panose="020B0503020204020204" pitchFamily="34" charset="-122"/>
              </a:rPr>
              <a:t>，最大流</a:t>
            </a:r>
            <a:r>
              <a:rPr lang="zh-CN" altLang="en-US" sz="1950" dirty="0" smtClean="0">
                <a:latin typeface="Constantia" pitchFamily="18" charset="0"/>
                <a:ea typeface="微软雅黑" panose="020B0503020204020204" pitchFamily="34" charset="-122"/>
              </a:rPr>
              <a:t>就是 </a:t>
            </a:r>
            <a:r>
              <a:rPr lang="en-US" altLang="zh-CN" sz="1950" dirty="0" smtClean="0">
                <a:latin typeface="Constantia" pitchFamily="18" charset="0"/>
                <a:ea typeface="微软雅黑" panose="020B0503020204020204" pitchFamily="34" charset="-122"/>
              </a:rPr>
              <a:t>200</a:t>
            </a:r>
            <a:endParaRPr lang="en-US" altLang="zh-CN" sz="1950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440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79512" y="195486"/>
            <a:ext cx="7459247" cy="627980"/>
          </a:xfrm>
          <a:prstGeom prst="rect">
            <a:avLst/>
          </a:prstGeom>
        </p:spPr>
        <p:txBody>
          <a:bodyPr/>
          <a:lstStyle/>
          <a:p>
            <a:pPr defTabSz="685800" fontAlgn="auto"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残余网络 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(Residual Network)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79512" y="1131590"/>
            <a:ext cx="8610369" cy="38884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04788" indent="-204788" defTabSz="68580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网络流</a:t>
            </a: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图上，找到一条源到汇的路径（即找到了一个流量）后，对路径上所有的边，其容量都减去此次找到的流量，对路径上所有的边，都添加一条反向边，其容量也等于此次找到的流量，这样得到的新图，就称为原图的“残余网络”</a:t>
            </a:r>
          </a:p>
        </p:txBody>
      </p:sp>
    </p:spTree>
    <p:extLst>
      <p:ext uri="{BB962C8B-B14F-4D97-AF65-F5344CB8AC3E}">
        <p14:creationId xmlns:p14="http://schemas.microsoft.com/office/powerpoint/2010/main" val="14271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143372" y="2303858"/>
            <a:ext cx="321471" cy="321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a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196951" y="4018359"/>
            <a:ext cx="321467" cy="32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b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411264" y="3161102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4" idx="0"/>
            <a:endCxn id="2" idx="4"/>
          </p:cNvCxnSpPr>
          <p:nvPr/>
        </p:nvCxnSpPr>
        <p:spPr>
          <a:xfrm rot="16200000" flipV="1">
            <a:off x="3634381" y="3295055"/>
            <a:ext cx="1393031" cy="535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35496" y="107139"/>
            <a:ext cx="715016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为什么添加反向边（取消流）是有效的？</a:t>
            </a:r>
            <a:endParaRPr lang="en-US" altLang="zh-CN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15" name="直接箭头连接符 14"/>
          <p:cNvCxnSpPr>
            <a:endCxn id="4" idx="5"/>
          </p:cNvCxnSpPr>
          <p:nvPr/>
        </p:nvCxnSpPr>
        <p:spPr>
          <a:xfrm rot="10800000">
            <a:off x="4471341" y="4292749"/>
            <a:ext cx="1397230" cy="7487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6200000" flipV="1">
            <a:off x="3392844" y="1393442"/>
            <a:ext cx="603830" cy="12459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4" idx="5"/>
          </p:cNvCxnSpPr>
          <p:nvPr/>
        </p:nvCxnSpPr>
        <p:spPr>
          <a:xfrm rot="10800000">
            <a:off x="4471342" y="4292749"/>
            <a:ext cx="1761593" cy="368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" idx="0"/>
          </p:cNvCxnSpPr>
          <p:nvPr/>
        </p:nvCxnSpPr>
        <p:spPr>
          <a:xfrm rot="16200000" flipV="1">
            <a:off x="3339690" y="1339440"/>
            <a:ext cx="375060" cy="15537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15"/>
          <p:cNvSpPr txBox="1">
            <a:spLocks noChangeArrowheads="1"/>
          </p:cNvSpPr>
          <p:nvPr/>
        </p:nvSpPr>
        <p:spPr bwMode="auto">
          <a:xfrm>
            <a:off x="322451" y="753835"/>
            <a:ext cx="849694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250" dirty="0">
                <a:latin typeface="Constantia" pitchFamily="18" charset="0"/>
                <a:ea typeface="微软雅黑" panose="020B0503020204020204" pitchFamily="34" charset="-122"/>
              </a:rPr>
              <a:t>假设在第一次寻找流的时候，发现在</a:t>
            </a:r>
            <a:r>
              <a:rPr lang="en-US" altLang="zh-CN" sz="2250" dirty="0">
                <a:latin typeface="Constantia" pitchFamily="18" charset="0"/>
                <a:ea typeface="微软雅黑" panose="020B0503020204020204" pitchFamily="34" charset="-122"/>
              </a:rPr>
              <a:t>b-&gt;a</a:t>
            </a:r>
            <a:r>
              <a:rPr lang="zh-CN" altLang="en-US" sz="2250" dirty="0">
                <a:latin typeface="Constantia" pitchFamily="18" charset="0"/>
                <a:ea typeface="微软雅黑" panose="020B0503020204020204" pitchFamily="34" charset="-122"/>
              </a:rPr>
              <a:t>上可以有流量</a:t>
            </a:r>
            <a:r>
              <a:rPr lang="en-US" altLang="zh-CN" sz="2250" dirty="0">
                <a:latin typeface="Constantia" pitchFamily="18" charset="0"/>
                <a:ea typeface="微软雅黑" panose="020B0503020204020204" pitchFamily="34" charset="-122"/>
              </a:rPr>
              <a:t>n</a:t>
            </a:r>
            <a:r>
              <a:rPr lang="zh-CN" altLang="en-US" sz="2250" dirty="0">
                <a:latin typeface="Constantia" pitchFamily="18" charset="0"/>
                <a:ea typeface="微软雅黑" panose="020B0503020204020204" pitchFamily="34" charset="-122"/>
              </a:rPr>
              <a:t>来自源，到达</a:t>
            </a:r>
            <a:r>
              <a:rPr lang="en-US" altLang="zh-CN" sz="2250" dirty="0">
                <a:latin typeface="Constantia" pitchFamily="18" charset="0"/>
                <a:ea typeface="微软雅黑" panose="020B0503020204020204" pitchFamily="34" charset="-122"/>
              </a:rPr>
              <a:t>b</a:t>
            </a:r>
            <a:r>
              <a:rPr lang="zh-CN" altLang="en-US" sz="2250" dirty="0">
                <a:latin typeface="Constantia" pitchFamily="18" charset="0"/>
                <a:ea typeface="微软雅黑" panose="020B0503020204020204" pitchFamily="34" charset="-122"/>
              </a:rPr>
              <a:t>，再流出</a:t>
            </a:r>
            <a:r>
              <a:rPr lang="en-US" altLang="zh-CN" sz="2250" dirty="0">
                <a:latin typeface="Constantia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2250" dirty="0">
                <a:latin typeface="Constantia" pitchFamily="18" charset="0"/>
                <a:ea typeface="微软雅黑" panose="020B0503020204020204" pitchFamily="34" charset="-122"/>
              </a:rPr>
              <a:t>后抵达汇点。</a:t>
            </a:r>
            <a:endParaRPr lang="en-US" altLang="zh-CN" sz="2250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10800000" flipV="1">
            <a:off x="4471344" y="1607337"/>
            <a:ext cx="1386541" cy="738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10800000">
            <a:off x="4518422" y="2411014"/>
            <a:ext cx="1647289" cy="2723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>
            <a:off x="2482439" y="3964791"/>
            <a:ext cx="1647289" cy="2723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10800000" flipV="1">
            <a:off x="2482438" y="4344335"/>
            <a:ext cx="1647290" cy="4241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75480" y="2405879"/>
            <a:ext cx="321471" cy="321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a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929059" y="4120380"/>
            <a:ext cx="321467" cy="32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b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089793" y="326312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4" idx="0"/>
            <a:endCxn id="2" idx="4"/>
          </p:cNvCxnSpPr>
          <p:nvPr/>
        </p:nvCxnSpPr>
        <p:spPr>
          <a:xfrm rot="16200000" flipV="1">
            <a:off x="3366488" y="3397076"/>
            <a:ext cx="1393031" cy="535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4" idx="5"/>
          </p:cNvCxnSpPr>
          <p:nvPr/>
        </p:nvCxnSpPr>
        <p:spPr>
          <a:xfrm rot="10800000">
            <a:off x="4203449" y="4394770"/>
            <a:ext cx="1397230" cy="7487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V="1">
            <a:off x="3124951" y="1495463"/>
            <a:ext cx="603830" cy="12459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4" idx="5"/>
          </p:cNvCxnSpPr>
          <p:nvPr/>
        </p:nvCxnSpPr>
        <p:spPr>
          <a:xfrm rot="10800000">
            <a:off x="4203449" y="4394770"/>
            <a:ext cx="1761593" cy="368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" idx="0"/>
          </p:cNvCxnSpPr>
          <p:nvPr/>
        </p:nvCxnSpPr>
        <p:spPr>
          <a:xfrm rot="16200000" flipV="1">
            <a:off x="3071798" y="1441461"/>
            <a:ext cx="375060" cy="15537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232647" y="900963"/>
            <a:ext cx="835292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100" dirty="0">
                <a:latin typeface="Constantia" pitchFamily="18" charset="0"/>
                <a:ea typeface="微软雅黑" panose="020B0503020204020204" pitchFamily="34" charset="-122"/>
              </a:rPr>
              <a:t>构建残余网络时添加反向边</a:t>
            </a:r>
            <a:r>
              <a:rPr lang="en-US" altLang="zh-CN" sz="2100" dirty="0">
                <a:latin typeface="Constantia" pitchFamily="18" charset="0"/>
                <a:ea typeface="微软雅黑" panose="020B0503020204020204" pitchFamily="34" charset="-122"/>
              </a:rPr>
              <a:t>a-&gt;b</a:t>
            </a:r>
            <a:r>
              <a:rPr lang="zh-CN" altLang="en-US" sz="2100" dirty="0">
                <a:latin typeface="Constantia" pitchFamily="18" charset="0"/>
                <a:ea typeface="微软雅黑" panose="020B0503020204020204" pitchFamily="34" charset="-122"/>
              </a:rPr>
              <a:t>，容量是</a:t>
            </a:r>
            <a:r>
              <a:rPr lang="en-US" altLang="zh-CN" sz="2100" dirty="0">
                <a:latin typeface="Constantia" pitchFamily="18" charset="0"/>
                <a:ea typeface="微软雅黑" panose="020B0503020204020204" pitchFamily="34" charset="-122"/>
              </a:rPr>
              <a:t>n,</a:t>
            </a:r>
            <a:r>
              <a:rPr lang="zh-CN" altLang="en-US" sz="2100" dirty="0">
                <a:latin typeface="Constantia" pitchFamily="18" charset="0"/>
                <a:ea typeface="微软雅黑" panose="020B0503020204020204" pitchFamily="34" charset="-122"/>
              </a:rPr>
              <a:t>增广的时候发现了流量</a:t>
            </a:r>
            <a:r>
              <a:rPr lang="en-US" altLang="zh-CN" sz="2100" dirty="0">
                <a:latin typeface="Constantia" pitchFamily="18" charset="0"/>
                <a:ea typeface="微软雅黑" panose="020B0503020204020204" pitchFamily="34" charset="-122"/>
              </a:rPr>
              <a:t>n-k</a:t>
            </a:r>
            <a:r>
              <a:rPr lang="zh-CN" altLang="en-US" sz="2100" dirty="0">
                <a:latin typeface="Constantia" pitchFamily="18" charset="0"/>
                <a:ea typeface="微软雅黑" panose="020B0503020204020204" pitchFamily="34" charset="-122"/>
              </a:rPr>
              <a:t>，即新增了</a:t>
            </a:r>
            <a:r>
              <a:rPr lang="en-US" altLang="zh-CN" sz="2100" dirty="0">
                <a:latin typeface="Constantia" pitchFamily="18" charset="0"/>
                <a:ea typeface="微软雅黑" panose="020B0503020204020204" pitchFamily="34" charset="-122"/>
              </a:rPr>
              <a:t>n-k</a:t>
            </a:r>
            <a:r>
              <a:rPr lang="zh-CN" altLang="en-US" sz="2100" dirty="0">
                <a:latin typeface="Constantia" pitchFamily="18" charset="0"/>
                <a:ea typeface="微软雅黑" panose="020B0503020204020204" pitchFamily="34" charset="-122"/>
              </a:rPr>
              <a:t>的流量。这</a:t>
            </a:r>
            <a:r>
              <a:rPr lang="en-US" altLang="zh-CN" sz="2100" dirty="0">
                <a:latin typeface="Constantia" pitchFamily="18" charset="0"/>
                <a:ea typeface="微软雅黑" panose="020B0503020204020204" pitchFamily="34" charset="-122"/>
              </a:rPr>
              <a:t>n-k</a:t>
            </a:r>
            <a:r>
              <a:rPr lang="zh-CN" altLang="en-US" sz="2100" dirty="0">
                <a:latin typeface="Constantia" pitchFamily="18" charset="0"/>
                <a:ea typeface="微软雅黑" panose="020B0503020204020204" pitchFamily="34" charset="-122"/>
              </a:rPr>
              <a:t>的流量，从</a:t>
            </a:r>
            <a:r>
              <a:rPr lang="en-US" altLang="zh-CN" sz="2100" dirty="0">
                <a:latin typeface="Constantia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2100" dirty="0">
                <a:latin typeface="Constantia" pitchFamily="18" charset="0"/>
                <a:ea typeface="微软雅黑" panose="020B0503020204020204" pitchFamily="34" charset="-122"/>
              </a:rPr>
              <a:t>进，</a:t>
            </a:r>
            <a:r>
              <a:rPr lang="en-US" altLang="zh-CN" sz="2100" dirty="0">
                <a:latin typeface="Constantia" pitchFamily="18" charset="0"/>
                <a:ea typeface="微软雅黑" panose="020B0503020204020204" pitchFamily="34" charset="-122"/>
              </a:rPr>
              <a:t>b</a:t>
            </a:r>
            <a:r>
              <a:rPr lang="zh-CN" altLang="en-US" sz="2100" dirty="0">
                <a:latin typeface="Constantia" pitchFamily="18" charset="0"/>
                <a:ea typeface="微软雅黑" panose="020B0503020204020204" pitchFamily="34" charset="-122"/>
              </a:rPr>
              <a:t>出，最终流到汇</a:t>
            </a:r>
            <a:endParaRPr lang="en-US" altLang="zh-CN" sz="2100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0" name="曲线连接符 29"/>
          <p:cNvCxnSpPr>
            <a:stCxn id="2" idx="2"/>
            <a:endCxn id="4" idx="1"/>
          </p:cNvCxnSpPr>
          <p:nvPr/>
        </p:nvCxnSpPr>
        <p:spPr>
          <a:xfrm rot="10800000" flipH="1" flipV="1">
            <a:off x="3875479" y="2566614"/>
            <a:ext cx="100657" cy="1600843"/>
          </a:xfrm>
          <a:prstGeom prst="curvedConnector4">
            <a:avLst>
              <a:gd name="adj1" fmla="val -1128446"/>
              <a:gd name="adj2" fmla="val 55335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803909" y="2946800"/>
            <a:ext cx="526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n-k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>
            <a:endCxn id="2" idx="7"/>
          </p:cNvCxnSpPr>
          <p:nvPr/>
        </p:nvCxnSpPr>
        <p:spPr>
          <a:xfrm rot="10800000" flipV="1">
            <a:off x="4149873" y="1714494"/>
            <a:ext cx="1386541" cy="738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10800000">
            <a:off x="4196951" y="2518171"/>
            <a:ext cx="1647289" cy="2723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rot="10800000">
            <a:off x="2268125" y="3964791"/>
            <a:ext cx="1647289" cy="2723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rot="10800000" flipV="1">
            <a:off x="2268124" y="4344335"/>
            <a:ext cx="1647290" cy="4241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35496" y="107139"/>
            <a:ext cx="715016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为什么添加反向边（取消流）是有效的？</a:t>
            </a:r>
            <a:endParaRPr lang="en-US" altLang="zh-CN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762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324354" y="856655"/>
            <a:ext cx="838382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250" dirty="0" smtClean="0">
                <a:latin typeface="Constantia" pitchFamily="18" charset="0"/>
                <a:ea typeface="微软雅黑" panose="020B0503020204020204" pitchFamily="34" charset="-122"/>
              </a:rPr>
              <a:t>这</a:t>
            </a:r>
            <a:r>
              <a:rPr lang="en-US" altLang="zh-CN" sz="2250" dirty="0">
                <a:latin typeface="Constantia" pitchFamily="18" charset="0"/>
                <a:ea typeface="微软雅黑" panose="020B0503020204020204" pitchFamily="34" charset="-122"/>
              </a:rPr>
              <a:t>2n-k</a:t>
            </a:r>
            <a:r>
              <a:rPr lang="zh-CN" altLang="en-US" sz="2250" dirty="0">
                <a:latin typeface="Constantia" pitchFamily="18" charset="0"/>
                <a:ea typeface="微软雅黑" panose="020B0503020204020204" pitchFamily="34" charset="-122"/>
              </a:rPr>
              <a:t>的从流量，在原图上确实是可以从源流到</a:t>
            </a:r>
            <a:r>
              <a:rPr lang="zh-CN" altLang="en-US" sz="2250" dirty="0" smtClean="0">
                <a:latin typeface="Constantia" pitchFamily="18" charset="0"/>
                <a:ea typeface="微软雅黑" panose="020B0503020204020204" pitchFamily="34" charset="-122"/>
              </a:rPr>
              <a:t>汇</a:t>
            </a:r>
            <a:endParaRPr lang="en-US" altLang="zh-CN" sz="2250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35707" y="2217655"/>
            <a:ext cx="321471" cy="321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a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89286" y="3932155"/>
            <a:ext cx="321467" cy="32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b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1950020" y="3074899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9" idx="0"/>
            <a:endCxn id="18" idx="4"/>
          </p:cNvCxnSpPr>
          <p:nvPr/>
        </p:nvCxnSpPr>
        <p:spPr>
          <a:xfrm rot="16200000" flipV="1">
            <a:off x="1226715" y="3208851"/>
            <a:ext cx="1393031" cy="535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9" idx="5"/>
          </p:cNvCxnSpPr>
          <p:nvPr/>
        </p:nvCxnSpPr>
        <p:spPr>
          <a:xfrm rot="10800000">
            <a:off x="2063676" y="4206546"/>
            <a:ext cx="1397230" cy="7487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6200000" flipV="1">
            <a:off x="985178" y="1307238"/>
            <a:ext cx="603830" cy="12459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9" idx="5"/>
          </p:cNvCxnSpPr>
          <p:nvPr/>
        </p:nvCxnSpPr>
        <p:spPr>
          <a:xfrm rot="10800000">
            <a:off x="2063676" y="4206546"/>
            <a:ext cx="1761593" cy="368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0"/>
          </p:cNvCxnSpPr>
          <p:nvPr/>
        </p:nvCxnSpPr>
        <p:spPr>
          <a:xfrm rot="16200000" flipV="1">
            <a:off x="932025" y="1253236"/>
            <a:ext cx="375060" cy="15537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曲线连接符 29"/>
          <p:cNvCxnSpPr>
            <a:stCxn id="18" idx="2"/>
            <a:endCxn id="19" idx="1"/>
          </p:cNvCxnSpPr>
          <p:nvPr/>
        </p:nvCxnSpPr>
        <p:spPr>
          <a:xfrm rot="10800000" flipH="1" flipV="1">
            <a:off x="1735706" y="2378389"/>
            <a:ext cx="100657" cy="1600843"/>
          </a:xfrm>
          <a:prstGeom prst="curvedConnector4">
            <a:avLst>
              <a:gd name="adj1" fmla="val -1128446"/>
              <a:gd name="adj2" fmla="val 55335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664136" y="2758575"/>
            <a:ext cx="526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n-k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endCxn id="18" idx="7"/>
          </p:cNvCxnSpPr>
          <p:nvPr/>
        </p:nvCxnSpPr>
        <p:spPr>
          <a:xfrm rot="10800000" flipV="1">
            <a:off x="2010100" y="1526269"/>
            <a:ext cx="1386541" cy="738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0800000">
            <a:off x="2057178" y="2329947"/>
            <a:ext cx="1647289" cy="2723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0800000">
            <a:off x="128352" y="3776566"/>
            <a:ext cx="1647289" cy="2723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0800000" flipV="1">
            <a:off x="128351" y="4156110"/>
            <a:ext cx="1647290" cy="4241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35496" y="107139"/>
            <a:ext cx="715016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为什么添加反向边（取消流）是有效的？</a:t>
            </a:r>
            <a:endParaRPr lang="en-US" altLang="zh-CN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268367" y="2233238"/>
            <a:ext cx="321471" cy="321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a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321946" y="3947739"/>
            <a:ext cx="321467" cy="32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b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7482680" y="3090482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>
            <a:stCxn id="33" idx="0"/>
            <a:endCxn id="32" idx="4"/>
          </p:cNvCxnSpPr>
          <p:nvPr/>
        </p:nvCxnSpPr>
        <p:spPr>
          <a:xfrm rot="16200000" flipV="1">
            <a:off x="6759375" y="3224435"/>
            <a:ext cx="1393031" cy="535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33" idx="5"/>
          </p:cNvCxnSpPr>
          <p:nvPr/>
        </p:nvCxnSpPr>
        <p:spPr>
          <a:xfrm rot="10800000">
            <a:off x="7596336" y="4222129"/>
            <a:ext cx="1397230" cy="7487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2" idx="0"/>
          </p:cNvCxnSpPr>
          <p:nvPr/>
        </p:nvCxnSpPr>
        <p:spPr>
          <a:xfrm rot="16200000" flipV="1">
            <a:off x="6464685" y="1268820"/>
            <a:ext cx="375060" cy="15537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曲线连接符 29"/>
          <p:cNvCxnSpPr>
            <a:stCxn id="32" idx="2"/>
            <a:endCxn id="33" idx="1"/>
          </p:cNvCxnSpPr>
          <p:nvPr/>
        </p:nvCxnSpPr>
        <p:spPr>
          <a:xfrm rot="10800000" flipH="1" flipV="1">
            <a:off x="7268366" y="2393973"/>
            <a:ext cx="100657" cy="1600843"/>
          </a:xfrm>
          <a:prstGeom prst="curvedConnector4">
            <a:avLst>
              <a:gd name="adj1" fmla="val -1128446"/>
              <a:gd name="adj2" fmla="val 55335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6196796" y="2774159"/>
            <a:ext cx="526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n-k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>
            <a:endCxn id="32" idx="7"/>
          </p:cNvCxnSpPr>
          <p:nvPr/>
        </p:nvCxnSpPr>
        <p:spPr>
          <a:xfrm rot="10800000" flipV="1">
            <a:off x="7542760" y="1541853"/>
            <a:ext cx="1386541" cy="738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0800000" flipV="1">
            <a:off x="5661011" y="4171694"/>
            <a:ext cx="1647290" cy="4241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018465" y="4162064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6625424" y="1804610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7857730" y="1697453"/>
            <a:ext cx="526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n-k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6250375" y="4054907"/>
            <a:ext cx="526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n-k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46" name="TextBox 15"/>
          <p:cNvSpPr txBox="1">
            <a:spLocks noChangeArrowheads="1"/>
          </p:cNvSpPr>
          <p:nvPr/>
        </p:nvSpPr>
        <p:spPr bwMode="auto">
          <a:xfrm>
            <a:off x="3845108" y="2001869"/>
            <a:ext cx="2251031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250" dirty="0">
                <a:latin typeface="Constantia" pitchFamily="18" charset="0"/>
                <a:ea typeface="微软雅黑" panose="020B0503020204020204" pitchFamily="34" charset="-122"/>
              </a:rPr>
              <a:t>把流入</a:t>
            </a:r>
            <a:r>
              <a:rPr lang="en-US" altLang="zh-CN" sz="2250" dirty="0">
                <a:latin typeface="Constantia" pitchFamily="18" charset="0"/>
                <a:ea typeface="微软雅黑" panose="020B0503020204020204" pitchFamily="34" charset="-122"/>
              </a:rPr>
              <a:t>b</a:t>
            </a:r>
            <a:r>
              <a:rPr lang="zh-CN" altLang="en-US" sz="2250" dirty="0">
                <a:latin typeface="Constantia" pitchFamily="18" charset="0"/>
                <a:ea typeface="微软雅黑" panose="020B0503020204020204" pitchFamily="34" charset="-122"/>
              </a:rPr>
              <a:t>的边合并，看做一条，把流出</a:t>
            </a:r>
            <a:r>
              <a:rPr lang="en-US" altLang="zh-CN" sz="2250" dirty="0">
                <a:latin typeface="Constantia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2250" dirty="0">
                <a:latin typeface="Constantia" pitchFamily="18" charset="0"/>
                <a:ea typeface="微软雅黑" panose="020B0503020204020204" pitchFamily="34" charset="-122"/>
              </a:rPr>
              <a:t>的边也合并，同理把流入</a:t>
            </a:r>
            <a:r>
              <a:rPr lang="en-US" altLang="zh-CN" sz="2250" dirty="0">
                <a:latin typeface="Constantia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2250" dirty="0">
                <a:latin typeface="Constantia" pitchFamily="18" charset="0"/>
                <a:ea typeface="微软雅黑" panose="020B0503020204020204" pitchFamily="34" charset="-122"/>
              </a:rPr>
              <a:t>和流出</a:t>
            </a:r>
            <a:r>
              <a:rPr lang="en-US" altLang="zh-CN" sz="2250" dirty="0">
                <a:latin typeface="Constantia" pitchFamily="18" charset="0"/>
                <a:ea typeface="微软雅黑" panose="020B0503020204020204" pitchFamily="34" charset="-122"/>
              </a:rPr>
              <a:t>b</a:t>
            </a:r>
            <a:r>
              <a:rPr lang="zh-CN" altLang="en-US" sz="2250" dirty="0">
                <a:latin typeface="Constantia" pitchFamily="18" charset="0"/>
                <a:ea typeface="微软雅黑" panose="020B0503020204020204" pitchFamily="34" charset="-122"/>
              </a:rPr>
              <a:t>的边也都合并。</a:t>
            </a:r>
            <a:endParaRPr lang="en-US" altLang="zh-CN" sz="2250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6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982637" y="2196701"/>
            <a:ext cx="321471" cy="321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a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36216" y="3911202"/>
            <a:ext cx="321467" cy="32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b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4196950" y="3053945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4" idx="0"/>
            <a:endCxn id="3" idx="4"/>
          </p:cNvCxnSpPr>
          <p:nvPr/>
        </p:nvCxnSpPr>
        <p:spPr>
          <a:xfrm rot="16200000" flipV="1">
            <a:off x="3473645" y="3187898"/>
            <a:ext cx="1393031" cy="535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5"/>
          </p:cNvCxnSpPr>
          <p:nvPr/>
        </p:nvCxnSpPr>
        <p:spPr>
          <a:xfrm rot="10800000">
            <a:off x="4310606" y="4185592"/>
            <a:ext cx="1397230" cy="7487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0"/>
          </p:cNvCxnSpPr>
          <p:nvPr/>
        </p:nvCxnSpPr>
        <p:spPr>
          <a:xfrm rot="16200000" flipV="1">
            <a:off x="3178955" y="1232283"/>
            <a:ext cx="375060" cy="15537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曲线连接符 29"/>
          <p:cNvCxnSpPr>
            <a:stCxn id="3" idx="2"/>
            <a:endCxn id="4" idx="1"/>
          </p:cNvCxnSpPr>
          <p:nvPr/>
        </p:nvCxnSpPr>
        <p:spPr>
          <a:xfrm rot="10800000" flipH="1" flipV="1">
            <a:off x="3982636" y="2357436"/>
            <a:ext cx="100657" cy="1600843"/>
          </a:xfrm>
          <a:prstGeom prst="curvedConnector4">
            <a:avLst>
              <a:gd name="adj1" fmla="val -1128446"/>
              <a:gd name="adj2" fmla="val 55335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2911066" y="2737622"/>
            <a:ext cx="526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n-k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endCxn id="3" idx="7"/>
          </p:cNvCxnSpPr>
          <p:nvPr/>
        </p:nvCxnSpPr>
        <p:spPr>
          <a:xfrm rot="10800000" flipV="1">
            <a:off x="4257030" y="1505316"/>
            <a:ext cx="1386541" cy="738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 flipV="1">
            <a:off x="2375281" y="4135157"/>
            <a:ext cx="1647290" cy="4241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242835" y="396356"/>
            <a:ext cx="7680916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250" dirty="0">
                <a:latin typeface="Constantia" pitchFamily="18" charset="0"/>
                <a:ea typeface="微软雅黑" panose="020B0503020204020204" pitchFamily="34" charset="-122"/>
              </a:rPr>
              <a:t>把流入</a:t>
            </a:r>
            <a:r>
              <a:rPr lang="en-US" altLang="zh-CN" sz="2250" dirty="0">
                <a:latin typeface="Constantia" pitchFamily="18" charset="0"/>
                <a:ea typeface="微软雅黑" panose="020B0503020204020204" pitchFamily="34" charset="-122"/>
              </a:rPr>
              <a:t>b</a:t>
            </a:r>
            <a:r>
              <a:rPr lang="zh-CN" altLang="en-US" sz="2250" dirty="0">
                <a:latin typeface="Constantia" pitchFamily="18" charset="0"/>
                <a:ea typeface="微软雅黑" panose="020B0503020204020204" pitchFamily="34" charset="-122"/>
              </a:rPr>
              <a:t>的边合并，看做一条，把流出</a:t>
            </a:r>
            <a:r>
              <a:rPr lang="en-US" altLang="zh-CN" sz="2250" dirty="0">
                <a:latin typeface="Constantia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2250" dirty="0">
                <a:latin typeface="Constantia" pitchFamily="18" charset="0"/>
                <a:ea typeface="微软雅黑" panose="020B0503020204020204" pitchFamily="34" charset="-122"/>
              </a:rPr>
              <a:t>的边也合并，同理把流入</a:t>
            </a:r>
            <a:r>
              <a:rPr lang="en-US" altLang="zh-CN" sz="2250" dirty="0">
                <a:latin typeface="Constantia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2250" dirty="0">
                <a:latin typeface="Constantia" pitchFamily="18" charset="0"/>
                <a:ea typeface="微软雅黑" panose="020B0503020204020204" pitchFamily="34" charset="-122"/>
              </a:rPr>
              <a:t>和流出</a:t>
            </a:r>
            <a:r>
              <a:rPr lang="en-US" altLang="zh-CN" sz="2250" dirty="0">
                <a:latin typeface="Constantia" pitchFamily="18" charset="0"/>
                <a:ea typeface="微软雅黑" panose="020B0503020204020204" pitchFamily="34" charset="-122"/>
              </a:rPr>
              <a:t>b</a:t>
            </a:r>
            <a:r>
              <a:rPr lang="zh-CN" altLang="en-US" sz="2250" dirty="0">
                <a:latin typeface="Constantia" pitchFamily="18" charset="0"/>
                <a:ea typeface="微软雅黑" panose="020B0503020204020204" pitchFamily="34" charset="-122"/>
              </a:rPr>
              <a:t>的边也都合并。</a:t>
            </a:r>
            <a:endParaRPr lang="en-US" altLang="zh-CN" sz="2250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4732735" y="4125527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3339694" y="176807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4572000" y="1660916"/>
            <a:ext cx="526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n-k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2964645" y="4018370"/>
            <a:ext cx="526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n-k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7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57488" y="2196702"/>
            <a:ext cx="321471" cy="321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a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911067" y="3911203"/>
            <a:ext cx="321467" cy="32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b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3071802" y="3053946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k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3" idx="0"/>
            <a:endCxn id="2" idx="4"/>
          </p:cNvCxnSpPr>
          <p:nvPr/>
        </p:nvCxnSpPr>
        <p:spPr>
          <a:xfrm rot="16200000" flipV="1">
            <a:off x="2348497" y="3187898"/>
            <a:ext cx="1393031" cy="535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3" idx="5"/>
          </p:cNvCxnSpPr>
          <p:nvPr/>
        </p:nvCxnSpPr>
        <p:spPr>
          <a:xfrm rot="10800000">
            <a:off x="3185457" y="4185593"/>
            <a:ext cx="1397230" cy="7487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0"/>
          </p:cNvCxnSpPr>
          <p:nvPr/>
        </p:nvCxnSpPr>
        <p:spPr>
          <a:xfrm rot="16200000" flipV="1">
            <a:off x="2053806" y="1232283"/>
            <a:ext cx="375060" cy="15537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2" idx="7"/>
          </p:cNvCxnSpPr>
          <p:nvPr/>
        </p:nvCxnSpPr>
        <p:spPr>
          <a:xfrm rot="10800000" flipV="1">
            <a:off x="3131882" y="1505316"/>
            <a:ext cx="1386541" cy="738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0800000" flipV="1">
            <a:off x="1250133" y="4135157"/>
            <a:ext cx="1647290" cy="4241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467544" y="584370"/>
            <a:ext cx="7776863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250" dirty="0">
                <a:latin typeface="Constantia" pitchFamily="18" charset="0"/>
                <a:ea typeface="微软雅黑" panose="020B0503020204020204" pitchFamily="34" charset="-122"/>
              </a:rPr>
              <a:t>在原图上可以如下分配流量，则能有</a:t>
            </a:r>
            <a:r>
              <a:rPr lang="en-US" altLang="zh-CN" sz="2250" dirty="0">
                <a:latin typeface="Constantia" pitchFamily="18" charset="0"/>
                <a:ea typeface="微软雅黑" panose="020B0503020204020204" pitchFamily="34" charset="-122"/>
              </a:rPr>
              <a:t>2n-k</a:t>
            </a:r>
            <a:r>
              <a:rPr lang="zh-CN" altLang="en-US" sz="2250" dirty="0">
                <a:latin typeface="Constantia" pitchFamily="18" charset="0"/>
                <a:ea typeface="微软雅黑" panose="020B0503020204020204" pitchFamily="34" charset="-122"/>
              </a:rPr>
              <a:t>从源流到汇点</a:t>
            </a:r>
            <a:r>
              <a:rPr lang="zh-CN" altLang="en-US" sz="2250" dirty="0" smtClean="0">
                <a:latin typeface="Constantia" pitchFamily="18" charset="0"/>
                <a:ea typeface="微软雅黑" panose="020B0503020204020204" pitchFamily="34" charset="-122"/>
              </a:rPr>
              <a:t>：</a:t>
            </a:r>
            <a:endParaRPr lang="en-US" altLang="zh-CN" sz="2250" dirty="0" smtClean="0">
              <a:latin typeface="Constantia" pitchFamily="18" charset="0"/>
              <a:ea typeface="微软雅黑" panose="020B0503020204020204" pitchFamily="34" charset="-122"/>
            </a:endParaRPr>
          </a:p>
          <a:p>
            <a:endParaRPr lang="en-US" altLang="zh-CN" sz="2250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732339" y="4071949"/>
            <a:ext cx="526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n-k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3607587" y="1607338"/>
            <a:ext cx="526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n-k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3661165" y="4125527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214546" y="176807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065697" y="2137987"/>
            <a:ext cx="321471" cy="321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a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119276" y="3852488"/>
            <a:ext cx="321467" cy="321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b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6280011" y="2995232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8" idx="0"/>
            <a:endCxn id="17" idx="4"/>
          </p:cNvCxnSpPr>
          <p:nvPr/>
        </p:nvCxnSpPr>
        <p:spPr>
          <a:xfrm rot="16200000" flipV="1">
            <a:off x="5556706" y="3129184"/>
            <a:ext cx="1393031" cy="535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8" idx="5"/>
          </p:cNvCxnSpPr>
          <p:nvPr/>
        </p:nvCxnSpPr>
        <p:spPr>
          <a:xfrm rot="10800000">
            <a:off x="6393666" y="4126879"/>
            <a:ext cx="1397230" cy="7487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0"/>
          </p:cNvCxnSpPr>
          <p:nvPr/>
        </p:nvCxnSpPr>
        <p:spPr>
          <a:xfrm rot="16200000" flipV="1">
            <a:off x="5262015" y="1173569"/>
            <a:ext cx="375060" cy="15537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曲线连接符 29"/>
          <p:cNvCxnSpPr>
            <a:stCxn id="17" idx="2"/>
            <a:endCxn id="18" idx="1"/>
          </p:cNvCxnSpPr>
          <p:nvPr/>
        </p:nvCxnSpPr>
        <p:spPr>
          <a:xfrm rot="10800000" flipH="1" flipV="1">
            <a:off x="6065697" y="2298722"/>
            <a:ext cx="100657" cy="1600843"/>
          </a:xfrm>
          <a:prstGeom prst="curvedConnector4">
            <a:avLst>
              <a:gd name="adj1" fmla="val -1128446"/>
              <a:gd name="adj2" fmla="val 55335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4994127" y="2678908"/>
            <a:ext cx="526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n-k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>
            <a:endCxn id="17" idx="7"/>
          </p:cNvCxnSpPr>
          <p:nvPr/>
        </p:nvCxnSpPr>
        <p:spPr>
          <a:xfrm rot="10800000" flipV="1">
            <a:off x="6340091" y="1446602"/>
            <a:ext cx="1386541" cy="738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 flipV="1">
            <a:off x="4458342" y="4076443"/>
            <a:ext cx="1647290" cy="4241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6815796" y="406681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5422755" y="1709359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29" name="TextBox 7"/>
          <p:cNvSpPr txBox="1">
            <a:spLocks noChangeArrowheads="1"/>
          </p:cNvSpPr>
          <p:nvPr/>
        </p:nvSpPr>
        <p:spPr bwMode="auto">
          <a:xfrm>
            <a:off x="6655060" y="1602202"/>
            <a:ext cx="526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n-k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5047705" y="3959656"/>
            <a:ext cx="5261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nstantia" pitchFamily="18" charset="0"/>
                <a:ea typeface="微软雅黑" panose="020B0503020204020204" pitchFamily="34" charset="-122"/>
              </a:rPr>
              <a:t>n-k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8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>
          <a:xfrm>
            <a:off x="1619672" y="1779662"/>
            <a:ext cx="5760640" cy="1103312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网络流</a:t>
            </a: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6D0AB2-A735-431F-B605-A4FDFE267378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 smtClean="0">
              <a:solidFill>
                <a:srgbClr val="898989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26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7504" y="269585"/>
            <a:ext cx="6120734" cy="62798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Ford-Fulkerson</a:t>
            </a:r>
            <a:r>
              <a:rPr lang="zh-CN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00430" y="1635646"/>
            <a:ext cx="8720042" cy="10149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204788" indent="-204788" defTabSz="685800">
              <a:spcBef>
                <a:spcPct val="20000"/>
              </a:spcBef>
              <a:buSzPct val="95000"/>
              <a:buFont typeface="Wingdings 2" pitchFamily="18" charset="2"/>
              <a:buChar char=""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求最大流的过程，就是不断找到一条源到汇的路径，然后构建残余网络，再在残余网络上寻找新的路径，使总流量增加，然后形成新的残余网络，再寻找新路径</a:t>
            </a: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…..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直到某个残余网络上找不到从源到汇的路径为止，最大</a:t>
            </a:r>
            <a:r>
              <a:rPr lang="zh-CN" alt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流即求出。</a:t>
            </a:r>
            <a:endParaRPr lang="en-US" altLang="zh-CN" sz="2000" dirty="0" smtClean="0"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  <a:ea typeface="微软雅黑" panose="020B0503020204020204" pitchFamily="34" charset="-122"/>
            </a:endParaRPr>
          </a:p>
          <a:p>
            <a:pPr marL="204788" indent="-204788" defTabSz="685800">
              <a:spcBef>
                <a:spcPct val="20000"/>
              </a:spcBef>
              <a:buSzPct val="95000"/>
              <a:buFont typeface="Wingdings 2" pitchFamily="18" charset="2"/>
              <a:buChar char=""/>
              <a:defRPr/>
            </a:pPr>
            <a:endParaRPr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  <a:ea typeface="微软雅黑" panose="020B0503020204020204" pitchFamily="34" charset="-122"/>
            </a:endParaRPr>
          </a:p>
          <a:p>
            <a:pPr marL="204788" lvl="1" indent="-204788" defTabSz="685800">
              <a:spcBef>
                <a:spcPct val="20000"/>
              </a:spcBef>
              <a:buSzPct val="95000"/>
              <a:buFont typeface="Wingdings 2" pitchFamily="18" charset="2"/>
              <a:buChar char=""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每次寻找新流量并构造新残余网络的过程</a:t>
            </a:r>
            <a:r>
              <a:rPr lang="zh-CN" alt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，叫“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增广</a:t>
            </a:r>
            <a:r>
              <a:rPr lang="zh-CN" altLang="en-US" sz="2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”，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即</a:t>
            </a:r>
            <a:r>
              <a:rPr lang="zh-CN" altLang="en-US" sz="2000" dirty="0">
                <a:ea typeface="微软雅黑" panose="020B0503020204020204" pitchFamily="34" charset="-122"/>
              </a:rPr>
              <a:t>增加总流量的值，消减路径上各边的容量，并添加反向边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。新找到的流量路径，叫 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marL="0" lvl="1" defTabSz="685800">
              <a:spcBef>
                <a:spcPct val="20000"/>
              </a:spcBef>
              <a:buSzPct val="95000"/>
              <a:defRPr/>
            </a:pPr>
            <a:r>
              <a:rPr lang="en-US" altLang="zh-CN" sz="2000" dirty="0"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 "</a:t>
            </a:r>
            <a:r>
              <a:rPr lang="zh-CN" altLang="en-US" sz="20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增广路径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"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204788" indent="-204788" defTabSz="685800">
              <a:spcBef>
                <a:spcPct val="20000"/>
              </a:spcBef>
              <a:buSzPct val="95000"/>
              <a:buFont typeface="Wingdings 2" pitchFamily="18" charset="2"/>
              <a:buChar char=""/>
              <a:defRPr/>
            </a:pP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585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251520" y="1779662"/>
            <a:ext cx="856895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100" dirty="0" smtClean="0">
                <a:latin typeface="Constantia" pitchFamily="18" charset="0"/>
                <a:ea typeface="微软雅黑" panose="020B0503020204020204" pitchFamily="34" charset="-122"/>
              </a:rPr>
              <a:t>假设</a:t>
            </a:r>
            <a:r>
              <a:rPr lang="zh-CN" altLang="en-US" sz="2100" dirty="0">
                <a:latin typeface="Constantia" pitchFamily="18" charset="0"/>
                <a:ea typeface="微软雅黑" panose="020B0503020204020204" pitchFamily="34" charset="-122"/>
              </a:rPr>
              <a:t>每条边的容量都是</a:t>
            </a:r>
            <a:r>
              <a:rPr lang="zh-CN" altLang="en-US" sz="2100" dirty="0" smtClean="0">
                <a:latin typeface="Constantia" pitchFamily="18" charset="0"/>
                <a:ea typeface="微软雅黑" panose="020B0503020204020204" pitchFamily="34" charset="-122"/>
              </a:rPr>
              <a:t>整数，此算法</a:t>
            </a:r>
            <a:r>
              <a:rPr lang="zh-CN" altLang="en-US" sz="2100" dirty="0">
                <a:latin typeface="Constantia" pitchFamily="18" charset="0"/>
                <a:ea typeface="微软雅黑" panose="020B0503020204020204" pitchFamily="34" charset="-122"/>
              </a:rPr>
              <a:t>每次都能将流至少</a:t>
            </a:r>
            <a:r>
              <a:rPr lang="zh-CN" altLang="en-US" sz="2100" dirty="0" smtClean="0">
                <a:latin typeface="Constantia" pitchFamily="18" charset="0"/>
                <a:ea typeface="微软雅黑" panose="020B0503020204020204" pitchFamily="34" charset="-122"/>
              </a:rPr>
              <a:t>增加 </a:t>
            </a:r>
            <a:r>
              <a:rPr lang="en-US" altLang="zh-CN" sz="2100" dirty="0" smtClean="0">
                <a:latin typeface="Constantia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100" dirty="0" smtClean="0">
                <a:latin typeface="Constantia" pitchFamily="18" charset="0"/>
                <a:ea typeface="微软雅黑" panose="020B0503020204020204" pitchFamily="34" charset="-122"/>
              </a:rPr>
              <a:t>  。由于</a:t>
            </a:r>
            <a:r>
              <a:rPr lang="zh-CN" altLang="en-US" sz="2100" dirty="0">
                <a:latin typeface="Constantia" pitchFamily="18" charset="0"/>
                <a:ea typeface="微软雅黑" panose="020B0503020204020204" pitchFamily="34" charset="-122"/>
              </a:rPr>
              <a:t>整个网络的流量最多不超过 图中所有的边的容量和</a:t>
            </a:r>
            <a:r>
              <a:rPr lang="en-US" altLang="zh-CN" sz="2100" dirty="0">
                <a:latin typeface="Constantia" pitchFamily="18" charset="0"/>
                <a:ea typeface="微软雅黑" panose="020B0503020204020204" pitchFamily="34" charset="-122"/>
              </a:rPr>
              <a:t>C</a:t>
            </a:r>
            <a:r>
              <a:rPr lang="zh-CN" altLang="en-US" sz="2100" dirty="0" smtClean="0">
                <a:latin typeface="Constantia" pitchFamily="18" charset="0"/>
                <a:ea typeface="微软雅黑" panose="020B0503020204020204" pitchFamily="34" charset="-122"/>
              </a:rPr>
              <a:t>，因此算法一定会结束</a:t>
            </a:r>
            <a:endParaRPr lang="en-US" altLang="zh-CN" sz="2100" dirty="0">
              <a:latin typeface="Constantia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100" dirty="0">
              <a:latin typeface="Constantia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100" dirty="0" smtClean="0">
                <a:latin typeface="Constantia" pitchFamily="18" charset="0"/>
                <a:ea typeface="微软雅黑" panose="020B0503020204020204" pitchFamily="34" charset="-122"/>
              </a:rPr>
              <a:t>找</a:t>
            </a:r>
            <a:r>
              <a:rPr lang="zh-CN" altLang="en-US" sz="2100" dirty="0">
                <a:latin typeface="Constantia" pitchFamily="18" charset="0"/>
                <a:ea typeface="微软雅黑" panose="020B0503020204020204" pitchFamily="34" charset="-122"/>
              </a:rPr>
              <a:t>增广路径的算法可以用</a:t>
            </a:r>
            <a:r>
              <a:rPr lang="en-US" altLang="zh-CN" sz="2100" dirty="0" err="1">
                <a:latin typeface="Constantia" pitchFamily="18" charset="0"/>
                <a:ea typeface="微软雅黑" panose="020B0503020204020204" pitchFamily="34" charset="-122"/>
              </a:rPr>
              <a:t>dfs</a:t>
            </a:r>
            <a:r>
              <a:rPr lang="zh-CN" altLang="en-US" sz="2100" dirty="0">
                <a:latin typeface="Constantia" pitchFamily="18" charset="0"/>
                <a:ea typeface="微软雅黑" panose="020B0503020204020204" pitchFamily="34" charset="-122"/>
              </a:rPr>
              <a:t>，  复杂度为边数</a:t>
            </a:r>
            <a:r>
              <a:rPr lang="en-US" altLang="zh-CN" sz="2100" dirty="0">
                <a:latin typeface="Constantia" pitchFamily="18" charset="0"/>
                <a:ea typeface="微软雅黑" panose="020B0503020204020204" pitchFamily="34" charset="-122"/>
              </a:rPr>
              <a:t>m+</a:t>
            </a:r>
            <a:r>
              <a:rPr lang="zh-CN" altLang="en-US" sz="2100" dirty="0">
                <a:latin typeface="Constantia" pitchFamily="18" charset="0"/>
                <a:ea typeface="微软雅黑" panose="020B0503020204020204" pitchFamily="34" charset="-122"/>
              </a:rPr>
              <a:t>顶点数</a:t>
            </a:r>
            <a:r>
              <a:rPr lang="en-US" altLang="zh-CN" sz="2100" dirty="0">
                <a:latin typeface="Constantia" pitchFamily="18" charset="0"/>
                <a:ea typeface="微软雅黑" panose="020B0503020204020204" pitchFamily="34" charset="-122"/>
              </a:rPr>
              <a:t>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100" dirty="0" smtClean="0">
              <a:latin typeface="Constantia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100" dirty="0" err="1" smtClean="0">
                <a:latin typeface="Constantia" pitchFamily="18" charset="0"/>
                <a:ea typeface="微软雅黑" panose="020B0503020204020204" pitchFamily="34" charset="-122"/>
              </a:rPr>
              <a:t>Dfs</a:t>
            </a:r>
            <a:r>
              <a:rPr lang="en-US" altLang="zh-CN" sz="2100" dirty="0" smtClean="0">
                <a:latin typeface="Constantia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100" dirty="0">
                <a:latin typeface="Constantia" pitchFamily="18" charset="0"/>
                <a:ea typeface="微软雅黑" panose="020B0503020204020204" pitchFamily="34" charset="-122"/>
              </a:rPr>
              <a:t>最多运行</a:t>
            </a:r>
            <a:r>
              <a:rPr lang="en-US" altLang="zh-CN" sz="2100" dirty="0">
                <a:latin typeface="Constantia" pitchFamily="18" charset="0"/>
                <a:ea typeface="微软雅黑" panose="020B0503020204020204" pitchFamily="34" charset="-122"/>
              </a:rPr>
              <a:t>C</a:t>
            </a:r>
            <a:r>
              <a:rPr lang="zh-CN" altLang="en-US" sz="2100" dirty="0" smtClean="0">
                <a:latin typeface="Constantia" pitchFamily="18" charset="0"/>
                <a:ea typeface="微软雅黑" panose="020B0503020204020204" pitchFamily="34" charset="-122"/>
              </a:rPr>
              <a:t>次，所以</a:t>
            </a:r>
            <a:r>
              <a:rPr lang="zh-CN" altLang="en-US" sz="2100" dirty="0">
                <a:latin typeface="Constantia" pitchFamily="18" charset="0"/>
                <a:ea typeface="微软雅黑" panose="020B0503020204020204" pitchFamily="34" charset="-122"/>
              </a:rPr>
              <a:t>时间复杂度为</a:t>
            </a:r>
            <a:r>
              <a:rPr lang="en-US" altLang="zh-CN" sz="2100" dirty="0">
                <a:latin typeface="Constantia" pitchFamily="18" charset="0"/>
                <a:ea typeface="微软雅黑" panose="020B0503020204020204" pitchFamily="34" charset="-122"/>
              </a:rPr>
              <a:t>C*(</a:t>
            </a:r>
            <a:r>
              <a:rPr lang="en-US" altLang="zh-CN" sz="2100" dirty="0" err="1">
                <a:latin typeface="Constantia" pitchFamily="18" charset="0"/>
                <a:ea typeface="微软雅黑" panose="020B0503020204020204" pitchFamily="34" charset="-122"/>
              </a:rPr>
              <a:t>m+n</a:t>
            </a:r>
            <a:r>
              <a:rPr lang="en-US" altLang="zh-CN" sz="2100" dirty="0">
                <a:latin typeface="Constantia" pitchFamily="18" charset="0"/>
                <a:ea typeface="微软雅黑" panose="020B0503020204020204" pitchFamily="34" charset="-122"/>
              </a:rPr>
              <a:t>) =C* </a:t>
            </a:r>
            <a:r>
              <a:rPr lang="en-US" altLang="zh-CN" sz="2100" dirty="0" smtClean="0">
                <a:latin typeface="Constantia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100" baseline="30000" dirty="0" smtClean="0">
                <a:latin typeface="Constantia" pitchFamily="18" charset="0"/>
                <a:ea typeface="微软雅黑" panose="020B0503020204020204" pitchFamily="34" charset="-122"/>
              </a:rPr>
              <a:t>2</a:t>
            </a:r>
            <a:endParaRPr lang="en-US" altLang="zh-CN" sz="2100" dirty="0">
              <a:latin typeface="Constantia" pitchFamily="18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07504" y="269585"/>
            <a:ext cx="6120734" cy="62798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Ford-Fulkerson</a:t>
            </a:r>
            <a:r>
              <a:rPr lang="zh-CN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3381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129260" y="2371532"/>
            <a:ext cx="482203" cy="482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s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58072" y="1353547"/>
            <a:ext cx="482203" cy="482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a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65229" y="3282359"/>
            <a:ext cx="482203" cy="482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b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40462" y="2371532"/>
            <a:ext cx="482204" cy="482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t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343" name="TextBox 12"/>
          <p:cNvSpPr txBox="1">
            <a:spLocks noChangeArrowheads="1"/>
          </p:cNvSpPr>
          <p:nvPr/>
        </p:nvSpPr>
        <p:spPr bwMode="auto">
          <a:xfrm>
            <a:off x="3040087" y="1835751"/>
            <a:ext cx="642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4344" name="TextBox 13"/>
          <p:cNvSpPr txBox="1">
            <a:spLocks noChangeArrowheads="1"/>
          </p:cNvSpPr>
          <p:nvPr/>
        </p:nvSpPr>
        <p:spPr bwMode="auto">
          <a:xfrm>
            <a:off x="5076056" y="1996485"/>
            <a:ext cx="642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4345" name="TextBox 14"/>
          <p:cNvSpPr txBox="1">
            <a:spLocks noChangeArrowheads="1"/>
          </p:cNvSpPr>
          <p:nvPr/>
        </p:nvSpPr>
        <p:spPr bwMode="auto">
          <a:xfrm>
            <a:off x="5022478" y="3014470"/>
            <a:ext cx="642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4346" name="TextBox 15"/>
          <p:cNvSpPr txBox="1">
            <a:spLocks noChangeArrowheads="1"/>
          </p:cNvSpPr>
          <p:nvPr/>
        </p:nvSpPr>
        <p:spPr bwMode="auto">
          <a:xfrm>
            <a:off x="2986509" y="3014470"/>
            <a:ext cx="642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165229" y="2371532"/>
            <a:ext cx="267890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14348" name="TextBox 19"/>
          <p:cNvSpPr txBox="1">
            <a:spLocks noChangeArrowheads="1"/>
          </p:cNvSpPr>
          <p:nvPr/>
        </p:nvSpPr>
        <p:spPr bwMode="auto">
          <a:xfrm>
            <a:off x="0" y="4191930"/>
            <a:ext cx="903649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100" dirty="0" smtClean="0">
                <a:latin typeface="Constantia" pitchFamily="18" charset="0"/>
                <a:ea typeface="微软雅黑" panose="020B0503020204020204" pitchFamily="34" charset="-122"/>
              </a:rPr>
              <a:t>最坏情况下，此图会执行</a:t>
            </a:r>
            <a:r>
              <a:rPr lang="en-US" altLang="zh-CN" sz="2100" dirty="0">
                <a:latin typeface="Constantia" pitchFamily="18" charset="0"/>
                <a:ea typeface="微软雅黑" panose="020B0503020204020204" pitchFamily="34" charset="-122"/>
              </a:rPr>
              <a:t>200</a:t>
            </a:r>
            <a:r>
              <a:rPr lang="zh-CN" altLang="en-US" sz="2100" dirty="0">
                <a:latin typeface="Constantia" pitchFamily="18" charset="0"/>
                <a:ea typeface="微软雅黑" panose="020B0503020204020204" pitchFamily="34" charset="-122"/>
              </a:rPr>
              <a:t>次</a:t>
            </a:r>
            <a:r>
              <a:rPr lang="en-US" altLang="zh-CN" sz="2100" dirty="0" err="1" smtClean="0">
                <a:latin typeface="Constantia" pitchFamily="18" charset="0"/>
                <a:ea typeface="微软雅黑" panose="020B0503020204020204" pitchFamily="34" charset="-122"/>
              </a:rPr>
              <a:t>dfs</a:t>
            </a:r>
            <a:r>
              <a:rPr lang="zh-CN" altLang="en-US" sz="2100" dirty="0" smtClean="0">
                <a:latin typeface="Constantia" pitchFamily="18" charset="0"/>
                <a:ea typeface="微软雅黑" panose="020B0503020204020204" pitchFamily="34" charset="-122"/>
              </a:rPr>
              <a:t>，每次新增流量 </a:t>
            </a:r>
            <a:r>
              <a:rPr lang="en-US" altLang="zh-CN" sz="2100" dirty="0" smtClean="0">
                <a:latin typeface="Constantia" pitchFamily="18" charset="0"/>
                <a:ea typeface="微软雅黑" panose="020B0503020204020204" pitchFamily="34" charset="-122"/>
              </a:rPr>
              <a:t>1 </a:t>
            </a:r>
            <a:r>
              <a:rPr lang="zh-CN" altLang="en-US" sz="2100" dirty="0" smtClean="0">
                <a:latin typeface="Constantia" pitchFamily="18" charset="0"/>
                <a:ea typeface="微软雅黑" panose="020B0503020204020204" pitchFamily="34" charset="-122"/>
              </a:rPr>
              <a:t>。</a:t>
            </a:r>
            <a:endParaRPr lang="en-US" altLang="zh-CN" sz="2100" dirty="0">
              <a:latin typeface="Constantia" pitchFamily="18" charset="0"/>
              <a:ea typeface="微软雅黑" panose="020B0503020204020204" pitchFamily="34" charset="-122"/>
            </a:endParaRPr>
          </a:p>
          <a:p>
            <a:r>
              <a:rPr lang="zh-CN" altLang="en-US" sz="2100" dirty="0" smtClean="0">
                <a:latin typeface="Constantia" pitchFamily="18" charset="0"/>
                <a:ea typeface="微软雅黑" panose="020B0503020204020204" pitchFamily="34" charset="-122"/>
              </a:rPr>
              <a:t>实际上运气好只要 </a:t>
            </a:r>
            <a:r>
              <a:rPr lang="en-US" altLang="zh-CN" sz="2100" dirty="0" smtClean="0">
                <a:latin typeface="Constantia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100" dirty="0" smtClean="0">
                <a:latin typeface="Constantia" pitchFamily="18" charset="0"/>
                <a:ea typeface="微软雅黑" panose="020B0503020204020204" pitchFamily="34" charset="-122"/>
              </a:rPr>
              <a:t>次</a:t>
            </a:r>
            <a:r>
              <a:rPr lang="en-US" altLang="zh-CN" sz="2100" dirty="0" err="1" smtClean="0">
                <a:latin typeface="Constantia" pitchFamily="18" charset="0"/>
                <a:ea typeface="微软雅黑" panose="020B0503020204020204" pitchFamily="34" charset="-122"/>
              </a:rPr>
              <a:t>dfs</a:t>
            </a:r>
            <a:r>
              <a:rPr lang="zh-CN" altLang="en-US" sz="2100" dirty="0">
                <a:latin typeface="Constantia" pitchFamily="18" charset="0"/>
                <a:ea typeface="微软雅黑" panose="020B0503020204020204" pitchFamily="34" charset="-122"/>
              </a:rPr>
              <a:t>即</a:t>
            </a:r>
            <a:r>
              <a:rPr lang="zh-CN" altLang="en-US" sz="2100" dirty="0" smtClean="0">
                <a:latin typeface="Constantia" pitchFamily="18" charset="0"/>
                <a:ea typeface="微软雅黑" panose="020B0503020204020204" pitchFamily="34" charset="-122"/>
              </a:rPr>
              <a:t>可求得最大流</a:t>
            </a:r>
            <a:endParaRPr lang="zh-CN" altLang="en-US" sz="2100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>
            <a:stCxn id="3" idx="6"/>
          </p:cNvCxnSpPr>
          <p:nvPr/>
        </p:nvCxnSpPr>
        <p:spPr>
          <a:xfrm flipV="1">
            <a:off x="2611462" y="1835751"/>
            <a:ext cx="1339454" cy="777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" idx="6"/>
          </p:cNvCxnSpPr>
          <p:nvPr/>
        </p:nvCxnSpPr>
        <p:spPr>
          <a:xfrm>
            <a:off x="2611463" y="2613229"/>
            <a:ext cx="1393031" cy="72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540275" y="1782172"/>
            <a:ext cx="1285875" cy="642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6"/>
          </p:cNvCxnSpPr>
          <p:nvPr/>
        </p:nvCxnSpPr>
        <p:spPr>
          <a:xfrm flipV="1">
            <a:off x="4647431" y="2960891"/>
            <a:ext cx="1178719" cy="56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6200000" flipH="1">
            <a:off x="3736603" y="2478688"/>
            <a:ext cx="1232297" cy="53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 txBox="1">
            <a:spLocks/>
          </p:cNvSpPr>
          <p:nvPr/>
        </p:nvSpPr>
        <p:spPr>
          <a:xfrm>
            <a:off x="107504" y="269585"/>
            <a:ext cx="6120734" cy="62798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Ford-Fulkerson</a:t>
            </a:r>
            <a:r>
              <a:rPr lang="zh-CN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4182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fontAlgn="auto">
              <a:spcAft>
                <a:spcPts val="0"/>
              </a:spcAft>
              <a:buNone/>
              <a:defRPr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最大流的</a:t>
            </a: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 Edmonds-Karp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</a:rPr>
              <a:t>算法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84368" y="46422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挪威峡湾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618" y="476591"/>
            <a:ext cx="6207382" cy="411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179512" y="988516"/>
            <a:ext cx="871296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400" dirty="0" smtClean="0">
              <a:latin typeface="Constantia" pitchFamily="18" charset="0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Constantia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Constantia" pitchFamily="18" charset="0"/>
                <a:ea typeface="微软雅黑" panose="020B0503020204020204" pitchFamily="34" charset="-122"/>
              </a:rPr>
              <a:t>为避免</a:t>
            </a:r>
            <a:r>
              <a:rPr lang="zh-CN" altLang="en-US" sz="2400" dirty="0">
                <a:latin typeface="Constantia" pitchFamily="18" charset="0"/>
                <a:ea typeface="微软雅黑" panose="020B0503020204020204" pitchFamily="34" charset="-122"/>
              </a:rPr>
              <a:t>上述的情况</a:t>
            </a:r>
            <a:r>
              <a:rPr lang="zh-CN" altLang="en-US" sz="2400" dirty="0" smtClean="0">
                <a:latin typeface="Constantia" pitchFamily="18" charset="0"/>
                <a:ea typeface="微软雅黑" panose="020B0503020204020204" pitchFamily="34" charset="-122"/>
              </a:rPr>
              <a:t>发生，在</a:t>
            </a:r>
            <a:r>
              <a:rPr lang="zh-CN" altLang="en-US" sz="2400" dirty="0">
                <a:latin typeface="Constantia" pitchFamily="18" charset="0"/>
                <a:ea typeface="微软雅黑" panose="020B0503020204020204" pitchFamily="34" charset="-122"/>
              </a:rPr>
              <a:t>每次增广的时候，选择从源到汇的具有最少边数的增广路径</a:t>
            </a:r>
            <a:r>
              <a:rPr lang="en-US" altLang="zh-CN" sz="2400" dirty="0">
                <a:latin typeface="Constantia" pitchFamily="18" charset="0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Constantia" pitchFamily="18" charset="0"/>
                <a:ea typeface="微软雅黑" panose="020B0503020204020204" pitchFamily="34" charset="-122"/>
              </a:rPr>
              <a:t>即不是通过</a:t>
            </a:r>
            <a:r>
              <a:rPr lang="en-US" altLang="zh-CN" sz="2400" dirty="0" err="1">
                <a:latin typeface="Constantia" pitchFamily="18" charset="0"/>
                <a:ea typeface="微软雅黑" panose="020B0503020204020204" pitchFamily="34" charset="-122"/>
              </a:rPr>
              <a:t>dfs</a:t>
            </a:r>
            <a:r>
              <a:rPr lang="zh-CN" altLang="en-US" sz="2400" dirty="0">
                <a:latin typeface="Constantia" pitchFamily="18" charset="0"/>
                <a:ea typeface="微软雅黑" panose="020B0503020204020204" pitchFamily="34" charset="-122"/>
              </a:rPr>
              <a:t>寻找增广路径，而是通过</a:t>
            </a:r>
            <a:r>
              <a:rPr lang="en-US" altLang="zh-CN" sz="2400" dirty="0" err="1">
                <a:latin typeface="Constantia" pitchFamily="18" charset="0"/>
                <a:ea typeface="微软雅黑" panose="020B0503020204020204" pitchFamily="34" charset="-122"/>
              </a:rPr>
              <a:t>bfs</a:t>
            </a:r>
            <a:r>
              <a:rPr lang="zh-CN" altLang="en-US" sz="2400" dirty="0">
                <a:latin typeface="Constantia" pitchFamily="18" charset="0"/>
                <a:ea typeface="微软雅黑" panose="020B0503020204020204" pitchFamily="34" charset="-122"/>
              </a:rPr>
              <a:t>寻找增广路径。</a:t>
            </a:r>
            <a:endParaRPr lang="en-US" altLang="zh-CN" sz="2400" dirty="0">
              <a:latin typeface="Constantia" pitchFamily="18" charset="0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Constantia" pitchFamily="18" charset="0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Constantia" pitchFamily="18" charset="0"/>
                <a:ea typeface="微软雅黑" panose="020B0503020204020204" pitchFamily="34" charset="-122"/>
              </a:rPr>
              <a:t>已经证明这种算法的复杂度上限为</a:t>
            </a:r>
            <a:r>
              <a:rPr lang="en-US" altLang="zh-CN" sz="2400" dirty="0">
                <a:solidFill>
                  <a:srgbClr val="FF0000"/>
                </a:solidFill>
                <a:latin typeface="Constantia" pitchFamily="18" charset="0"/>
                <a:ea typeface="微软雅黑" panose="020B0503020204020204" pitchFamily="34" charset="-122"/>
              </a:rPr>
              <a:t>nm</a:t>
            </a:r>
            <a:r>
              <a:rPr lang="en-US" altLang="zh-CN" sz="2400" baseline="30000" dirty="0">
                <a:solidFill>
                  <a:srgbClr val="FF0000"/>
                </a:solidFill>
                <a:latin typeface="Constantia" pitchFamily="18" charset="0"/>
                <a:ea typeface="微软雅黑" panose="020B0503020204020204" pitchFamily="34" charset="-122"/>
              </a:rPr>
              <a:t>2 </a:t>
            </a:r>
            <a:r>
              <a:rPr lang="en-US" altLang="zh-CN" sz="2400" dirty="0">
                <a:latin typeface="Constantia" pitchFamily="18" charset="0"/>
                <a:ea typeface="微软雅黑" panose="020B0503020204020204" pitchFamily="34" charset="-122"/>
              </a:rPr>
              <a:t>(n</a:t>
            </a:r>
            <a:r>
              <a:rPr lang="zh-CN" altLang="en-US" sz="2400" dirty="0">
                <a:latin typeface="Constantia" pitchFamily="18" charset="0"/>
                <a:ea typeface="微软雅黑" panose="020B0503020204020204" pitchFamily="34" charset="-122"/>
              </a:rPr>
              <a:t>是点数，</a:t>
            </a:r>
            <a:r>
              <a:rPr lang="en-US" altLang="zh-CN" sz="2400" dirty="0">
                <a:latin typeface="Constantia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Constantia" pitchFamily="18" charset="0"/>
                <a:ea typeface="微软雅黑" panose="020B0503020204020204" pitchFamily="34" charset="-122"/>
              </a:rPr>
              <a:t>是边数）</a:t>
            </a:r>
            <a:endParaRPr lang="en-US" altLang="zh-CN" sz="2400" dirty="0">
              <a:solidFill>
                <a:srgbClr val="FF0000"/>
              </a:solidFill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07504" y="269585"/>
            <a:ext cx="6120734" cy="62798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Edmonds-Karp</a:t>
            </a:r>
            <a:r>
              <a:rPr lang="zh-CN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22104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79512" y="240618"/>
            <a:ext cx="6120734" cy="62798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例题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1: </a:t>
            </a:r>
            <a:r>
              <a:rPr lang="en-US" altLang="zh-CN" sz="26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Poj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1273 </a:t>
            </a:r>
            <a:r>
              <a:rPr 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Drainage Ditches</a:t>
            </a:r>
            <a:endParaRPr lang="zh-CN" altLang="en-US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0" y="843559"/>
            <a:ext cx="7812360" cy="10149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204788" indent="-204788" defTabSz="68580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zh-CN" alt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赤裸裸的网络流题目。给定点数，边数，每条边的容量，以及源点，汇点，求最大流。</a:t>
            </a:r>
            <a:endParaRPr lang="zh-CN" altLang="en-US" sz="2200" dirty="0">
              <a:solidFill>
                <a:srgbClr val="7030A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2211710"/>
            <a:ext cx="3429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100" dirty="0">
                <a:ea typeface="微软雅黑" panose="020B0503020204020204" pitchFamily="34" charset="-122"/>
              </a:rPr>
              <a:t>Sample Input</a:t>
            </a:r>
          </a:p>
          <a:p>
            <a:endParaRPr lang="en-US" altLang="zh-CN" sz="2100" dirty="0">
              <a:ea typeface="微软雅黑" panose="020B0503020204020204" pitchFamily="34" charset="-122"/>
            </a:endParaRPr>
          </a:p>
          <a:p>
            <a:r>
              <a:rPr lang="en-US" altLang="zh-CN" sz="2100" dirty="0">
                <a:ea typeface="微软雅黑" panose="020B0503020204020204" pitchFamily="34" charset="-122"/>
              </a:rPr>
              <a:t>5 4</a:t>
            </a:r>
          </a:p>
          <a:p>
            <a:r>
              <a:rPr lang="en-US" altLang="zh-CN" sz="2100" dirty="0">
                <a:ea typeface="微软雅黑" panose="020B0503020204020204" pitchFamily="34" charset="-122"/>
              </a:rPr>
              <a:t>1 2 40</a:t>
            </a:r>
          </a:p>
          <a:p>
            <a:r>
              <a:rPr lang="en-US" altLang="zh-CN" sz="2100" dirty="0">
                <a:ea typeface="微软雅黑" panose="020B0503020204020204" pitchFamily="34" charset="-122"/>
              </a:rPr>
              <a:t>1 4 20</a:t>
            </a:r>
          </a:p>
          <a:p>
            <a:r>
              <a:rPr lang="en-US" altLang="zh-CN" sz="2100" dirty="0">
                <a:ea typeface="微软雅黑" panose="020B0503020204020204" pitchFamily="34" charset="-122"/>
              </a:rPr>
              <a:t>2 4 20</a:t>
            </a:r>
          </a:p>
          <a:p>
            <a:r>
              <a:rPr lang="en-US" altLang="zh-CN" sz="2100" dirty="0">
                <a:ea typeface="微软雅黑" panose="020B0503020204020204" pitchFamily="34" charset="-122"/>
              </a:rPr>
              <a:t>2 3 30</a:t>
            </a:r>
          </a:p>
          <a:p>
            <a:r>
              <a:rPr lang="en-US" altLang="zh-CN" sz="2100" dirty="0">
                <a:ea typeface="微软雅黑" panose="020B0503020204020204" pitchFamily="34" charset="-122"/>
              </a:rPr>
              <a:t>3 4 10</a:t>
            </a:r>
          </a:p>
        </p:txBody>
      </p:sp>
      <p:sp>
        <p:nvSpPr>
          <p:cNvPr id="5" name="矩形 4"/>
          <p:cNvSpPr/>
          <p:nvPr/>
        </p:nvSpPr>
        <p:spPr>
          <a:xfrm>
            <a:off x="3876836" y="1878683"/>
            <a:ext cx="3429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sz="2100" dirty="0">
              <a:ea typeface="微软雅黑" panose="020B0503020204020204" pitchFamily="34" charset="-122"/>
            </a:endParaRPr>
          </a:p>
          <a:p>
            <a:r>
              <a:rPr lang="en-US" altLang="zh-CN" sz="2100" dirty="0">
                <a:ea typeface="微软雅黑" panose="020B0503020204020204" pitchFamily="34" charset="-122"/>
              </a:rPr>
              <a:t>Sample Output</a:t>
            </a:r>
          </a:p>
          <a:p>
            <a:endParaRPr lang="en-US" altLang="zh-CN" sz="2100" dirty="0">
              <a:ea typeface="微软雅黑" panose="020B0503020204020204" pitchFamily="34" charset="-122"/>
            </a:endParaRPr>
          </a:p>
          <a:p>
            <a:r>
              <a:rPr lang="en-US" altLang="zh-CN" sz="2100" dirty="0">
                <a:ea typeface="微软雅黑" panose="020B0503020204020204" pitchFamily="34" charset="-122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613367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"/>
            <a:ext cx="8784976" cy="491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#include &lt;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iostream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using namespace std;</a:t>
            </a:r>
          </a:p>
          <a:p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G[300][300];</a:t>
            </a:r>
          </a:p>
          <a:p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Prev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[300]; </a:t>
            </a:r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路径上每个节点的前驱节点</a:t>
            </a:r>
            <a:endParaRPr lang="en-US" altLang="zh-CN" sz="165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bool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Visited[300];</a:t>
            </a:r>
          </a:p>
          <a:p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n,m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  </a:t>
            </a:r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//m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是顶点数目，顶点编号从</a:t>
            </a:r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 </a:t>
            </a:r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是源，</a:t>
            </a:r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是汇</a:t>
            </a:r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n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是边数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unsigned Augment()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v;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deque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 q;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memset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(Prev,0,sizeof(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Prev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));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memset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(Visited,0,sizeof(Visited));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Prev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[1] = 0;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Visited[1] = 1; </a:t>
            </a:r>
          </a:p>
          <a:p>
            <a:r>
              <a:rPr lang="zh-CN" altLang="en-US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q.push_back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(1);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bool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bFindPath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false;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用</a:t>
            </a:r>
            <a:r>
              <a:rPr lang="en-US" altLang="zh-CN" sz="165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bfs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寻找一条源到汇的可行路径</a:t>
            </a:r>
          </a:p>
        </p:txBody>
      </p:sp>
    </p:spTree>
    <p:extLst>
      <p:ext uri="{BB962C8B-B14F-4D97-AF65-F5344CB8AC3E}">
        <p14:creationId xmlns:p14="http://schemas.microsoft.com/office/powerpoint/2010/main" val="2871390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07139"/>
            <a:ext cx="878497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while( ! 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q.empty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()) {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v = 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q.front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q.pop_front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for( 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1;i &lt;= 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m;i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++) {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if( G[v][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&gt; 0 &amp;&amp; Visited[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== 0) {</a:t>
            </a:r>
          </a:p>
          <a:p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//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必须是依然有容量的边，才可以走</a:t>
            </a:r>
          </a:p>
          <a:p>
            <a:r>
              <a:rPr lang="zh-CN" altLang="en-US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Prev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v;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Visited[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1; 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if( 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== m ) {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bFindPath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true;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q.clear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break;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}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else 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q.push_back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}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}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47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48009"/>
            <a:ext cx="8856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if( !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bFindPath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return 0;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nMinFlow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999999999;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v = m;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寻找源到汇路径上容量最小的边，其容量就是此次增加的总流量</a:t>
            </a:r>
          </a:p>
          <a:p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while(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Prev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[v] 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nMinFlow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min(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nMinFlow,G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Prev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[v]][v]);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v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Prev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[v];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沿此路径添加反向边，同时修改路径上每条边的容量</a:t>
            </a:r>
          </a:p>
          <a:p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 = m;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while(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Prev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[v] 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G[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Prev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[v]][v] -=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nMinFlow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G[v][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Prev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[v]] +=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nMinFlow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v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Prev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[v];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return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nMinFlow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44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160718"/>
            <a:ext cx="8856984" cy="491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while (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cin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&gt;&gt; n &gt;&gt; m ) {</a:t>
            </a:r>
          </a:p>
          <a:p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//m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是顶点数目，顶点编号从</a:t>
            </a:r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</a:t>
            </a:r>
          </a:p>
          <a:p>
            <a:r>
              <a:rPr lang="zh-CN" altLang="en-US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i,j,k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s,e,c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memset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 G,0,sizeof(G));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for( 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0;i &lt; 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n;i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++ ) {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cin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&gt;&gt; s &gt;&gt; e &gt;&gt; c;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G[s][e] += c; </a:t>
            </a:r>
            <a:r>
              <a:rPr lang="en-US" altLang="zh-CN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5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两点之间可能有多条边</a:t>
            </a:r>
          </a:p>
          <a:p>
            <a:r>
              <a:rPr lang="zh-CN" altLang="en-US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unsigned 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MaxFlow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unsigned 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aug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while( 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aug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Augment() )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MaxFlow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+= 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aug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cout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&lt;&lt; 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MaxFlow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&lt;&lt; </a:t>
            </a:r>
            <a:r>
              <a:rPr lang="en-US" altLang="zh-CN" sz="165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endl</a:t>
            </a:r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return 0;</a:t>
            </a:r>
          </a:p>
          <a:p>
            <a:r>
              <a:rPr lang="en-US" altLang="zh-CN" sz="165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32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cs typeface="+mj-cs"/>
              </a:rPr>
              <a:t>最大流问题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72" y="469450"/>
            <a:ext cx="6227762" cy="41689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04248" y="46681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内蒙古阿斯哈图石林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fontAlgn="auto">
              <a:spcAft>
                <a:spcPts val="0"/>
              </a:spcAft>
              <a:buNone/>
              <a:defRPr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最大流的</a:t>
            </a: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  <a:buNone/>
              <a:defRPr/>
            </a:pPr>
            <a:r>
              <a:rPr lang="en-US" altLang="zh-CN" sz="2000" dirty="0" err="1" smtClean="0">
                <a:solidFill>
                  <a:schemeClr val="tx2"/>
                </a:solidFill>
                <a:latin typeface="微软雅黑" panose="020B0503020204020204" pitchFamily="34" charset="-122"/>
              </a:rPr>
              <a:t>Dinic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算法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43507" y="46422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冰岛瓦特纳冰川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618" y="476591"/>
            <a:ext cx="6207382" cy="411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51520" y="339502"/>
            <a:ext cx="6120734" cy="62798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6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Dinic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快速网络流算法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51520" y="1059583"/>
            <a:ext cx="8424936" cy="10149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685800">
              <a:spcBef>
                <a:spcPct val="20000"/>
              </a:spcBef>
              <a:buSzPct val="95000"/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Edmonds-Karp</a:t>
            </a:r>
            <a:r>
              <a:rPr lang="zh-CN" altLang="zh-CN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算法</a:t>
            </a:r>
            <a:r>
              <a:rPr lang="zh-CN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每进行一次增广，都要做一遍</a:t>
            </a:r>
            <a:r>
              <a:rPr lang="en-US" altLang="zh-CN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BFS</a:t>
            </a:r>
          </a:p>
          <a:p>
            <a:pPr marL="342900" indent="-342900" defTabSz="685800">
              <a:spcBef>
                <a:spcPct val="20000"/>
              </a:spcBef>
              <a:buSzPct val="95000"/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  <a:ea typeface="微软雅黑" panose="020B0503020204020204" pitchFamily="34" charset="-122"/>
            </a:endParaRPr>
          </a:p>
          <a:p>
            <a:pPr marL="342900" indent="-342900" defTabSz="685800">
              <a:spcBef>
                <a:spcPct val="20000"/>
              </a:spcBef>
              <a:buSzPct val="95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如果能少做几次</a:t>
            </a:r>
            <a:r>
              <a:rPr lang="en-US" altLang="zh-CN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BFS</a:t>
            </a:r>
            <a:r>
              <a:rPr lang="zh-CN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，即可提高效率</a:t>
            </a:r>
            <a:endParaRPr lang="en-US" altLang="zh-CN" sz="2400" dirty="0" smtClean="0"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  <a:ea typeface="微软雅黑" panose="020B0503020204020204" pitchFamily="34" charset="-122"/>
            </a:endParaRPr>
          </a:p>
          <a:p>
            <a:pPr marL="342900" indent="-342900" defTabSz="685800">
              <a:spcBef>
                <a:spcPct val="20000"/>
              </a:spcBef>
              <a:buSzPct val="95000"/>
              <a:buFont typeface="Wingdings" panose="05000000000000000000" pitchFamily="2" charset="2"/>
              <a:buChar char="l"/>
              <a:defRPr/>
            </a:pPr>
            <a:endParaRPr lang="en-US" altLang="zh-CN" sz="2400" dirty="0" smtClean="0"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  <a:ea typeface="微软雅黑" panose="020B0503020204020204" pitchFamily="34" charset="-122"/>
            </a:endParaRPr>
          </a:p>
          <a:p>
            <a:pPr marL="342900" indent="-342900" defTabSz="685800">
              <a:spcBef>
                <a:spcPct val="20000"/>
              </a:spcBef>
              <a:buSzPct val="95000"/>
              <a:buFont typeface="Wingdings" panose="05000000000000000000" pitchFamily="2" charset="2"/>
              <a:buChar char="l"/>
              <a:defRPr/>
            </a:pPr>
            <a:r>
              <a:rPr lang="en-US" altLang="zh-CN" sz="24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Dinic</a:t>
            </a:r>
            <a:r>
              <a:rPr lang="zh-CN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算法可以减少</a:t>
            </a:r>
            <a:r>
              <a:rPr lang="en-US" altLang="zh-CN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BFS</a:t>
            </a:r>
            <a:r>
              <a:rPr lang="zh-CN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次数</a:t>
            </a:r>
            <a:endParaRPr lang="en-US" altLang="zh-CN" sz="2400" dirty="0" smtClean="0"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  <a:ea typeface="微软雅黑" panose="020B0503020204020204" pitchFamily="34" charset="-122"/>
            </a:endParaRPr>
          </a:p>
          <a:p>
            <a:pPr marL="342900" indent="-342900" defTabSz="685800">
              <a:spcBef>
                <a:spcPct val="20000"/>
              </a:spcBef>
              <a:buSzPct val="95000"/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  <a:ea typeface="微软雅黑" panose="020B0503020204020204" pitchFamily="34" charset="-122"/>
            </a:endParaRPr>
          </a:p>
          <a:p>
            <a:pPr marL="342900" indent="-342900" defTabSz="685800">
              <a:spcBef>
                <a:spcPct val="20000"/>
              </a:spcBef>
              <a:buSzPct val="95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关键：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在一次增广的过程中，寻找多条增广路径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  <a:ea typeface="微软雅黑" panose="020B0503020204020204" pitchFamily="34" charset="-122"/>
            </a:endParaRPr>
          </a:p>
          <a:p>
            <a:pPr marL="342900" indent="-342900" defTabSz="685800">
              <a:spcBef>
                <a:spcPct val="20000"/>
              </a:spcBef>
              <a:buSzPct val="95000"/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  <a:ea typeface="微软雅黑" panose="020B0503020204020204" pitchFamily="34" charset="-122"/>
            </a:endParaRPr>
          </a:p>
          <a:p>
            <a:pPr marL="342900" indent="-342900" defTabSz="685800">
              <a:spcBef>
                <a:spcPct val="20000"/>
              </a:spcBef>
              <a:buSzPct val="95000"/>
              <a:buFont typeface="Wingdings" panose="05000000000000000000" pitchFamily="2" charset="2"/>
              <a:buChar char="l"/>
              <a:defRPr/>
            </a:pPr>
            <a:r>
              <a:rPr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DFS</a:t>
            </a:r>
          </a:p>
          <a:p>
            <a:pPr marL="342900" indent="-342900" defTabSz="685800">
              <a:spcBef>
                <a:spcPct val="20000"/>
              </a:spcBef>
              <a:buSzPct val="95000"/>
              <a:buFont typeface="Wingdings" panose="05000000000000000000" pitchFamily="2" charset="2"/>
              <a:buChar char="l"/>
              <a:defRPr/>
            </a:pPr>
            <a:endParaRPr lang="en-US" altLang="zh-CN" sz="2400" dirty="0" smtClean="0"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  <a:ea typeface="微软雅黑" panose="020B0503020204020204" pitchFamily="34" charset="-122"/>
            </a:endParaRPr>
          </a:p>
          <a:p>
            <a:pPr marL="342900" indent="-342900" defTabSz="685800">
              <a:spcBef>
                <a:spcPct val="20000"/>
              </a:spcBef>
              <a:buSzPct val="95000"/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884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843714"/>
            <a:ext cx="6140053" cy="307834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8580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zh-CN" altLang="en-US" sz="1950" dirty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先利用 </a:t>
            </a:r>
            <a:r>
              <a:rPr lang="en-US" altLang="zh-CN" sz="195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BFS</a:t>
            </a:r>
            <a:r>
              <a:rPr lang="zh-CN" altLang="en-US" sz="1950" dirty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对残余</a:t>
            </a:r>
            <a:r>
              <a:rPr lang="zh-CN" altLang="en-US" sz="195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网络</a:t>
            </a:r>
            <a:r>
              <a:rPr lang="en-US" altLang="zh-CN" sz="195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195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包括原网络</a:t>
            </a:r>
            <a:r>
              <a:rPr lang="en-US" altLang="zh-CN" sz="195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195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分层</a:t>
            </a:r>
            <a:endParaRPr lang="zh-CN" altLang="en-US" sz="1950" dirty="0"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5"/>
          <p:cNvGraphicFramePr>
            <a:graphicFrameLocks noChangeAspect="1"/>
          </p:cNvGraphicFramePr>
          <p:nvPr/>
        </p:nvGraphicFramePr>
        <p:xfrm>
          <a:off x="2033718" y="1437625"/>
          <a:ext cx="4591050" cy="306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Visio" r:id="rId3" imgW="6124475" imgH="4092742" progId="">
                  <p:embed/>
                </p:oleObj>
              </mc:Choice>
              <mc:Fallback>
                <p:oleObj name="Visio" r:id="rId3" imgW="6124475" imgH="4092742" progId="">
                  <p:embed/>
                  <p:pic>
                    <p:nvPicPr>
                      <p:cNvPr id="4" name="内容占位符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718" y="1437625"/>
                        <a:ext cx="4591050" cy="3068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389678" y="4155926"/>
            <a:ext cx="6410083" cy="5400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04788" indent="-204788" defTabSz="68580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zh-CN" altLang="en-US" sz="1950" dirty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一个节点的“层”数，就是源点到它最少要经过的边数。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1520" y="198622"/>
            <a:ext cx="6120734" cy="62798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6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Dinic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快速网络流算法</a:t>
            </a:r>
          </a:p>
        </p:txBody>
      </p:sp>
    </p:spTree>
    <p:extLst>
      <p:ext uri="{BB962C8B-B14F-4D97-AF65-F5344CB8AC3E}">
        <p14:creationId xmlns:p14="http://schemas.microsoft.com/office/powerpoint/2010/main" val="1180836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0" y="1203598"/>
            <a:ext cx="8703940" cy="36347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1" indent="-342900" defTabSz="685800">
              <a:spcBef>
                <a:spcPct val="20000"/>
              </a:spcBef>
              <a:buSzPct val="85000"/>
              <a:buFont typeface="Wingdings" panose="05000000000000000000" pitchFamily="2" charset="2"/>
              <a:buChar char="l"/>
              <a:defRPr/>
            </a:pPr>
            <a:r>
              <a:rPr lang="zh-CN" altLang="en-US" sz="1950" dirty="0" smtClean="0">
                <a:latin typeface="+mn-lt"/>
                <a:ea typeface="微软雅黑" panose="020B0503020204020204" pitchFamily="34" charset="-122"/>
              </a:rPr>
              <a:t>分</a:t>
            </a:r>
            <a:r>
              <a:rPr lang="zh-CN" altLang="en-US" sz="1950" dirty="0">
                <a:latin typeface="+mn-lt"/>
                <a:ea typeface="微软雅黑" panose="020B0503020204020204" pitchFamily="34" charset="-122"/>
              </a:rPr>
              <a:t>完层后，从源点开始，</a:t>
            </a:r>
            <a:r>
              <a:rPr lang="zh-CN" altLang="zh-CN" sz="1950" dirty="0">
                <a:latin typeface="+mn-lt"/>
                <a:ea typeface="微软雅黑" panose="020B0503020204020204" pitchFamily="34" charset="-122"/>
              </a:rPr>
              <a:t>用</a:t>
            </a:r>
            <a:r>
              <a:rPr lang="en-US" altLang="zh-CN" sz="1950" dirty="0" smtClean="0">
                <a:latin typeface="+mn-lt"/>
                <a:ea typeface="微软雅黑" panose="020B0503020204020204" pitchFamily="34" charset="-122"/>
              </a:rPr>
              <a:t>DFS</a:t>
            </a:r>
            <a:r>
              <a:rPr lang="zh-CN" altLang="zh-CN" sz="1950" dirty="0" smtClean="0">
                <a:latin typeface="+mn-lt"/>
                <a:ea typeface="微软雅黑" panose="020B0503020204020204" pitchFamily="34" charset="-122"/>
              </a:rPr>
              <a:t>寻找</a:t>
            </a:r>
            <a:r>
              <a:rPr lang="zh-CN" altLang="zh-CN" sz="1950" dirty="0">
                <a:latin typeface="+mn-lt"/>
                <a:ea typeface="微软雅黑" panose="020B0503020204020204" pitchFamily="34" charset="-122"/>
              </a:rPr>
              <a:t>增广</a:t>
            </a:r>
            <a:r>
              <a:rPr lang="zh-CN" altLang="zh-CN" sz="1950" dirty="0" smtClean="0">
                <a:latin typeface="+mn-lt"/>
                <a:ea typeface="微软雅黑" panose="020B0503020204020204" pitchFamily="34" charset="-122"/>
              </a:rPr>
              <a:t>路</a:t>
            </a:r>
            <a:r>
              <a:rPr lang="zh-CN" altLang="en-US" sz="1950" dirty="0" smtClean="0">
                <a:latin typeface="+mn-lt"/>
                <a:ea typeface="微软雅黑" panose="020B0503020204020204" pitchFamily="34" charset="-122"/>
              </a:rPr>
              <a:t>，要求</a:t>
            </a:r>
            <a:r>
              <a:rPr lang="en-US" altLang="zh-CN" sz="1950" dirty="0">
                <a:latin typeface="+mn-lt"/>
                <a:ea typeface="微软雅黑" panose="020B0503020204020204" pitchFamily="34" charset="-122"/>
              </a:rPr>
              <a:t>DFS</a:t>
            </a:r>
            <a:r>
              <a:rPr lang="zh-CN" altLang="en-US" sz="1950" dirty="0">
                <a:latin typeface="+mn-lt"/>
                <a:ea typeface="微软雅黑" panose="020B0503020204020204" pitchFamily="34" charset="-122"/>
              </a:rPr>
              <a:t>的每一步都必须要走到下一层的</a:t>
            </a:r>
            <a:r>
              <a:rPr lang="zh-CN" altLang="en-US" sz="1950" dirty="0" smtClean="0">
                <a:latin typeface="+mn-lt"/>
                <a:ea typeface="微软雅黑" panose="020B0503020204020204" pitchFamily="34" charset="-122"/>
              </a:rPr>
              <a:t>节点。</a:t>
            </a:r>
            <a:endParaRPr lang="en-US" altLang="zh-CN" sz="1950" dirty="0">
              <a:latin typeface="+mn-lt"/>
              <a:ea typeface="微软雅黑" panose="020B0503020204020204" pitchFamily="34" charset="-122"/>
            </a:endParaRPr>
          </a:p>
          <a:p>
            <a:pPr marL="342900" lvl="1" indent="-342900" defTabSz="685800">
              <a:spcBef>
                <a:spcPct val="20000"/>
              </a:spcBef>
              <a:buSzPct val="85000"/>
              <a:buFont typeface="Wingdings" panose="05000000000000000000" pitchFamily="2" charset="2"/>
              <a:buChar char="l"/>
              <a:defRPr/>
            </a:pPr>
            <a:endParaRPr lang="en-US" altLang="zh-CN" sz="1950" dirty="0">
              <a:latin typeface="+mn-lt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SzPct val="85000"/>
              <a:buFont typeface="Wingdings" panose="05000000000000000000" pitchFamily="2" charset="2"/>
              <a:buChar char="l"/>
            </a:pPr>
            <a:r>
              <a:rPr lang="zh-CN" altLang="en-US" sz="1950" dirty="0">
                <a:ea typeface="微软雅黑" panose="020B0503020204020204" pitchFamily="34" charset="-122"/>
              </a:rPr>
              <a:t>因此，前面在分层时，只要进行到汇点的层次数被算出即可停止，因为按照该</a:t>
            </a:r>
            <a:r>
              <a:rPr lang="en-US" altLang="zh-CN" sz="1950" dirty="0">
                <a:ea typeface="微软雅黑" panose="020B0503020204020204" pitchFamily="34" charset="-122"/>
              </a:rPr>
              <a:t>DFS</a:t>
            </a:r>
            <a:r>
              <a:rPr lang="zh-CN" altLang="en-US" sz="1950" dirty="0">
                <a:ea typeface="微软雅黑" panose="020B0503020204020204" pitchFamily="34" charset="-122"/>
              </a:rPr>
              <a:t>的规则，和汇点同层或更下一层的节点，是不可能走到汇点的。</a:t>
            </a:r>
            <a:endParaRPr lang="en-US" altLang="zh-CN" sz="1950" dirty="0">
              <a:ea typeface="微软雅黑" panose="020B0503020204020204" pitchFamily="34" charset="-122"/>
            </a:endParaRPr>
          </a:p>
          <a:p>
            <a:pPr marL="342900" lvl="1" indent="-342900" defTabSz="685800">
              <a:spcBef>
                <a:spcPct val="20000"/>
              </a:spcBef>
              <a:buSzPct val="85000"/>
              <a:buFont typeface="Wingdings" panose="05000000000000000000" pitchFamily="2" charset="2"/>
              <a:buChar char="l"/>
              <a:defRPr/>
            </a:pPr>
            <a:endParaRPr lang="en-US" altLang="zh-CN" sz="1950" dirty="0">
              <a:latin typeface="+mn-lt"/>
              <a:ea typeface="微软雅黑" panose="020B0503020204020204" pitchFamily="34" charset="-122"/>
            </a:endParaRPr>
          </a:p>
          <a:p>
            <a:pPr marL="342900" lvl="1" indent="-342900" defTabSz="685800">
              <a:spcBef>
                <a:spcPct val="20000"/>
              </a:spcBef>
              <a:buSzPct val="85000"/>
              <a:buFont typeface="Wingdings" panose="05000000000000000000" pitchFamily="2" charset="2"/>
              <a:buChar char="l"/>
              <a:defRPr/>
            </a:pPr>
            <a:r>
              <a:rPr lang="en-US" altLang="zh-CN" sz="1950" dirty="0">
                <a:latin typeface="+mn-lt"/>
                <a:ea typeface="微软雅黑" panose="020B0503020204020204" pitchFamily="34" charset="-122"/>
              </a:rPr>
              <a:t>DFS</a:t>
            </a:r>
            <a:r>
              <a:rPr lang="zh-CN" altLang="en-US" sz="1950" dirty="0">
                <a:latin typeface="+mn-lt"/>
                <a:ea typeface="微软雅黑" panose="020B0503020204020204" pitchFamily="34" charset="-122"/>
              </a:rPr>
              <a:t>过程中</a:t>
            </a:r>
            <a:r>
              <a:rPr lang="zh-CN" altLang="en-US" sz="1950" dirty="0" smtClean="0">
                <a:latin typeface="+mn-lt"/>
                <a:ea typeface="微软雅黑" panose="020B0503020204020204" pitchFamily="34" charset="-122"/>
              </a:rPr>
              <a:t>，若到达汇点</a:t>
            </a:r>
            <a:r>
              <a:rPr lang="zh-CN" altLang="en-US" sz="1950" dirty="0">
                <a:latin typeface="+mn-lt"/>
                <a:ea typeface="微软雅黑" panose="020B0503020204020204" pitchFamily="34" charset="-122"/>
              </a:rPr>
              <a:t>，则说明找到了一条增广路径。此时</a:t>
            </a:r>
            <a:r>
              <a:rPr lang="zh-CN" altLang="en-US" sz="1950" dirty="0" smtClean="0">
                <a:latin typeface="+mn-lt"/>
                <a:ea typeface="微软雅黑" panose="020B0503020204020204" pitchFamily="34" charset="-122"/>
              </a:rPr>
              <a:t>要进行增广。</a:t>
            </a:r>
            <a:endParaRPr lang="en-US" altLang="zh-CN" sz="195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51520" y="198622"/>
            <a:ext cx="6120734" cy="62798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6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Dinic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快速网络流算法</a:t>
            </a:r>
          </a:p>
        </p:txBody>
      </p:sp>
    </p:spTree>
    <p:extLst>
      <p:ext uri="{BB962C8B-B14F-4D97-AF65-F5344CB8AC3E}">
        <p14:creationId xmlns:p14="http://schemas.microsoft.com/office/powerpoint/2010/main" val="228726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5140" y="699542"/>
            <a:ext cx="9001356" cy="363474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lvl="1" defTabSz="6858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altLang="zh-CN" sz="2400" dirty="0">
              <a:ea typeface="微软雅黑" panose="020B0503020204020204" pitchFamily="34" charset="-122"/>
            </a:endParaRPr>
          </a:p>
          <a:p>
            <a:pPr marL="342900" lvl="1" indent="-342900" defTabSz="685800">
              <a:spcBef>
                <a:spcPct val="20000"/>
              </a:spcBef>
              <a:buSzPct val="85000"/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ea typeface="微软雅黑" panose="020B0503020204020204" pitchFamily="34" charset="-122"/>
              </a:rPr>
              <a:t>DFS</a:t>
            </a:r>
            <a:r>
              <a:rPr lang="zh-CN" altLang="en-US" sz="2400" dirty="0">
                <a:ea typeface="微软雅黑" panose="020B0503020204020204" pitchFamily="34" charset="-122"/>
              </a:rPr>
              <a:t>找到一条增广路径后，并不立即结束，而是回溯到某个节点 </a:t>
            </a:r>
            <a:r>
              <a:rPr lang="en-US" altLang="zh-CN" sz="2400" dirty="0">
                <a:ea typeface="微软雅黑" panose="020B0503020204020204" pitchFamily="34" charset="-122"/>
              </a:rPr>
              <a:t>u </a:t>
            </a:r>
            <a:r>
              <a:rPr lang="zh-CN" altLang="en-US" sz="2400" dirty="0">
                <a:ea typeface="微软雅黑" panose="020B0503020204020204" pitchFamily="34" charset="-122"/>
              </a:rPr>
              <a:t>后继续</a:t>
            </a:r>
            <a:r>
              <a:rPr lang="en-US" altLang="zh-CN" sz="2400" dirty="0">
                <a:ea typeface="微软雅黑" panose="020B0503020204020204" pitchFamily="34" charset="-122"/>
              </a:rPr>
              <a:t>DFS</a:t>
            </a:r>
            <a:r>
              <a:rPr lang="zh-CN" altLang="en-US" sz="2400" dirty="0">
                <a:ea typeface="微软雅黑" panose="020B0503020204020204" pitchFamily="34" charset="-122"/>
              </a:rPr>
              <a:t>寻找下一个增广路径。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marL="342900" lvl="1" indent="-342900" defTabSz="685800">
              <a:spcBef>
                <a:spcPct val="20000"/>
              </a:spcBef>
              <a:buSzPct val="85000"/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SzPct val="85000"/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微软雅黑" panose="020B0503020204020204" pitchFamily="34" charset="-122"/>
              </a:rPr>
              <a:t>节点</a:t>
            </a:r>
            <a:r>
              <a:rPr lang="en-US" altLang="zh-CN" sz="2400" dirty="0"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ea typeface="微软雅黑" panose="020B0503020204020204" pitchFamily="34" charset="-122"/>
              </a:rPr>
              <a:t>满足以下条件：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marL="0" lvl="1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altLang="zh-CN" sz="2100" dirty="0" smtClean="0">
              <a:latin typeface="+mn-lt"/>
              <a:ea typeface="微软雅黑" panose="020B0503020204020204" pitchFamily="34" charset="-122"/>
            </a:endParaRPr>
          </a:p>
          <a:p>
            <a:pPr marL="720000" lvl="1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zh-CN" sz="2100" dirty="0" smtClean="0">
                <a:latin typeface="+mn-lt"/>
                <a:ea typeface="微软雅黑" panose="020B0503020204020204" pitchFamily="34" charset="-122"/>
              </a:rPr>
              <a:t>1)  DFS</a:t>
            </a:r>
            <a:r>
              <a:rPr lang="zh-CN" altLang="en-US" sz="2100" dirty="0">
                <a:latin typeface="+mn-lt"/>
                <a:ea typeface="微软雅黑" panose="020B0503020204020204" pitchFamily="34" charset="-122"/>
              </a:rPr>
              <a:t>搜索树的树边</a:t>
            </a:r>
            <a:r>
              <a:rPr lang="en-US" altLang="zh-CN" sz="2100" dirty="0">
                <a:latin typeface="+mn-lt"/>
                <a:ea typeface="微软雅黑" panose="020B0503020204020204" pitchFamily="34" charset="-122"/>
              </a:rPr>
              <a:t>(</a:t>
            </a:r>
            <a:r>
              <a:rPr lang="en-US" altLang="zh-CN" sz="2100" dirty="0" err="1">
                <a:latin typeface="+mn-lt"/>
                <a:ea typeface="微软雅黑" panose="020B0503020204020204" pitchFamily="34" charset="-122"/>
              </a:rPr>
              <a:t>u,v</a:t>
            </a:r>
            <a:r>
              <a:rPr lang="en-US" altLang="zh-CN" sz="2100" dirty="0">
                <a:latin typeface="+mn-lt"/>
                <a:ea typeface="微软雅黑" panose="020B0503020204020204" pitchFamily="34" charset="-122"/>
              </a:rPr>
              <a:t>)</a:t>
            </a:r>
            <a:r>
              <a:rPr lang="zh-CN" altLang="en-US" sz="2100" dirty="0">
                <a:latin typeface="+mn-lt"/>
                <a:ea typeface="微软雅黑" panose="020B0503020204020204" pitchFamily="34" charset="-122"/>
              </a:rPr>
              <a:t>上的容量已经变成</a:t>
            </a:r>
            <a:r>
              <a:rPr lang="en-US" altLang="zh-CN" sz="2100" dirty="0">
                <a:latin typeface="+mn-lt"/>
                <a:ea typeface="微软雅黑" panose="020B0503020204020204" pitchFamily="34" charset="-122"/>
              </a:rPr>
              <a:t>0</a:t>
            </a:r>
            <a:r>
              <a:rPr lang="zh-CN" altLang="en-US" sz="2100" dirty="0">
                <a:latin typeface="+mn-lt"/>
                <a:ea typeface="微软雅黑" panose="020B0503020204020204" pitchFamily="34" charset="-122"/>
              </a:rPr>
              <a:t>。即刚刚找到的增广路径上所增加的流量，等于</a:t>
            </a:r>
            <a:r>
              <a:rPr lang="en-US" altLang="zh-CN" sz="2100" dirty="0">
                <a:latin typeface="+mn-lt"/>
                <a:ea typeface="微软雅黑" panose="020B0503020204020204" pitchFamily="34" charset="-122"/>
              </a:rPr>
              <a:t>(</a:t>
            </a:r>
            <a:r>
              <a:rPr lang="en-US" altLang="zh-CN" sz="2100" dirty="0" err="1">
                <a:latin typeface="+mn-lt"/>
                <a:ea typeface="微软雅黑" panose="020B0503020204020204" pitchFamily="34" charset="-122"/>
              </a:rPr>
              <a:t>u,v</a:t>
            </a:r>
            <a:r>
              <a:rPr lang="en-US" altLang="zh-CN" sz="2100" dirty="0">
                <a:latin typeface="+mn-lt"/>
                <a:ea typeface="微软雅黑" panose="020B0503020204020204" pitchFamily="34" charset="-122"/>
              </a:rPr>
              <a:t>)</a:t>
            </a:r>
            <a:r>
              <a:rPr lang="zh-CN" altLang="en-US" sz="2100" dirty="0">
                <a:latin typeface="+mn-lt"/>
                <a:ea typeface="微软雅黑" panose="020B0503020204020204" pitchFamily="34" charset="-122"/>
              </a:rPr>
              <a:t>本次增广前的容量。</a:t>
            </a:r>
            <a:r>
              <a:rPr lang="en-US" altLang="zh-CN" sz="2100" dirty="0">
                <a:latin typeface="+mn-lt"/>
                <a:ea typeface="微软雅黑" panose="020B0503020204020204" pitchFamily="34" charset="-122"/>
              </a:rPr>
              <a:t>(DFS</a:t>
            </a:r>
            <a:r>
              <a:rPr lang="zh-CN" altLang="en-US" sz="2100" dirty="0">
                <a:latin typeface="+mn-lt"/>
                <a:ea typeface="微软雅黑" panose="020B0503020204020204" pitchFamily="34" charset="-122"/>
              </a:rPr>
              <a:t>的过程中，是从</a:t>
            </a:r>
            <a:r>
              <a:rPr lang="en-US" altLang="zh-CN" sz="2100" dirty="0">
                <a:latin typeface="+mn-lt"/>
                <a:ea typeface="微软雅黑" panose="020B0503020204020204" pitchFamily="34" charset="-122"/>
              </a:rPr>
              <a:t>u</a:t>
            </a:r>
            <a:r>
              <a:rPr lang="zh-CN" altLang="en-US" sz="2100" dirty="0">
                <a:latin typeface="+mn-lt"/>
                <a:ea typeface="微软雅黑" panose="020B0503020204020204" pitchFamily="34" charset="-122"/>
              </a:rPr>
              <a:t>走到更下层的</a:t>
            </a:r>
            <a:r>
              <a:rPr lang="en-US" altLang="zh-CN" sz="2100" dirty="0">
                <a:latin typeface="+mn-lt"/>
                <a:ea typeface="微软雅黑" panose="020B0503020204020204" pitchFamily="34" charset="-122"/>
              </a:rPr>
              <a:t>v</a:t>
            </a:r>
            <a:r>
              <a:rPr lang="zh-CN" altLang="en-US" sz="2100" dirty="0">
                <a:latin typeface="+mn-lt"/>
                <a:ea typeface="微软雅黑" panose="020B0503020204020204" pitchFamily="34" charset="-122"/>
              </a:rPr>
              <a:t>的</a:t>
            </a:r>
            <a:r>
              <a:rPr lang="en-US" altLang="zh-CN" sz="2100" dirty="0" smtClean="0">
                <a:latin typeface="+mn-lt"/>
                <a:ea typeface="微软雅黑" panose="020B0503020204020204" pitchFamily="34" charset="-122"/>
              </a:rPr>
              <a:t>)</a:t>
            </a:r>
          </a:p>
          <a:p>
            <a:pPr marL="720000" lvl="1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altLang="zh-CN" sz="2100" dirty="0">
              <a:latin typeface="+mn-lt"/>
              <a:ea typeface="微软雅黑" panose="020B0503020204020204" pitchFamily="34" charset="-122"/>
            </a:endParaRPr>
          </a:p>
          <a:p>
            <a:pPr marL="720000" lvl="1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zh-CN" sz="2100" dirty="0" smtClean="0">
                <a:latin typeface="+mn-lt"/>
                <a:ea typeface="微软雅黑" panose="020B0503020204020204" pitchFamily="34" charset="-122"/>
              </a:rPr>
              <a:t>2)  u</a:t>
            </a:r>
            <a:r>
              <a:rPr lang="zh-CN" altLang="en-US" sz="2100" dirty="0">
                <a:latin typeface="+mn-lt"/>
                <a:ea typeface="微软雅黑" panose="020B0503020204020204" pitchFamily="34" charset="-122"/>
              </a:rPr>
              <a:t>是满足条件</a:t>
            </a:r>
            <a:r>
              <a:rPr lang="en-US" altLang="zh-CN" sz="2100" dirty="0">
                <a:latin typeface="+mn-lt"/>
                <a:ea typeface="微软雅黑" panose="020B0503020204020204" pitchFamily="34" charset="-122"/>
              </a:rPr>
              <a:t> 1</a:t>
            </a:r>
            <a:r>
              <a:rPr lang="en-US" altLang="zh-CN" sz="2100" dirty="0" smtClean="0">
                <a:latin typeface="+mn-lt"/>
                <a:ea typeface="微软雅黑" panose="020B0503020204020204" pitchFamily="34" charset="-122"/>
              </a:rPr>
              <a:t>) </a:t>
            </a:r>
            <a:r>
              <a:rPr lang="zh-CN" altLang="en-US" sz="2100" dirty="0" smtClean="0">
                <a:latin typeface="+mn-lt"/>
                <a:ea typeface="微软雅黑" panose="020B0503020204020204" pitchFamily="34" charset="-122"/>
              </a:rPr>
              <a:t>的</a:t>
            </a:r>
            <a:r>
              <a:rPr lang="zh-CN" altLang="en-US" sz="2100" dirty="0">
                <a:latin typeface="+mn-lt"/>
                <a:ea typeface="微软雅黑" panose="020B0503020204020204" pitchFamily="34" charset="-122"/>
              </a:rPr>
              <a:t>最上层的</a:t>
            </a:r>
            <a:r>
              <a:rPr lang="zh-CN" altLang="en-US" sz="2100" dirty="0" smtClean="0">
                <a:latin typeface="+mn-lt"/>
                <a:ea typeface="微软雅黑" panose="020B0503020204020204" pitchFamily="34" charset="-122"/>
              </a:rPr>
              <a:t>节点</a:t>
            </a:r>
            <a:endParaRPr lang="en-US" altLang="zh-CN" sz="2100" dirty="0" smtClean="0">
              <a:latin typeface="+mn-lt"/>
              <a:ea typeface="微软雅黑" panose="020B0503020204020204" pitchFamily="34" charset="-122"/>
            </a:endParaRPr>
          </a:p>
          <a:p>
            <a:pPr marL="720000" lvl="1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altLang="zh-CN" sz="2100" dirty="0" smtClean="0">
              <a:latin typeface="+mn-lt"/>
              <a:ea typeface="微软雅黑" panose="020B0503020204020204" pitchFamily="34" charset="-122"/>
            </a:endParaRPr>
          </a:p>
          <a:p>
            <a:pPr marL="0" lvl="1">
              <a:spcBef>
                <a:spcPct val="20000"/>
              </a:spcBef>
              <a:buSzPct val="85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微软雅黑" panose="020B0503020204020204" pitchFamily="34" charset="-122"/>
              </a:rPr>
              <a:t>  如果</a:t>
            </a:r>
            <a:r>
              <a:rPr lang="zh-CN" altLang="en-US" sz="2400" dirty="0">
                <a:ea typeface="微软雅黑" panose="020B0503020204020204" pitchFamily="34" charset="-122"/>
              </a:rPr>
              <a:t>回溯到源点而且无法继续往下走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，本次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DFS</a:t>
            </a:r>
            <a:r>
              <a:rPr lang="zh-CN" altLang="en-US" sz="2400" dirty="0">
                <a:ea typeface="微软雅黑" panose="020B0503020204020204" pitchFamily="34" charset="-122"/>
              </a:rPr>
              <a:t>结束。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marL="720000" lvl="1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altLang="zh-CN" sz="2100" dirty="0">
              <a:latin typeface="+mn-lt"/>
              <a:ea typeface="微软雅黑" panose="020B0503020204020204" pitchFamily="34" charset="-122"/>
            </a:endParaRPr>
          </a:p>
          <a:p>
            <a:pPr marL="720000" lvl="1" defTabSz="6858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altLang="zh-CN" sz="2100" dirty="0">
              <a:latin typeface="+mn-lt"/>
              <a:ea typeface="微软雅黑" panose="020B0503020204020204" pitchFamily="34" charset="-122"/>
            </a:endParaRPr>
          </a:p>
          <a:p>
            <a:pPr marL="720000" lvl="1" defTabSz="6858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altLang="zh-CN" sz="1950" dirty="0">
              <a:latin typeface="+mn-lt"/>
              <a:ea typeface="微软雅黑" panose="020B0503020204020204" pitchFamily="34" charset="-122"/>
            </a:endParaRPr>
          </a:p>
          <a:p>
            <a:pPr marL="720000" lvl="1" defTabSz="6858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altLang="zh-CN" sz="195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51520" y="198622"/>
            <a:ext cx="6120734" cy="62798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6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Dinic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快速网络流算法</a:t>
            </a:r>
          </a:p>
        </p:txBody>
      </p:sp>
    </p:spTree>
    <p:extLst>
      <p:ext uri="{BB962C8B-B14F-4D97-AF65-F5344CB8AC3E}">
        <p14:creationId xmlns:p14="http://schemas.microsoft.com/office/powerpoint/2010/main" val="1865925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107504" y="699542"/>
            <a:ext cx="8928992" cy="36347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1" indent="-342900" defTabSz="685800">
              <a:spcBef>
                <a:spcPct val="20000"/>
              </a:spcBef>
              <a:buSzPct val="85000"/>
              <a:buFont typeface="Wingdings" panose="05000000000000000000" pitchFamily="2" charset="2"/>
              <a:buChar char="l"/>
              <a:defRPr/>
            </a:pPr>
            <a:endParaRPr lang="en-US" altLang="zh-CN" sz="1950" dirty="0" smtClean="0">
              <a:latin typeface="+mn-lt"/>
              <a:ea typeface="微软雅黑" panose="020B0503020204020204" pitchFamily="34" charset="-122"/>
            </a:endParaRPr>
          </a:p>
          <a:p>
            <a:pPr marL="342900" lvl="1" indent="-342900" defTabSz="685800">
              <a:spcBef>
                <a:spcPct val="20000"/>
              </a:spcBef>
              <a:buSzPct val="85000"/>
              <a:buFont typeface="Wingdings" panose="05000000000000000000" pitchFamily="2" charset="2"/>
              <a:buChar char="l"/>
              <a:defRPr/>
            </a:pPr>
            <a:r>
              <a:rPr lang="zh-CN" altLang="en-US" sz="1950" dirty="0" smtClean="0">
                <a:latin typeface="+mn-lt"/>
                <a:ea typeface="微软雅黑" panose="020B0503020204020204" pitchFamily="34" charset="-122"/>
              </a:rPr>
              <a:t>一</a:t>
            </a:r>
            <a:r>
              <a:rPr lang="zh-CN" altLang="en-US" sz="1950" dirty="0">
                <a:latin typeface="+mn-lt"/>
                <a:ea typeface="微软雅黑" panose="020B0503020204020204" pitchFamily="34" charset="-122"/>
              </a:rPr>
              <a:t>次</a:t>
            </a:r>
            <a:r>
              <a:rPr lang="en-US" altLang="zh-CN" sz="1950" dirty="0">
                <a:latin typeface="+mn-lt"/>
                <a:ea typeface="微软雅黑" panose="020B0503020204020204" pitchFamily="34" charset="-122"/>
              </a:rPr>
              <a:t>DFS</a:t>
            </a:r>
            <a:r>
              <a:rPr lang="zh-CN" altLang="en-US" sz="1950" dirty="0">
                <a:latin typeface="+mn-lt"/>
                <a:ea typeface="微软雅黑" panose="020B0503020204020204" pitchFamily="34" charset="-122"/>
              </a:rPr>
              <a:t>过程中，可以找到多条增广路径。</a:t>
            </a:r>
            <a:endParaRPr lang="en-US" altLang="zh-CN" sz="1950" dirty="0">
              <a:latin typeface="+mn-lt"/>
              <a:ea typeface="微软雅黑" panose="020B0503020204020204" pitchFamily="34" charset="-122"/>
            </a:endParaRPr>
          </a:p>
          <a:p>
            <a:pPr marL="342900" lvl="1" indent="-342900" defTabSz="685800">
              <a:spcBef>
                <a:spcPct val="20000"/>
              </a:spcBef>
              <a:buSzPct val="85000"/>
              <a:buFont typeface="Wingdings" panose="05000000000000000000" pitchFamily="2" charset="2"/>
              <a:buChar char="l"/>
              <a:defRPr/>
            </a:pPr>
            <a:endParaRPr lang="en-US" altLang="zh-CN" sz="1950" dirty="0">
              <a:latin typeface="+mn-lt"/>
              <a:ea typeface="微软雅黑" panose="020B0503020204020204" pitchFamily="34" charset="-122"/>
            </a:endParaRPr>
          </a:p>
          <a:p>
            <a:pPr marL="342900" lvl="1" indent="-342900" defTabSz="685800">
              <a:spcBef>
                <a:spcPct val="20000"/>
              </a:spcBef>
              <a:buSzPct val="85000"/>
              <a:buFont typeface="Wingdings" panose="05000000000000000000" pitchFamily="2" charset="2"/>
              <a:buChar char="l"/>
              <a:defRPr/>
            </a:pPr>
            <a:r>
              <a:rPr lang="en-US" altLang="zh-CN" sz="1950" dirty="0">
                <a:latin typeface="+mn-lt"/>
                <a:ea typeface="微软雅黑" panose="020B0503020204020204" pitchFamily="34" charset="-122"/>
              </a:rPr>
              <a:t>DFS</a:t>
            </a:r>
            <a:r>
              <a:rPr lang="zh-CN" altLang="en-US" sz="1950" dirty="0">
                <a:latin typeface="+mn-lt"/>
                <a:ea typeface="微软雅黑" panose="020B0503020204020204" pitchFamily="34" charset="-122"/>
              </a:rPr>
              <a:t>结束后，对残余网络再次进行分层，然后再进行</a:t>
            </a:r>
            <a:r>
              <a:rPr lang="en-US" altLang="zh-CN" sz="1950" dirty="0">
                <a:latin typeface="+mn-lt"/>
                <a:ea typeface="微软雅黑" panose="020B0503020204020204" pitchFamily="34" charset="-122"/>
              </a:rPr>
              <a:t>DFS</a:t>
            </a:r>
          </a:p>
          <a:p>
            <a:pPr marL="342900" lvl="1" indent="-342900" defTabSz="685800">
              <a:spcBef>
                <a:spcPct val="20000"/>
              </a:spcBef>
              <a:buSzPct val="85000"/>
              <a:buFont typeface="Wingdings" panose="05000000000000000000" pitchFamily="2" charset="2"/>
              <a:buChar char="l"/>
              <a:defRPr/>
            </a:pPr>
            <a:endParaRPr lang="en-US" altLang="zh-CN" sz="1950" dirty="0">
              <a:latin typeface="+mn-lt"/>
              <a:ea typeface="微软雅黑" panose="020B0503020204020204" pitchFamily="34" charset="-122"/>
            </a:endParaRPr>
          </a:p>
          <a:p>
            <a:pPr marL="342900" lvl="1" indent="-342900" defTabSz="685800">
              <a:spcBef>
                <a:spcPct val="20000"/>
              </a:spcBef>
              <a:buSzPct val="85000"/>
              <a:buFont typeface="Wingdings" panose="05000000000000000000" pitchFamily="2" charset="2"/>
              <a:buChar char="l"/>
              <a:defRPr/>
            </a:pPr>
            <a:r>
              <a:rPr lang="zh-CN" altLang="en-US" sz="1950" dirty="0">
                <a:latin typeface="+mn-lt"/>
                <a:ea typeface="微软雅黑" panose="020B0503020204020204" pitchFamily="34" charset="-122"/>
              </a:rPr>
              <a:t>当残余网络的分层操作无法算出汇点的层次（即</a:t>
            </a:r>
            <a:r>
              <a:rPr lang="en-US" altLang="zh-CN" sz="1950" dirty="0">
                <a:latin typeface="+mn-lt"/>
                <a:ea typeface="微软雅黑" panose="020B0503020204020204" pitchFamily="34" charset="-122"/>
              </a:rPr>
              <a:t>BFS</a:t>
            </a:r>
            <a:r>
              <a:rPr lang="zh-CN" altLang="en-US" sz="1950" dirty="0">
                <a:latin typeface="+mn-lt"/>
                <a:ea typeface="微软雅黑" panose="020B0503020204020204" pitchFamily="34" charset="-122"/>
              </a:rPr>
              <a:t>到达不了汇点）时，算法结束，最大流求出。</a:t>
            </a:r>
            <a:endParaRPr lang="en-US" altLang="zh-CN" sz="1950" dirty="0">
              <a:latin typeface="+mn-lt"/>
              <a:ea typeface="微软雅黑" panose="020B0503020204020204" pitchFamily="34" charset="-122"/>
            </a:endParaRPr>
          </a:p>
          <a:p>
            <a:pPr marL="342900" lvl="1" indent="-342900" defTabSz="685800">
              <a:spcBef>
                <a:spcPct val="20000"/>
              </a:spcBef>
              <a:buSzPct val="85000"/>
              <a:buFont typeface="Wingdings" panose="05000000000000000000" pitchFamily="2" charset="2"/>
              <a:buChar char="l"/>
              <a:defRPr/>
            </a:pPr>
            <a:endParaRPr lang="en-US" altLang="zh-CN" sz="1950" dirty="0">
              <a:latin typeface="+mn-lt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SzPct val="85000"/>
              <a:buFont typeface="Wingdings" panose="05000000000000000000" pitchFamily="2" charset="2"/>
              <a:buChar char="l"/>
            </a:pPr>
            <a:r>
              <a:rPr lang="zh-CN" altLang="en-US" sz="1950" dirty="0">
                <a:latin typeface="+mn-lt"/>
                <a:ea typeface="微软雅黑" panose="020B0503020204020204" pitchFamily="34" charset="-122"/>
              </a:rPr>
              <a:t>一般用栈实现</a:t>
            </a:r>
            <a:r>
              <a:rPr lang="en-US" altLang="zh-CN" sz="1950" dirty="0">
                <a:latin typeface="+mn-lt"/>
                <a:ea typeface="微软雅黑" panose="020B0503020204020204" pitchFamily="34" charset="-122"/>
              </a:rPr>
              <a:t>DFS,</a:t>
            </a:r>
            <a:r>
              <a:rPr lang="zh-CN" altLang="en-US" sz="1950" dirty="0">
                <a:latin typeface="+mn-lt"/>
                <a:ea typeface="微软雅黑" panose="020B0503020204020204" pitchFamily="34" charset="-122"/>
              </a:rPr>
              <a:t>这样就能从栈中提取出增广路径。</a:t>
            </a:r>
            <a:endParaRPr lang="en-US" altLang="zh-CN" sz="1950" dirty="0">
              <a:latin typeface="+mn-lt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SzPct val="85000"/>
              <a:buFont typeface="Wingdings" panose="05000000000000000000" pitchFamily="2" charset="2"/>
              <a:buChar char="l"/>
            </a:pPr>
            <a:endParaRPr lang="en-US" altLang="zh-CN" sz="1950" dirty="0">
              <a:latin typeface="+mn-lt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20000"/>
              </a:spcBef>
              <a:buSzPct val="85000"/>
              <a:buFont typeface="Wingdings" panose="05000000000000000000" pitchFamily="2" charset="2"/>
              <a:buChar char="l"/>
            </a:pPr>
            <a:r>
              <a:rPr lang="en-US" altLang="zh-CN" sz="1950" dirty="0" err="1">
                <a:latin typeface="Constantia" pitchFamily="18" charset="0"/>
                <a:ea typeface="微软雅黑" panose="020B0503020204020204" pitchFamily="34" charset="-122"/>
              </a:rPr>
              <a:t>Dinic</a:t>
            </a:r>
            <a:r>
              <a:rPr lang="en-US" altLang="zh-CN" sz="1950" dirty="0">
                <a:latin typeface="Constantia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1950" dirty="0">
                <a:latin typeface="Constantia" pitchFamily="18" charset="0"/>
                <a:ea typeface="微软雅黑" panose="020B0503020204020204" pitchFamily="34" charset="-122"/>
              </a:rPr>
              <a:t>复杂度是 </a:t>
            </a:r>
            <a:r>
              <a:rPr lang="en-US" altLang="zh-CN" sz="1950" dirty="0">
                <a:latin typeface="Constantia" pitchFamily="18" charset="0"/>
                <a:ea typeface="微软雅黑" panose="020B0503020204020204" pitchFamily="34" charset="-122"/>
              </a:rPr>
              <a:t>n</a:t>
            </a:r>
            <a:r>
              <a:rPr lang="zh-CN" altLang="en-US" sz="1950" dirty="0">
                <a:latin typeface="Constantia" pitchFamily="18" charset="0"/>
                <a:ea typeface="微软雅黑" panose="020B0503020204020204" pitchFamily="34" charset="-122"/>
              </a:rPr>
              <a:t>*</a:t>
            </a:r>
            <a:r>
              <a:rPr lang="en-US" altLang="zh-CN" sz="1950" dirty="0">
                <a:latin typeface="Constantia" pitchFamily="18" charset="0"/>
                <a:ea typeface="微软雅黑" panose="020B0503020204020204" pitchFamily="34" charset="-122"/>
              </a:rPr>
              <a:t>n</a:t>
            </a:r>
            <a:r>
              <a:rPr lang="zh-CN" altLang="en-US" sz="1950" dirty="0">
                <a:latin typeface="Constantia" pitchFamily="18" charset="0"/>
                <a:ea typeface="微软雅黑" panose="020B0503020204020204" pitchFamily="34" charset="-122"/>
              </a:rPr>
              <a:t>*</a:t>
            </a:r>
            <a:r>
              <a:rPr lang="en-US" altLang="zh-CN" sz="1950" dirty="0">
                <a:latin typeface="Constantia" pitchFamily="18" charset="0"/>
                <a:ea typeface="微软雅黑" panose="020B0503020204020204" pitchFamily="34" charset="-122"/>
              </a:rPr>
              <a:t>m (n</a:t>
            </a:r>
            <a:r>
              <a:rPr lang="zh-CN" altLang="en-US" sz="1950" dirty="0">
                <a:latin typeface="Constantia" pitchFamily="18" charset="0"/>
                <a:ea typeface="微软雅黑" panose="020B0503020204020204" pitchFamily="34" charset="-122"/>
              </a:rPr>
              <a:t>是点数，</a:t>
            </a:r>
            <a:r>
              <a:rPr lang="en-US" altLang="zh-CN" sz="1950" dirty="0">
                <a:latin typeface="Constantia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sz="1950" dirty="0">
                <a:latin typeface="Constantia" pitchFamily="18" charset="0"/>
                <a:ea typeface="微软雅黑" panose="020B0503020204020204" pitchFamily="34" charset="-122"/>
              </a:rPr>
              <a:t>是边数）</a:t>
            </a:r>
            <a:endParaRPr lang="en-US" altLang="zh-CN" sz="195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51520" y="198622"/>
            <a:ext cx="6120734" cy="62798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6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Dinic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快速网络流算法</a:t>
            </a:r>
          </a:p>
        </p:txBody>
      </p:sp>
    </p:spTree>
    <p:extLst>
      <p:ext uri="{BB962C8B-B14F-4D97-AF65-F5344CB8AC3E}">
        <p14:creationId xmlns:p14="http://schemas.microsoft.com/office/powerpoint/2010/main" val="203448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-36512" y="411510"/>
            <a:ext cx="8712968" cy="36347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79822" lvl="1" indent="-184547" defTabSz="6858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altLang="zh-CN" sz="1950" dirty="0">
              <a:latin typeface="+mn-lt"/>
              <a:ea typeface="微软雅黑" panose="020B0503020204020204" pitchFamily="34" charset="-122"/>
            </a:endParaRPr>
          </a:p>
          <a:p>
            <a:pPr marL="479822" lvl="1" indent="-184547" defTabSz="6858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CN" altLang="en-US" sz="2400" dirty="0" smtClean="0">
                <a:latin typeface="+mn-lt"/>
                <a:ea typeface="微软雅黑" panose="020B0503020204020204" pitchFamily="34" charset="-122"/>
              </a:rPr>
              <a:t>如何求</a:t>
            </a:r>
            <a:r>
              <a:rPr lang="zh-CN" altLang="en-US" sz="2400" dirty="0">
                <a:latin typeface="+mn-lt"/>
                <a:ea typeface="微软雅黑" panose="020B0503020204020204" pitchFamily="34" charset="-122"/>
              </a:rPr>
              <a:t>出最大流中每条边的</a:t>
            </a:r>
            <a:r>
              <a:rPr lang="zh-CN" altLang="en-US" sz="2400" dirty="0" smtClean="0">
                <a:latin typeface="+mn-lt"/>
                <a:ea typeface="微软雅黑" panose="020B0503020204020204" pitchFamily="34" charset="-122"/>
              </a:rPr>
              <a:t>流量？</a:t>
            </a:r>
            <a:endParaRPr lang="en-US" altLang="zh-CN" sz="24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51520" y="198622"/>
            <a:ext cx="6120734" cy="62798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6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Dinic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快速网络流算法</a:t>
            </a:r>
          </a:p>
        </p:txBody>
      </p:sp>
    </p:spTree>
    <p:extLst>
      <p:ext uri="{BB962C8B-B14F-4D97-AF65-F5344CB8AC3E}">
        <p14:creationId xmlns:p14="http://schemas.microsoft.com/office/powerpoint/2010/main" val="28540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179512" y="627534"/>
            <a:ext cx="8712968" cy="36347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79822" lvl="1" indent="-184547" defTabSz="6858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altLang="zh-CN" sz="1950" dirty="0">
              <a:latin typeface="+mn-lt"/>
              <a:ea typeface="微软雅黑" panose="020B0503020204020204" pitchFamily="34" charset="-122"/>
            </a:endParaRPr>
          </a:p>
          <a:p>
            <a:pPr marL="479822" lvl="1" indent="-184547" defTabSz="6858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CN" altLang="en-US" sz="2400" dirty="0" smtClean="0">
                <a:latin typeface="+mn-lt"/>
                <a:ea typeface="微软雅黑" panose="020B0503020204020204" pitchFamily="34" charset="-122"/>
              </a:rPr>
              <a:t>如何求</a:t>
            </a:r>
            <a:r>
              <a:rPr lang="zh-CN" altLang="en-US" sz="2400" dirty="0">
                <a:latin typeface="+mn-lt"/>
                <a:ea typeface="微软雅黑" panose="020B0503020204020204" pitchFamily="34" charset="-122"/>
              </a:rPr>
              <a:t>出最大流中每条边的</a:t>
            </a:r>
            <a:r>
              <a:rPr lang="zh-CN" altLang="en-US" sz="2400" dirty="0" smtClean="0">
                <a:latin typeface="+mn-lt"/>
                <a:ea typeface="微软雅黑" panose="020B0503020204020204" pitchFamily="34" charset="-122"/>
              </a:rPr>
              <a:t>流量？</a:t>
            </a:r>
            <a:endParaRPr lang="en-US" altLang="zh-CN" sz="2400" dirty="0" smtClean="0">
              <a:latin typeface="+mn-lt"/>
              <a:ea typeface="微软雅黑" panose="020B0503020204020204" pitchFamily="34" charset="-122"/>
            </a:endParaRPr>
          </a:p>
          <a:p>
            <a:pPr marL="479822" lvl="1" indent="-184547" defTabSz="6858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altLang="zh-CN" sz="2400" dirty="0">
              <a:latin typeface="+mn-lt"/>
              <a:ea typeface="微软雅黑" panose="020B0503020204020204" pitchFamily="34" charset="-122"/>
            </a:endParaRPr>
          </a:p>
          <a:p>
            <a:pPr marL="0" lvl="1" defTabSz="6858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将原图备份，原图上的边的容量减去做完最大流的残余网络上的边的剩余容量，就是边的流量。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defTabSz="6858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altLang="zh-CN" sz="24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51520" y="198622"/>
            <a:ext cx="6120734" cy="62798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6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Dinic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快速网络流算法</a:t>
            </a:r>
          </a:p>
        </p:txBody>
      </p:sp>
    </p:spTree>
    <p:extLst>
      <p:ext uri="{BB962C8B-B14F-4D97-AF65-F5344CB8AC3E}">
        <p14:creationId xmlns:p14="http://schemas.microsoft.com/office/powerpoint/2010/main" val="7939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0"/>
            <a:ext cx="90010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Poj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1273 Drainage Ditches </a:t>
            </a:r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sz="26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Dinic</a:t>
            </a:r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</a:t>
            </a:r>
            <a:endParaRPr lang="en-US" altLang="zh-CN" sz="2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include &lt;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iostream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    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include &lt;queue&gt;   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include &lt;vector&gt;  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include &lt;algorithm&gt;   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include &lt;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deque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   </a:t>
            </a:r>
            <a:endParaRPr lang="en-US" altLang="zh-CN" sz="16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using 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namespace std;</a:t>
            </a:r>
          </a:p>
          <a:p>
            <a:pPr lvl="0"/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#define INFINITE 999999999</a:t>
            </a:r>
            <a:endParaRPr lang="zh-CN" altLang="en-US" sz="1600" b="1" dirty="0" smtClean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G[300][300];         </a:t>
            </a:r>
          </a:p>
          <a:p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bool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Visited[300];</a:t>
            </a:r>
          </a:p>
          <a:p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Layer[300];  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//Layer[</a:t>
            </a:r>
            <a:r>
              <a:rPr lang="en-US" altLang="zh-CN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是节点</a:t>
            </a:r>
            <a:r>
              <a:rPr lang="en-US" altLang="zh-CN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的层号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</a:p>
          <a:p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n,m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//1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是源点，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是汇点</a:t>
            </a:r>
            <a:endParaRPr lang="en-US" altLang="zh-CN" sz="1600" b="1" dirty="0" smtClean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21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0"/>
            <a:ext cx="9001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Poj</a:t>
            </a:r>
            <a:r>
              <a:rPr lang="en-US" altLang="zh-CN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1273 Drainage Ditches 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sz="26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Dinic</a:t>
            </a:r>
            <a:r>
              <a:rPr lang="zh-CN" altLang="en-US" sz="2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</a:t>
            </a:r>
            <a:endParaRPr lang="en-US" altLang="zh-CN" sz="2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bool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CountLayer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   {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分层</a:t>
            </a:r>
            <a:endParaRPr lang="en-US" altLang="zh-CN" sz="1600" b="1" dirty="0" smtClean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layer = 0;     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deque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&gt;q;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memset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(Layer,0xff,sizeof(Layer));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都初始化成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-1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Layer[1] = 0;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q.push_back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(1);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while( !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q.empty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()) {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v =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q.front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q.pop_front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for(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j = 1; j &lt;= m; j ++ ) {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if( G[v][j] &gt; 0 &amp;&amp; Layer[j] == -1 ) {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//Layer[j] == -1 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说明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还没有访问过</a:t>
            </a:r>
          </a:p>
          <a:p>
            <a:r>
              <a:rPr lang="zh-CN" altLang="en-US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Layer[j] = Layer[v] + 1; 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if( j == m 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return true;  </a:t>
            </a:r>
            <a:r>
              <a:rPr lang="en-US" altLang="zh-CN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分层到汇点即可</a:t>
            </a:r>
            <a:endParaRPr lang="en-US" altLang="zh-CN" sz="1600" b="1" dirty="0" smtClean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else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q.push_back</a:t>
            </a:r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(j);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}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}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return false;</a:t>
            </a:r>
          </a:p>
          <a:p>
            <a:r>
              <a:rPr lang="en-US" altLang="zh-CN" sz="16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505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179512" y="923087"/>
            <a:ext cx="7492284" cy="187524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有向图</a:t>
            </a:r>
            <a:r>
              <a:rPr lang="en-US" altLang="zh-CN" dirty="0" smtClean="0"/>
              <a:t>G=(V,E)</a:t>
            </a:r>
            <a:r>
              <a:rPr lang="zh-CN" altLang="en-US" dirty="0" smtClean="0"/>
              <a:t>，把图中的边看作管道，每条边上有一个权值表示该管道的容量（单位时间流量）。假设在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处有一个进水口（源），</a:t>
            </a:r>
            <a:r>
              <a:rPr lang="en-US" altLang="zh-CN" dirty="0" smtClean="0"/>
              <a:t>t </a:t>
            </a:r>
            <a:r>
              <a:rPr lang="zh-CN" altLang="en-US" dirty="0" smtClean="0"/>
              <a:t>处有一个出水口</a:t>
            </a:r>
            <a:r>
              <a:rPr lang="en-US" altLang="zh-CN" dirty="0" smtClean="0"/>
              <a:t>(</a:t>
            </a:r>
            <a:r>
              <a:rPr lang="zh-CN" altLang="en-US" dirty="0" smtClean="0"/>
              <a:t>汇</a:t>
            </a:r>
            <a:r>
              <a:rPr lang="en-US" altLang="zh-CN" dirty="0" smtClean="0"/>
              <a:t>)</a:t>
            </a:r>
            <a:r>
              <a:rPr lang="zh-CN" altLang="en-US" dirty="0" smtClean="0"/>
              <a:t> ，问从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的单位时间内最大水流量是多少。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798335"/>
            <a:ext cx="4238625" cy="20955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2600" dirty="0" smtClean="0"/>
              <a:t>最大流问题</a:t>
            </a:r>
            <a:endParaRPr lang="zh-CN" altLang="en-US" sz="2600" dirty="0"/>
          </a:p>
        </p:txBody>
      </p:sp>
      <p:sp>
        <p:nvSpPr>
          <p:cNvPr id="3" name="文本框 2"/>
          <p:cNvSpPr txBox="1"/>
          <p:nvPr/>
        </p:nvSpPr>
        <p:spPr>
          <a:xfrm>
            <a:off x="1691680" y="35078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网络流图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157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"/>
            <a:ext cx="885698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Dinic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  	</a:t>
            </a:r>
          </a:p>
          <a:p>
            <a:r>
              <a:rPr lang="en-US" altLang="zh-CN" sz="13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s;</a:t>
            </a:r>
          </a:p>
          <a:p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nMaxFlow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0;</a:t>
            </a:r>
          </a:p>
          <a:p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deque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 q; </a:t>
            </a:r>
            <a:r>
              <a:rPr lang="en-US" altLang="zh-CN" sz="13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//DFS</a:t>
            </a:r>
            <a:r>
              <a:rPr lang="zh-CN" altLang="en-US" sz="13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用的栈</a:t>
            </a:r>
          </a:p>
          <a:p>
            <a:r>
              <a:rPr lang="zh-CN" altLang="en-US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while( 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CountLayer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 ) { </a:t>
            </a:r>
            <a:r>
              <a:rPr lang="en-US" altLang="zh-CN" sz="13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3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只要能分层</a:t>
            </a:r>
          </a:p>
          <a:p>
            <a:r>
              <a:rPr lang="zh-CN" altLang="en-US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q.push_back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(1);	</a:t>
            </a:r>
            <a:r>
              <a:rPr lang="en-US" altLang="zh-CN" sz="13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3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源点入栈	</a:t>
            </a:r>
          </a:p>
          <a:p>
            <a:r>
              <a:rPr lang="zh-CN" altLang="en-US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memset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(Visited,0,sizeof(Visited));   </a:t>
            </a:r>
          </a:p>
          <a:p>
            <a:r>
              <a:rPr lang="en-US" altLang="zh-CN" sz="13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Visited[1] = 1;</a:t>
            </a:r>
          </a:p>
          <a:p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while( !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q.empty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()) {</a:t>
            </a:r>
          </a:p>
          <a:p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q.back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if( 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== m ) { </a:t>
            </a:r>
            <a:r>
              <a:rPr lang="en-US" altLang="zh-CN" sz="13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 </a:t>
            </a:r>
            <a:r>
              <a:rPr lang="en-US" altLang="zh-CN" sz="13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zh-CN" altLang="en-US" sz="13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是汇点</a:t>
            </a:r>
          </a:p>
          <a:p>
            <a:r>
              <a:rPr lang="zh-CN" altLang="en-US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</a:t>
            </a:r>
            <a:r>
              <a:rPr lang="en-US" altLang="zh-CN" sz="13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3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在栈中找容量最小边</a:t>
            </a:r>
          </a:p>
          <a:p>
            <a:r>
              <a:rPr lang="zh-CN" altLang="en-US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nMinC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INFINITE;</a:t>
            </a:r>
          </a:p>
          <a:p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nMinC_vs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 </a:t>
            </a:r>
            <a:r>
              <a:rPr lang="en-US" altLang="zh-CN" sz="13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3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容量最小边的起点</a:t>
            </a:r>
          </a:p>
          <a:p>
            <a:r>
              <a:rPr lang="zh-CN" altLang="en-US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for( 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1;i &lt; 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q.size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 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++ ) {</a:t>
            </a:r>
          </a:p>
          <a:p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vs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q[i-1];</a:t>
            </a:r>
          </a:p>
          <a:p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ve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q[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if( G[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vs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][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ve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&gt; 0 ) {</a:t>
            </a:r>
          </a:p>
          <a:p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	if( 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nMinC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&gt; G[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vs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][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ve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) {</a:t>
            </a:r>
          </a:p>
          <a:p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		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nMinC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G[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vs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][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ve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		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nMinC_vs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3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vs</a:t>
            </a:r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	}</a:t>
            </a:r>
          </a:p>
          <a:p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}</a:t>
            </a:r>
          </a:p>
          <a:p>
            <a:r>
              <a:rPr lang="en-US" altLang="zh-CN" sz="13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}</a:t>
            </a:r>
          </a:p>
        </p:txBody>
      </p:sp>
    </p:spTree>
    <p:extLst>
      <p:ext uri="{BB962C8B-B14F-4D97-AF65-F5344CB8AC3E}">
        <p14:creationId xmlns:p14="http://schemas.microsoft.com/office/powerpoint/2010/main" val="3883188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0"/>
            <a:ext cx="89289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</a:t>
            </a:r>
            <a:r>
              <a:rPr lang="en-US" altLang="zh-CN" sz="12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增广，改图</a:t>
            </a:r>
          </a:p>
          <a:p>
            <a:r>
              <a:rPr lang="zh-CN" altLang="en-US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nMaxFlow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+= 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nMinC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for( 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1;i &lt; 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q.size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 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++ ) {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vs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q[i-1];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ve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q[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G[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vs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][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ve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-= 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nMinC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 </a:t>
            </a:r>
            <a:r>
              <a:rPr lang="en-US" altLang="zh-CN" sz="12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修改边容量 </a:t>
            </a:r>
          </a:p>
          <a:p>
            <a:r>
              <a:rPr lang="zh-CN" altLang="en-US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G[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ve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][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vs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+= 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nMinC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 </a:t>
            </a:r>
            <a:r>
              <a:rPr lang="en-US" altLang="zh-CN" sz="12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添加反向边</a:t>
            </a:r>
          </a:p>
          <a:p>
            <a:r>
              <a:rPr lang="zh-CN" altLang="en-US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</a:t>
            </a:r>
            <a:r>
              <a:rPr lang="en-US" altLang="zh-CN" sz="12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退栈到 </a:t>
            </a:r>
            <a:r>
              <a:rPr lang="en-US" altLang="zh-CN" sz="12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nMinC_vs</a:t>
            </a:r>
            <a:r>
              <a:rPr lang="zh-CN" alt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成为栈顶，以便继续</a:t>
            </a:r>
            <a:r>
              <a:rPr lang="en-US" altLang="zh-CN" sz="12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dfs</a:t>
            </a:r>
            <a:endParaRPr lang="en-US" altLang="zh-CN" sz="1200" b="1" dirty="0" smtClean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while( !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q.empty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 &amp;&amp; 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q.back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 != 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nMinC_vs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) { 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Visited[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q.back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()] = 0; </a:t>
            </a:r>
            <a:endParaRPr lang="zh-CN" altLang="en-US" sz="1200" b="1" dirty="0" smtClean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q.pop_back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}</a:t>
            </a:r>
          </a:p>
          <a:p>
            <a:endParaRPr lang="en-US" altLang="zh-CN" sz="12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}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else { </a:t>
            </a:r>
            <a:r>
              <a:rPr lang="en-US" altLang="zh-CN" sz="12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en-US" altLang="zh-CN" sz="12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zh-CN" alt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不是汇点</a:t>
            </a:r>
          </a:p>
          <a:p>
            <a:r>
              <a:rPr lang="zh-CN" altLang="en-US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for( 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1;i &lt;= m; 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++ )  {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      if( G[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][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&gt; 0 &amp;&amp; </a:t>
            </a:r>
            <a:r>
              <a:rPr lang="en-US" altLang="zh-CN" sz="12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Layer[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2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== Layer[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en-US" altLang="zh-CN" sz="12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+ 1 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&amp;&amp;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   	! Visited[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]) {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	</a:t>
            </a:r>
            <a:r>
              <a:rPr lang="en-US" altLang="zh-CN" sz="12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只往下一层的没有走过的节点走</a:t>
            </a:r>
          </a:p>
          <a:p>
            <a:r>
              <a:rPr lang="zh-CN" altLang="en-US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	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Visited[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 = 1;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	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q.push_back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	break;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}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}</a:t>
            </a:r>
          </a:p>
        </p:txBody>
      </p:sp>
    </p:spTree>
    <p:extLst>
      <p:ext uri="{BB962C8B-B14F-4D97-AF65-F5344CB8AC3E}">
        <p14:creationId xmlns:p14="http://schemas.microsoft.com/office/powerpoint/2010/main" val="471866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0"/>
            <a:ext cx="9001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200" b="1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if( 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&gt; m)  </a:t>
            </a:r>
            <a:r>
              <a:rPr lang="en-US" altLang="zh-CN" sz="12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找不到下一个点</a:t>
            </a:r>
          </a:p>
          <a:p>
            <a:r>
              <a:rPr lang="zh-CN" altLang="en-US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	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q.pop_back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(); </a:t>
            </a:r>
            <a:r>
              <a:rPr lang="en-US" altLang="zh-CN" sz="12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回溯</a:t>
            </a:r>
          </a:p>
          <a:p>
            <a:r>
              <a:rPr lang="zh-CN" altLang="en-US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}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return 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nMaxFlow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while (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cin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&gt;&gt; n &gt;&gt; m ) {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i,j,k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s,e,c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memset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 G,0,sizeof(G));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for( 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0;i &lt; 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n;i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++ ) {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cin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&gt;&gt; s &gt;&gt; e &gt;&gt; c;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G[s][e] += c; </a:t>
            </a:r>
            <a:r>
              <a:rPr lang="en-US" altLang="zh-CN" sz="12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2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两点之间可能有多条边</a:t>
            </a:r>
          </a:p>
          <a:p>
            <a:r>
              <a:rPr lang="zh-CN" altLang="en-US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cout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&lt;&lt; 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Dinic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 &lt;&lt; </a:t>
            </a:r>
            <a:r>
              <a:rPr lang="en-US" altLang="zh-CN" sz="1200" b="1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endl</a:t>
            </a:r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return 0;</a:t>
            </a:r>
          </a:p>
          <a:p>
            <a:r>
              <a:rPr lang="en-US" altLang="zh-CN" sz="1200" b="1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1407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fontAlgn="auto">
              <a:spcAft>
                <a:spcPts val="0"/>
              </a:spcAft>
              <a:buNone/>
              <a:defRPr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例题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2</a:t>
            </a:r>
          </a:p>
          <a:p>
            <a:pPr algn="ctr" fontAlgn="auto"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</a:rPr>
              <a:t>ACM Computer Factory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72597" y="464502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冰岛杰古沙龙冰河湖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0" y="479328"/>
            <a:ext cx="6203249" cy="410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6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95486"/>
            <a:ext cx="8928992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POJ 3436 ACM Computer Factory</a:t>
            </a:r>
          </a:p>
          <a:p>
            <a:endParaRPr lang="en-US" altLang="zh-CN" dirty="0">
              <a:ea typeface="微软雅黑" panose="020B0503020204020204" pitchFamily="34" charset="-122"/>
            </a:endParaRPr>
          </a:p>
          <a:p>
            <a:endParaRPr lang="en-US" altLang="zh-CN" sz="1950" dirty="0" smtClean="0">
              <a:ea typeface="微软雅黑" panose="020B0503020204020204" pitchFamily="34" charset="-122"/>
            </a:endParaRPr>
          </a:p>
          <a:p>
            <a:endParaRPr lang="en-US" altLang="zh-CN" sz="1950" dirty="0">
              <a:ea typeface="微软雅黑" panose="020B0503020204020204" pitchFamily="34" charset="-122"/>
            </a:endParaRPr>
          </a:p>
          <a:p>
            <a:r>
              <a:rPr lang="zh-CN" altLang="en-US" sz="1950" dirty="0" smtClean="0">
                <a:ea typeface="微软雅黑" panose="020B0503020204020204" pitchFamily="34" charset="-122"/>
              </a:rPr>
              <a:t>电脑</a:t>
            </a:r>
            <a:r>
              <a:rPr lang="zh-CN" altLang="en-US" sz="1950" dirty="0">
                <a:ea typeface="微软雅黑" panose="020B0503020204020204" pitchFamily="34" charset="-122"/>
              </a:rPr>
              <a:t>公司生产电脑有</a:t>
            </a:r>
            <a:r>
              <a:rPr lang="en-US" altLang="zh-CN" sz="1950" dirty="0">
                <a:ea typeface="微软雅黑" panose="020B0503020204020204" pitchFamily="34" charset="-122"/>
              </a:rPr>
              <a:t>N</a:t>
            </a:r>
            <a:r>
              <a:rPr lang="zh-CN" altLang="en-US" sz="1950" dirty="0">
                <a:ea typeface="微软雅黑" panose="020B0503020204020204" pitchFamily="34" charset="-122"/>
              </a:rPr>
              <a:t>个机器，每个机器单位时间产量为</a:t>
            </a:r>
            <a:r>
              <a:rPr lang="en-US" altLang="zh-CN" sz="1950" dirty="0" err="1">
                <a:ea typeface="微软雅黑" panose="020B0503020204020204" pitchFamily="34" charset="-122"/>
              </a:rPr>
              <a:t>Qi</a:t>
            </a:r>
            <a:r>
              <a:rPr lang="zh-CN" altLang="en-US" sz="1950" dirty="0">
                <a:ea typeface="微软雅黑" panose="020B0503020204020204" pitchFamily="34" charset="-122"/>
              </a:rPr>
              <a:t>。</a:t>
            </a:r>
          </a:p>
          <a:p>
            <a:endParaRPr lang="en-US" altLang="zh-CN" sz="1950" dirty="0">
              <a:ea typeface="微软雅黑" panose="020B0503020204020204" pitchFamily="34" charset="-122"/>
            </a:endParaRPr>
          </a:p>
          <a:p>
            <a:r>
              <a:rPr lang="zh-CN" altLang="en-US" sz="1950" dirty="0">
                <a:ea typeface="微软雅黑" panose="020B0503020204020204" pitchFamily="34" charset="-122"/>
              </a:rPr>
              <a:t>电脑由</a:t>
            </a:r>
            <a:r>
              <a:rPr lang="en-US" altLang="zh-CN" sz="1950" dirty="0">
                <a:ea typeface="微软雅黑" panose="020B0503020204020204" pitchFamily="34" charset="-122"/>
              </a:rPr>
              <a:t>P</a:t>
            </a:r>
            <a:r>
              <a:rPr lang="zh-CN" altLang="en-US" sz="1950" dirty="0">
                <a:ea typeface="微软雅黑" panose="020B0503020204020204" pitchFamily="34" charset="-122"/>
              </a:rPr>
              <a:t>个部件组成，每个机器工作时只能把有某些部件的半成品电脑</a:t>
            </a:r>
            <a:r>
              <a:rPr lang="en-US" altLang="zh-CN" sz="1950" dirty="0">
                <a:ea typeface="微软雅黑" panose="020B0503020204020204" pitchFamily="34" charset="-122"/>
              </a:rPr>
              <a:t>(</a:t>
            </a:r>
            <a:r>
              <a:rPr lang="zh-CN" altLang="en-US" sz="1950" dirty="0">
                <a:ea typeface="微软雅黑" panose="020B0503020204020204" pitchFamily="34" charset="-122"/>
              </a:rPr>
              <a:t>或什么都没有的空电脑）变成有另一些部件的半成品电脑或完整电脑</a:t>
            </a:r>
            <a:r>
              <a:rPr lang="en-US" altLang="zh-CN" sz="1950" dirty="0">
                <a:ea typeface="微软雅黑" panose="020B0503020204020204" pitchFamily="34" charset="-122"/>
              </a:rPr>
              <a:t>(</a:t>
            </a:r>
            <a:r>
              <a:rPr lang="zh-CN" altLang="en-US" sz="1950" dirty="0">
                <a:ea typeface="微软雅黑" panose="020B0503020204020204" pitchFamily="34" charset="-122"/>
              </a:rPr>
              <a:t>也可能移除某些部件）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。</a:t>
            </a:r>
            <a:endParaRPr lang="en-US" altLang="zh-CN" sz="1950" dirty="0" smtClean="0">
              <a:ea typeface="微软雅黑" panose="020B0503020204020204" pitchFamily="34" charset="-122"/>
            </a:endParaRPr>
          </a:p>
          <a:p>
            <a:endParaRPr lang="en-US" altLang="zh-CN" sz="1950" dirty="0">
              <a:ea typeface="微软雅黑" panose="020B0503020204020204" pitchFamily="34" charset="-122"/>
            </a:endParaRPr>
          </a:p>
          <a:p>
            <a:r>
              <a:rPr lang="zh-CN" altLang="en-US" sz="1950" dirty="0" smtClean="0">
                <a:ea typeface="微软雅黑" panose="020B0503020204020204" pitchFamily="34" charset="-122"/>
              </a:rPr>
              <a:t>求</a:t>
            </a:r>
            <a:r>
              <a:rPr lang="zh-CN" altLang="en-US" sz="1950" dirty="0">
                <a:ea typeface="微软雅黑" panose="020B0503020204020204" pitchFamily="34" charset="-122"/>
              </a:rPr>
              <a:t>电脑公司的单位时间最大产量，以及哪些机器有协作关系，即一台机器把它的产品交给哪些机器加工。</a:t>
            </a:r>
          </a:p>
        </p:txBody>
      </p:sp>
    </p:spTree>
    <p:extLst>
      <p:ext uri="{BB962C8B-B14F-4D97-AF65-F5344CB8AC3E}">
        <p14:creationId xmlns:p14="http://schemas.microsoft.com/office/powerpoint/2010/main" val="2268000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23629"/>
            <a:ext cx="6480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  POJ 3436 ACM Computer Factory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1019243"/>
            <a:ext cx="24842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50" dirty="0">
                <a:solidFill>
                  <a:srgbClr val="7030A0"/>
                </a:solidFill>
                <a:ea typeface="微软雅黑" panose="020B0503020204020204" pitchFamily="34" charset="-122"/>
              </a:rPr>
              <a:t>Sample input</a:t>
            </a:r>
          </a:p>
          <a:p>
            <a:endParaRPr lang="en-US" altLang="zh-CN" dirty="0" smtClean="0">
              <a:ea typeface="微软雅黑" panose="020B0503020204020204" pitchFamily="34" charset="-122"/>
            </a:endParaRPr>
          </a:p>
          <a:p>
            <a:r>
              <a:rPr lang="en-US" altLang="zh-CN" sz="2550" dirty="0">
                <a:ea typeface="微软雅黑" panose="020B0503020204020204" pitchFamily="34" charset="-122"/>
              </a:rPr>
              <a:t>3 4</a:t>
            </a:r>
          </a:p>
          <a:p>
            <a:r>
              <a:rPr lang="en-US" altLang="zh-CN" sz="2550" dirty="0">
                <a:ea typeface="微软雅黑" panose="020B0503020204020204" pitchFamily="34" charset="-122"/>
              </a:rPr>
              <a:t>15  0 0 0  0 1 0</a:t>
            </a:r>
          </a:p>
          <a:p>
            <a:r>
              <a:rPr lang="en-US" altLang="zh-CN" sz="2550" dirty="0">
                <a:ea typeface="微软雅黑" panose="020B0503020204020204" pitchFamily="34" charset="-122"/>
              </a:rPr>
              <a:t>10  0 0 0  0 1 1</a:t>
            </a:r>
          </a:p>
          <a:p>
            <a:r>
              <a:rPr lang="en-US" altLang="zh-CN" sz="2550" dirty="0">
                <a:ea typeface="微软雅黑" panose="020B0503020204020204" pitchFamily="34" charset="-122"/>
              </a:rPr>
              <a:t>30  0 1 </a:t>
            </a:r>
            <a:r>
              <a:rPr lang="en-US" altLang="zh-CN" sz="2550" dirty="0">
                <a:solidFill>
                  <a:srgbClr val="FF0000"/>
                </a:solidFill>
                <a:ea typeface="微软雅黑" panose="020B0503020204020204" pitchFamily="34" charset="-122"/>
              </a:rPr>
              <a:t>2</a:t>
            </a:r>
            <a:r>
              <a:rPr lang="en-US" altLang="zh-CN" sz="2550" dirty="0">
                <a:ea typeface="微软雅黑" panose="020B0503020204020204" pitchFamily="34" charset="-122"/>
              </a:rPr>
              <a:t>  1 1 1</a:t>
            </a:r>
          </a:p>
          <a:p>
            <a:r>
              <a:rPr lang="en-US" altLang="zh-CN" sz="2550" dirty="0" smtClean="0">
                <a:ea typeface="微软雅黑" panose="020B0503020204020204" pitchFamily="34" charset="-122"/>
              </a:rPr>
              <a:t>3 0 </a:t>
            </a:r>
            <a:r>
              <a:rPr lang="en-US" altLang="zh-CN" sz="2550" dirty="0">
                <a:ea typeface="微软雅黑" panose="020B0503020204020204" pitchFamily="34" charset="-122"/>
              </a:rPr>
              <a:t>2 1  1 1 1</a:t>
            </a:r>
          </a:p>
        </p:txBody>
      </p:sp>
      <p:sp>
        <p:nvSpPr>
          <p:cNvPr id="6" name="矩形 5"/>
          <p:cNvSpPr/>
          <p:nvPr/>
        </p:nvSpPr>
        <p:spPr>
          <a:xfrm>
            <a:off x="2987824" y="1022966"/>
            <a:ext cx="3429000" cy="18235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250" dirty="0">
                <a:solidFill>
                  <a:srgbClr val="7030A0"/>
                </a:solidFill>
                <a:ea typeface="微软雅黑" panose="020B0503020204020204" pitchFamily="34" charset="-122"/>
              </a:rPr>
              <a:t>Sample output</a:t>
            </a:r>
          </a:p>
          <a:p>
            <a:endParaRPr lang="en-US" altLang="zh-CN" sz="2250" dirty="0" smtClean="0">
              <a:ea typeface="微软雅黑" panose="020B0503020204020204" pitchFamily="34" charset="-122"/>
            </a:endParaRPr>
          </a:p>
          <a:p>
            <a:r>
              <a:rPr lang="en-US" altLang="zh-CN" sz="2250" dirty="0" smtClean="0">
                <a:ea typeface="微软雅黑" panose="020B0503020204020204" pitchFamily="34" charset="-122"/>
              </a:rPr>
              <a:t>25 </a:t>
            </a:r>
            <a:r>
              <a:rPr lang="en-US" altLang="zh-CN" sz="2250" dirty="0"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250" dirty="0">
                <a:ea typeface="微软雅黑" panose="020B0503020204020204" pitchFamily="34" charset="-122"/>
              </a:rPr>
              <a:t>1 3 15</a:t>
            </a:r>
          </a:p>
          <a:p>
            <a:r>
              <a:rPr lang="en-US" altLang="zh-CN" sz="2250" dirty="0">
                <a:ea typeface="微软雅黑" panose="020B0503020204020204" pitchFamily="34" charset="-122"/>
              </a:rPr>
              <a:t>2 3 10</a:t>
            </a:r>
          </a:p>
        </p:txBody>
      </p:sp>
      <p:sp>
        <p:nvSpPr>
          <p:cNvPr id="5" name="矩形 4"/>
          <p:cNvSpPr/>
          <p:nvPr/>
        </p:nvSpPr>
        <p:spPr>
          <a:xfrm>
            <a:off x="3059832" y="3003798"/>
            <a:ext cx="58400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5763" indent="-385763"/>
            <a:r>
              <a:rPr lang="zh-CN" altLang="en-US" sz="160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输入：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电脑由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个部件组成，共有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台机器，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号机器产量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15, 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能给空电脑加上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号部件，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号机器能给空电脑加上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号部件和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号部件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, 3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号机器能把有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个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号部件和</a:t>
            </a:r>
            <a:r>
              <a:rPr lang="en-US" altLang="zh-CN" sz="16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号部件有无均可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的电脑变成成品（每种部件各有一个）</a:t>
            </a:r>
            <a:endParaRPr lang="en-US" altLang="zh-CN" sz="1600" dirty="0" smtClean="0">
              <a:ea typeface="微软雅黑" panose="020B0503020204020204" pitchFamily="34" charset="-122"/>
            </a:endParaRPr>
          </a:p>
          <a:p>
            <a:pPr marL="385763" indent="-385763"/>
            <a:r>
              <a:rPr lang="zh-CN" altLang="en-US" sz="160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输出：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单位时间最大产量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25,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有两台机器有协作关系，</a:t>
            </a:r>
            <a:endParaRPr lang="en-US" altLang="zh-CN" sz="1600" dirty="0" smtClean="0">
              <a:ea typeface="微软雅黑" panose="020B0503020204020204" pitchFamily="34" charset="-122"/>
            </a:endParaRPr>
          </a:p>
          <a:p>
            <a:pPr marL="385763" indent="-385763"/>
            <a:r>
              <a:rPr lang="en-US" altLang="zh-CN" sz="1600" dirty="0" smtClean="0">
                <a:ea typeface="微软雅黑" panose="020B0503020204020204" pitchFamily="34" charset="-122"/>
              </a:rPr>
              <a:t>	1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号机器单位时间内要将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15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个电脑给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号机器加工</a:t>
            </a:r>
            <a:endParaRPr lang="en-US" altLang="zh-CN" sz="1600" dirty="0" smtClean="0">
              <a:ea typeface="微软雅黑" panose="020B0503020204020204" pitchFamily="34" charset="-122"/>
            </a:endParaRPr>
          </a:p>
          <a:p>
            <a:pPr marL="385763" indent="-385763"/>
            <a:r>
              <a:rPr lang="en-US" altLang="zh-CN" sz="1600" dirty="0" smtClean="0">
                <a:ea typeface="微软雅黑" panose="020B0503020204020204" pitchFamily="34" charset="-122"/>
              </a:rPr>
              <a:t>	2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号机器单位时间内要将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个电脑给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号机器加工</a:t>
            </a:r>
            <a:endParaRPr lang="en-US" altLang="zh-CN" sz="16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652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1131590"/>
            <a:ext cx="874846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950" dirty="0">
              <a:ea typeface="微软雅黑" panose="020B0503020204020204" pitchFamily="34" charset="-122"/>
            </a:endParaRPr>
          </a:p>
          <a:p>
            <a:r>
              <a:rPr lang="zh-CN" altLang="en-US" sz="1950" dirty="0" smtClean="0">
                <a:ea typeface="微软雅黑" panose="020B0503020204020204" pitchFamily="34" charset="-122"/>
              </a:rPr>
              <a:t>每个机器有</a:t>
            </a:r>
            <a:r>
              <a:rPr lang="zh-CN" altLang="en-US" sz="1950" dirty="0">
                <a:ea typeface="微软雅黑" panose="020B0503020204020204" pitchFamily="34" charset="-122"/>
              </a:rPr>
              <a:t>三个动作：</a:t>
            </a:r>
          </a:p>
          <a:p>
            <a:endParaRPr lang="zh-CN" altLang="en-US" sz="1950" dirty="0">
              <a:ea typeface="微软雅黑" panose="020B0503020204020204" pitchFamily="34" charset="-122"/>
            </a:endParaRPr>
          </a:p>
          <a:p>
            <a:r>
              <a:rPr lang="en-US" altLang="zh-CN" sz="1950" dirty="0">
                <a:ea typeface="微软雅黑" panose="020B0503020204020204" pitchFamily="34" charset="-122"/>
              </a:rPr>
              <a:t>1)</a:t>
            </a:r>
            <a:r>
              <a:rPr lang="zh-CN" altLang="en-US" sz="1950" dirty="0">
                <a:ea typeface="微软雅黑" panose="020B0503020204020204" pitchFamily="34" charset="-122"/>
              </a:rPr>
              <a:t>接收原材料 </a:t>
            </a:r>
            <a:endParaRPr lang="en-US" altLang="zh-CN" sz="1950" dirty="0">
              <a:ea typeface="微软雅黑" panose="020B0503020204020204" pitchFamily="34" charset="-122"/>
            </a:endParaRPr>
          </a:p>
          <a:p>
            <a:endParaRPr lang="en-US" altLang="zh-CN" sz="1950" dirty="0">
              <a:ea typeface="微软雅黑" panose="020B0503020204020204" pitchFamily="34" charset="-122"/>
            </a:endParaRPr>
          </a:p>
          <a:p>
            <a:r>
              <a:rPr lang="en-US" altLang="zh-CN" sz="1950" dirty="0" smtClean="0">
                <a:ea typeface="微软雅黑" panose="020B0503020204020204" pitchFamily="34" charset="-122"/>
              </a:rPr>
              <a:t>2</a:t>
            </a:r>
            <a:r>
              <a:rPr lang="en-US" altLang="zh-CN" sz="1950" dirty="0">
                <a:ea typeface="微软雅黑" panose="020B0503020204020204" pitchFamily="34" charset="-122"/>
              </a:rPr>
              <a:t>)</a:t>
            </a:r>
            <a:r>
              <a:rPr lang="zh-CN" altLang="en-US" sz="1950" dirty="0">
                <a:ea typeface="微软雅黑" panose="020B0503020204020204" pitchFamily="34" charset="-122"/>
              </a:rPr>
              <a:t>生产 </a:t>
            </a:r>
            <a:endParaRPr lang="en-US" altLang="zh-CN" sz="1950" dirty="0">
              <a:ea typeface="微软雅黑" panose="020B0503020204020204" pitchFamily="34" charset="-122"/>
            </a:endParaRPr>
          </a:p>
          <a:p>
            <a:endParaRPr lang="en-US" altLang="zh-CN" sz="1950" dirty="0">
              <a:ea typeface="微软雅黑" panose="020B0503020204020204" pitchFamily="34" charset="-122"/>
            </a:endParaRPr>
          </a:p>
          <a:p>
            <a:r>
              <a:rPr lang="en-US" altLang="zh-CN" sz="1950" dirty="0">
                <a:ea typeface="微软雅黑" panose="020B0503020204020204" pitchFamily="34" charset="-122"/>
              </a:rPr>
              <a:t>3)</a:t>
            </a:r>
            <a:r>
              <a:rPr lang="zh-CN" altLang="en-US" sz="1950" dirty="0">
                <a:ea typeface="微软雅黑" panose="020B0503020204020204" pitchFamily="34" charset="-122"/>
              </a:rPr>
              <a:t>将其产出的半成品给其他机器，或产出成品。</a:t>
            </a:r>
          </a:p>
          <a:p>
            <a:endParaRPr lang="en-US" altLang="zh-CN" sz="1950" dirty="0">
              <a:ea typeface="微软雅黑" panose="020B0503020204020204" pitchFamily="34" charset="-122"/>
            </a:endParaRPr>
          </a:p>
          <a:p>
            <a:r>
              <a:rPr lang="zh-CN" altLang="en-US" sz="1950" dirty="0">
                <a:ea typeface="微软雅黑" panose="020B0503020204020204" pitchFamily="34" charset="-122"/>
              </a:rPr>
              <a:t>这三</a:t>
            </a:r>
            <a:r>
              <a:rPr lang="zh-CN" altLang="en-US" sz="1950" dirty="0" smtClean="0">
                <a:ea typeface="微软雅黑" panose="020B0503020204020204" pitchFamily="34" charset="-122"/>
              </a:rPr>
              <a:t>个动作都</a:t>
            </a:r>
            <a:r>
              <a:rPr lang="zh-CN" altLang="en-US" sz="1950" dirty="0">
                <a:ea typeface="微软雅黑" panose="020B0503020204020204" pitchFamily="34" charset="-122"/>
              </a:rPr>
              <a:t>对应不同的流量。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223629"/>
            <a:ext cx="6480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  POJ 3436 ACM Computer Factory</a:t>
            </a:r>
          </a:p>
        </p:txBody>
      </p:sp>
    </p:spTree>
    <p:extLst>
      <p:ext uri="{BB962C8B-B14F-4D97-AF65-F5344CB8AC3E}">
        <p14:creationId xmlns:p14="http://schemas.microsoft.com/office/powerpoint/2010/main" val="3673280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432142"/>
            <a:ext cx="8687847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50" dirty="0" smtClean="0">
                <a:ea typeface="微软雅黑" panose="020B0503020204020204" pitchFamily="34" charset="-122"/>
              </a:rPr>
              <a:t>1</a:t>
            </a:r>
            <a:r>
              <a:rPr lang="en-US" altLang="zh-CN" sz="1950" dirty="0">
                <a:ea typeface="微软雅黑" panose="020B0503020204020204" pitchFamily="34" charset="-122"/>
              </a:rPr>
              <a:t>) </a:t>
            </a:r>
            <a:r>
              <a:rPr lang="zh-CN" altLang="en-US" sz="1950" dirty="0">
                <a:ea typeface="微软雅黑" panose="020B0503020204020204" pitchFamily="34" charset="-122"/>
              </a:rPr>
              <a:t>添加一个原点</a:t>
            </a:r>
            <a:r>
              <a:rPr lang="en-US" altLang="zh-CN" sz="1950" dirty="0">
                <a:ea typeface="微软雅黑" panose="020B0503020204020204" pitchFamily="34" charset="-122"/>
              </a:rPr>
              <a:t>S,S</a:t>
            </a:r>
            <a:r>
              <a:rPr lang="zh-CN" altLang="en-US" sz="1950" dirty="0">
                <a:ea typeface="微软雅黑" panose="020B0503020204020204" pitchFamily="34" charset="-122"/>
              </a:rPr>
              <a:t>提供最初的原料 </a:t>
            </a:r>
            <a:r>
              <a:rPr lang="en-US" altLang="zh-CN" sz="1950" dirty="0">
                <a:ea typeface="微软雅黑" panose="020B0503020204020204" pitchFamily="34" charset="-122"/>
              </a:rPr>
              <a:t>00000...</a:t>
            </a:r>
          </a:p>
          <a:p>
            <a:endParaRPr lang="en-US" altLang="zh-CN" sz="1950" dirty="0" smtClean="0">
              <a:ea typeface="微软雅黑" panose="020B0503020204020204" pitchFamily="34" charset="-122"/>
            </a:endParaRPr>
          </a:p>
          <a:p>
            <a:r>
              <a:rPr lang="en-US" altLang="zh-CN" sz="1950" dirty="0" smtClean="0">
                <a:ea typeface="微软雅黑" panose="020B0503020204020204" pitchFamily="34" charset="-122"/>
              </a:rPr>
              <a:t>2</a:t>
            </a:r>
            <a:r>
              <a:rPr lang="en-US" altLang="zh-CN" sz="1950" dirty="0">
                <a:ea typeface="微软雅黑" panose="020B0503020204020204" pitchFamily="34" charset="-122"/>
              </a:rPr>
              <a:t>) </a:t>
            </a:r>
            <a:r>
              <a:rPr lang="zh-CN" altLang="en-US" sz="1950" dirty="0">
                <a:ea typeface="微软雅黑" panose="020B0503020204020204" pitchFamily="34" charset="-122"/>
              </a:rPr>
              <a:t>添加一个汇点</a:t>
            </a:r>
            <a:r>
              <a:rPr lang="en-US" altLang="zh-CN" sz="1950" dirty="0">
                <a:ea typeface="微软雅黑" panose="020B0503020204020204" pitchFamily="34" charset="-122"/>
              </a:rPr>
              <a:t>T, T</a:t>
            </a:r>
            <a:r>
              <a:rPr lang="zh-CN" altLang="en-US" sz="1950" dirty="0">
                <a:ea typeface="微软雅黑" panose="020B0503020204020204" pitchFamily="34" charset="-122"/>
              </a:rPr>
              <a:t>接受最终的产品 </a:t>
            </a:r>
            <a:r>
              <a:rPr lang="en-US" altLang="zh-CN" sz="1950" dirty="0">
                <a:ea typeface="微软雅黑" panose="020B0503020204020204" pitchFamily="34" charset="-122"/>
              </a:rPr>
              <a:t>11111....</a:t>
            </a:r>
          </a:p>
          <a:p>
            <a:endParaRPr lang="en-US" altLang="zh-CN" sz="1950" dirty="0" smtClean="0">
              <a:ea typeface="微软雅黑" panose="020B0503020204020204" pitchFamily="34" charset="-122"/>
            </a:endParaRPr>
          </a:p>
          <a:p>
            <a:r>
              <a:rPr lang="en-US" altLang="zh-CN" sz="1950" dirty="0" smtClean="0">
                <a:ea typeface="微软雅黑" panose="020B0503020204020204" pitchFamily="34" charset="-122"/>
              </a:rPr>
              <a:t>3</a:t>
            </a:r>
            <a:r>
              <a:rPr lang="en-US" altLang="zh-CN" sz="1950" dirty="0">
                <a:ea typeface="微软雅黑" panose="020B0503020204020204" pitchFamily="34" charset="-122"/>
              </a:rPr>
              <a:t>) </a:t>
            </a:r>
            <a:r>
              <a:rPr lang="zh-CN" altLang="en-US" sz="1950" dirty="0">
                <a:ea typeface="微软雅黑" panose="020B0503020204020204" pitchFamily="34" charset="-122"/>
              </a:rPr>
              <a:t>将每个机器拆成两个点</a:t>
            </a:r>
            <a:r>
              <a:rPr lang="en-US" altLang="zh-CN" sz="1950" dirty="0">
                <a:ea typeface="微软雅黑" panose="020B0503020204020204" pitchFamily="34" charset="-122"/>
              </a:rPr>
              <a:t>: </a:t>
            </a:r>
            <a:r>
              <a:rPr lang="zh-CN" altLang="en-US" sz="1950" dirty="0">
                <a:ea typeface="微软雅黑" panose="020B0503020204020204" pitchFamily="34" charset="-122"/>
              </a:rPr>
              <a:t>编号为</a:t>
            </a:r>
            <a:r>
              <a:rPr lang="en-US" altLang="zh-CN" sz="1950" dirty="0" err="1">
                <a:ea typeface="微软雅黑" panose="020B0503020204020204" pitchFamily="34" charset="-122"/>
              </a:rPr>
              <a:t>i</a:t>
            </a:r>
            <a:r>
              <a:rPr lang="zh-CN" altLang="en-US" sz="1950" dirty="0">
                <a:ea typeface="微软雅黑" panose="020B0503020204020204" pitchFamily="34" charset="-122"/>
              </a:rPr>
              <a:t>的接收节点，和编号为</a:t>
            </a:r>
            <a:r>
              <a:rPr lang="en-US" altLang="zh-CN" sz="1950" dirty="0" err="1">
                <a:ea typeface="微软雅黑" panose="020B0503020204020204" pitchFamily="34" charset="-122"/>
              </a:rPr>
              <a:t>i+n</a:t>
            </a:r>
            <a:r>
              <a:rPr lang="zh-CN" altLang="en-US" sz="1950" dirty="0">
                <a:ea typeface="微软雅黑" panose="020B0503020204020204" pitchFamily="34" charset="-122"/>
              </a:rPr>
              <a:t>的产出节点（</a:t>
            </a:r>
            <a:r>
              <a:rPr lang="en-US" altLang="zh-CN" sz="1950" dirty="0">
                <a:ea typeface="微软雅黑" panose="020B0503020204020204" pitchFamily="34" charset="-122"/>
              </a:rPr>
              <a:t>n</a:t>
            </a:r>
            <a:r>
              <a:rPr lang="zh-CN" altLang="en-US" sz="1950" dirty="0">
                <a:ea typeface="微软雅黑" panose="020B0503020204020204" pitchFamily="34" charset="-122"/>
              </a:rPr>
              <a:t>是机器数目），前者用于接收原料，后者用于提供加工后的半成品或成品。这两个点之间要连一条边，容量为单位时间产量</a:t>
            </a:r>
            <a:r>
              <a:rPr lang="en-US" altLang="zh-CN" sz="1950" dirty="0" err="1">
                <a:ea typeface="微软雅黑" panose="020B0503020204020204" pitchFamily="34" charset="-122"/>
              </a:rPr>
              <a:t>Qi</a:t>
            </a:r>
            <a:endParaRPr lang="en-US" altLang="zh-CN" sz="1950" dirty="0">
              <a:ea typeface="微软雅黑" panose="020B0503020204020204" pitchFamily="34" charset="-122"/>
            </a:endParaRPr>
          </a:p>
          <a:p>
            <a:endParaRPr lang="en-US" altLang="zh-CN" sz="1950" dirty="0" smtClean="0">
              <a:ea typeface="微软雅黑" panose="020B0503020204020204" pitchFamily="34" charset="-122"/>
            </a:endParaRPr>
          </a:p>
          <a:p>
            <a:r>
              <a:rPr lang="en-US" altLang="zh-CN" sz="1950" dirty="0" smtClean="0">
                <a:ea typeface="微软雅黑" panose="020B0503020204020204" pitchFamily="34" charset="-122"/>
              </a:rPr>
              <a:t>4</a:t>
            </a:r>
            <a:r>
              <a:rPr lang="en-US" altLang="zh-CN" sz="1950" dirty="0">
                <a:ea typeface="微软雅黑" panose="020B0503020204020204" pitchFamily="34" charset="-122"/>
              </a:rPr>
              <a:t>) S </a:t>
            </a:r>
            <a:r>
              <a:rPr lang="zh-CN" altLang="en-US" sz="1950" dirty="0">
                <a:ea typeface="微软雅黑" panose="020B0503020204020204" pitchFamily="34" charset="-122"/>
              </a:rPr>
              <a:t>连边到所有接收 </a:t>
            </a:r>
            <a:r>
              <a:rPr lang="en-US" altLang="zh-CN" sz="1950" dirty="0">
                <a:ea typeface="微软雅黑" panose="020B0503020204020204" pitchFamily="34" charset="-122"/>
              </a:rPr>
              <a:t>"0000..." </a:t>
            </a:r>
            <a:r>
              <a:rPr lang="zh-CN" altLang="en-US" sz="1950" dirty="0">
                <a:ea typeface="微软雅黑" panose="020B0503020204020204" pitchFamily="34" charset="-122"/>
              </a:rPr>
              <a:t>或 </a:t>
            </a:r>
            <a:r>
              <a:rPr lang="en-US" altLang="zh-CN" sz="1950" dirty="0">
                <a:ea typeface="微软雅黑" panose="020B0503020204020204" pitchFamily="34" charset="-122"/>
              </a:rPr>
              <a:t>"</a:t>
            </a:r>
            <a:r>
              <a:rPr lang="zh-CN" altLang="en-US" sz="1950" dirty="0">
                <a:ea typeface="微软雅黑" panose="020B0503020204020204" pitchFamily="34" charset="-122"/>
              </a:rPr>
              <a:t>若干个</a:t>
            </a:r>
            <a:r>
              <a:rPr lang="en-US" altLang="zh-CN" sz="1950" dirty="0">
                <a:ea typeface="微软雅黑" panose="020B0503020204020204" pitchFamily="34" charset="-122"/>
              </a:rPr>
              <a:t>0</a:t>
            </a:r>
            <a:r>
              <a:rPr lang="zh-CN" altLang="en-US" sz="1950" dirty="0">
                <a:ea typeface="微软雅黑" panose="020B0503020204020204" pitchFamily="34" charset="-122"/>
              </a:rPr>
              <a:t>及若干个</a:t>
            </a:r>
            <a:r>
              <a:rPr lang="en-US" altLang="zh-CN" sz="1950" dirty="0">
                <a:ea typeface="微软雅黑" panose="020B0503020204020204" pitchFamily="34" charset="-122"/>
              </a:rPr>
              <a:t>2" </a:t>
            </a:r>
            <a:r>
              <a:rPr lang="zh-CN" altLang="en-US" sz="1950" dirty="0">
                <a:ea typeface="微软雅黑" panose="020B0503020204020204" pitchFamily="34" charset="-122"/>
              </a:rPr>
              <a:t>的机器，容量为无穷大</a:t>
            </a:r>
          </a:p>
          <a:p>
            <a:endParaRPr lang="en-US" altLang="zh-CN" sz="1950" dirty="0" smtClean="0">
              <a:ea typeface="微软雅黑" panose="020B0503020204020204" pitchFamily="34" charset="-122"/>
            </a:endParaRPr>
          </a:p>
          <a:p>
            <a:r>
              <a:rPr lang="en-US" altLang="zh-CN" sz="1950" dirty="0" smtClean="0">
                <a:ea typeface="微软雅黑" panose="020B0503020204020204" pitchFamily="34" charset="-122"/>
              </a:rPr>
              <a:t>5</a:t>
            </a:r>
            <a:r>
              <a:rPr lang="en-US" altLang="zh-CN" sz="1950" dirty="0">
                <a:ea typeface="微软雅黑" panose="020B0503020204020204" pitchFamily="34" charset="-122"/>
              </a:rPr>
              <a:t>) </a:t>
            </a:r>
            <a:r>
              <a:rPr lang="zh-CN" altLang="en-US" sz="1950" dirty="0">
                <a:ea typeface="微软雅黑" panose="020B0503020204020204" pitchFamily="34" charset="-122"/>
              </a:rPr>
              <a:t>产出节点连边到能接受其产品的接收节点，容量无穷大</a:t>
            </a:r>
          </a:p>
          <a:p>
            <a:endParaRPr lang="en-US" altLang="zh-CN" sz="1950" dirty="0" smtClean="0">
              <a:ea typeface="微软雅黑" panose="020B0503020204020204" pitchFamily="34" charset="-122"/>
            </a:endParaRPr>
          </a:p>
          <a:p>
            <a:r>
              <a:rPr lang="en-US" altLang="zh-CN" sz="1950" dirty="0" smtClean="0">
                <a:ea typeface="微软雅黑" panose="020B0503020204020204" pitchFamily="34" charset="-122"/>
              </a:rPr>
              <a:t>6</a:t>
            </a:r>
            <a:r>
              <a:rPr lang="en-US" altLang="zh-CN" sz="1950" dirty="0">
                <a:ea typeface="微软雅黑" panose="020B0503020204020204" pitchFamily="34" charset="-122"/>
              </a:rPr>
              <a:t>) </a:t>
            </a:r>
            <a:r>
              <a:rPr lang="zh-CN" altLang="en-US" sz="1950" dirty="0">
                <a:ea typeface="微软雅黑" panose="020B0503020204020204" pitchFamily="34" charset="-122"/>
              </a:rPr>
              <a:t>能产出成品的节点，连边到</a:t>
            </a:r>
            <a:r>
              <a:rPr lang="en-US" altLang="zh-CN" sz="1950" dirty="0">
                <a:ea typeface="微软雅黑" panose="020B0503020204020204" pitchFamily="34" charset="-122"/>
              </a:rPr>
              <a:t>T</a:t>
            </a:r>
            <a:r>
              <a:rPr lang="zh-CN" altLang="en-US" sz="1950" dirty="0">
                <a:ea typeface="微软雅黑" panose="020B0503020204020204" pitchFamily="34" charset="-122"/>
              </a:rPr>
              <a:t>，容量无穷大。</a:t>
            </a:r>
          </a:p>
          <a:p>
            <a:endParaRPr lang="en-US" altLang="zh-CN" sz="1950" dirty="0" smtClean="0">
              <a:ea typeface="微软雅黑" panose="020B0503020204020204" pitchFamily="34" charset="-122"/>
            </a:endParaRPr>
          </a:p>
          <a:p>
            <a:r>
              <a:rPr lang="en-US" altLang="zh-CN" sz="1950" dirty="0" smtClean="0">
                <a:ea typeface="微软雅黑" panose="020B0503020204020204" pitchFamily="34" charset="-122"/>
              </a:rPr>
              <a:t>7</a:t>
            </a:r>
            <a:r>
              <a:rPr lang="en-US" altLang="zh-CN" sz="1950" dirty="0">
                <a:ea typeface="微软雅黑" panose="020B0503020204020204" pitchFamily="34" charset="-122"/>
              </a:rPr>
              <a:t>) </a:t>
            </a:r>
            <a:r>
              <a:rPr lang="zh-CN" altLang="en-US" sz="1950" dirty="0">
                <a:ea typeface="微软雅黑" panose="020B0503020204020204" pitchFamily="34" charset="-122"/>
              </a:rPr>
              <a:t>求</a:t>
            </a:r>
            <a:r>
              <a:rPr lang="en-US" altLang="zh-CN" sz="1950" dirty="0">
                <a:ea typeface="微软雅黑" panose="020B0503020204020204" pitchFamily="34" charset="-122"/>
              </a:rPr>
              <a:t>S</a:t>
            </a:r>
            <a:r>
              <a:rPr lang="zh-CN" altLang="en-US" sz="1950" dirty="0">
                <a:ea typeface="微软雅黑" panose="020B0503020204020204" pitchFamily="34" charset="-122"/>
              </a:rPr>
              <a:t>到</a:t>
            </a:r>
            <a:r>
              <a:rPr lang="en-US" altLang="zh-CN" sz="1950" dirty="0">
                <a:ea typeface="微软雅黑" panose="020B0503020204020204" pitchFamily="34" charset="-122"/>
              </a:rPr>
              <a:t>T</a:t>
            </a:r>
            <a:r>
              <a:rPr lang="zh-CN" altLang="en-US" sz="1950" dirty="0">
                <a:ea typeface="微软雅黑" panose="020B0503020204020204" pitchFamily="34" charset="-122"/>
              </a:rPr>
              <a:t>的最大流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51470"/>
            <a:ext cx="6480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  POJ 3436 ACM Computer Factory</a:t>
            </a:r>
          </a:p>
        </p:txBody>
      </p:sp>
    </p:spTree>
    <p:extLst>
      <p:ext uri="{BB962C8B-B14F-4D97-AF65-F5344CB8AC3E}">
        <p14:creationId xmlns:p14="http://schemas.microsoft.com/office/powerpoint/2010/main" val="2608331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6097" y="1556256"/>
            <a:ext cx="750099" cy="3462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ea typeface="微软雅黑" panose="020B0503020204020204" pitchFamily="34" charset="-122"/>
              </a:rPr>
              <a:t>0 0 0</a:t>
            </a:r>
            <a:endParaRPr lang="zh-CN" altLang="en-US" sz="1650" dirty="0"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7031" y="1556256"/>
            <a:ext cx="750099" cy="3462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ea typeface="微软雅黑" panose="020B0503020204020204" pitchFamily="34" charset="-122"/>
              </a:rPr>
              <a:t>0 1 0</a:t>
            </a:r>
            <a:endParaRPr lang="zh-CN" altLang="en-US" sz="1650" dirty="0"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6097" y="2477450"/>
            <a:ext cx="750099" cy="3462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ea typeface="微软雅黑" panose="020B0503020204020204" pitchFamily="34" charset="-122"/>
              </a:rPr>
              <a:t>0 0 0</a:t>
            </a:r>
            <a:endParaRPr lang="zh-CN" altLang="en-US" sz="1650" dirty="0"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7031" y="2477450"/>
            <a:ext cx="750099" cy="3462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ea typeface="微软雅黑" panose="020B0503020204020204" pitchFamily="34" charset="-122"/>
              </a:rPr>
              <a:t>0 1 1</a:t>
            </a:r>
            <a:endParaRPr lang="zh-CN" altLang="en-US" sz="1650" dirty="0"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6097" y="3352907"/>
            <a:ext cx="750099" cy="3462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ea typeface="微软雅黑" panose="020B0503020204020204" pitchFamily="34" charset="-122"/>
              </a:rPr>
              <a:t>0 1 2</a:t>
            </a:r>
            <a:endParaRPr lang="zh-CN" altLang="en-US" sz="1650" dirty="0"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7031" y="3343572"/>
            <a:ext cx="750099" cy="3462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ea typeface="微软雅黑" panose="020B0503020204020204" pitchFamily="34" charset="-122"/>
              </a:rPr>
              <a:t>1 1 1</a:t>
            </a:r>
            <a:endParaRPr lang="zh-CN" altLang="en-US" sz="1650" dirty="0"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6097" y="4103006"/>
            <a:ext cx="750099" cy="3462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ea typeface="微软雅黑" panose="020B0503020204020204" pitchFamily="34" charset="-122"/>
              </a:rPr>
              <a:t>0 2 1</a:t>
            </a:r>
            <a:endParaRPr lang="zh-CN" altLang="en-US" sz="1650" dirty="0"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7031" y="4101045"/>
            <a:ext cx="750099" cy="3462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ea typeface="微软雅黑" panose="020B0503020204020204" pitchFamily="34" charset="-122"/>
              </a:rPr>
              <a:t>1 1 1</a:t>
            </a:r>
            <a:endParaRPr lang="zh-CN" altLang="en-US" sz="1650" dirty="0"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4" idx="3"/>
            <a:endCxn id="5" idx="1"/>
          </p:cNvCxnSpPr>
          <p:nvPr/>
        </p:nvCxnSpPr>
        <p:spPr>
          <a:xfrm>
            <a:off x="5096196" y="1717839"/>
            <a:ext cx="910835" cy="11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03155" y="1959866"/>
            <a:ext cx="26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∞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096196" y="2638185"/>
            <a:ext cx="910835" cy="11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096196" y="3513642"/>
            <a:ext cx="910835" cy="11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096196" y="4264589"/>
            <a:ext cx="910835" cy="11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06634" y="2870700"/>
            <a:ext cx="48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S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endCxn id="4" idx="1"/>
          </p:cNvCxnSpPr>
          <p:nvPr/>
        </p:nvCxnSpPr>
        <p:spPr>
          <a:xfrm rot="5400000" flipH="1" flipV="1">
            <a:off x="3126724" y="1812063"/>
            <a:ext cx="1313597" cy="112514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6" idx="1"/>
          </p:cNvCxnSpPr>
          <p:nvPr/>
        </p:nvCxnSpPr>
        <p:spPr>
          <a:xfrm flipV="1">
            <a:off x="3274527" y="2639033"/>
            <a:ext cx="1071570" cy="3924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56733" y="2549229"/>
            <a:ext cx="26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∞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935856" y="2763543"/>
            <a:ext cx="48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T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stCxn id="9" idx="3"/>
            <a:endCxn id="34" idx="1"/>
          </p:cNvCxnSpPr>
          <p:nvPr/>
        </p:nvCxnSpPr>
        <p:spPr>
          <a:xfrm flipV="1">
            <a:off x="6757130" y="2902042"/>
            <a:ext cx="1178727" cy="6031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1" idx="3"/>
            <a:endCxn id="34" idx="1"/>
          </p:cNvCxnSpPr>
          <p:nvPr/>
        </p:nvCxnSpPr>
        <p:spPr>
          <a:xfrm flipV="1">
            <a:off x="6757130" y="2902042"/>
            <a:ext cx="1178727" cy="136058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85757" y="2977857"/>
            <a:ext cx="26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∞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32179" y="3406485"/>
            <a:ext cx="26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∞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64088" y="1424081"/>
            <a:ext cx="4822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ea typeface="微软雅黑" panose="020B0503020204020204" pitchFamily="34" charset="-122"/>
              </a:rPr>
              <a:t>15</a:t>
            </a:r>
            <a:endParaRPr lang="zh-CN" altLang="en-US" sz="1500" dirty="0">
              <a:ea typeface="微软雅黑" panose="020B0503020204020204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64088" y="2334915"/>
            <a:ext cx="4822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ea typeface="微软雅黑" panose="020B0503020204020204" pitchFamily="34" charset="-122"/>
              </a:rPr>
              <a:t>10</a:t>
            </a:r>
            <a:endParaRPr lang="zh-CN" altLang="en-US" sz="1500" dirty="0"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64088" y="3192171"/>
            <a:ext cx="4822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ea typeface="微软雅黑" panose="020B0503020204020204" pitchFamily="34" charset="-122"/>
              </a:rPr>
              <a:t>30</a:t>
            </a:r>
            <a:endParaRPr lang="zh-CN" altLang="en-US" sz="1500" dirty="0">
              <a:ea typeface="微软雅黑" panose="020B0503020204020204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17667" y="3995849"/>
            <a:ext cx="4822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ea typeface="微软雅黑" panose="020B0503020204020204" pitchFamily="34" charset="-122"/>
              </a:rPr>
              <a:t>3</a:t>
            </a:r>
            <a:endParaRPr lang="zh-CN" altLang="en-US" sz="1500" dirty="0"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10800000" flipV="1">
            <a:off x="4828303" y="1906287"/>
            <a:ext cx="1553777" cy="144662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10" idx="0"/>
          </p:cNvCxnSpPr>
          <p:nvPr/>
        </p:nvCxnSpPr>
        <p:spPr>
          <a:xfrm rot="10800000" flipV="1">
            <a:off x="4721146" y="2817122"/>
            <a:ext cx="1660934" cy="128588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39138" y="2870700"/>
            <a:ext cx="26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∞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846295" y="2013444"/>
            <a:ext cx="26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∞</a:t>
            </a:r>
          </a:p>
        </p:txBody>
      </p:sp>
      <p:cxnSp>
        <p:nvCxnSpPr>
          <p:cNvPr id="42" name="直接箭头连接符 41"/>
          <p:cNvCxnSpPr>
            <a:stCxn id="7" idx="2"/>
          </p:cNvCxnSpPr>
          <p:nvPr/>
        </p:nvCxnSpPr>
        <p:spPr>
          <a:xfrm flipH="1">
            <a:off x="4989040" y="2823699"/>
            <a:ext cx="1393041" cy="52920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58930" y="4480428"/>
            <a:ext cx="45005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Trick: S </a:t>
            </a:r>
            <a:r>
              <a:rPr lang="zh-CN" altLang="en-US" dirty="0" smtClean="0">
                <a:ea typeface="微软雅黑" panose="020B0503020204020204" pitchFamily="34" charset="-122"/>
              </a:rPr>
              <a:t>可以连边到</a:t>
            </a:r>
            <a:r>
              <a:rPr lang="en-US" altLang="zh-CN" dirty="0" smtClean="0">
                <a:ea typeface="微软雅黑" panose="020B0503020204020204" pitchFamily="34" charset="-122"/>
              </a:rPr>
              <a:t>222, 020, ….</a:t>
            </a:r>
          </a:p>
        </p:txBody>
      </p:sp>
      <p:sp>
        <p:nvSpPr>
          <p:cNvPr id="36" name="矩形 35"/>
          <p:cNvSpPr/>
          <p:nvPr/>
        </p:nvSpPr>
        <p:spPr>
          <a:xfrm>
            <a:off x="166661" y="211799"/>
            <a:ext cx="6480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  POJ 3436 ACM Computer Factory</a:t>
            </a:r>
          </a:p>
        </p:txBody>
      </p:sp>
      <p:sp>
        <p:nvSpPr>
          <p:cNvPr id="37" name="矩形 36"/>
          <p:cNvSpPr/>
          <p:nvPr/>
        </p:nvSpPr>
        <p:spPr>
          <a:xfrm>
            <a:off x="251520" y="1019243"/>
            <a:ext cx="24842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50" dirty="0">
                <a:solidFill>
                  <a:srgbClr val="7030A0"/>
                </a:solidFill>
                <a:ea typeface="微软雅黑" panose="020B0503020204020204" pitchFamily="34" charset="-122"/>
              </a:rPr>
              <a:t>Sample input</a:t>
            </a:r>
          </a:p>
          <a:p>
            <a:endParaRPr lang="en-US" altLang="zh-CN" dirty="0" smtClean="0">
              <a:ea typeface="微软雅黑" panose="020B0503020204020204" pitchFamily="34" charset="-122"/>
            </a:endParaRPr>
          </a:p>
          <a:p>
            <a:r>
              <a:rPr lang="en-US" altLang="zh-CN" sz="2550" dirty="0">
                <a:ea typeface="微软雅黑" panose="020B0503020204020204" pitchFamily="34" charset="-122"/>
              </a:rPr>
              <a:t>3 4</a:t>
            </a:r>
          </a:p>
          <a:p>
            <a:r>
              <a:rPr lang="en-US" altLang="zh-CN" sz="2550" dirty="0">
                <a:ea typeface="微软雅黑" panose="020B0503020204020204" pitchFamily="34" charset="-122"/>
              </a:rPr>
              <a:t>15  0 0 0  0 1 0</a:t>
            </a:r>
          </a:p>
          <a:p>
            <a:r>
              <a:rPr lang="en-US" altLang="zh-CN" sz="2550" dirty="0">
                <a:ea typeface="微软雅黑" panose="020B0503020204020204" pitchFamily="34" charset="-122"/>
              </a:rPr>
              <a:t>10  0 0 0  0 1 1</a:t>
            </a:r>
          </a:p>
          <a:p>
            <a:r>
              <a:rPr lang="en-US" altLang="zh-CN" sz="2550" dirty="0">
                <a:ea typeface="微软雅黑" panose="020B0503020204020204" pitchFamily="34" charset="-122"/>
              </a:rPr>
              <a:t>30  0 1 </a:t>
            </a:r>
            <a:r>
              <a:rPr lang="en-US" altLang="zh-CN" sz="2550" dirty="0">
                <a:solidFill>
                  <a:srgbClr val="FF0000"/>
                </a:solidFill>
                <a:ea typeface="微软雅黑" panose="020B0503020204020204" pitchFamily="34" charset="-122"/>
              </a:rPr>
              <a:t>2</a:t>
            </a:r>
            <a:r>
              <a:rPr lang="en-US" altLang="zh-CN" sz="2550" dirty="0">
                <a:ea typeface="微软雅黑" panose="020B0503020204020204" pitchFamily="34" charset="-122"/>
              </a:rPr>
              <a:t>  1 1 1</a:t>
            </a:r>
          </a:p>
          <a:p>
            <a:r>
              <a:rPr lang="en-US" altLang="zh-CN" sz="2550" dirty="0" smtClean="0">
                <a:ea typeface="微软雅黑" panose="020B0503020204020204" pitchFamily="34" charset="-122"/>
              </a:rPr>
              <a:t>3 0 </a:t>
            </a:r>
            <a:r>
              <a:rPr lang="en-US" altLang="zh-CN" sz="2550" dirty="0">
                <a:ea typeface="微软雅黑" panose="020B0503020204020204" pitchFamily="34" charset="-122"/>
              </a:rPr>
              <a:t>2 1  1 1 1</a:t>
            </a:r>
          </a:p>
        </p:txBody>
      </p:sp>
    </p:spTree>
    <p:extLst>
      <p:ext uri="{BB962C8B-B14F-4D97-AF65-F5344CB8AC3E}">
        <p14:creationId xmlns:p14="http://schemas.microsoft.com/office/powerpoint/2010/main" val="37517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95486"/>
            <a:ext cx="87849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网络流图的节点合并规律</a:t>
            </a:r>
            <a:b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流量来源完全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流量去向完全相同的的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若干个节点可以合并为一个。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3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如果从点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到点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有一条容量为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+∞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的边，并且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</a:t>
            </a: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，或者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</a:t>
            </a: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去向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，则可以把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合并成一个节点。</a:t>
            </a:r>
            <a:b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42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352928" cy="2304256"/>
          </a:xfrm>
        </p:spPr>
        <p:txBody>
          <a:bodyPr>
            <a:normAutofit/>
          </a:bodyPr>
          <a:lstStyle/>
          <a:p>
            <a:pPr eaLnBrk="1" hangingPunct="1"/>
            <a:endParaRPr lang="en-US" altLang="zh-CN" sz="2500" dirty="0" smtClean="0"/>
          </a:p>
          <a:p>
            <a:pPr eaLnBrk="1" hangingPunct="1"/>
            <a:endParaRPr lang="en-US" altLang="zh-CN" sz="2500" dirty="0"/>
          </a:p>
          <a:p>
            <a:pPr eaLnBrk="1" hangingPunct="1"/>
            <a:r>
              <a:rPr lang="zh-CN" altLang="en-US" sz="2500" dirty="0" smtClean="0"/>
              <a:t>源点流出量，等于汇点流入量</a:t>
            </a:r>
            <a:endParaRPr lang="en-US" altLang="zh-CN" sz="2500" dirty="0" smtClean="0"/>
          </a:p>
          <a:p>
            <a:pPr eaLnBrk="1" hangingPunct="1"/>
            <a:endParaRPr lang="en-US" altLang="zh-CN" sz="2500" dirty="0"/>
          </a:p>
          <a:p>
            <a:pPr eaLnBrk="1" hangingPunct="1"/>
            <a:r>
              <a:rPr lang="zh-CN" altLang="en-US" sz="2500" dirty="0" smtClean="0"/>
              <a:t>除源汇外的任何点，其流入量之和等于流出量之和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最大流问题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7584" y="11315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网络流图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82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95486"/>
            <a:ext cx="8784976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网络流图的节点合并规律</a:t>
            </a:r>
            <a:b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0727" y="1995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615847" y="226364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691680" y="2283718"/>
            <a:ext cx="929278" cy="21602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086150" y="2789756"/>
            <a:ext cx="360040" cy="7166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124203" y="2614386"/>
            <a:ext cx="1296144" cy="21602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178259" y="2106121"/>
            <a:ext cx="1304685" cy="33289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942158" y="203596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endCxn id="3" idx="1"/>
          </p:cNvCxnSpPr>
          <p:nvPr/>
        </p:nvCxnSpPr>
        <p:spPr>
          <a:xfrm>
            <a:off x="622327" y="1275606"/>
            <a:ext cx="582763" cy="8044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06566" y="13341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7171793" y="2335349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AB</a:t>
            </a:r>
            <a:endParaRPr lang="zh-CN" altLang="en-US" sz="12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435962" y="2211405"/>
            <a:ext cx="1740942" cy="36004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642096" y="2861459"/>
            <a:ext cx="360040" cy="7166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680149" y="2686089"/>
            <a:ext cx="1296144" cy="21602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734205" y="2177824"/>
            <a:ext cx="1304685" cy="33289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12230" y="199678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min(c1,c2)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788024" y="2439016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=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72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95486"/>
            <a:ext cx="8784976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网络流图的节点合并规律</a:t>
            </a:r>
            <a:br>
              <a:rPr lang="zh-CN" altLang="en-US" sz="2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0727" y="199568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615847" y="226364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691680" y="2283718"/>
            <a:ext cx="929278" cy="21602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1439244" y="1148698"/>
            <a:ext cx="225374" cy="86409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124203" y="2614386"/>
            <a:ext cx="1296144" cy="21602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3" idx="3"/>
          </p:cNvCxnSpPr>
          <p:nvPr/>
        </p:nvCxnSpPr>
        <p:spPr>
          <a:xfrm flipV="1">
            <a:off x="359933" y="2487387"/>
            <a:ext cx="845157" cy="93842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942158" y="203596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endCxn id="3" idx="1"/>
          </p:cNvCxnSpPr>
          <p:nvPr/>
        </p:nvCxnSpPr>
        <p:spPr>
          <a:xfrm>
            <a:off x="622327" y="1275606"/>
            <a:ext cx="582763" cy="8044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716607" y="23353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788024" y="2439016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=</a:t>
            </a:r>
            <a:endParaRPr lang="zh-CN" altLang="en-US" sz="2800" dirty="0"/>
          </a:p>
        </p:txBody>
      </p:sp>
      <p:sp>
        <p:nvSpPr>
          <p:cNvPr id="25" name="椭圆 24"/>
          <p:cNvSpPr/>
          <p:nvPr/>
        </p:nvSpPr>
        <p:spPr>
          <a:xfrm>
            <a:off x="6610020" y="238617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AB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180973" y="2674204"/>
            <a:ext cx="1783515" cy="4016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928537" y="1539184"/>
            <a:ext cx="225374" cy="86409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5" idx="3"/>
          </p:cNvCxnSpPr>
          <p:nvPr/>
        </p:nvCxnSpPr>
        <p:spPr>
          <a:xfrm flipV="1">
            <a:off x="5849226" y="2877873"/>
            <a:ext cx="845157" cy="93842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431451" y="242645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min(c1,c2)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endCxn id="25" idx="1"/>
          </p:cNvCxnSpPr>
          <p:nvPr/>
        </p:nvCxnSpPr>
        <p:spPr>
          <a:xfrm>
            <a:off x="6111620" y="1666092"/>
            <a:ext cx="582763" cy="8044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2080" y="1592611"/>
            <a:ext cx="2411033" cy="3462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ea typeface="微软雅黑" panose="020B0503020204020204" pitchFamily="34" charset="-122"/>
              </a:rPr>
              <a:t>0 0 </a:t>
            </a:r>
            <a:r>
              <a:rPr lang="en-US" altLang="zh-CN" sz="1650" dirty="0" smtClean="0">
                <a:ea typeface="微软雅黑" panose="020B0503020204020204" pitchFamily="34" charset="-122"/>
              </a:rPr>
              <a:t>0                    0 1 0</a:t>
            </a:r>
            <a:endParaRPr lang="zh-CN" altLang="en-US" sz="1650" dirty="0"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2513805"/>
            <a:ext cx="2411033" cy="3462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ea typeface="微软雅黑" panose="020B0503020204020204" pitchFamily="34" charset="-122"/>
              </a:rPr>
              <a:t>0 0 </a:t>
            </a:r>
            <a:r>
              <a:rPr lang="en-US" altLang="zh-CN" sz="1650" dirty="0" smtClean="0">
                <a:ea typeface="微软雅黑" panose="020B0503020204020204" pitchFamily="34" charset="-122"/>
              </a:rPr>
              <a:t>0                    0 1 1 </a:t>
            </a:r>
            <a:endParaRPr lang="zh-CN" altLang="en-US" sz="1650" dirty="0"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080" y="3389262"/>
            <a:ext cx="2411033" cy="3462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ea typeface="微软雅黑" panose="020B0503020204020204" pitchFamily="34" charset="-122"/>
              </a:rPr>
              <a:t>0 1 </a:t>
            </a:r>
            <a:r>
              <a:rPr lang="en-US" altLang="zh-CN" sz="1650" dirty="0" smtClean="0">
                <a:ea typeface="微软雅黑" panose="020B0503020204020204" pitchFamily="34" charset="-122"/>
              </a:rPr>
              <a:t>2                     1 1 1</a:t>
            </a:r>
            <a:endParaRPr lang="zh-CN" altLang="en-US" sz="1650" dirty="0"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4139361"/>
            <a:ext cx="2411033" cy="3462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ea typeface="微软雅黑" panose="020B0503020204020204" pitchFamily="34" charset="-122"/>
              </a:rPr>
              <a:t>0 2 </a:t>
            </a:r>
            <a:r>
              <a:rPr lang="en-US" altLang="zh-CN" sz="1650" dirty="0" smtClean="0">
                <a:ea typeface="微软雅黑" panose="020B0503020204020204" pitchFamily="34" charset="-122"/>
              </a:rPr>
              <a:t>1                     1 1 1 </a:t>
            </a:r>
            <a:endParaRPr lang="zh-CN" altLang="en-US" sz="1650" dirty="0"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2617" y="2907055"/>
            <a:ext cx="48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S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endCxn id="4" idx="1"/>
          </p:cNvCxnSpPr>
          <p:nvPr/>
        </p:nvCxnSpPr>
        <p:spPr>
          <a:xfrm rot="5400000" flipH="1" flipV="1">
            <a:off x="4072707" y="1848418"/>
            <a:ext cx="1313597" cy="112514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6" idx="1"/>
          </p:cNvCxnSpPr>
          <p:nvPr/>
        </p:nvCxnSpPr>
        <p:spPr>
          <a:xfrm flipV="1">
            <a:off x="4220510" y="2675388"/>
            <a:ext cx="1071570" cy="3924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81839" y="2799898"/>
            <a:ext cx="48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" panose="020B0503020204020204" pitchFamily="34" charset="-122"/>
              </a:rPr>
              <a:t>T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>
            <a:endCxn id="34" idx="1"/>
          </p:cNvCxnSpPr>
          <p:nvPr/>
        </p:nvCxnSpPr>
        <p:spPr>
          <a:xfrm flipV="1">
            <a:off x="7703113" y="2938397"/>
            <a:ext cx="1178727" cy="6031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4" idx="1"/>
          </p:cNvCxnSpPr>
          <p:nvPr/>
        </p:nvCxnSpPr>
        <p:spPr>
          <a:xfrm flipV="1">
            <a:off x="7703113" y="2938397"/>
            <a:ext cx="1178727" cy="136058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18132" y="2035548"/>
            <a:ext cx="4822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ea typeface="微软雅黑" panose="020B0503020204020204" pitchFamily="34" charset="-122"/>
              </a:rPr>
              <a:t>15</a:t>
            </a:r>
            <a:endParaRPr lang="zh-CN" altLang="en-US" sz="1500" dirty="0">
              <a:ea typeface="微软雅黑" panose="020B0503020204020204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46192" y="2537466"/>
            <a:ext cx="4822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ea typeface="微软雅黑" panose="020B0503020204020204" pitchFamily="34" charset="-122"/>
              </a:rPr>
              <a:t>10</a:t>
            </a:r>
            <a:endParaRPr lang="zh-CN" altLang="en-US" sz="1500" dirty="0"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71004" y="3007647"/>
            <a:ext cx="4822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ea typeface="微软雅黑" panose="020B0503020204020204" pitchFamily="34" charset="-122"/>
              </a:rPr>
              <a:t>30</a:t>
            </a:r>
            <a:endParaRPr lang="zh-CN" altLang="en-US" sz="1500" dirty="0">
              <a:ea typeface="微软雅黑" panose="020B0503020204020204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71003" y="3541510"/>
            <a:ext cx="4822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ea typeface="微软雅黑" panose="020B0503020204020204" pitchFamily="34" charset="-122"/>
              </a:rPr>
              <a:t>3</a:t>
            </a:r>
            <a:endParaRPr lang="zh-CN" altLang="en-US" sz="1500" dirty="0">
              <a:ea typeface="微软雅黑" panose="020B0503020204020204" pitchFamily="34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rot="10800000" flipV="1">
            <a:off x="5774286" y="1942642"/>
            <a:ext cx="1553777" cy="144662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10" idx="0"/>
          </p:cNvCxnSpPr>
          <p:nvPr/>
        </p:nvCxnSpPr>
        <p:spPr>
          <a:xfrm rot="10800000" flipV="1">
            <a:off x="5667129" y="2853477"/>
            <a:ext cx="1660934" cy="128588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685121" y="2907055"/>
            <a:ext cx="26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∞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92278" y="2049799"/>
            <a:ext cx="26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∞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5878023" y="2860054"/>
            <a:ext cx="1450042" cy="47075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66661" y="211799"/>
            <a:ext cx="6480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  POJ 3436 ACM Computer Factory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15612" y="1818225"/>
            <a:ext cx="5411429" cy="3025174"/>
            <a:chOff x="309278" y="883584"/>
            <a:chExt cx="5411429" cy="3025174"/>
          </a:xfrm>
        </p:grpSpPr>
        <p:sp>
          <p:nvSpPr>
            <p:cNvPr id="38" name="TextBox 3"/>
            <p:cNvSpPr txBox="1"/>
            <p:nvPr/>
          </p:nvSpPr>
          <p:spPr>
            <a:xfrm>
              <a:off x="1648741" y="1015759"/>
              <a:ext cx="750099" cy="3462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50" dirty="0">
                  <a:ea typeface="微软雅黑" panose="020B0503020204020204" pitchFamily="34" charset="-122"/>
                </a:rPr>
                <a:t>0 0 0</a:t>
              </a:r>
              <a:endParaRPr lang="zh-CN" altLang="en-US" sz="1650" dirty="0">
                <a:ea typeface="微软雅黑" panose="020B0503020204020204" pitchFamily="34" charset="-122"/>
              </a:endParaRPr>
            </a:p>
          </p:txBody>
        </p:sp>
        <p:sp>
          <p:nvSpPr>
            <p:cNvPr id="39" name="TextBox 4"/>
            <p:cNvSpPr txBox="1"/>
            <p:nvPr/>
          </p:nvSpPr>
          <p:spPr>
            <a:xfrm>
              <a:off x="3309675" y="1015759"/>
              <a:ext cx="750099" cy="3462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50" dirty="0">
                  <a:ea typeface="微软雅黑" panose="020B0503020204020204" pitchFamily="34" charset="-122"/>
                </a:rPr>
                <a:t>0 1 0</a:t>
              </a:r>
              <a:endParaRPr lang="zh-CN" altLang="en-US" sz="1650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TextBox 5"/>
            <p:cNvSpPr txBox="1"/>
            <p:nvPr/>
          </p:nvSpPr>
          <p:spPr>
            <a:xfrm>
              <a:off x="1648741" y="1936953"/>
              <a:ext cx="750099" cy="3462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50" dirty="0">
                  <a:ea typeface="微软雅黑" panose="020B0503020204020204" pitchFamily="34" charset="-122"/>
                </a:rPr>
                <a:t>0 0 0</a:t>
              </a:r>
              <a:endParaRPr lang="zh-CN" altLang="en-US" sz="1650" dirty="0">
                <a:ea typeface="微软雅黑" panose="020B0503020204020204" pitchFamily="34" charset="-122"/>
              </a:endParaRPr>
            </a:p>
          </p:txBody>
        </p:sp>
        <p:sp>
          <p:nvSpPr>
            <p:cNvPr id="43" name="TextBox 6"/>
            <p:cNvSpPr txBox="1"/>
            <p:nvPr/>
          </p:nvSpPr>
          <p:spPr>
            <a:xfrm>
              <a:off x="3309675" y="1936953"/>
              <a:ext cx="750099" cy="3462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50" dirty="0">
                  <a:ea typeface="微软雅黑" panose="020B0503020204020204" pitchFamily="34" charset="-122"/>
                </a:rPr>
                <a:t>0 1 1</a:t>
              </a:r>
              <a:endParaRPr lang="zh-CN" altLang="en-US" sz="1650" dirty="0">
                <a:ea typeface="微软雅黑" panose="020B0503020204020204" pitchFamily="34" charset="-122"/>
              </a:endParaRPr>
            </a:p>
          </p:txBody>
        </p:sp>
        <p:sp>
          <p:nvSpPr>
            <p:cNvPr id="45" name="TextBox 7"/>
            <p:cNvSpPr txBox="1"/>
            <p:nvPr/>
          </p:nvSpPr>
          <p:spPr>
            <a:xfrm>
              <a:off x="1648741" y="2812410"/>
              <a:ext cx="750099" cy="3462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50" dirty="0">
                  <a:ea typeface="微软雅黑" panose="020B0503020204020204" pitchFamily="34" charset="-122"/>
                </a:rPr>
                <a:t>0 1 2</a:t>
              </a:r>
              <a:endParaRPr lang="zh-CN" altLang="en-US" sz="1650" dirty="0">
                <a:ea typeface="微软雅黑" panose="020B0503020204020204" pitchFamily="34" charset="-122"/>
              </a:endParaRPr>
            </a:p>
          </p:txBody>
        </p:sp>
        <p:sp>
          <p:nvSpPr>
            <p:cNvPr id="46" name="TextBox 8"/>
            <p:cNvSpPr txBox="1"/>
            <p:nvPr/>
          </p:nvSpPr>
          <p:spPr>
            <a:xfrm>
              <a:off x="3309675" y="2803075"/>
              <a:ext cx="750099" cy="3462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50" dirty="0">
                  <a:ea typeface="微软雅黑" panose="020B0503020204020204" pitchFamily="34" charset="-122"/>
                </a:rPr>
                <a:t>1 1 1</a:t>
              </a:r>
              <a:endParaRPr lang="zh-CN" altLang="en-US" sz="1650" dirty="0">
                <a:ea typeface="微软雅黑" panose="020B0503020204020204" pitchFamily="34" charset="-122"/>
              </a:endParaRPr>
            </a:p>
          </p:txBody>
        </p:sp>
        <p:sp>
          <p:nvSpPr>
            <p:cNvPr id="47" name="TextBox 9"/>
            <p:cNvSpPr txBox="1"/>
            <p:nvPr/>
          </p:nvSpPr>
          <p:spPr>
            <a:xfrm>
              <a:off x="1648741" y="3562509"/>
              <a:ext cx="750099" cy="3462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50" dirty="0">
                  <a:ea typeface="微软雅黑" panose="020B0503020204020204" pitchFamily="34" charset="-122"/>
                </a:rPr>
                <a:t>0 2 1</a:t>
              </a:r>
              <a:endParaRPr lang="zh-CN" altLang="en-US" sz="1650" dirty="0">
                <a:ea typeface="微软雅黑" panose="020B0503020204020204" pitchFamily="34" charset="-122"/>
              </a:endParaRPr>
            </a:p>
          </p:txBody>
        </p:sp>
        <p:sp>
          <p:nvSpPr>
            <p:cNvPr id="48" name="TextBox 10"/>
            <p:cNvSpPr txBox="1"/>
            <p:nvPr/>
          </p:nvSpPr>
          <p:spPr>
            <a:xfrm>
              <a:off x="3309675" y="3560548"/>
              <a:ext cx="750099" cy="3462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50" dirty="0">
                  <a:ea typeface="微软雅黑" panose="020B0503020204020204" pitchFamily="34" charset="-122"/>
                </a:rPr>
                <a:t>1 1 1</a:t>
              </a:r>
              <a:endParaRPr lang="zh-CN" altLang="en-US" sz="1650" dirty="0"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箭头连接符 55"/>
            <p:cNvCxnSpPr>
              <a:stCxn id="38" idx="3"/>
              <a:endCxn id="39" idx="1"/>
            </p:cNvCxnSpPr>
            <p:nvPr/>
          </p:nvCxnSpPr>
          <p:spPr>
            <a:xfrm>
              <a:off x="2398840" y="1177342"/>
              <a:ext cx="910835" cy="119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14"/>
            <p:cNvSpPr txBox="1"/>
            <p:nvPr/>
          </p:nvSpPr>
          <p:spPr>
            <a:xfrm>
              <a:off x="1005799" y="1419369"/>
              <a:ext cx="26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ea typeface="微软雅黑" panose="020B0503020204020204" pitchFamily="34" charset="-122"/>
                </a:rPr>
                <a:t>∞</a:t>
              </a:r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2398840" y="2097688"/>
              <a:ext cx="910835" cy="119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2398840" y="2973145"/>
              <a:ext cx="910835" cy="119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>
              <a:off x="2398840" y="3724092"/>
              <a:ext cx="910835" cy="119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21"/>
            <p:cNvSpPr txBox="1"/>
            <p:nvPr/>
          </p:nvSpPr>
          <p:spPr>
            <a:xfrm>
              <a:off x="309278" y="2330203"/>
              <a:ext cx="48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ea typeface="微软雅黑" panose="020B0503020204020204" pitchFamily="34" charset="-122"/>
                </a:rPr>
                <a:t>S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  <p:cxnSp>
          <p:nvCxnSpPr>
            <p:cNvPr id="65" name="直接箭头连接符 64"/>
            <p:cNvCxnSpPr>
              <a:endCxn id="38" idx="1"/>
            </p:cNvCxnSpPr>
            <p:nvPr/>
          </p:nvCxnSpPr>
          <p:spPr>
            <a:xfrm rot="5400000" flipH="1" flipV="1">
              <a:off x="429368" y="1271566"/>
              <a:ext cx="1313597" cy="112514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endCxn id="40" idx="1"/>
            </p:cNvCxnSpPr>
            <p:nvPr/>
          </p:nvCxnSpPr>
          <p:spPr>
            <a:xfrm flipV="1">
              <a:off x="577171" y="2098536"/>
              <a:ext cx="1071570" cy="39240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32"/>
            <p:cNvSpPr txBox="1"/>
            <p:nvPr/>
          </p:nvSpPr>
          <p:spPr>
            <a:xfrm>
              <a:off x="1059377" y="2008732"/>
              <a:ext cx="26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ea typeface="微软雅黑" panose="020B0503020204020204" pitchFamily="34" charset="-122"/>
                </a:rPr>
                <a:t>∞</a:t>
              </a:r>
            </a:p>
          </p:txBody>
        </p:sp>
        <p:sp>
          <p:nvSpPr>
            <p:cNvPr id="68" name="TextBox 33"/>
            <p:cNvSpPr txBox="1"/>
            <p:nvPr/>
          </p:nvSpPr>
          <p:spPr>
            <a:xfrm>
              <a:off x="5238500" y="2223046"/>
              <a:ext cx="48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ea typeface="微软雅黑" panose="020B0503020204020204" pitchFamily="34" charset="-122"/>
                </a:rPr>
                <a:t>T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  <p:cxnSp>
          <p:nvCxnSpPr>
            <p:cNvPr id="69" name="直接箭头连接符 68"/>
            <p:cNvCxnSpPr>
              <a:stCxn id="46" idx="3"/>
              <a:endCxn id="68" idx="1"/>
            </p:cNvCxnSpPr>
            <p:nvPr/>
          </p:nvCxnSpPr>
          <p:spPr>
            <a:xfrm flipV="1">
              <a:off x="4059774" y="2361545"/>
              <a:ext cx="1178727" cy="60311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48" idx="3"/>
              <a:endCxn id="68" idx="1"/>
            </p:cNvCxnSpPr>
            <p:nvPr/>
          </p:nvCxnSpPr>
          <p:spPr>
            <a:xfrm flipV="1">
              <a:off x="4059774" y="2361545"/>
              <a:ext cx="1178727" cy="136058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48"/>
            <p:cNvSpPr txBox="1"/>
            <p:nvPr/>
          </p:nvSpPr>
          <p:spPr>
            <a:xfrm>
              <a:off x="4488401" y="2437360"/>
              <a:ext cx="26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ea typeface="微软雅黑" panose="020B0503020204020204" pitchFamily="34" charset="-122"/>
                </a:rPr>
                <a:t>∞</a:t>
              </a:r>
            </a:p>
          </p:txBody>
        </p:sp>
        <p:sp>
          <p:nvSpPr>
            <p:cNvPr id="72" name="TextBox 49"/>
            <p:cNvSpPr txBox="1"/>
            <p:nvPr/>
          </p:nvSpPr>
          <p:spPr>
            <a:xfrm>
              <a:off x="4434823" y="2865988"/>
              <a:ext cx="26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ea typeface="微软雅黑" panose="020B0503020204020204" pitchFamily="34" charset="-122"/>
                </a:rPr>
                <a:t>∞</a:t>
              </a:r>
            </a:p>
          </p:txBody>
        </p:sp>
        <p:sp>
          <p:nvSpPr>
            <p:cNvPr id="73" name="TextBox 50"/>
            <p:cNvSpPr txBox="1"/>
            <p:nvPr/>
          </p:nvSpPr>
          <p:spPr>
            <a:xfrm>
              <a:off x="2666732" y="883584"/>
              <a:ext cx="4822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ea typeface="微软雅黑" panose="020B0503020204020204" pitchFamily="34" charset="-122"/>
                </a:rPr>
                <a:t>15</a:t>
              </a:r>
              <a:endParaRPr lang="zh-CN" altLang="en-US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74" name="TextBox 51"/>
            <p:cNvSpPr txBox="1"/>
            <p:nvPr/>
          </p:nvSpPr>
          <p:spPr>
            <a:xfrm>
              <a:off x="2666732" y="1794418"/>
              <a:ext cx="4822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ea typeface="微软雅黑" panose="020B0503020204020204" pitchFamily="34" charset="-122"/>
                </a:rPr>
                <a:t>10</a:t>
              </a:r>
              <a:endParaRPr lang="zh-CN" altLang="en-US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75" name="TextBox 52"/>
            <p:cNvSpPr txBox="1"/>
            <p:nvPr/>
          </p:nvSpPr>
          <p:spPr>
            <a:xfrm>
              <a:off x="2666732" y="2651674"/>
              <a:ext cx="4822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ea typeface="微软雅黑" panose="020B0503020204020204" pitchFamily="34" charset="-122"/>
                </a:rPr>
                <a:t>30</a:t>
              </a:r>
              <a:endParaRPr lang="zh-CN" altLang="en-US" sz="1500" dirty="0">
                <a:ea typeface="微软雅黑" panose="020B0503020204020204" pitchFamily="34" charset="-122"/>
              </a:endParaRPr>
            </a:p>
          </p:txBody>
        </p:sp>
        <p:sp>
          <p:nvSpPr>
            <p:cNvPr id="76" name="TextBox 53"/>
            <p:cNvSpPr txBox="1"/>
            <p:nvPr/>
          </p:nvSpPr>
          <p:spPr>
            <a:xfrm>
              <a:off x="2720311" y="3455352"/>
              <a:ext cx="4822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ea typeface="微软雅黑" panose="020B0503020204020204" pitchFamily="34" charset="-122"/>
                </a:rPr>
                <a:t>3</a:t>
              </a:r>
              <a:endParaRPr lang="zh-CN" altLang="en-US" sz="1500" dirty="0">
                <a:ea typeface="微软雅黑" panose="020B0503020204020204" pitchFamily="34" charset="-122"/>
              </a:endParaRPr>
            </a:p>
          </p:txBody>
        </p:sp>
        <p:cxnSp>
          <p:nvCxnSpPr>
            <p:cNvPr id="77" name="直接箭头连接符 76"/>
            <p:cNvCxnSpPr/>
            <p:nvPr/>
          </p:nvCxnSpPr>
          <p:spPr>
            <a:xfrm rot="10800000" flipV="1">
              <a:off x="2130947" y="1365790"/>
              <a:ext cx="1553777" cy="144662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endCxn id="47" idx="0"/>
            </p:cNvCxnSpPr>
            <p:nvPr/>
          </p:nvCxnSpPr>
          <p:spPr>
            <a:xfrm rot="10800000" flipV="1">
              <a:off x="2023790" y="2276625"/>
              <a:ext cx="1660934" cy="1285884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58"/>
            <p:cNvSpPr txBox="1"/>
            <p:nvPr/>
          </p:nvSpPr>
          <p:spPr>
            <a:xfrm>
              <a:off x="3041782" y="2330203"/>
              <a:ext cx="26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∞</a:t>
              </a:r>
            </a:p>
          </p:txBody>
        </p:sp>
        <p:sp>
          <p:nvSpPr>
            <p:cNvPr id="80" name="TextBox 59"/>
            <p:cNvSpPr txBox="1"/>
            <p:nvPr/>
          </p:nvSpPr>
          <p:spPr>
            <a:xfrm>
              <a:off x="3148939" y="1472947"/>
              <a:ext cx="267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∞</a:t>
              </a:r>
            </a:p>
          </p:txBody>
        </p:sp>
        <p:cxnSp>
          <p:nvCxnSpPr>
            <p:cNvPr id="81" name="直接箭头连接符 80"/>
            <p:cNvCxnSpPr>
              <a:stCxn id="43" idx="2"/>
            </p:cNvCxnSpPr>
            <p:nvPr/>
          </p:nvCxnSpPr>
          <p:spPr>
            <a:xfrm flipH="1">
              <a:off x="2291684" y="2283202"/>
              <a:ext cx="1393041" cy="52920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279388" y="878830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另一种构图：单输入，或者单输出的机器，不必拆成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2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fontAlgn="auto">
              <a:spcAft>
                <a:spcPts val="0"/>
              </a:spcAft>
              <a:buNone/>
              <a:defRPr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例题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3</a:t>
            </a:r>
          </a:p>
          <a:p>
            <a:pPr algn="ctr">
              <a:buNone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</a:rPr>
              <a:t>Optimal Milking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24328" y="46492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冰岛黛提瀑布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76" y="483518"/>
            <a:ext cx="6196923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67494"/>
            <a:ext cx="8712968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0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2112 Optimal Milking</a:t>
            </a:r>
          </a:p>
          <a:p>
            <a:endParaRPr lang="en-US" altLang="zh-CN" dirty="0" smtClean="0">
              <a:ea typeface="微软雅黑" panose="020B0503020204020204" pitchFamily="34" charset="-122"/>
            </a:endParaRPr>
          </a:p>
          <a:p>
            <a:endParaRPr lang="en-US" altLang="zh-CN" sz="2100" dirty="0" smtClean="0">
              <a:ea typeface="微软雅黑" panose="020B0503020204020204" pitchFamily="34" charset="-122"/>
            </a:endParaRPr>
          </a:p>
          <a:p>
            <a:r>
              <a:rPr lang="zh-CN" altLang="en-US" sz="2100" dirty="0" smtClean="0">
                <a:ea typeface="微软雅黑" panose="020B0503020204020204" pitchFamily="34" charset="-122"/>
              </a:rPr>
              <a:t>有</a:t>
            </a:r>
            <a:r>
              <a:rPr lang="en-US" altLang="zh-CN" sz="2100" dirty="0">
                <a:ea typeface="微软雅黑" panose="020B0503020204020204" pitchFamily="34" charset="-122"/>
              </a:rPr>
              <a:t>K</a:t>
            </a:r>
            <a:r>
              <a:rPr lang="zh-CN" altLang="en-US" sz="2100" dirty="0">
                <a:ea typeface="微软雅黑" panose="020B0503020204020204" pitchFamily="34" charset="-122"/>
              </a:rPr>
              <a:t>台挤奶机器和</a:t>
            </a:r>
            <a:r>
              <a:rPr lang="en-US" altLang="zh-CN" sz="2100" dirty="0">
                <a:ea typeface="微软雅黑" panose="020B0503020204020204" pitchFamily="34" charset="-122"/>
              </a:rPr>
              <a:t>C</a:t>
            </a:r>
            <a:r>
              <a:rPr lang="zh-CN" altLang="en-US" sz="2100" dirty="0">
                <a:ea typeface="微软雅黑" panose="020B0503020204020204" pitchFamily="34" charset="-122"/>
              </a:rPr>
              <a:t>头牛</a:t>
            </a:r>
            <a:r>
              <a:rPr lang="en-US" altLang="zh-CN" sz="2100" dirty="0">
                <a:ea typeface="微软雅黑" panose="020B0503020204020204" pitchFamily="34" charset="-122"/>
              </a:rPr>
              <a:t>(</a:t>
            </a:r>
            <a:r>
              <a:rPr lang="zh-CN" altLang="en-US" sz="2100" dirty="0">
                <a:ea typeface="微软雅黑" panose="020B0503020204020204" pitchFamily="34" charset="-122"/>
              </a:rPr>
              <a:t>统称为物体），每台挤奶机器只能容纳</a:t>
            </a:r>
            <a:r>
              <a:rPr lang="en-US" altLang="zh-CN" sz="2100" dirty="0">
                <a:ea typeface="微软雅黑" panose="020B0503020204020204" pitchFamily="34" charset="-122"/>
              </a:rPr>
              <a:t>M</a:t>
            </a:r>
            <a:r>
              <a:rPr lang="zh-CN" altLang="en-US" sz="2100" dirty="0">
                <a:ea typeface="微软雅黑" panose="020B0503020204020204" pitchFamily="34" charset="-122"/>
              </a:rPr>
              <a:t>头牛进行挤奶。现在给出</a:t>
            </a:r>
            <a:r>
              <a:rPr lang="en-US" altLang="zh-CN" sz="2100" dirty="0" err="1" smtClean="0">
                <a:ea typeface="微软雅黑" panose="020B0503020204020204" pitchFamily="34" charset="-122"/>
              </a:rPr>
              <a:t>dist</a:t>
            </a:r>
            <a:r>
              <a:rPr lang="en-US" altLang="zh-CN" sz="2100" dirty="0" smtClean="0">
                <a:ea typeface="微软雅黑" panose="020B0503020204020204" pitchFamily="34" charset="-122"/>
              </a:rPr>
              <a:t>[K </a:t>
            </a:r>
            <a:r>
              <a:rPr lang="en-US" altLang="zh-CN" sz="2100" dirty="0">
                <a:ea typeface="微软雅黑" panose="020B0503020204020204" pitchFamily="34" charset="-122"/>
              </a:rPr>
              <a:t>+ C][K + C]</a:t>
            </a:r>
            <a:r>
              <a:rPr lang="zh-CN" altLang="en-US" sz="2100" dirty="0">
                <a:ea typeface="微软雅黑" panose="020B0503020204020204" pitchFamily="34" charset="-122"/>
              </a:rPr>
              <a:t>的矩阵，</a:t>
            </a:r>
            <a:r>
              <a:rPr lang="en-US" altLang="zh-CN" sz="2100" dirty="0" err="1" smtClean="0">
                <a:ea typeface="微软雅黑" panose="020B0503020204020204" pitchFamily="34" charset="-122"/>
              </a:rPr>
              <a:t>dist</a:t>
            </a:r>
            <a:r>
              <a:rPr lang="en-US" altLang="zh-CN" sz="2100" dirty="0" smtClean="0">
                <a:ea typeface="微软雅黑" panose="020B0503020204020204" pitchFamily="34" charset="-122"/>
              </a:rPr>
              <a:t>[</a:t>
            </a:r>
            <a:r>
              <a:rPr lang="en-US" altLang="zh-CN" sz="2100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sz="2100" dirty="0">
                <a:ea typeface="微软雅黑" panose="020B0503020204020204" pitchFamily="34" charset="-122"/>
              </a:rPr>
              <a:t>][j]</a:t>
            </a:r>
            <a:r>
              <a:rPr lang="zh-CN" altLang="en-US" sz="2100" dirty="0">
                <a:ea typeface="微软雅黑" panose="020B0503020204020204" pitchFamily="34" charset="-122"/>
              </a:rPr>
              <a:t>若不为</a:t>
            </a:r>
            <a:r>
              <a:rPr lang="en-US" altLang="zh-CN" sz="2100" dirty="0">
                <a:ea typeface="微软雅黑" panose="020B0503020204020204" pitchFamily="34" charset="-122"/>
              </a:rPr>
              <a:t>0</a:t>
            </a:r>
            <a:r>
              <a:rPr lang="zh-CN" altLang="en-US" sz="2100" dirty="0">
                <a:ea typeface="微软雅黑" panose="020B0503020204020204" pitchFamily="34" charset="-122"/>
              </a:rPr>
              <a:t>则表示第</a:t>
            </a:r>
            <a:r>
              <a:rPr lang="en-US" altLang="zh-CN" sz="2100" dirty="0" err="1">
                <a:ea typeface="微软雅黑" panose="020B0503020204020204" pitchFamily="34" charset="-122"/>
              </a:rPr>
              <a:t>i</a:t>
            </a:r>
            <a:r>
              <a:rPr lang="zh-CN" altLang="en-US" sz="2100" dirty="0">
                <a:ea typeface="微软雅黑" panose="020B0503020204020204" pitchFamily="34" charset="-122"/>
              </a:rPr>
              <a:t>个物体到第</a:t>
            </a:r>
            <a:r>
              <a:rPr lang="en-US" altLang="zh-CN" sz="2100" dirty="0">
                <a:ea typeface="微软雅黑" panose="020B0503020204020204" pitchFamily="34" charset="-122"/>
              </a:rPr>
              <a:t>j</a:t>
            </a:r>
            <a:r>
              <a:rPr lang="zh-CN" altLang="en-US" sz="2100" dirty="0">
                <a:ea typeface="微软雅黑" panose="020B0503020204020204" pitchFamily="34" charset="-122"/>
              </a:rPr>
              <a:t>个物体之间有路，</a:t>
            </a:r>
            <a:r>
              <a:rPr lang="en-US" altLang="zh-CN" sz="2100" dirty="0" err="1" smtClean="0">
                <a:ea typeface="微软雅黑" panose="020B0503020204020204" pitchFamily="34" charset="-122"/>
              </a:rPr>
              <a:t>dist</a:t>
            </a:r>
            <a:r>
              <a:rPr lang="en-US" altLang="zh-CN" sz="2100" dirty="0" smtClean="0">
                <a:ea typeface="微软雅黑" panose="020B0503020204020204" pitchFamily="34" charset="-122"/>
              </a:rPr>
              <a:t>[</a:t>
            </a:r>
            <a:r>
              <a:rPr lang="en-US" altLang="zh-CN" sz="2100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sz="2100" dirty="0">
                <a:ea typeface="微软雅黑" panose="020B0503020204020204" pitchFamily="34" charset="-122"/>
              </a:rPr>
              <a:t>][j]</a:t>
            </a:r>
            <a:r>
              <a:rPr lang="zh-CN" altLang="en-US" sz="2100" dirty="0">
                <a:ea typeface="微软雅黑" panose="020B0503020204020204" pitchFamily="34" charset="-122"/>
              </a:rPr>
              <a:t>就是该路的长度</a:t>
            </a:r>
            <a:r>
              <a:rPr lang="zh-CN" altLang="en-US" sz="2100" dirty="0" smtClean="0">
                <a:ea typeface="微软雅黑" panose="020B0503020204020204" pitchFamily="34" charset="-122"/>
              </a:rPr>
              <a:t>。</a:t>
            </a:r>
            <a:endParaRPr lang="en-US" altLang="zh-CN" sz="2100" dirty="0" smtClean="0">
              <a:ea typeface="微软雅黑" panose="020B0503020204020204" pitchFamily="34" charset="-122"/>
            </a:endParaRPr>
          </a:p>
          <a:p>
            <a:r>
              <a:rPr lang="zh-CN" altLang="en-US" sz="2100" dirty="0" smtClean="0">
                <a:ea typeface="微软雅黑" panose="020B0503020204020204" pitchFamily="34" charset="-122"/>
              </a:rPr>
              <a:t>（</a:t>
            </a:r>
            <a:r>
              <a:rPr lang="en-US" altLang="zh-CN" sz="2100" dirty="0">
                <a:ea typeface="微软雅黑" panose="020B0503020204020204" pitchFamily="34" charset="-122"/>
              </a:rPr>
              <a:t>1 &lt;= K &lt;= 30,1 &lt;= C &lt;= 200</a:t>
            </a:r>
            <a:r>
              <a:rPr lang="zh-CN" altLang="en-US" sz="2100" dirty="0">
                <a:ea typeface="微软雅黑" panose="020B0503020204020204" pitchFamily="34" charset="-122"/>
              </a:rPr>
              <a:t>）</a:t>
            </a:r>
            <a:endParaRPr lang="en-US" altLang="zh-CN" sz="2100" dirty="0">
              <a:ea typeface="微软雅黑" panose="020B0503020204020204" pitchFamily="34" charset="-122"/>
            </a:endParaRPr>
          </a:p>
          <a:p>
            <a:endParaRPr lang="en-US" altLang="zh-CN" sz="2100" dirty="0">
              <a:ea typeface="微软雅黑" panose="020B0503020204020204" pitchFamily="34" charset="-122"/>
            </a:endParaRPr>
          </a:p>
          <a:p>
            <a:endParaRPr lang="zh-CN" altLang="en-US" sz="2100" dirty="0">
              <a:ea typeface="微软雅黑" panose="020B0503020204020204" pitchFamily="34" charset="-122"/>
            </a:endParaRPr>
          </a:p>
          <a:p>
            <a:r>
              <a:rPr lang="zh-CN" altLang="en-US" sz="2100" dirty="0">
                <a:ea typeface="微软雅黑" panose="020B0503020204020204" pitchFamily="34" charset="-122"/>
              </a:rPr>
              <a:t>现在问你怎么安排这</a:t>
            </a:r>
            <a:r>
              <a:rPr lang="en-US" altLang="zh-CN" sz="2100" dirty="0">
                <a:ea typeface="微软雅黑" panose="020B0503020204020204" pitchFamily="34" charset="-122"/>
              </a:rPr>
              <a:t>C</a:t>
            </a:r>
            <a:r>
              <a:rPr lang="zh-CN" altLang="en-US" sz="2100" dirty="0">
                <a:ea typeface="微软雅黑" panose="020B0503020204020204" pitchFamily="34" charset="-122"/>
              </a:rPr>
              <a:t>头牛到</a:t>
            </a:r>
            <a:r>
              <a:rPr lang="en-US" altLang="zh-CN" sz="2100" dirty="0">
                <a:ea typeface="微软雅黑" panose="020B0503020204020204" pitchFamily="34" charset="-122"/>
              </a:rPr>
              <a:t>K</a:t>
            </a:r>
            <a:r>
              <a:rPr lang="zh-CN" altLang="en-US" sz="2100" dirty="0">
                <a:ea typeface="微软雅黑" panose="020B0503020204020204" pitchFamily="34" charset="-122"/>
              </a:rPr>
              <a:t>台机器挤奶，使得需要走最长路程到挤奶机器的奶牛所走的路程最少，求出这个最小值。</a:t>
            </a:r>
          </a:p>
        </p:txBody>
      </p:sp>
    </p:spTree>
    <p:extLst>
      <p:ext uri="{BB962C8B-B14F-4D97-AF65-F5344CB8AC3E}">
        <p14:creationId xmlns:p14="http://schemas.microsoft.com/office/powerpoint/2010/main" val="2778642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411510"/>
            <a:ext cx="7776864" cy="4547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2112 Optimal Milking</a:t>
            </a:r>
          </a:p>
          <a:p>
            <a:endParaRPr lang="en-US" altLang="zh-CN" sz="1950" dirty="0" smtClean="0">
              <a:ea typeface="微软雅黑" panose="020B0503020204020204" pitchFamily="34" charset="-122"/>
            </a:endParaRPr>
          </a:p>
          <a:p>
            <a:r>
              <a:rPr lang="en-US" altLang="zh-CN" sz="1950" dirty="0" smtClean="0">
                <a:solidFill>
                  <a:srgbClr val="7030A0"/>
                </a:solidFill>
                <a:ea typeface="微软雅黑" panose="020B0503020204020204" pitchFamily="34" charset="-122"/>
              </a:rPr>
              <a:t>Sample </a:t>
            </a:r>
            <a:r>
              <a:rPr lang="en-US" altLang="zh-CN" sz="1950" dirty="0">
                <a:solidFill>
                  <a:srgbClr val="7030A0"/>
                </a:solidFill>
                <a:ea typeface="微软雅黑" panose="020B0503020204020204" pitchFamily="34" charset="-122"/>
              </a:rPr>
              <a:t>Input</a:t>
            </a:r>
          </a:p>
          <a:p>
            <a:endParaRPr lang="en-US" altLang="zh-CN" sz="1950" dirty="0">
              <a:ea typeface="微软雅黑" panose="020B0503020204020204" pitchFamily="34" charset="-122"/>
            </a:endParaRPr>
          </a:p>
          <a:p>
            <a:r>
              <a:rPr lang="en-US" altLang="zh-CN" sz="1950" dirty="0">
                <a:ea typeface="微软雅黑" panose="020B0503020204020204" pitchFamily="34" charset="-122"/>
              </a:rPr>
              <a:t>2 3 2    </a:t>
            </a:r>
            <a:r>
              <a:rPr lang="en-US" altLang="zh-CN" sz="1950" dirty="0">
                <a:solidFill>
                  <a:srgbClr val="00B050"/>
                </a:solidFill>
                <a:ea typeface="微软雅黑" panose="020B0503020204020204" pitchFamily="34" charset="-122"/>
              </a:rPr>
              <a:t>// K C M</a:t>
            </a:r>
          </a:p>
          <a:p>
            <a:r>
              <a:rPr lang="en-US" altLang="zh-CN" sz="1950" dirty="0">
                <a:ea typeface="微软雅黑" panose="020B0503020204020204" pitchFamily="34" charset="-122"/>
              </a:rPr>
              <a:t>0 3 2 1 1</a:t>
            </a:r>
          </a:p>
          <a:p>
            <a:r>
              <a:rPr lang="en-US" altLang="zh-CN" sz="1950" dirty="0">
                <a:ea typeface="微软雅黑" panose="020B0503020204020204" pitchFamily="34" charset="-122"/>
              </a:rPr>
              <a:t>3 0 3 2 0</a:t>
            </a:r>
          </a:p>
          <a:p>
            <a:r>
              <a:rPr lang="en-US" altLang="zh-CN" sz="1950" dirty="0">
                <a:ea typeface="微软雅黑" panose="020B0503020204020204" pitchFamily="34" charset="-122"/>
              </a:rPr>
              <a:t>2 3 0 1 0</a:t>
            </a:r>
          </a:p>
          <a:p>
            <a:r>
              <a:rPr lang="en-US" altLang="zh-CN" sz="1950" dirty="0">
                <a:ea typeface="微软雅黑" panose="020B0503020204020204" pitchFamily="34" charset="-122"/>
              </a:rPr>
              <a:t>1 2 1 0 2</a:t>
            </a:r>
          </a:p>
          <a:p>
            <a:r>
              <a:rPr lang="en-US" altLang="zh-CN" sz="1950" dirty="0">
                <a:ea typeface="微软雅黑" panose="020B0503020204020204" pitchFamily="34" charset="-122"/>
              </a:rPr>
              <a:t>1 0 0 2 0</a:t>
            </a:r>
          </a:p>
          <a:p>
            <a:endParaRPr lang="en-US" altLang="zh-CN" sz="1950" dirty="0">
              <a:ea typeface="微软雅黑" panose="020B0503020204020204" pitchFamily="34" charset="-122"/>
            </a:endParaRPr>
          </a:p>
          <a:p>
            <a:r>
              <a:rPr lang="en-US" altLang="zh-CN" sz="1950" dirty="0">
                <a:solidFill>
                  <a:srgbClr val="7030A0"/>
                </a:solidFill>
                <a:ea typeface="微软雅黑" panose="020B0503020204020204" pitchFamily="34" charset="-122"/>
              </a:rPr>
              <a:t>Sample Output</a:t>
            </a:r>
          </a:p>
          <a:p>
            <a:endParaRPr lang="en-US" altLang="zh-CN" sz="1950" dirty="0">
              <a:ea typeface="微软雅黑" panose="020B0503020204020204" pitchFamily="34" charset="-122"/>
            </a:endParaRPr>
          </a:p>
          <a:p>
            <a:r>
              <a:rPr lang="en-US" altLang="zh-CN" sz="1950" dirty="0">
                <a:ea typeface="微软雅黑" panose="020B0503020204020204" pitchFamily="34" charset="-122"/>
              </a:rPr>
              <a:t>2</a:t>
            </a:r>
          </a:p>
          <a:p>
            <a:endParaRPr lang="en-US" alt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738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275606"/>
            <a:ext cx="8640960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50" dirty="0">
                <a:ea typeface="微软雅黑" panose="020B0503020204020204" pitchFamily="34" charset="-122"/>
              </a:rPr>
              <a:t>利用</a:t>
            </a:r>
            <a:r>
              <a:rPr lang="en-US" altLang="zh-CN" sz="2250" dirty="0">
                <a:ea typeface="微软雅黑" panose="020B0503020204020204" pitchFamily="34" charset="-122"/>
              </a:rPr>
              <a:t>Floyd</a:t>
            </a:r>
            <a:r>
              <a:rPr lang="zh-CN" altLang="en-US" sz="2250" dirty="0">
                <a:ea typeface="微软雅黑" panose="020B0503020204020204" pitchFamily="34" charset="-122"/>
              </a:rPr>
              <a:t>算法求出每个奶牛到每个挤奶机的最短距离。</a:t>
            </a:r>
          </a:p>
          <a:p>
            <a:endParaRPr lang="en-US" altLang="zh-CN" sz="2250" dirty="0">
              <a:ea typeface="微软雅黑" panose="020B0503020204020204" pitchFamily="34" charset="-122"/>
            </a:endParaRPr>
          </a:p>
          <a:p>
            <a:r>
              <a:rPr lang="zh-CN" altLang="en-US" sz="2250" dirty="0">
                <a:ea typeface="微软雅黑" panose="020B0503020204020204" pitchFamily="34" charset="-122"/>
              </a:rPr>
              <a:t>则题目变为：</a:t>
            </a:r>
            <a:endParaRPr lang="en-US" altLang="zh-CN" sz="2250" dirty="0">
              <a:ea typeface="微软雅黑" panose="020B0503020204020204" pitchFamily="34" charset="-122"/>
            </a:endParaRPr>
          </a:p>
          <a:p>
            <a:endParaRPr lang="zh-CN" altLang="en-US" sz="2250" dirty="0">
              <a:ea typeface="微软雅黑" panose="020B0503020204020204" pitchFamily="34" charset="-122"/>
            </a:endParaRPr>
          </a:p>
          <a:p>
            <a:r>
              <a:rPr lang="zh-CN" altLang="en-US" sz="2250" dirty="0">
                <a:ea typeface="微软雅黑" panose="020B0503020204020204" pitchFamily="34" charset="-122"/>
              </a:rPr>
              <a:t>已知</a:t>
            </a:r>
            <a:r>
              <a:rPr lang="en-US" altLang="zh-CN" sz="2250" dirty="0">
                <a:ea typeface="微软雅黑" panose="020B0503020204020204" pitchFamily="34" charset="-122"/>
              </a:rPr>
              <a:t>C</a:t>
            </a:r>
            <a:r>
              <a:rPr lang="zh-CN" altLang="en-US" sz="2250" dirty="0">
                <a:ea typeface="微软雅黑" panose="020B0503020204020204" pitchFamily="34" charset="-122"/>
              </a:rPr>
              <a:t>头奶牛到</a:t>
            </a:r>
            <a:r>
              <a:rPr lang="en-US" altLang="zh-CN" sz="2250" dirty="0">
                <a:ea typeface="微软雅黑" panose="020B0503020204020204" pitchFamily="34" charset="-122"/>
              </a:rPr>
              <a:t>K</a:t>
            </a:r>
            <a:r>
              <a:rPr lang="zh-CN" altLang="en-US" sz="2250" dirty="0">
                <a:ea typeface="微软雅黑" panose="020B0503020204020204" pitchFamily="34" charset="-122"/>
              </a:rPr>
              <a:t>个挤奶机的距离，每个挤奶机只能有</a:t>
            </a:r>
            <a:r>
              <a:rPr lang="en-US" altLang="zh-CN" sz="2250" dirty="0">
                <a:ea typeface="微软雅黑" panose="020B0503020204020204" pitchFamily="34" charset="-122"/>
              </a:rPr>
              <a:t>M</a:t>
            </a:r>
            <a:r>
              <a:rPr lang="zh-CN" altLang="en-US" sz="2250" dirty="0">
                <a:ea typeface="微软雅黑" panose="020B0503020204020204" pitchFamily="34" charset="-122"/>
              </a:rPr>
              <a:t>个奶牛，每个奶牛只能去一台挤奶机，求这些奶牛到其要去的挤奶机距离的最大值的最小值。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267494"/>
            <a:ext cx="4310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2112 Optimal Milking</a:t>
            </a:r>
          </a:p>
        </p:txBody>
      </p:sp>
    </p:spTree>
    <p:extLst>
      <p:ext uri="{BB962C8B-B14F-4D97-AF65-F5344CB8AC3E}">
        <p14:creationId xmlns:p14="http://schemas.microsoft.com/office/powerpoint/2010/main" val="376469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987574"/>
            <a:ext cx="8712968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50" b="1" dirty="0">
                <a:solidFill>
                  <a:srgbClr val="7030A0"/>
                </a:solidFill>
                <a:ea typeface="微软雅黑" panose="020B0503020204020204" pitchFamily="34" charset="-122"/>
              </a:rPr>
              <a:t>网络流模型：</a:t>
            </a:r>
          </a:p>
          <a:p>
            <a:endParaRPr lang="zh-CN" altLang="en-US" dirty="0" smtClean="0">
              <a:ea typeface="微软雅黑" panose="020B0503020204020204" pitchFamily="34" charset="-122"/>
            </a:endParaRPr>
          </a:p>
          <a:p>
            <a:r>
              <a:rPr lang="zh-CN" altLang="en-US" sz="2100" dirty="0">
                <a:ea typeface="微软雅黑" panose="020B0503020204020204" pitchFamily="34" charset="-122"/>
              </a:rPr>
              <a:t>每个奶牛最终都只能到达一个挤奶器，每个挤奶器只能有</a:t>
            </a:r>
            <a:r>
              <a:rPr lang="en-US" altLang="zh-CN" sz="2100" dirty="0">
                <a:ea typeface="微软雅黑" panose="020B0503020204020204" pitchFamily="34" charset="-122"/>
              </a:rPr>
              <a:t>M</a:t>
            </a:r>
            <a:r>
              <a:rPr lang="zh-CN" altLang="en-US" sz="2100" dirty="0">
                <a:ea typeface="微软雅黑" panose="020B0503020204020204" pitchFamily="34" charset="-122"/>
              </a:rPr>
              <a:t>个奶牛，可把奶牛看做网络流中的流。</a:t>
            </a:r>
          </a:p>
          <a:p>
            <a:endParaRPr lang="zh-CN" altLang="en-US" sz="2100" dirty="0">
              <a:ea typeface="微软雅黑" panose="020B0503020204020204" pitchFamily="34" charset="-122"/>
            </a:endParaRPr>
          </a:p>
          <a:p>
            <a:r>
              <a:rPr lang="zh-CN" altLang="en-US" sz="2100" dirty="0">
                <a:ea typeface="微软雅黑" panose="020B0503020204020204" pitchFamily="34" charset="-122"/>
              </a:rPr>
              <a:t>每个奶牛和挤奶器都是一个节点，添加一个源，连边到所有奶牛节点，这些边容量都是</a:t>
            </a:r>
            <a:r>
              <a:rPr lang="en-US" altLang="zh-CN" sz="2100" dirty="0">
                <a:ea typeface="微软雅黑" panose="020B0503020204020204" pitchFamily="34" charset="-122"/>
              </a:rPr>
              <a:t>1</a:t>
            </a:r>
            <a:r>
              <a:rPr lang="zh-CN" altLang="en-US" sz="2100" dirty="0">
                <a:ea typeface="微软雅黑" panose="020B0503020204020204" pitchFamily="34" charset="-122"/>
              </a:rPr>
              <a:t>。</a:t>
            </a:r>
          </a:p>
          <a:p>
            <a:endParaRPr lang="zh-CN" altLang="en-US" sz="2100" dirty="0">
              <a:ea typeface="微软雅黑" panose="020B0503020204020204" pitchFamily="34" charset="-122"/>
            </a:endParaRPr>
          </a:p>
          <a:p>
            <a:r>
              <a:rPr lang="zh-CN" altLang="en-US" sz="2100" dirty="0">
                <a:ea typeface="微软雅黑" panose="020B0503020204020204" pitchFamily="34" charset="-122"/>
              </a:rPr>
              <a:t>添加一个汇点，每个挤奶器都连边到它。这些边的容量都是</a:t>
            </a:r>
            <a:r>
              <a:rPr lang="en-US" altLang="zh-CN" sz="2100" dirty="0">
                <a:ea typeface="微软雅黑" panose="020B0503020204020204" pitchFamily="34" charset="-122"/>
              </a:rPr>
              <a:t>M</a:t>
            </a:r>
            <a:r>
              <a:rPr lang="zh-CN" altLang="en-US" sz="2100" dirty="0">
                <a:ea typeface="微软雅黑" panose="020B0503020204020204" pitchFamily="34" charset="-122"/>
              </a:rPr>
              <a:t>。</a:t>
            </a:r>
            <a:endParaRPr lang="en-US" altLang="zh-CN" sz="2100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267494"/>
            <a:ext cx="4310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2112 Optimal Milking</a:t>
            </a:r>
          </a:p>
        </p:txBody>
      </p:sp>
    </p:spTree>
    <p:extLst>
      <p:ext uri="{BB962C8B-B14F-4D97-AF65-F5344CB8AC3E}">
        <p14:creationId xmlns:p14="http://schemas.microsoft.com/office/powerpoint/2010/main" val="1323713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987574"/>
            <a:ext cx="8712968" cy="297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50" b="1" dirty="0">
                <a:solidFill>
                  <a:srgbClr val="7030A0"/>
                </a:solidFill>
                <a:ea typeface="微软雅黑" panose="020B0503020204020204" pitchFamily="34" charset="-122"/>
              </a:rPr>
              <a:t>网络流模型：</a:t>
            </a:r>
          </a:p>
          <a:p>
            <a:endParaRPr lang="zh-CN" altLang="en-US" dirty="0" smtClean="0">
              <a:ea typeface="微软雅黑" panose="020B0503020204020204" pitchFamily="34" charset="-122"/>
            </a:endParaRPr>
          </a:p>
          <a:p>
            <a:r>
              <a:rPr lang="zh-CN" altLang="en-US" sz="2100" dirty="0">
                <a:ea typeface="微软雅黑" panose="020B0503020204020204" pitchFamily="34" charset="-122"/>
              </a:rPr>
              <a:t>先假定一个最大距离的的最小值 </a:t>
            </a:r>
            <a:r>
              <a:rPr lang="en-US" altLang="zh-CN" sz="2100" dirty="0" err="1">
                <a:ea typeface="微软雅黑" panose="020B0503020204020204" pitchFamily="34" charset="-122"/>
              </a:rPr>
              <a:t>maxdist</a:t>
            </a:r>
            <a:r>
              <a:rPr lang="en-US" altLang="zh-CN" sz="2100" dirty="0">
                <a:ea typeface="微软雅黑" panose="020B0503020204020204" pitchFamily="34" charset="-122"/>
              </a:rPr>
              <a:t>, </a:t>
            </a:r>
            <a:r>
              <a:rPr lang="zh-CN" altLang="en-US" sz="2100" dirty="0" smtClean="0">
                <a:ea typeface="微软雅黑" panose="020B0503020204020204" pitchFamily="34" charset="-122"/>
              </a:rPr>
              <a:t>如果</a:t>
            </a:r>
            <a:r>
              <a:rPr lang="zh-CN" altLang="en-US" sz="2100" dirty="0">
                <a:ea typeface="微软雅黑" panose="020B0503020204020204" pitchFamily="34" charset="-122"/>
              </a:rPr>
              <a:t>奶牛</a:t>
            </a:r>
            <a:r>
              <a:rPr lang="zh-CN" altLang="en-US" sz="2100" dirty="0" smtClean="0">
                <a:ea typeface="微软雅黑" panose="020B0503020204020204" pitchFamily="34" charset="-122"/>
              </a:rPr>
              <a:t>节点 </a:t>
            </a:r>
            <a:r>
              <a:rPr lang="en-US" altLang="zh-CN" sz="2100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sz="2100" dirty="0" smtClean="0">
                <a:ea typeface="微软雅黑" panose="020B0503020204020204" pitchFamily="34" charset="-122"/>
              </a:rPr>
              <a:t> </a:t>
            </a:r>
            <a:r>
              <a:rPr lang="zh-CN" altLang="en-US" sz="2100" dirty="0" smtClean="0">
                <a:ea typeface="微软雅黑" panose="020B0503020204020204" pitchFamily="34" charset="-122"/>
              </a:rPr>
              <a:t>和</a:t>
            </a:r>
            <a:r>
              <a:rPr lang="zh-CN" altLang="en-US" sz="2100" dirty="0">
                <a:ea typeface="微软雅黑" panose="020B0503020204020204" pitchFamily="34" charset="-122"/>
              </a:rPr>
              <a:t>挤奶器</a:t>
            </a:r>
            <a:r>
              <a:rPr lang="zh-CN" altLang="en-US" sz="2100" dirty="0" smtClean="0">
                <a:ea typeface="微软雅黑" panose="020B0503020204020204" pitchFamily="34" charset="-122"/>
              </a:rPr>
              <a:t>节点 </a:t>
            </a:r>
            <a:r>
              <a:rPr lang="en-US" altLang="zh-CN" sz="2100" dirty="0" smtClean="0">
                <a:ea typeface="微软雅黑" panose="020B0503020204020204" pitchFamily="34" charset="-122"/>
              </a:rPr>
              <a:t>j</a:t>
            </a:r>
            <a:r>
              <a:rPr lang="zh-CN" altLang="en-US" sz="2100" dirty="0">
                <a:ea typeface="微软雅黑" panose="020B0503020204020204" pitchFamily="34" charset="-122"/>
              </a:rPr>
              <a:t>之间的距离</a:t>
            </a:r>
            <a:r>
              <a:rPr lang="en-US" altLang="zh-CN" sz="2100" dirty="0">
                <a:ea typeface="微软雅黑" panose="020B0503020204020204" pitchFamily="34" charset="-122"/>
              </a:rPr>
              <a:t>&lt;= </a:t>
            </a:r>
            <a:r>
              <a:rPr lang="en-US" altLang="zh-CN" sz="2100" dirty="0" err="1">
                <a:ea typeface="微软雅黑" panose="020B0503020204020204" pitchFamily="34" charset="-122"/>
              </a:rPr>
              <a:t>maxdist</a:t>
            </a:r>
            <a:r>
              <a:rPr lang="en-US" altLang="zh-CN" sz="2100" dirty="0">
                <a:ea typeface="微软雅黑" panose="020B0503020204020204" pitchFamily="34" charset="-122"/>
              </a:rPr>
              <a:t>,</a:t>
            </a:r>
            <a:r>
              <a:rPr lang="zh-CN" altLang="en-US" sz="2100" dirty="0">
                <a:ea typeface="微软雅黑" panose="020B0503020204020204" pitchFamily="34" charset="-122"/>
              </a:rPr>
              <a:t>则</a:t>
            </a:r>
            <a:r>
              <a:rPr lang="zh-CN" altLang="en-US" sz="2100" dirty="0" smtClean="0">
                <a:ea typeface="微软雅黑" panose="020B0503020204020204" pitchFamily="34" charset="-122"/>
              </a:rPr>
              <a:t>从 </a:t>
            </a:r>
            <a:r>
              <a:rPr lang="en-US" altLang="zh-CN" sz="2100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sz="2100" dirty="0" smtClean="0">
                <a:ea typeface="微软雅黑" panose="020B0503020204020204" pitchFamily="34" charset="-122"/>
              </a:rPr>
              <a:t> </a:t>
            </a:r>
            <a:r>
              <a:rPr lang="zh-CN" altLang="en-US" sz="2100" dirty="0" smtClean="0">
                <a:ea typeface="微软雅黑" panose="020B0503020204020204" pitchFamily="34" charset="-122"/>
              </a:rPr>
              <a:t>节点</a:t>
            </a:r>
            <a:r>
              <a:rPr lang="zh-CN" altLang="en-US" sz="2100" dirty="0">
                <a:ea typeface="微软雅黑" panose="020B0503020204020204" pitchFamily="34" charset="-122"/>
              </a:rPr>
              <a:t>连一条边到</a:t>
            </a:r>
            <a:r>
              <a:rPr lang="en-US" altLang="zh-CN" sz="2100" dirty="0">
                <a:ea typeface="微软雅黑" panose="020B0503020204020204" pitchFamily="34" charset="-122"/>
              </a:rPr>
              <a:t>j</a:t>
            </a:r>
            <a:r>
              <a:rPr lang="zh-CN" altLang="en-US" sz="2100" dirty="0">
                <a:ea typeface="微软雅黑" panose="020B0503020204020204" pitchFamily="34" charset="-122"/>
              </a:rPr>
              <a:t>节点，表示</a:t>
            </a:r>
            <a:r>
              <a:rPr lang="zh-CN" altLang="en-US" sz="2100" dirty="0" smtClean="0">
                <a:ea typeface="微软雅黑" panose="020B0503020204020204" pitchFamily="34" charset="-122"/>
              </a:rPr>
              <a:t>奶牛 </a:t>
            </a:r>
            <a:r>
              <a:rPr lang="en-US" altLang="zh-CN" sz="2100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sz="2100" dirty="0" smtClean="0">
                <a:ea typeface="微软雅黑" panose="020B0503020204020204" pitchFamily="34" charset="-122"/>
              </a:rPr>
              <a:t> </a:t>
            </a:r>
            <a:r>
              <a:rPr lang="zh-CN" altLang="en-US" sz="2100" dirty="0" smtClean="0">
                <a:ea typeface="微软雅黑" panose="020B0503020204020204" pitchFamily="34" charset="-122"/>
              </a:rPr>
              <a:t>可以</a:t>
            </a:r>
            <a:r>
              <a:rPr lang="zh-CN" altLang="en-US" sz="2100" dirty="0">
                <a:ea typeface="微软雅黑" panose="020B0503020204020204" pitchFamily="34" charset="-122"/>
              </a:rPr>
              <a:t>到</a:t>
            </a:r>
            <a:r>
              <a:rPr lang="zh-CN" altLang="en-US" sz="2100" dirty="0" smtClean="0">
                <a:ea typeface="微软雅黑" panose="020B0503020204020204" pitchFamily="34" charset="-122"/>
              </a:rPr>
              <a:t>挤奶器 </a:t>
            </a:r>
            <a:r>
              <a:rPr lang="en-US" altLang="zh-CN" sz="2100" dirty="0" smtClean="0">
                <a:ea typeface="微软雅黑" panose="020B0503020204020204" pitchFamily="34" charset="-122"/>
              </a:rPr>
              <a:t>j </a:t>
            </a:r>
            <a:r>
              <a:rPr lang="zh-CN" altLang="en-US" sz="2100" dirty="0" smtClean="0">
                <a:ea typeface="微软雅黑" panose="020B0503020204020204" pitchFamily="34" charset="-122"/>
              </a:rPr>
              <a:t>去</a:t>
            </a:r>
            <a:r>
              <a:rPr lang="zh-CN" altLang="en-US" sz="2100" dirty="0">
                <a:ea typeface="微软雅黑" panose="020B0503020204020204" pitchFamily="34" charset="-122"/>
              </a:rPr>
              <a:t>挤奶。该边容量为</a:t>
            </a:r>
            <a:r>
              <a:rPr lang="en-US" altLang="zh-CN" sz="2100" dirty="0">
                <a:ea typeface="微软雅黑" panose="020B0503020204020204" pitchFamily="34" charset="-122"/>
              </a:rPr>
              <a:t>1</a:t>
            </a:r>
            <a:r>
              <a:rPr lang="zh-CN" altLang="en-US" sz="2100" dirty="0">
                <a:ea typeface="微软雅黑" panose="020B0503020204020204" pitchFamily="34" charset="-122"/>
              </a:rPr>
              <a:t>。该图上的最大流如果是</a:t>
            </a:r>
            <a:r>
              <a:rPr lang="en-US" altLang="zh-CN" sz="2100" dirty="0" smtClean="0">
                <a:ea typeface="微软雅黑" panose="020B0503020204020204" pitchFamily="34" charset="-122"/>
              </a:rPr>
              <a:t>C (</a:t>
            </a:r>
            <a:r>
              <a:rPr lang="zh-CN" altLang="en-US" sz="2100" dirty="0">
                <a:ea typeface="微软雅黑" panose="020B0503020204020204" pitchFamily="34" charset="-122"/>
              </a:rPr>
              <a:t>奶牛数），那么就说明假设的 </a:t>
            </a:r>
            <a:r>
              <a:rPr lang="en-US" altLang="zh-CN" sz="2100" dirty="0" err="1">
                <a:ea typeface="微软雅黑" panose="020B0503020204020204" pitchFamily="34" charset="-122"/>
              </a:rPr>
              <a:t>maxdist</a:t>
            </a:r>
            <a:r>
              <a:rPr lang="zh-CN" altLang="en-US" sz="2100" dirty="0">
                <a:ea typeface="微软雅黑" panose="020B0503020204020204" pitchFamily="34" charset="-122"/>
              </a:rPr>
              <a:t>成立，则减小 </a:t>
            </a:r>
            <a:r>
              <a:rPr lang="en-US" altLang="zh-CN" sz="2100" dirty="0" err="1">
                <a:ea typeface="微软雅黑" panose="020B0503020204020204" pitchFamily="34" charset="-122"/>
              </a:rPr>
              <a:t>maxdist</a:t>
            </a:r>
            <a:r>
              <a:rPr lang="zh-CN" altLang="en-US" sz="2100" dirty="0">
                <a:ea typeface="微软雅黑" panose="020B0503020204020204" pitchFamily="34" charset="-122"/>
              </a:rPr>
              <a:t>再试</a:t>
            </a:r>
          </a:p>
          <a:p>
            <a:endParaRPr lang="zh-CN" altLang="en-US" sz="2100" dirty="0">
              <a:ea typeface="微软雅黑" panose="020B0503020204020204" pitchFamily="34" charset="-122"/>
            </a:endParaRPr>
          </a:p>
          <a:p>
            <a:r>
              <a:rPr lang="zh-CN" altLang="en-US" sz="2100" dirty="0" smtClean="0">
                <a:ea typeface="微软雅黑" panose="020B0503020204020204" pitchFamily="34" charset="-122"/>
              </a:rPr>
              <a:t>要</a:t>
            </a:r>
            <a:r>
              <a:rPr lang="zh-CN" altLang="en-US" sz="2100" dirty="0">
                <a:ea typeface="微软雅黑" panose="020B0503020204020204" pitchFamily="34" charset="-122"/>
              </a:rPr>
              <a:t>二分 </a:t>
            </a:r>
            <a:r>
              <a:rPr lang="en-US" altLang="zh-CN" sz="2100" dirty="0" err="1">
                <a:ea typeface="微软雅黑" panose="020B0503020204020204" pitchFamily="34" charset="-122"/>
              </a:rPr>
              <a:t>maxdist</a:t>
            </a:r>
            <a:r>
              <a:rPr lang="en-US" altLang="zh-CN" sz="2100" dirty="0">
                <a:ea typeface="微软雅黑" panose="020B0503020204020204" pitchFamily="34" charset="-122"/>
              </a:rPr>
              <a:t>, </a:t>
            </a:r>
            <a:r>
              <a:rPr lang="zh-CN" altLang="en-US" sz="2100" dirty="0">
                <a:ea typeface="微软雅黑" panose="020B0503020204020204" pitchFamily="34" charset="-122"/>
              </a:rPr>
              <a:t>对每个</a:t>
            </a:r>
            <a:r>
              <a:rPr lang="en-US" altLang="zh-CN" sz="2100" dirty="0" err="1">
                <a:ea typeface="微软雅黑" panose="020B0503020204020204" pitchFamily="34" charset="-122"/>
              </a:rPr>
              <a:t>maxdist</a:t>
            </a:r>
            <a:r>
              <a:rPr lang="zh-CN" altLang="en-US" sz="2100" dirty="0">
                <a:ea typeface="微软雅黑" panose="020B0503020204020204" pitchFamily="34" charset="-122"/>
              </a:rPr>
              <a:t>值，都重新构图，看其最大流是否是</a:t>
            </a:r>
            <a:r>
              <a:rPr lang="en-US" altLang="zh-CN" sz="2100" dirty="0">
                <a:ea typeface="微软雅黑" panose="020B0503020204020204" pitchFamily="34" charset="-122"/>
              </a:rPr>
              <a:t>C</a:t>
            </a:r>
            <a:r>
              <a:rPr lang="zh-CN" altLang="en-US" sz="2100" dirty="0">
                <a:ea typeface="微软雅黑" panose="020B0503020204020204" pitchFamily="34" charset="-122"/>
              </a:rPr>
              <a:t>，然后再决定减少或增加</a:t>
            </a:r>
            <a:r>
              <a:rPr lang="en-US" altLang="zh-CN" sz="2100" dirty="0" err="1">
                <a:ea typeface="微软雅黑" panose="020B0503020204020204" pitchFamily="34" charset="-122"/>
              </a:rPr>
              <a:t>maxdist</a:t>
            </a:r>
            <a:endParaRPr lang="en-US" altLang="zh-CN" sz="2100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267494"/>
            <a:ext cx="4310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2112 Optimal Milking</a:t>
            </a:r>
          </a:p>
        </p:txBody>
      </p:sp>
    </p:spTree>
    <p:extLst>
      <p:ext uri="{BB962C8B-B14F-4D97-AF65-F5344CB8AC3E}">
        <p14:creationId xmlns:p14="http://schemas.microsoft.com/office/powerpoint/2010/main" val="985510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28" y="-92546"/>
            <a:ext cx="8358246" cy="79535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sz="2900" dirty="0" smtClean="0"/>
              <a:t>一种思路</a:t>
            </a:r>
            <a:endParaRPr lang="zh-CN" altLang="en-US" sz="29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250" dirty="0" smtClean="0"/>
              <a:t>每次</a:t>
            </a:r>
            <a:r>
              <a:rPr lang="zh-CN" altLang="en-US" sz="2250" dirty="0"/>
              <a:t>用</a:t>
            </a:r>
            <a:r>
              <a:rPr lang="en-US" altLang="zh-CN" sz="2250" dirty="0" err="1"/>
              <a:t>dfs</a:t>
            </a:r>
            <a:r>
              <a:rPr lang="zh-CN" altLang="en-US" sz="2250" dirty="0"/>
              <a:t>从源到汇</a:t>
            </a:r>
            <a:r>
              <a:rPr lang="zh-CN" altLang="en-US" sz="2250" dirty="0" smtClean="0"/>
              <a:t>找有流量的路径</a:t>
            </a:r>
            <a:r>
              <a:rPr lang="zh-CN" altLang="en-US" sz="2250" dirty="0"/>
              <a:t>， 然后把这条</a:t>
            </a:r>
            <a:r>
              <a:rPr lang="zh-CN" altLang="en-US" sz="2250" dirty="0" smtClean="0"/>
              <a:t>路灌满水。这</a:t>
            </a:r>
            <a:r>
              <a:rPr lang="zh-CN" altLang="en-US" sz="2250" dirty="0"/>
              <a:t>条路径上容量最小的那条边的容量，就是这次</a:t>
            </a:r>
            <a:r>
              <a:rPr lang="en-US" altLang="zh-CN" sz="2250" dirty="0" err="1"/>
              <a:t>dfs</a:t>
            </a:r>
            <a:r>
              <a:rPr lang="zh-CN" altLang="en-US" sz="2250" dirty="0" smtClean="0"/>
              <a:t>所</a:t>
            </a:r>
            <a:r>
              <a:rPr lang="zh-CN" altLang="en-US" sz="2250" dirty="0" smtClean="0">
                <a:solidFill>
                  <a:srgbClr val="FF0000"/>
                </a:solidFill>
              </a:rPr>
              <a:t>新增</a:t>
            </a:r>
            <a:r>
              <a:rPr lang="zh-CN" altLang="en-US" sz="2250" dirty="0" smtClean="0"/>
              <a:t>的</a:t>
            </a:r>
            <a:r>
              <a:rPr lang="zh-CN" altLang="en-US" sz="2250" dirty="0"/>
              <a:t>流量</a:t>
            </a:r>
            <a:r>
              <a:rPr lang="zh-CN" altLang="en-US" sz="2250" dirty="0" smtClean="0"/>
              <a:t>。</a:t>
            </a:r>
            <a:endParaRPr lang="en-US" altLang="zh-CN" sz="2250" dirty="0" smtClean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250" dirty="0" smtClean="0"/>
              <a:t>然后对该路径</a:t>
            </a:r>
            <a:r>
              <a:rPr lang="zh-CN" altLang="en-US" sz="2250" dirty="0"/>
              <a:t>上的每条边，其</a:t>
            </a:r>
            <a:r>
              <a:rPr lang="zh-CN" altLang="en-US" sz="2250" dirty="0" smtClean="0"/>
              <a:t>容量减去新增流量。</a:t>
            </a:r>
            <a:endParaRPr lang="en-US" altLang="zh-CN" sz="2250" dirty="0" smtClean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250" dirty="0" smtClean="0"/>
              <a:t>反复做</a:t>
            </a:r>
            <a:r>
              <a:rPr lang="en-US" altLang="zh-CN" sz="2250" dirty="0" err="1" smtClean="0"/>
              <a:t>dfs</a:t>
            </a:r>
            <a:r>
              <a:rPr lang="zh-CN" altLang="en-US" sz="2250" dirty="0" smtClean="0"/>
              <a:t>，每次</a:t>
            </a:r>
            <a:r>
              <a:rPr lang="en-US" altLang="zh-CN" sz="2250" dirty="0" err="1"/>
              <a:t>dfs</a:t>
            </a:r>
            <a:r>
              <a:rPr lang="zh-CN" altLang="en-US" sz="2250" dirty="0"/>
              <a:t>都可能增大流量，直到某次</a:t>
            </a:r>
            <a:r>
              <a:rPr lang="en-US" altLang="zh-CN" sz="2250" dirty="0" err="1"/>
              <a:t>dfs</a:t>
            </a:r>
            <a:r>
              <a:rPr lang="zh-CN" altLang="en-US" sz="2250" dirty="0"/>
              <a:t>找不到可行路径为止，最大流就求出来</a:t>
            </a:r>
            <a:r>
              <a:rPr lang="zh-CN" altLang="en-US" sz="2250" dirty="0" smtClean="0"/>
              <a:t>了</a:t>
            </a:r>
            <a:endParaRPr lang="en-US" altLang="zh-CN" sz="2250" dirty="0" smtClean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z="2250" dirty="0"/>
          </a:p>
          <a:p>
            <a:pPr marL="0" indent="0" eaLnBrk="1" hangingPunct="1">
              <a:buNone/>
            </a:pPr>
            <a:r>
              <a:rPr lang="zh-CN" altLang="en-US" sz="2250" dirty="0" smtClean="0">
                <a:solidFill>
                  <a:srgbClr val="FF0000"/>
                </a:solidFill>
              </a:rPr>
              <a:t>是否</a:t>
            </a:r>
            <a:r>
              <a:rPr lang="zh-CN" altLang="en-US" sz="2250" dirty="0">
                <a:solidFill>
                  <a:srgbClr val="FF0000"/>
                </a:solidFill>
              </a:rPr>
              <a:t>正确？</a:t>
            </a:r>
            <a:endParaRPr lang="en-US" altLang="zh-CN" sz="2250" dirty="0">
              <a:solidFill>
                <a:srgbClr val="FF0000"/>
              </a:solidFill>
            </a:endParaRPr>
          </a:p>
          <a:p>
            <a:pPr marL="685800" eaLnBrk="1" hangingPunct="1">
              <a:buFont typeface="Wingdings" panose="05000000000000000000" pitchFamily="2" charset="2"/>
              <a:buChar char="l"/>
            </a:pPr>
            <a:endParaRPr lang="en-US" altLang="zh-CN" sz="2100" dirty="0"/>
          </a:p>
          <a:p>
            <a:pPr marL="685800" eaLnBrk="1" hangingPunct="1">
              <a:buFont typeface="Wingdings" panose="05000000000000000000" pitchFamily="2" charset="2"/>
              <a:buChar char="l"/>
            </a:pP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481542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425566" y="2036396"/>
            <a:ext cx="817888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04788" indent="-204788" defTabSz="68580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endParaRPr lang="en-US" altLang="zh-CN" sz="1950" dirty="0">
              <a:latin typeface="+mn-lt"/>
              <a:ea typeface="微软雅黑" panose="020B0503020204020204" pitchFamily="34" charset="-122"/>
            </a:endParaRPr>
          </a:p>
          <a:p>
            <a:pPr marL="204788" indent="-204788" defTabSz="68580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zh-CN" altLang="en-US" sz="1950" dirty="0" smtClean="0">
                <a:latin typeface="+mn-lt"/>
                <a:ea typeface="微软雅黑" panose="020B0503020204020204" pitchFamily="34" charset="-122"/>
              </a:rPr>
              <a:t>若第一次</a:t>
            </a:r>
            <a:r>
              <a:rPr lang="en-US" altLang="zh-CN" sz="1950" dirty="0" err="1" smtClean="0">
                <a:latin typeface="+mn-lt"/>
                <a:ea typeface="微软雅黑" panose="020B0503020204020204" pitchFamily="34" charset="-122"/>
              </a:rPr>
              <a:t>dfs</a:t>
            </a:r>
            <a:r>
              <a:rPr lang="zh-CN" altLang="en-US" sz="1950" dirty="0" smtClean="0">
                <a:latin typeface="+mn-lt"/>
                <a:ea typeface="微软雅黑" panose="020B0503020204020204" pitchFamily="34" charset="-122"/>
              </a:rPr>
              <a:t>路径为 </a:t>
            </a:r>
            <a:r>
              <a:rPr lang="en-US" altLang="zh-CN" sz="1950" dirty="0" smtClean="0">
                <a:latin typeface="+mn-lt"/>
                <a:ea typeface="微软雅黑" panose="020B0503020204020204" pitchFamily="34" charset="-122"/>
              </a:rPr>
              <a:t>s-a-b-t</a:t>
            </a:r>
            <a:r>
              <a:rPr lang="zh-CN" altLang="en-US" sz="1950" dirty="0">
                <a:latin typeface="+mn-lt"/>
                <a:ea typeface="微软雅黑" panose="020B0503020204020204" pitchFamily="34" charset="-122"/>
              </a:rPr>
              <a:t>路线</a:t>
            </a:r>
            <a:r>
              <a:rPr lang="zh-CN" altLang="en-US" sz="1950" dirty="0" smtClean="0">
                <a:latin typeface="+mn-lt"/>
                <a:ea typeface="微软雅黑" panose="020B0503020204020204" pitchFamily="34" charset="-122"/>
              </a:rPr>
              <a:t>走，则仅</a:t>
            </a:r>
            <a:r>
              <a:rPr lang="zh-CN" altLang="en-US" sz="1950" dirty="0">
                <a:latin typeface="+mn-lt"/>
                <a:ea typeface="微软雅黑" panose="020B0503020204020204" pitchFamily="34" charset="-122"/>
              </a:rPr>
              <a:t>能得到一个</a:t>
            </a:r>
            <a:r>
              <a:rPr lang="en-US" altLang="zh-CN" sz="1950" dirty="0">
                <a:latin typeface="+mn-lt"/>
                <a:ea typeface="微软雅黑" panose="020B0503020204020204" pitchFamily="34" charset="-122"/>
              </a:rPr>
              <a:t>100</a:t>
            </a:r>
            <a:r>
              <a:rPr lang="zh-CN" altLang="en-US" sz="1950" dirty="0">
                <a:latin typeface="+mn-lt"/>
                <a:ea typeface="微软雅黑" panose="020B0503020204020204" pitchFamily="34" charset="-122"/>
              </a:rPr>
              <a:t>的流</a:t>
            </a:r>
          </a:p>
        </p:txBody>
      </p:sp>
      <p:sp>
        <p:nvSpPr>
          <p:cNvPr id="23" name="椭圆 22"/>
          <p:cNvSpPr/>
          <p:nvPr/>
        </p:nvSpPr>
        <p:spPr>
          <a:xfrm>
            <a:off x="3816345" y="153888"/>
            <a:ext cx="482203" cy="482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a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048266" y="743248"/>
            <a:ext cx="482204" cy="482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s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869922" y="1707654"/>
            <a:ext cx="482204" cy="482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b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423688" y="1011138"/>
            <a:ext cx="482203" cy="482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t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TextBox 17"/>
          <p:cNvSpPr txBox="1">
            <a:spLocks noChangeArrowheads="1"/>
          </p:cNvSpPr>
          <p:nvPr/>
        </p:nvSpPr>
        <p:spPr bwMode="auto">
          <a:xfrm>
            <a:off x="3173407" y="636092"/>
            <a:ext cx="506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30" name="TextBox 18"/>
          <p:cNvSpPr txBox="1">
            <a:spLocks noChangeArrowheads="1"/>
          </p:cNvSpPr>
          <p:nvPr/>
        </p:nvSpPr>
        <p:spPr bwMode="auto">
          <a:xfrm>
            <a:off x="2744784" y="1439763"/>
            <a:ext cx="5893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32" name="TextBox 22"/>
          <p:cNvSpPr txBox="1">
            <a:spLocks noChangeArrowheads="1"/>
          </p:cNvSpPr>
          <p:nvPr/>
        </p:nvSpPr>
        <p:spPr bwMode="auto">
          <a:xfrm>
            <a:off x="4047326" y="970227"/>
            <a:ext cx="679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TextBox 23"/>
          <p:cNvSpPr txBox="1">
            <a:spLocks noChangeArrowheads="1"/>
          </p:cNvSpPr>
          <p:nvPr/>
        </p:nvSpPr>
        <p:spPr bwMode="auto">
          <a:xfrm>
            <a:off x="4780750" y="1600498"/>
            <a:ext cx="642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35" name="TextBox 24"/>
          <p:cNvSpPr txBox="1">
            <a:spLocks noChangeArrowheads="1"/>
          </p:cNvSpPr>
          <p:nvPr/>
        </p:nvSpPr>
        <p:spPr bwMode="auto">
          <a:xfrm>
            <a:off x="4566439" y="636092"/>
            <a:ext cx="696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>
            <a:stCxn id="24" idx="7"/>
          </p:cNvCxnSpPr>
          <p:nvPr/>
        </p:nvCxnSpPr>
        <p:spPr>
          <a:xfrm rot="5400000" flipH="1" flipV="1">
            <a:off x="2888847" y="46732"/>
            <a:ext cx="338138" cy="11953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244969" y="475357"/>
            <a:ext cx="1071563" cy="589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4" idx="5"/>
          </p:cNvCxnSpPr>
          <p:nvPr/>
        </p:nvCxnSpPr>
        <p:spPr>
          <a:xfrm rot="16200000" flipH="1">
            <a:off x="2754902" y="860525"/>
            <a:ext cx="659606" cy="1248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5" idx="6"/>
          </p:cNvCxnSpPr>
          <p:nvPr/>
        </p:nvCxnSpPr>
        <p:spPr>
          <a:xfrm flipV="1">
            <a:off x="4352126" y="1493342"/>
            <a:ext cx="1017984" cy="4548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3" idx="4"/>
            <a:endCxn id="25" idx="0"/>
          </p:cNvCxnSpPr>
          <p:nvPr/>
        </p:nvCxnSpPr>
        <p:spPr>
          <a:xfrm>
            <a:off x="4057447" y="636092"/>
            <a:ext cx="53577" cy="1071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3315743" y="2900492"/>
            <a:ext cx="482203" cy="482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a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547664" y="3489852"/>
            <a:ext cx="482204" cy="482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s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369320" y="4454259"/>
            <a:ext cx="482204" cy="482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b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923087" y="3757742"/>
            <a:ext cx="482203" cy="482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ea typeface="微软雅黑" panose="020B0503020204020204" pitchFamily="34" charset="-122"/>
              </a:rPr>
              <a:t>t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TextBox 17"/>
          <p:cNvSpPr txBox="1">
            <a:spLocks noChangeArrowheads="1"/>
          </p:cNvSpPr>
          <p:nvPr/>
        </p:nvSpPr>
        <p:spPr bwMode="auto">
          <a:xfrm>
            <a:off x="2672805" y="3382696"/>
            <a:ext cx="506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46" name="TextBox 18"/>
          <p:cNvSpPr txBox="1">
            <a:spLocks noChangeArrowheads="1"/>
          </p:cNvSpPr>
          <p:nvPr/>
        </p:nvSpPr>
        <p:spPr bwMode="auto">
          <a:xfrm>
            <a:off x="2123729" y="4186367"/>
            <a:ext cx="709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47" name="TextBox 22"/>
          <p:cNvSpPr txBox="1">
            <a:spLocks noChangeArrowheads="1"/>
          </p:cNvSpPr>
          <p:nvPr/>
        </p:nvSpPr>
        <p:spPr bwMode="auto">
          <a:xfrm>
            <a:off x="3422899" y="3757742"/>
            <a:ext cx="929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48" name="TextBox 23"/>
          <p:cNvSpPr txBox="1">
            <a:spLocks noChangeArrowheads="1"/>
          </p:cNvSpPr>
          <p:nvPr/>
        </p:nvSpPr>
        <p:spPr bwMode="auto">
          <a:xfrm>
            <a:off x="4280149" y="4347103"/>
            <a:ext cx="642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sp>
        <p:nvSpPr>
          <p:cNvPr id="49" name="TextBox 24"/>
          <p:cNvSpPr txBox="1">
            <a:spLocks noChangeArrowheads="1"/>
          </p:cNvSpPr>
          <p:nvPr/>
        </p:nvSpPr>
        <p:spPr bwMode="auto">
          <a:xfrm>
            <a:off x="4087918" y="3516045"/>
            <a:ext cx="696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  <a:ea typeface="微软雅黑" panose="020B0503020204020204" pitchFamily="34" charset="-122"/>
              </a:rPr>
              <a:t>100</a:t>
            </a:r>
            <a:endParaRPr lang="zh-CN" altLang="en-US" dirty="0">
              <a:latin typeface="Constantia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>
            <a:stCxn id="42" idx="7"/>
          </p:cNvCxnSpPr>
          <p:nvPr/>
        </p:nvCxnSpPr>
        <p:spPr>
          <a:xfrm rot="5400000" flipH="1" flipV="1">
            <a:off x="2388245" y="2793336"/>
            <a:ext cx="338138" cy="11953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3744367" y="3221961"/>
            <a:ext cx="1071563" cy="589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2" idx="5"/>
          </p:cNvCxnSpPr>
          <p:nvPr/>
        </p:nvCxnSpPr>
        <p:spPr>
          <a:xfrm rot="16200000" flipH="1">
            <a:off x="2254300" y="3607129"/>
            <a:ext cx="659606" cy="12489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3" idx="6"/>
          </p:cNvCxnSpPr>
          <p:nvPr/>
        </p:nvCxnSpPr>
        <p:spPr>
          <a:xfrm flipV="1">
            <a:off x="3851524" y="4239946"/>
            <a:ext cx="1017984" cy="4548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1" idx="4"/>
          </p:cNvCxnSpPr>
          <p:nvPr/>
        </p:nvCxnSpPr>
        <p:spPr>
          <a:xfrm rot="16200000" flipH="1">
            <a:off x="3114527" y="3824418"/>
            <a:ext cx="910828" cy="27384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内容占位符 2"/>
          <p:cNvSpPr txBox="1">
            <a:spLocks/>
          </p:cNvSpPr>
          <p:nvPr/>
        </p:nvSpPr>
        <p:spPr bwMode="auto">
          <a:xfrm>
            <a:off x="5489340" y="3003798"/>
            <a:ext cx="3475148" cy="96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204788" indent="-204788" defTabSz="68580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endParaRPr lang="en-US" altLang="zh-CN" sz="1950" dirty="0">
              <a:latin typeface="+mn-lt"/>
              <a:ea typeface="微软雅黑" panose="020B0503020204020204" pitchFamily="34" charset="-122"/>
            </a:endParaRPr>
          </a:p>
          <a:p>
            <a:pPr marL="204788" indent="-204788" defTabSz="685800" eaLnBrk="1" hangingPunct="1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zh-CN" altLang="en-US" sz="1950" dirty="0" smtClean="0">
                <a:latin typeface="+mn-lt"/>
                <a:ea typeface="微软雅黑" panose="020B0503020204020204" pitchFamily="34" charset="-122"/>
              </a:rPr>
              <a:t>实际上最大流为</a:t>
            </a:r>
            <a:r>
              <a:rPr lang="en-US" altLang="zh-CN" sz="1950" dirty="0" smtClean="0">
                <a:latin typeface="+mn-lt"/>
                <a:ea typeface="微软雅黑" panose="020B0503020204020204" pitchFamily="34" charset="-122"/>
              </a:rPr>
              <a:t>200</a:t>
            </a:r>
            <a:endParaRPr lang="zh-CN" altLang="en-US" sz="1950" dirty="0"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861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107504" y="1491630"/>
            <a:ext cx="8928992" cy="35361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685800">
              <a:spcBef>
                <a:spcPct val="20000"/>
              </a:spcBef>
              <a:buSzPct val="95000"/>
              <a:buFont typeface="Wingdings" panose="05000000000000000000" pitchFamily="2" charset="2"/>
              <a:buChar char="l"/>
              <a:defRPr/>
            </a:pPr>
            <a:r>
              <a:rPr lang="zh-CN" altLang="en-US" sz="1950" dirty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问题出</a:t>
            </a:r>
            <a:r>
              <a:rPr lang="zh-CN" altLang="en-US" sz="195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在随意找的流，可能会有“副作用”。把一个流看作一个人，有可能发生某人明明有其它路可以走却不走，硬要占住别人的唯一通路的情况。</a:t>
            </a:r>
            <a:endParaRPr lang="en-US" altLang="zh-CN" sz="1950" dirty="0"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  <a:ea typeface="微软雅黑" panose="020B0503020204020204" pitchFamily="34" charset="-122"/>
            </a:endParaRPr>
          </a:p>
          <a:p>
            <a:pPr marL="342900" indent="-342900" defTabSz="685800">
              <a:spcBef>
                <a:spcPct val="20000"/>
              </a:spcBef>
              <a:buSzPct val="95000"/>
              <a:buFont typeface="Wingdings" panose="05000000000000000000" pitchFamily="2" charset="2"/>
              <a:buChar char="l"/>
              <a:defRPr/>
            </a:pPr>
            <a:endParaRPr lang="en-US" altLang="zh-CN" sz="1950" dirty="0"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  <a:ea typeface="微软雅黑" panose="020B0503020204020204" pitchFamily="34" charset="-122"/>
            </a:endParaRPr>
          </a:p>
          <a:p>
            <a:pPr marL="342900" indent="-342900" defTabSz="685800">
              <a:spcBef>
                <a:spcPct val="20000"/>
              </a:spcBef>
              <a:buSzPct val="95000"/>
              <a:buFont typeface="Wingdings" panose="05000000000000000000" pitchFamily="2" charset="2"/>
              <a:buChar char="l"/>
              <a:defRPr/>
            </a:pPr>
            <a:r>
              <a:rPr lang="zh-CN" altLang="en-US" sz="195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有些路是不应该被走的，即有些边上的有些流量可能是不该有的</a:t>
            </a:r>
            <a:endParaRPr lang="en-US" altLang="zh-CN" sz="1950" dirty="0" smtClean="0"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  <a:ea typeface="微软雅黑" panose="020B0503020204020204" pitchFamily="34" charset="-122"/>
            </a:endParaRPr>
          </a:p>
          <a:p>
            <a:pPr marL="342900" indent="-342900" defTabSz="685800">
              <a:spcBef>
                <a:spcPct val="20000"/>
              </a:spcBef>
              <a:buSzPct val="95000"/>
              <a:buFont typeface="Wingdings" panose="05000000000000000000" pitchFamily="2" charset="2"/>
              <a:buChar char="l"/>
              <a:defRPr/>
            </a:pPr>
            <a:endParaRPr lang="en-US" altLang="zh-CN" sz="1950" dirty="0"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  <a:ea typeface="微软雅黑" panose="020B0503020204020204" pitchFamily="34" charset="-122"/>
            </a:endParaRPr>
          </a:p>
          <a:p>
            <a:pPr marL="342900" indent="-342900" defTabSz="685800">
              <a:spcBef>
                <a:spcPct val="20000"/>
              </a:spcBef>
              <a:buSzPct val="95000"/>
              <a:buFont typeface="Wingdings" panose="05000000000000000000" pitchFamily="2" charset="2"/>
              <a:buChar char="l"/>
              <a:defRPr/>
            </a:pPr>
            <a:r>
              <a:rPr lang="zh-CN" altLang="en-US" sz="195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改进：每次</a:t>
            </a:r>
            <a:r>
              <a:rPr lang="en-US" altLang="zh-CN" sz="195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dfs</a:t>
            </a:r>
            <a:r>
              <a:rPr lang="zh-CN" altLang="en-US" sz="195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时，对</a:t>
            </a:r>
            <a:r>
              <a:rPr lang="zh-CN" altLang="en-US" sz="1950" dirty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上次</a:t>
            </a:r>
            <a:r>
              <a:rPr lang="en-US" altLang="zh-CN" sz="195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dfs</a:t>
            </a:r>
            <a:r>
              <a:rPr lang="zh-CN" altLang="en-US" sz="1950" dirty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时找到的流量路径上的边，添加一条“反向”边，反向边上的容量等于上次</a:t>
            </a:r>
            <a:r>
              <a:rPr lang="en-US" altLang="zh-CN" sz="195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dfs</a:t>
            </a:r>
            <a:r>
              <a:rPr lang="zh-CN" altLang="en-US" sz="1950" dirty="0">
                <a:effectLst>
                  <a:outerShdw blurRad="38100" dist="38100" dir="2700000" algn="tl">
                    <a:srgbClr val="FFFFFF"/>
                  </a:outerShdw>
                </a:effectLst>
                <a:latin typeface="Gill Sans MT" pitchFamily="34" charset="0"/>
                <a:ea typeface="微软雅黑" panose="020B0503020204020204" pitchFamily="34" charset="-122"/>
              </a:rPr>
              <a:t>时找到的该边上的流量，然后再利用“反向”的容量和其他边上剩余的容量寻找路径。</a:t>
            </a:r>
            <a:endParaRPr lang="en-US" altLang="zh-CN" sz="1950" dirty="0">
              <a:effectLst>
                <a:outerShdw blurRad="38100" dist="38100" dir="2700000" algn="tl">
                  <a:srgbClr val="FFFFFF"/>
                </a:outerShdw>
              </a:effectLst>
              <a:latin typeface="Gill Sans MT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" y="-265146"/>
            <a:ext cx="8468078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23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信息科学技术学院</a:t>
            </a:r>
          </a:p>
        </p:txBody>
      </p:sp>
      <p:sp>
        <p:nvSpPr>
          <p:cNvPr id="9221" name="标题 1"/>
          <p:cNvSpPr txBox="1">
            <a:spLocks/>
          </p:cNvSpPr>
          <p:nvPr/>
        </p:nvSpPr>
        <p:spPr bwMode="auto">
          <a:xfrm>
            <a:off x="107950" y="2303463"/>
            <a:ext cx="2736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fontAlgn="auto">
              <a:spcAft>
                <a:spcPts val="0"/>
              </a:spcAft>
              <a:buNone/>
              <a:defRPr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最大流的</a:t>
            </a: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Ford-Fulkerson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</a:rPr>
              <a:t>算法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04248" y="46681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内蒙古阿斯哈图石林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02" y="477044"/>
            <a:ext cx="6203105" cy="41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39533</TotalTime>
  <Words>3025</Words>
  <Application>Microsoft Office PowerPoint</Application>
  <PresentationFormat>全屏显示(16:9)</PresentationFormat>
  <Paragraphs>641</Paragraphs>
  <Slides>58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1" baseType="lpstr">
      <vt:lpstr>黑体</vt:lpstr>
      <vt:lpstr>宋体</vt:lpstr>
      <vt:lpstr>微软雅黑</vt:lpstr>
      <vt:lpstr>Arial</vt:lpstr>
      <vt:lpstr>Calibri</vt:lpstr>
      <vt:lpstr>Constantia</vt:lpstr>
      <vt:lpstr>Courier New</vt:lpstr>
      <vt:lpstr>Gill Sans MT</vt:lpstr>
      <vt:lpstr>Times New Roman</vt:lpstr>
      <vt:lpstr>Wingdings</vt:lpstr>
      <vt:lpstr>Wingdings 2</vt:lpstr>
      <vt:lpstr>Office 主题</vt:lpstr>
      <vt:lpstr>Visio</vt:lpstr>
      <vt:lpstr>数据结构和算法实习</vt:lpstr>
      <vt:lpstr>网络流</vt:lpstr>
      <vt:lpstr>PowerPoint 演示文稿</vt:lpstr>
      <vt:lpstr>最大流问题</vt:lpstr>
      <vt:lpstr>最大流问题</vt:lpstr>
      <vt:lpstr> 一种思路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guowei</dc:creator>
  <cp:lastModifiedBy>Wei Guo</cp:lastModifiedBy>
  <cp:revision>540</cp:revision>
  <dcterms:modified xsi:type="dcterms:W3CDTF">2019-12-02T00:46:48Z</dcterms:modified>
</cp:coreProperties>
</file>