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8" r:id="rId2"/>
    <p:sldId id="447" r:id="rId3"/>
    <p:sldId id="366" r:id="rId4"/>
    <p:sldId id="611" r:id="rId5"/>
    <p:sldId id="612" r:id="rId6"/>
    <p:sldId id="613" r:id="rId7"/>
    <p:sldId id="614" r:id="rId8"/>
    <p:sldId id="615" r:id="rId9"/>
    <p:sldId id="634" r:id="rId10"/>
    <p:sldId id="616" r:id="rId11"/>
    <p:sldId id="617" r:id="rId12"/>
    <p:sldId id="618" r:id="rId13"/>
    <p:sldId id="619" r:id="rId14"/>
    <p:sldId id="620" r:id="rId15"/>
    <p:sldId id="635" r:id="rId16"/>
    <p:sldId id="621" r:id="rId17"/>
    <p:sldId id="622" r:id="rId18"/>
    <p:sldId id="623" r:id="rId19"/>
    <p:sldId id="636" r:id="rId20"/>
    <p:sldId id="624" r:id="rId21"/>
    <p:sldId id="626" r:id="rId22"/>
    <p:sldId id="637" r:id="rId23"/>
    <p:sldId id="627" r:id="rId24"/>
    <p:sldId id="628" r:id="rId25"/>
    <p:sldId id="629" r:id="rId26"/>
    <p:sldId id="638" r:id="rId27"/>
    <p:sldId id="630" r:id="rId28"/>
    <p:sldId id="631" r:id="rId29"/>
    <p:sldId id="632" r:id="rId30"/>
    <p:sldId id="639" r:id="rId31"/>
    <p:sldId id="640" r:id="rId32"/>
    <p:sldId id="641" r:id="rId33"/>
    <p:sldId id="642" r:id="rId34"/>
    <p:sldId id="643" r:id="rId35"/>
    <p:sldId id="644" r:id="rId36"/>
    <p:sldId id="645" r:id="rId37"/>
    <p:sldId id="646" r:id="rId38"/>
    <p:sldId id="647" r:id="rId3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wei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70CEB"/>
    <a:srgbClr val="7F0A07"/>
    <a:srgbClr val="742012"/>
    <a:srgbClr val="92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3AC528-B7CF-43DF-A226-2F88EEC30678}" type="datetimeFigureOut">
              <a:rPr lang="zh-CN" altLang="en-US"/>
              <a:pPr>
                <a:defRPr/>
              </a:pPr>
              <a:t>2020/12/7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B595F2-53E1-4C39-8025-A8B8055565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93A342-71DC-40AF-858B-4785864C94E0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EF2A48D-F955-4F95-A81D-3DDAD0DAF1B7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95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15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34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19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53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22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1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26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98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5E34-6262-41B0-B8FE-0A23B067EBDA}" type="datetime1">
              <a:rPr lang="zh-CN" altLang="en-US"/>
              <a:pPr>
                <a:defRPr/>
              </a:pPr>
              <a:t>2020/12/7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1688-7EDE-474B-83FB-6BC3A399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6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6C65-51E4-46E2-9D48-81ABCA3A218B}" type="datetime1">
              <a:rPr lang="zh-CN" altLang="en-US"/>
              <a:pPr>
                <a:defRPr/>
              </a:pPr>
              <a:t>2020/12/7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5F85-5DC9-4803-9829-780FC6C889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0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C6AD-80D4-472B-A8BC-59B978C63B5C}" type="datetime1">
              <a:rPr lang="zh-CN" altLang="en-US"/>
              <a:pPr>
                <a:defRPr/>
              </a:pPr>
              <a:t>2020/12/7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0ED6-676D-44C7-A3F5-B353F55AF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0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BE59-6882-4626-8F5D-97225F940EB9}" type="datetime1">
              <a:rPr lang="zh-CN" altLang="en-US"/>
              <a:pPr>
                <a:defRPr/>
              </a:pPr>
              <a:t>2020/12/7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9CD57-866E-484B-ABC5-8426F65BE10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1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60328-749C-4FCA-A76B-5ECE191FF8DF}" type="datetime1">
              <a:rPr lang="zh-CN" altLang="en-US"/>
              <a:pPr>
                <a:defRPr/>
              </a:pPr>
              <a:t>2020/12/7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233B-3EC7-40CD-9FAD-6E5F081E9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2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8B8C-08E9-433A-8E3B-F8766796DCF3}" type="datetime1">
              <a:rPr lang="zh-CN" altLang="en-US"/>
              <a:pPr>
                <a:defRPr/>
              </a:pPr>
              <a:t>2020/12/7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6C76-E6C3-4EFB-B628-08831D72694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0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6F30D-6B43-4479-9E1F-8F049AA6DECC}" type="datetime1">
              <a:rPr lang="zh-CN" altLang="en-US"/>
              <a:pPr>
                <a:defRPr/>
              </a:pPr>
              <a:t>2020/12/7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EC53C-99B3-4290-AB99-0041D1158A8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0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CE323-B335-4C85-9349-1A9B289BFD06}" type="datetime1">
              <a:rPr lang="zh-CN" altLang="en-US"/>
              <a:pPr>
                <a:defRPr/>
              </a:pPr>
              <a:t>2020/12/7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0BF3-21BA-45DC-BD77-DC99088B45C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5C216-A742-4158-ACFE-AA393DB29424}" type="datetime1">
              <a:rPr lang="zh-CN" altLang="en-US"/>
              <a:pPr>
                <a:defRPr/>
              </a:pPr>
              <a:t>2020/12/7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49A6-9537-40D1-B606-375BCCD614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D8D6-C7D1-480E-86E7-07B61ADFEF22}" type="datetime1">
              <a:rPr lang="zh-CN" altLang="en-US"/>
              <a:pPr>
                <a:defRPr/>
              </a:pPr>
              <a:t>2020/12/7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716C-E9BB-4744-B591-AEACE7D8CA5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0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E244-4ED5-4F7D-AD0A-E4CD1A0BD8E5}" type="datetime1">
              <a:rPr lang="zh-CN" altLang="en-US"/>
              <a:pPr>
                <a:defRPr/>
              </a:pPr>
              <a:t>2020/12/7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32CF-9BA3-4227-B808-35F44726D8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4295769-D2E8-4813-8576-326CBBE24878}" type="datetime1">
              <a:rPr lang="zh-CN" altLang="en-US"/>
              <a:pPr>
                <a:defRPr/>
              </a:pPr>
              <a:t>2020/12/7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3815B70-FEFA-4A38-9A5A-C8F538E57E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691680" y="1390734"/>
            <a:ext cx="5472956" cy="1103312"/>
          </a:xfrm>
        </p:spPr>
        <p:txBody>
          <a:bodyPr/>
          <a:lstStyle/>
          <a:p>
            <a:pPr eaLnBrk="1" hangingPunct="1"/>
            <a:r>
              <a:rPr lang="zh-CN" altLang="en-US" sz="3800" dirty="0" smtClean="0"/>
              <a:t>数据结构和算法实习</a:t>
            </a:r>
            <a:endParaRPr lang="zh-CN" altLang="en-US" sz="24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5D9EE-20FC-4FB5-9675-1EB0D3F7FEB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学会程序和算法，走遍天下都不怕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讲义照片均为郭炜拍摄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23728" y="2859782"/>
            <a:ext cx="4914546" cy="2090552"/>
            <a:chOff x="3240" y="4947"/>
            <a:chExt cx="4945" cy="2499"/>
          </a:xfrm>
        </p:grpSpPr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4680" y="5291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Oval 28"/>
            <p:cNvSpPr>
              <a:spLocks noChangeArrowheads="1"/>
            </p:cNvSpPr>
            <p:nvPr/>
          </p:nvSpPr>
          <p:spPr bwMode="auto">
            <a:xfrm>
              <a:off x="6210" y="5261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" name="Oval 27"/>
            <p:cNvSpPr>
              <a:spLocks noChangeArrowheads="1"/>
            </p:cNvSpPr>
            <p:nvPr/>
          </p:nvSpPr>
          <p:spPr bwMode="auto">
            <a:xfrm>
              <a:off x="3240" y="5336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s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" name="Arc 26"/>
            <p:cNvSpPr>
              <a:spLocks/>
            </p:cNvSpPr>
            <p:nvPr/>
          </p:nvSpPr>
          <p:spPr bwMode="auto">
            <a:xfrm rot="-80033525" flipH="1" flipV="1">
              <a:off x="3806" y="5310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 rot="-94990">
              <a:off x="7645" y="5342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t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Arc 24"/>
            <p:cNvSpPr>
              <a:spLocks/>
            </p:cNvSpPr>
            <p:nvPr/>
          </p:nvSpPr>
          <p:spPr bwMode="auto">
            <a:xfrm rot="15138530" flipV="1">
              <a:off x="6864" y="5335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4055" y="5072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4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6945" y="4947"/>
              <a:ext cx="705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4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5468" y="5007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Arc 20"/>
            <p:cNvSpPr>
              <a:spLocks/>
            </p:cNvSpPr>
            <p:nvPr/>
          </p:nvSpPr>
          <p:spPr bwMode="auto">
            <a:xfrm rot="15138530" flipV="1">
              <a:off x="5396" y="5314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3600" y="6432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4275" y="6120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008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5385" y="5748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8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680" y="6900"/>
              <a:ext cx="540" cy="54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x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940" y="6900"/>
              <a:ext cx="540" cy="54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Y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600" y="5886"/>
              <a:ext cx="1080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0" y="780"/>
                </a:cxn>
                <a:cxn ang="0">
                  <a:pos x="1080" y="1248"/>
                </a:cxn>
              </a:cxnLst>
              <a:rect l="0" t="0" r="r" b="b"/>
              <a:pathLst>
                <a:path w="1080" h="1248">
                  <a:moveTo>
                    <a:pt x="0" y="0"/>
                  </a:moveTo>
                  <a:cubicBezTo>
                    <a:pt x="90" y="286"/>
                    <a:pt x="180" y="572"/>
                    <a:pt x="360" y="780"/>
                  </a:cubicBezTo>
                  <a:cubicBezTo>
                    <a:pt x="540" y="988"/>
                    <a:pt x="960" y="1170"/>
                    <a:pt x="1080" y="12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6300" y="5808"/>
              <a:ext cx="210" cy="1092"/>
            </a:xfrm>
            <a:custGeom>
              <a:avLst/>
              <a:gdLst/>
              <a:ahLst/>
              <a:cxnLst>
                <a:cxn ang="0">
                  <a:pos x="0" y="1092"/>
                </a:cxn>
                <a:cxn ang="0">
                  <a:pos x="180" y="468"/>
                </a:cxn>
                <a:cxn ang="0">
                  <a:pos x="180" y="0"/>
                </a:cxn>
              </a:cxnLst>
              <a:rect l="0" t="0" r="r" b="b"/>
              <a:pathLst>
                <a:path w="210" h="1092">
                  <a:moveTo>
                    <a:pt x="0" y="1092"/>
                  </a:moveTo>
                  <a:cubicBezTo>
                    <a:pt x="75" y="871"/>
                    <a:pt x="150" y="650"/>
                    <a:pt x="180" y="468"/>
                  </a:cubicBezTo>
                  <a:cubicBezTo>
                    <a:pt x="210" y="286"/>
                    <a:pt x="195" y="143"/>
                    <a:pt x="180" y="0"/>
                  </a:cubicBezTo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480" y="5964"/>
              <a:ext cx="1530" cy="1248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900" y="1092"/>
                </a:cxn>
                <a:cxn ang="0">
                  <a:pos x="1440" y="624"/>
                </a:cxn>
                <a:cxn ang="0">
                  <a:pos x="1440" y="0"/>
                </a:cxn>
              </a:cxnLst>
              <a:rect l="0" t="0" r="r" b="b"/>
              <a:pathLst>
                <a:path w="1530" h="1248">
                  <a:moveTo>
                    <a:pt x="0" y="1248"/>
                  </a:moveTo>
                  <a:cubicBezTo>
                    <a:pt x="330" y="1222"/>
                    <a:pt x="660" y="1196"/>
                    <a:pt x="900" y="1092"/>
                  </a:cubicBezTo>
                  <a:cubicBezTo>
                    <a:pt x="1140" y="988"/>
                    <a:pt x="1350" y="806"/>
                    <a:pt x="1440" y="624"/>
                  </a:cubicBezTo>
                  <a:cubicBezTo>
                    <a:pt x="1530" y="442"/>
                    <a:pt x="1485" y="221"/>
                    <a:pt x="144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5040" y="5808"/>
              <a:ext cx="1260" cy="1092"/>
            </a:xfrm>
            <a:custGeom>
              <a:avLst/>
              <a:gdLst/>
              <a:ahLst/>
              <a:cxnLst>
                <a:cxn ang="0">
                  <a:pos x="1260" y="0"/>
                </a:cxn>
                <a:cxn ang="0">
                  <a:pos x="540" y="312"/>
                </a:cxn>
                <a:cxn ang="0">
                  <a:pos x="0" y="1092"/>
                </a:cxn>
              </a:cxnLst>
              <a:rect l="0" t="0" r="r" b="b"/>
              <a:pathLst>
                <a:path w="1260" h="1092">
                  <a:moveTo>
                    <a:pt x="1260" y="0"/>
                  </a:moveTo>
                  <a:cubicBezTo>
                    <a:pt x="1005" y="65"/>
                    <a:pt x="750" y="130"/>
                    <a:pt x="540" y="312"/>
                  </a:cubicBezTo>
                  <a:cubicBezTo>
                    <a:pt x="330" y="494"/>
                    <a:pt x="165" y="793"/>
                    <a:pt x="0" y="1092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4920" y="5853"/>
              <a:ext cx="1080" cy="1092"/>
            </a:xfrm>
            <a:custGeom>
              <a:avLst/>
              <a:gdLst/>
              <a:ahLst/>
              <a:cxnLst>
                <a:cxn ang="0">
                  <a:pos x="1080" y="1092"/>
                </a:cxn>
                <a:cxn ang="0">
                  <a:pos x="720" y="624"/>
                </a:cxn>
                <a:cxn ang="0">
                  <a:pos x="0" y="0"/>
                </a:cxn>
              </a:cxnLst>
              <a:rect l="0" t="0" r="r" b="b"/>
              <a:pathLst>
                <a:path w="1080" h="1092">
                  <a:moveTo>
                    <a:pt x="1080" y="1092"/>
                  </a:moveTo>
                  <a:cubicBezTo>
                    <a:pt x="990" y="949"/>
                    <a:pt x="900" y="806"/>
                    <a:pt x="720" y="624"/>
                  </a:cubicBezTo>
                  <a:cubicBezTo>
                    <a:pt x="540" y="442"/>
                    <a:pt x="270" y="221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500" y="5763"/>
              <a:ext cx="390" cy="1092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30" y="468"/>
                </a:cxn>
                <a:cxn ang="0">
                  <a:pos x="390" y="1092"/>
                </a:cxn>
              </a:cxnLst>
              <a:rect l="0" t="0" r="r" b="b"/>
              <a:pathLst>
                <a:path w="390" h="1092">
                  <a:moveTo>
                    <a:pt x="210" y="0"/>
                  </a:moveTo>
                  <a:cubicBezTo>
                    <a:pt x="105" y="143"/>
                    <a:pt x="0" y="286"/>
                    <a:pt x="30" y="468"/>
                  </a:cubicBezTo>
                  <a:cubicBezTo>
                    <a:pt x="60" y="650"/>
                    <a:pt x="225" y="871"/>
                    <a:pt x="390" y="1092"/>
                  </a:cubicBezTo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5370" y="6306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6300" y="6276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008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7230" y="6618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8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Freeform 31"/>
          <p:cNvSpPr>
            <a:spLocks/>
          </p:cNvSpPr>
          <p:nvPr/>
        </p:nvSpPr>
        <p:spPr bwMode="auto">
          <a:xfrm>
            <a:off x="2447764" y="2478039"/>
            <a:ext cx="4057494" cy="683980"/>
          </a:xfrm>
          <a:custGeom>
            <a:avLst/>
            <a:gdLst/>
            <a:ahLst/>
            <a:cxnLst>
              <a:cxn ang="0">
                <a:pos x="4320" y="728"/>
              </a:cxn>
              <a:cxn ang="0">
                <a:pos x="3960" y="416"/>
              </a:cxn>
              <a:cxn ang="0">
                <a:pos x="2520" y="104"/>
              </a:cxn>
              <a:cxn ang="0">
                <a:pos x="1260" y="104"/>
              </a:cxn>
              <a:cxn ang="0">
                <a:pos x="0" y="728"/>
              </a:cxn>
            </a:cxnLst>
            <a:rect l="0" t="0" r="r" b="b"/>
            <a:pathLst>
              <a:path w="4320" h="728">
                <a:moveTo>
                  <a:pt x="4320" y="728"/>
                </a:moveTo>
                <a:cubicBezTo>
                  <a:pt x="4290" y="624"/>
                  <a:pt x="4260" y="520"/>
                  <a:pt x="3960" y="416"/>
                </a:cubicBezTo>
                <a:cubicBezTo>
                  <a:pt x="3660" y="312"/>
                  <a:pt x="2970" y="156"/>
                  <a:pt x="2520" y="104"/>
                </a:cubicBezTo>
                <a:cubicBezTo>
                  <a:pt x="2070" y="52"/>
                  <a:pt x="1680" y="0"/>
                  <a:pt x="1260" y="104"/>
                </a:cubicBezTo>
                <a:cubicBezTo>
                  <a:pt x="840" y="208"/>
                  <a:pt x="210" y="624"/>
                  <a:pt x="0" y="728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triangle" w="med" len="med"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3851920" y="2208009"/>
            <a:ext cx="845312" cy="43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r>
              <a:rPr lang="en-US" altLang="zh-CN" sz="1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+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∞</a:t>
            </a:r>
            <a:endParaRPr lang="en-US" altLang="zh-CN" sz="1500" dirty="0"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876" y="851071"/>
            <a:ext cx="8753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去掉边（</a:t>
            </a:r>
            <a:r>
              <a:rPr lang="en-US" altLang="zh-CN" dirty="0" err="1">
                <a:ea typeface="微软雅黑" panose="020B0503020204020204" pitchFamily="34" charset="-122"/>
              </a:rPr>
              <a:t>x,y</a:t>
            </a:r>
            <a:r>
              <a:rPr lang="en-US" altLang="zh-CN" dirty="0">
                <a:ea typeface="微软雅黑" panose="020B0503020204020204" pitchFamily="34" charset="-122"/>
              </a:rPr>
              <a:t>)</a:t>
            </a:r>
            <a:r>
              <a:rPr lang="zh-CN" altLang="en-US" dirty="0">
                <a:ea typeface="微软雅黑" panose="020B0503020204020204" pitchFamily="34" charset="-122"/>
              </a:rPr>
              <a:t>，添加由</a:t>
            </a:r>
            <a:r>
              <a:rPr lang="en-US" altLang="zh-CN" dirty="0">
                <a:ea typeface="微软雅黑" panose="020B0503020204020204" pitchFamily="34" charset="-122"/>
              </a:rPr>
              <a:t>t</a:t>
            </a:r>
            <a:r>
              <a:rPr lang="zh-CN" altLang="en-US" dirty="0"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ea typeface="微软雅黑" panose="020B0503020204020204" pitchFamily="34" charset="-122"/>
              </a:rPr>
              <a:t>s</a:t>
            </a:r>
            <a:r>
              <a:rPr lang="zh-CN" altLang="en-US" dirty="0">
                <a:ea typeface="微软雅黑" panose="020B0503020204020204" pitchFamily="34" charset="-122"/>
              </a:rPr>
              <a:t>的容量为正无穷大的边，使</a:t>
            </a:r>
            <a:r>
              <a:rPr lang="en-US" altLang="zh-CN" dirty="0">
                <a:ea typeface="微软雅黑" panose="020B0503020204020204" pitchFamily="34" charset="-122"/>
              </a:rPr>
              <a:t>y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ea typeface="微软雅黑" panose="020B0503020204020204" pitchFamily="34" charset="-122"/>
              </a:rPr>
              <a:t>x</a:t>
            </a:r>
            <a:r>
              <a:rPr lang="zh-CN" altLang="en-US" dirty="0">
                <a:ea typeface="微软雅黑" panose="020B0503020204020204" pitchFamily="34" charset="-122"/>
              </a:rPr>
              <a:t>分别成为新的源和新的汇。</a:t>
            </a: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若</a:t>
            </a:r>
            <a:r>
              <a:rPr lang="zh-CN" altLang="en-US" dirty="0">
                <a:ea typeface="微软雅黑" panose="020B0503020204020204" pitchFamily="34" charset="-122"/>
              </a:rPr>
              <a:t>此图上的最大流能够占满与</a:t>
            </a:r>
            <a:r>
              <a:rPr lang="en-US" altLang="zh-CN" dirty="0">
                <a:ea typeface="微软雅黑" panose="020B0503020204020204" pitchFamily="34" charset="-122"/>
              </a:rPr>
              <a:t>Y</a:t>
            </a:r>
            <a:r>
              <a:rPr lang="zh-CN" altLang="en-US" dirty="0">
                <a:ea typeface="微软雅黑" panose="020B0503020204020204" pitchFamily="34" charset="-122"/>
              </a:rPr>
              <a:t>相连的所有边的</a:t>
            </a:r>
            <a:r>
              <a:rPr lang="zh-CN" altLang="en-US" dirty="0" smtClean="0">
                <a:ea typeface="微软雅黑" panose="020B0503020204020204" pitchFamily="34" charset="-122"/>
              </a:rPr>
              <a:t>容量，则原图</a:t>
            </a:r>
            <a:r>
              <a:rPr lang="zh-CN" altLang="en-US" dirty="0">
                <a:ea typeface="微软雅黑" panose="020B0503020204020204" pitchFamily="34" charset="-122"/>
              </a:rPr>
              <a:t>上就存在</a:t>
            </a:r>
            <a:r>
              <a:rPr lang="zh-CN" altLang="en-US" dirty="0" smtClean="0">
                <a:ea typeface="微软雅黑" panose="020B0503020204020204" pitchFamily="34" charset="-122"/>
              </a:rPr>
              <a:t>满足下界</a:t>
            </a:r>
            <a:r>
              <a:rPr lang="zh-CN" altLang="en-US" dirty="0">
                <a:ea typeface="微软雅黑" panose="020B0503020204020204" pitchFamily="34" charset="-122"/>
              </a:rPr>
              <a:t>条件的可行流。若最大流不能够占满与</a:t>
            </a:r>
            <a:r>
              <a:rPr lang="en-US" altLang="zh-CN" dirty="0">
                <a:ea typeface="微软雅黑" panose="020B0503020204020204" pitchFamily="34" charset="-122"/>
              </a:rPr>
              <a:t>Y</a:t>
            </a:r>
            <a:r>
              <a:rPr lang="zh-CN" altLang="en-US" dirty="0">
                <a:ea typeface="微软雅黑" panose="020B0503020204020204" pitchFamily="34" charset="-122"/>
              </a:rPr>
              <a:t>相连的所有边的容量，则原图不存在可行流。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6338" y="3237177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新图</a:t>
            </a: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168723" y="173125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有流量下界的网络最大流</a:t>
            </a:r>
          </a:p>
        </p:txBody>
      </p:sp>
    </p:spTree>
    <p:extLst>
      <p:ext uri="{BB962C8B-B14F-4D97-AF65-F5344CB8AC3E}">
        <p14:creationId xmlns:p14="http://schemas.microsoft.com/office/powerpoint/2010/main" val="91575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49742" y="2575451"/>
            <a:ext cx="4914546" cy="2090552"/>
            <a:chOff x="3240" y="4947"/>
            <a:chExt cx="4945" cy="2499"/>
          </a:xfrm>
        </p:grpSpPr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4680" y="5291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Oval 28"/>
            <p:cNvSpPr>
              <a:spLocks noChangeArrowheads="1"/>
            </p:cNvSpPr>
            <p:nvPr/>
          </p:nvSpPr>
          <p:spPr bwMode="auto">
            <a:xfrm>
              <a:off x="6210" y="5261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" name="Oval 27"/>
            <p:cNvSpPr>
              <a:spLocks noChangeArrowheads="1"/>
            </p:cNvSpPr>
            <p:nvPr/>
          </p:nvSpPr>
          <p:spPr bwMode="auto">
            <a:xfrm>
              <a:off x="3240" y="5336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s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" name="Arc 26"/>
            <p:cNvSpPr>
              <a:spLocks/>
            </p:cNvSpPr>
            <p:nvPr/>
          </p:nvSpPr>
          <p:spPr bwMode="auto">
            <a:xfrm rot="-80033525" flipH="1" flipV="1">
              <a:off x="3806" y="5310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 rot="-94990">
              <a:off x="7645" y="5342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t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Arc 24"/>
            <p:cNvSpPr>
              <a:spLocks/>
            </p:cNvSpPr>
            <p:nvPr/>
          </p:nvSpPr>
          <p:spPr bwMode="auto">
            <a:xfrm rot="15138530" flipV="1">
              <a:off x="6864" y="5335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4055" y="5072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4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6945" y="4947"/>
              <a:ext cx="705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4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5468" y="5007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Arc 20"/>
            <p:cNvSpPr>
              <a:spLocks/>
            </p:cNvSpPr>
            <p:nvPr/>
          </p:nvSpPr>
          <p:spPr bwMode="auto">
            <a:xfrm rot="15138530" flipV="1">
              <a:off x="5396" y="5314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3600" y="6432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4275" y="6120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008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5385" y="5748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8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680" y="6900"/>
              <a:ext cx="540" cy="54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x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940" y="6900"/>
              <a:ext cx="540" cy="54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Y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600" y="5886"/>
              <a:ext cx="1080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0" y="780"/>
                </a:cxn>
                <a:cxn ang="0">
                  <a:pos x="1080" y="1248"/>
                </a:cxn>
              </a:cxnLst>
              <a:rect l="0" t="0" r="r" b="b"/>
              <a:pathLst>
                <a:path w="1080" h="1248">
                  <a:moveTo>
                    <a:pt x="0" y="0"/>
                  </a:moveTo>
                  <a:cubicBezTo>
                    <a:pt x="90" y="286"/>
                    <a:pt x="180" y="572"/>
                    <a:pt x="360" y="780"/>
                  </a:cubicBezTo>
                  <a:cubicBezTo>
                    <a:pt x="540" y="988"/>
                    <a:pt x="960" y="1170"/>
                    <a:pt x="1080" y="12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6300" y="5808"/>
              <a:ext cx="210" cy="1092"/>
            </a:xfrm>
            <a:custGeom>
              <a:avLst/>
              <a:gdLst/>
              <a:ahLst/>
              <a:cxnLst>
                <a:cxn ang="0">
                  <a:pos x="0" y="1092"/>
                </a:cxn>
                <a:cxn ang="0">
                  <a:pos x="180" y="468"/>
                </a:cxn>
                <a:cxn ang="0">
                  <a:pos x="180" y="0"/>
                </a:cxn>
              </a:cxnLst>
              <a:rect l="0" t="0" r="r" b="b"/>
              <a:pathLst>
                <a:path w="210" h="1092">
                  <a:moveTo>
                    <a:pt x="0" y="1092"/>
                  </a:moveTo>
                  <a:cubicBezTo>
                    <a:pt x="75" y="871"/>
                    <a:pt x="150" y="650"/>
                    <a:pt x="180" y="468"/>
                  </a:cubicBezTo>
                  <a:cubicBezTo>
                    <a:pt x="210" y="286"/>
                    <a:pt x="195" y="143"/>
                    <a:pt x="180" y="0"/>
                  </a:cubicBezTo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480" y="5964"/>
              <a:ext cx="1530" cy="1248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900" y="1092"/>
                </a:cxn>
                <a:cxn ang="0">
                  <a:pos x="1440" y="624"/>
                </a:cxn>
                <a:cxn ang="0">
                  <a:pos x="1440" y="0"/>
                </a:cxn>
              </a:cxnLst>
              <a:rect l="0" t="0" r="r" b="b"/>
              <a:pathLst>
                <a:path w="1530" h="1248">
                  <a:moveTo>
                    <a:pt x="0" y="1248"/>
                  </a:moveTo>
                  <a:cubicBezTo>
                    <a:pt x="330" y="1222"/>
                    <a:pt x="660" y="1196"/>
                    <a:pt x="900" y="1092"/>
                  </a:cubicBezTo>
                  <a:cubicBezTo>
                    <a:pt x="1140" y="988"/>
                    <a:pt x="1350" y="806"/>
                    <a:pt x="1440" y="624"/>
                  </a:cubicBezTo>
                  <a:cubicBezTo>
                    <a:pt x="1530" y="442"/>
                    <a:pt x="1485" y="221"/>
                    <a:pt x="144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5040" y="5808"/>
              <a:ext cx="1260" cy="1092"/>
            </a:xfrm>
            <a:custGeom>
              <a:avLst/>
              <a:gdLst/>
              <a:ahLst/>
              <a:cxnLst>
                <a:cxn ang="0">
                  <a:pos x="1260" y="0"/>
                </a:cxn>
                <a:cxn ang="0">
                  <a:pos x="540" y="312"/>
                </a:cxn>
                <a:cxn ang="0">
                  <a:pos x="0" y="1092"/>
                </a:cxn>
              </a:cxnLst>
              <a:rect l="0" t="0" r="r" b="b"/>
              <a:pathLst>
                <a:path w="1260" h="1092">
                  <a:moveTo>
                    <a:pt x="1260" y="0"/>
                  </a:moveTo>
                  <a:cubicBezTo>
                    <a:pt x="1005" y="65"/>
                    <a:pt x="750" y="130"/>
                    <a:pt x="540" y="312"/>
                  </a:cubicBezTo>
                  <a:cubicBezTo>
                    <a:pt x="330" y="494"/>
                    <a:pt x="165" y="793"/>
                    <a:pt x="0" y="1092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4920" y="5853"/>
              <a:ext cx="1080" cy="1092"/>
            </a:xfrm>
            <a:custGeom>
              <a:avLst/>
              <a:gdLst/>
              <a:ahLst/>
              <a:cxnLst>
                <a:cxn ang="0">
                  <a:pos x="1080" y="1092"/>
                </a:cxn>
                <a:cxn ang="0">
                  <a:pos x="720" y="624"/>
                </a:cxn>
                <a:cxn ang="0">
                  <a:pos x="0" y="0"/>
                </a:cxn>
              </a:cxnLst>
              <a:rect l="0" t="0" r="r" b="b"/>
              <a:pathLst>
                <a:path w="1080" h="1092">
                  <a:moveTo>
                    <a:pt x="1080" y="1092"/>
                  </a:moveTo>
                  <a:cubicBezTo>
                    <a:pt x="990" y="949"/>
                    <a:pt x="900" y="806"/>
                    <a:pt x="720" y="624"/>
                  </a:cubicBezTo>
                  <a:cubicBezTo>
                    <a:pt x="540" y="442"/>
                    <a:pt x="270" y="221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500" y="5763"/>
              <a:ext cx="390" cy="1092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30" y="468"/>
                </a:cxn>
                <a:cxn ang="0">
                  <a:pos x="390" y="1092"/>
                </a:cxn>
              </a:cxnLst>
              <a:rect l="0" t="0" r="r" b="b"/>
              <a:pathLst>
                <a:path w="390" h="1092">
                  <a:moveTo>
                    <a:pt x="210" y="0"/>
                  </a:moveTo>
                  <a:cubicBezTo>
                    <a:pt x="105" y="143"/>
                    <a:pt x="0" y="286"/>
                    <a:pt x="30" y="468"/>
                  </a:cubicBezTo>
                  <a:cubicBezTo>
                    <a:pt x="60" y="650"/>
                    <a:pt x="225" y="871"/>
                    <a:pt x="390" y="1092"/>
                  </a:cubicBezTo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5370" y="6306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6300" y="6276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008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7230" y="6618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8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Freeform 31"/>
          <p:cNvSpPr>
            <a:spLocks/>
          </p:cNvSpPr>
          <p:nvPr/>
        </p:nvSpPr>
        <p:spPr bwMode="auto">
          <a:xfrm>
            <a:off x="2573778" y="2193708"/>
            <a:ext cx="4057494" cy="683980"/>
          </a:xfrm>
          <a:custGeom>
            <a:avLst/>
            <a:gdLst/>
            <a:ahLst/>
            <a:cxnLst>
              <a:cxn ang="0">
                <a:pos x="4320" y="728"/>
              </a:cxn>
              <a:cxn ang="0">
                <a:pos x="3960" y="416"/>
              </a:cxn>
              <a:cxn ang="0">
                <a:pos x="2520" y="104"/>
              </a:cxn>
              <a:cxn ang="0">
                <a:pos x="1260" y="104"/>
              </a:cxn>
              <a:cxn ang="0">
                <a:pos x="0" y="728"/>
              </a:cxn>
            </a:cxnLst>
            <a:rect l="0" t="0" r="r" b="b"/>
            <a:pathLst>
              <a:path w="4320" h="728">
                <a:moveTo>
                  <a:pt x="4320" y="728"/>
                </a:moveTo>
                <a:cubicBezTo>
                  <a:pt x="4290" y="624"/>
                  <a:pt x="4260" y="520"/>
                  <a:pt x="3960" y="416"/>
                </a:cubicBezTo>
                <a:cubicBezTo>
                  <a:pt x="3660" y="312"/>
                  <a:pt x="2970" y="156"/>
                  <a:pt x="2520" y="104"/>
                </a:cubicBezTo>
                <a:cubicBezTo>
                  <a:pt x="2070" y="52"/>
                  <a:pt x="1680" y="0"/>
                  <a:pt x="1260" y="104"/>
                </a:cubicBezTo>
                <a:cubicBezTo>
                  <a:pt x="840" y="208"/>
                  <a:pt x="210" y="624"/>
                  <a:pt x="0" y="728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triangle" w="med" len="med"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3977934" y="1923678"/>
            <a:ext cx="845312" cy="43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r>
              <a:rPr lang="en-US" altLang="zh-CN" sz="1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+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∞</a:t>
            </a:r>
            <a:endParaRPr lang="en-US" altLang="zh-CN" sz="1500" dirty="0"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4395" y="842883"/>
            <a:ext cx="758963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50" dirty="0">
                <a:ea typeface="微软雅黑" panose="020B0503020204020204" pitchFamily="34" charset="-122"/>
              </a:rPr>
              <a:t>新图最大流若小于新图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中 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y 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的</a:t>
            </a:r>
            <a:r>
              <a:rPr lang="zh-CN" altLang="en-US" sz="1950" dirty="0">
                <a:ea typeface="微软雅黑" panose="020B0503020204020204" pitchFamily="34" charset="-122"/>
              </a:rPr>
              <a:t>流入量之和</a:t>
            </a:r>
            <a:r>
              <a:rPr lang="en-US" altLang="zh-CN" sz="1950" dirty="0">
                <a:ea typeface="微软雅黑" panose="020B0503020204020204" pitchFamily="34" charset="-122"/>
              </a:rPr>
              <a:t>,</a:t>
            </a:r>
            <a:r>
              <a:rPr lang="zh-CN" altLang="en-US" sz="1950" dirty="0">
                <a:ea typeface="微软雅黑" panose="020B0503020204020204" pitchFamily="34" charset="-122"/>
              </a:rPr>
              <a:t>则原问题无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解</a:t>
            </a:r>
            <a:endParaRPr lang="en-US" altLang="zh-CN" sz="1950" dirty="0" smtClean="0">
              <a:ea typeface="微软雅黑" panose="020B0503020204020204" pitchFamily="34" charset="-122"/>
            </a:endParaRPr>
          </a:p>
          <a:p>
            <a:endParaRPr lang="en-US" altLang="zh-CN" sz="1950" dirty="0">
              <a:ea typeface="微软雅黑" panose="020B0503020204020204" pitchFamily="34" charset="-122"/>
            </a:endParaRPr>
          </a:p>
          <a:p>
            <a:r>
              <a:rPr lang="zh-CN" altLang="en-US" sz="1950" dirty="0">
                <a:ea typeface="微软雅黑" panose="020B0503020204020204" pitchFamily="34" charset="-122"/>
              </a:rPr>
              <a:t>在新图的最大流中，求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出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x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流出</a:t>
            </a:r>
            <a:r>
              <a:rPr lang="zh-CN" altLang="en-US" sz="1950" dirty="0">
                <a:ea typeface="微软雅黑" panose="020B0503020204020204" pitchFamily="34" charset="-122"/>
              </a:rPr>
              <a:t>的流量之和，记为</a:t>
            </a:r>
            <a:r>
              <a:rPr lang="en-US" altLang="zh-CN" sz="1950" dirty="0">
                <a:ea typeface="微软雅黑" panose="020B0503020204020204" pitchFamily="34" charset="-122"/>
              </a:rPr>
              <a:t>sum1</a:t>
            </a:r>
            <a:endParaRPr lang="zh-CN" altLang="en-US" sz="1950" dirty="0"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0232" y="2196701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新图</a:t>
            </a: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168723" y="173125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有流量下界的网络最大流</a:t>
            </a:r>
          </a:p>
        </p:txBody>
      </p:sp>
    </p:spTree>
    <p:extLst>
      <p:ext uri="{BB962C8B-B14F-4D97-AF65-F5344CB8AC3E}">
        <p14:creationId xmlns:p14="http://schemas.microsoft.com/office/powerpoint/2010/main" val="4738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23528" y="803659"/>
            <a:ext cx="84249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950" dirty="0">
                <a:ea typeface="微软雅黑" panose="020B0503020204020204" pitchFamily="34" charset="-122"/>
              </a:rPr>
              <a:t>在做过一遍最大流的</a:t>
            </a:r>
            <a:r>
              <a:rPr lang="zh-CN" altLang="en-US" sz="1950" dirty="0">
                <a:solidFill>
                  <a:srgbClr val="FF0000"/>
                </a:solidFill>
                <a:ea typeface="微软雅黑" panose="020B0503020204020204" pitchFamily="34" charset="-122"/>
              </a:rPr>
              <a:t>新图的残余网络</a:t>
            </a:r>
            <a:r>
              <a:rPr lang="zh-CN" altLang="en-US" sz="1950" dirty="0">
                <a:ea typeface="微软雅黑" panose="020B0503020204020204" pitchFamily="34" charset="-122"/>
              </a:rPr>
              <a:t>中，去掉</a:t>
            </a:r>
            <a:r>
              <a:rPr lang="en-US" altLang="zh-CN" sz="1950" dirty="0">
                <a:ea typeface="微软雅黑" panose="020B0503020204020204" pitchFamily="34" charset="-122"/>
              </a:rPr>
              <a:t>t-&gt;s</a:t>
            </a:r>
            <a:r>
              <a:rPr lang="zh-CN" altLang="en-US" sz="1950" dirty="0">
                <a:ea typeface="微软雅黑" panose="020B0503020204020204" pitchFamily="34" charset="-122"/>
              </a:rPr>
              <a:t>以及</a:t>
            </a:r>
            <a:r>
              <a:rPr lang="en-US" altLang="zh-CN" sz="1950" dirty="0">
                <a:ea typeface="微软雅黑" panose="020B0503020204020204" pitchFamily="34" charset="-122"/>
              </a:rPr>
              <a:t>s-&gt;t</a:t>
            </a:r>
            <a:r>
              <a:rPr lang="zh-CN" altLang="en-US" sz="1950" dirty="0">
                <a:ea typeface="微软雅黑" panose="020B0503020204020204" pitchFamily="34" charset="-122"/>
              </a:rPr>
              <a:t>的边，然后以</a:t>
            </a:r>
            <a:r>
              <a:rPr lang="en-US" altLang="zh-CN" sz="1950" dirty="0">
                <a:ea typeface="微软雅黑" panose="020B0503020204020204" pitchFamily="34" charset="-122"/>
              </a:rPr>
              <a:t>s</a:t>
            </a:r>
            <a:r>
              <a:rPr lang="zh-CN" altLang="en-US" sz="1950" dirty="0">
                <a:ea typeface="微软雅黑" panose="020B0503020204020204" pitchFamily="34" charset="-122"/>
              </a:rPr>
              <a:t>为源，</a:t>
            </a:r>
            <a:r>
              <a:rPr lang="en-US" altLang="zh-CN" sz="1950" dirty="0">
                <a:ea typeface="微软雅黑" panose="020B0503020204020204" pitchFamily="34" charset="-122"/>
              </a:rPr>
              <a:t>t</a:t>
            </a:r>
            <a:r>
              <a:rPr lang="zh-CN" altLang="en-US" sz="1950" dirty="0">
                <a:ea typeface="微软雅黑" panose="020B0503020204020204" pitchFamily="34" charset="-122"/>
              </a:rPr>
              <a:t>为汇再做一次最大流，此时得到的流量 </a:t>
            </a:r>
            <a:r>
              <a:rPr lang="en-US" altLang="zh-CN" sz="1950" dirty="0">
                <a:ea typeface="微软雅黑" panose="020B0503020204020204" pitchFamily="34" charset="-122"/>
              </a:rPr>
              <a:t>sum2</a:t>
            </a:r>
            <a:r>
              <a:rPr lang="zh-CN" altLang="en-US" sz="1950" dirty="0">
                <a:ea typeface="微软雅黑" panose="020B0503020204020204" pitchFamily="34" charset="-122"/>
              </a:rPr>
              <a:t>，则 </a:t>
            </a:r>
            <a:r>
              <a:rPr lang="en-US" altLang="zh-CN" sz="1950" dirty="0">
                <a:ea typeface="微软雅黑" panose="020B0503020204020204" pitchFamily="34" charset="-122"/>
              </a:rPr>
              <a:t>sum1+sum2</a:t>
            </a:r>
            <a:r>
              <a:rPr lang="zh-CN" altLang="en-US" sz="1950" dirty="0">
                <a:ea typeface="微软雅黑" panose="020B0503020204020204" pitchFamily="34" charset="-122"/>
              </a:rPr>
              <a:t>就是在原图上满足下界的最大流。</a:t>
            </a:r>
            <a:r>
              <a:rPr lang="en-US" altLang="zh-CN" sz="1950" dirty="0"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950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950" dirty="0">
                <a:ea typeface="微软雅黑" panose="020B0503020204020204" pitchFamily="34" charset="-122"/>
              </a:rPr>
              <a:t>和</a:t>
            </a:r>
            <a:r>
              <a:rPr lang="en-US" altLang="zh-CN" sz="1950" dirty="0" err="1">
                <a:ea typeface="微软雅黑" panose="020B0503020204020204" pitchFamily="34" charset="-122"/>
              </a:rPr>
              <a:t>x,y</a:t>
            </a:r>
            <a:r>
              <a:rPr lang="zh-CN" altLang="en-US" sz="1950" dirty="0">
                <a:ea typeface="微软雅黑" panose="020B0503020204020204" pitchFamily="34" charset="-122"/>
              </a:rPr>
              <a:t>相连的边不用处理，因为</a:t>
            </a:r>
            <a:r>
              <a:rPr lang="en-US" altLang="zh-CN" sz="1950" dirty="0" err="1">
                <a:ea typeface="微软雅黑" panose="020B0503020204020204" pitchFamily="34" charset="-122"/>
              </a:rPr>
              <a:t>x,y</a:t>
            </a:r>
            <a:r>
              <a:rPr lang="zh-CN" altLang="en-US" sz="1950" dirty="0">
                <a:ea typeface="微软雅黑" panose="020B0503020204020204" pitchFamily="34" charset="-122"/>
              </a:rPr>
              <a:t>实际上是只能流入或只能流出的点，在图中不起作用。</a:t>
            </a:r>
            <a:endParaRPr lang="en-US" altLang="zh-CN" sz="1950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950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950" dirty="0">
                <a:solidFill>
                  <a:srgbClr val="7030A0"/>
                </a:solidFill>
                <a:ea typeface="微软雅黑" panose="020B0503020204020204" pitchFamily="34" charset="-122"/>
              </a:rPr>
              <a:t>要想求出每条边上的流量，怎么办？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723" y="173125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有流量下界的网络最大流</a:t>
            </a:r>
          </a:p>
        </p:txBody>
      </p:sp>
    </p:spTree>
    <p:extLst>
      <p:ext uri="{BB962C8B-B14F-4D97-AF65-F5344CB8AC3E}">
        <p14:creationId xmlns:p14="http://schemas.microsoft.com/office/powerpoint/2010/main" val="2981205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803660"/>
            <a:ext cx="740960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950" dirty="0">
                <a:solidFill>
                  <a:srgbClr val="7030A0"/>
                </a:solidFill>
                <a:ea typeface="微软雅黑" panose="020B0503020204020204" pitchFamily="34" charset="-122"/>
              </a:rPr>
              <a:t>要想求出每条边上的流量，怎么办？</a:t>
            </a:r>
            <a:endParaRPr lang="en-US" altLang="zh-CN" sz="1950" dirty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endParaRPr lang="en-US" altLang="zh-CN" sz="195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950" dirty="0">
                <a:solidFill>
                  <a:srgbClr val="FF0000"/>
                </a:solidFill>
                <a:ea typeface="微软雅黑" panose="020B0503020204020204" pitchFamily="34" charset="-122"/>
              </a:rPr>
              <a:t>在做</a:t>
            </a:r>
            <a:r>
              <a:rPr lang="zh-CN" altLang="en-US" sz="195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第一次</a:t>
            </a:r>
            <a:r>
              <a:rPr lang="zh-CN" altLang="en-US" sz="1950" dirty="0">
                <a:solidFill>
                  <a:srgbClr val="FF0000"/>
                </a:solidFill>
                <a:ea typeface="微软雅黑" panose="020B0503020204020204" pitchFamily="34" charset="-122"/>
              </a:rPr>
              <a:t>最大流之前，将新</a:t>
            </a:r>
            <a:r>
              <a:rPr lang="zh-CN" altLang="en-US" sz="195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图备份</a:t>
            </a:r>
            <a:r>
              <a:rPr lang="zh-CN" altLang="en-US" sz="1950" dirty="0">
                <a:solidFill>
                  <a:srgbClr val="FF0000"/>
                </a:solidFill>
                <a:ea typeface="微软雅黑" panose="020B0503020204020204" pitchFamily="34" charset="-122"/>
              </a:rPr>
              <a:t>到</a:t>
            </a:r>
            <a:r>
              <a:rPr lang="en-US" altLang="zh-CN" sz="1950" dirty="0">
                <a:solidFill>
                  <a:srgbClr val="FF0000"/>
                </a:solidFill>
                <a:ea typeface="微软雅黑" panose="020B0503020204020204" pitchFamily="34" charset="-122"/>
              </a:rPr>
              <a:t>G2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950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950" dirty="0">
                <a:ea typeface="微软雅黑" panose="020B0503020204020204" pitchFamily="34" charset="-122"/>
              </a:rPr>
              <a:t>经过两次求最大流后，新图最后变成的残余网络是</a:t>
            </a:r>
            <a:r>
              <a:rPr lang="en-US" altLang="zh-CN" sz="1950" dirty="0">
                <a:ea typeface="微软雅黑" panose="020B0503020204020204" pitchFamily="34" charset="-122"/>
              </a:rPr>
              <a:t>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950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950" dirty="0">
                <a:ea typeface="微软雅黑" panose="020B0503020204020204" pitchFamily="34" charset="-122"/>
              </a:rPr>
              <a:t>此时</a:t>
            </a:r>
            <a:r>
              <a:rPr lang="en-US" altLang="zh-CN" sz="1950" dirty="0">
                <a:ea typeface="微软雅黑" panose="020B0503020204020204" pitchFamily="34" charset="-122"/>
              </a:rPr>
              <a:t>G2[</a:t>
            </a:r>
            <a:r>
              <a:rPr lang="en-US" altLang="zh-CN" sz="1950" dirty="0" err="1">
                <a:ea typeface="微软雅黑" panose="020B0503020204020204" pitchFamily="34" charset="-122"/>
              </a:rPr>
              <a:t>i</a:t>
            </a:r>
            <a:r>
              <a:rPr lang="en-US" altLang="zh-CN" sz="1950" dirty="0">
                <a:ea typeface="微软雅黑" panose="020B0503020204020204" pitchFamily="34" charset="-122"/>
              </a:rPr>
              <a:t>][j] – G[</a:t>
            </a:r>
            <a:r>
              <a:rPr lang="en-US" altLang="zh-CN" sz="1950" dirty="0" err="1">
                <a:ea typeface="微软雅黑" panose="020B0503020204020204" pitchFamily="34" charset="-122"/>
              </a:rPr>
              <a:t>i</a:t>
            </a:r>
            <a:r>
              <a:rPr lang="en-US" altLang="zh-CN" sz="1950" dirty="0">
                <a:ea typeface="微软雅黑" panose="020B0503020204020204" pitchFamily="34" charset="-122"/>
              </a:rPr>
              <a:t>][j] + LC[</a:t>
            </a:r>
            <a:r>
              <a:rPr lang="en-US" altLang="zh-CN" sz="1950" dirty="0" err="1">
                <a:ea typeface="微软雅黑" panose="020B0503020204020204" pitchFamily="34" charset="-122"/>
              </a:rPr>
              <a:t>i</a:t>
            </a:r>
            <a:r>
              <a:rPr lang="en-US" altLang="zh-CN" sz="1950" dirty="0">
                <a:ea typeface="微软雅黑" panose="020B0503020204020204" pitchFamily="34" charset="-122"/>
              </a:rPr>
              <a:t>][j] </a:t>
            </a:r>
            <a:r>
              <a:rPr lang="zh-CN" altLang="en-US" sz="1950" dirty="0">
                <a:ea typeface="微软雅黑" panose="020B0503020204020204" pitchFamily="34" charset="-122"/>
              </a:rPr>
              <a:t>就是 </a:t>
            </a:r>
            <a:r>
              <a:rPr lang="en-US" altLang="zh-CN" sz="1950" dirty="0" err="1">
                <a:ea typeface="微软雅黑" panose="020B0503020204020204" pitchFamily="34" charset="-122"/>
              </a:rPr>
              <a:t>i</a:t>
            </a:r>
            <a:r>
              <a:rPr lang="en-US" altLang="zh-CN" sz="1950" dirty="0">
                <a:ea typeface="微软雅黑" panose="020B0503020204020204" pitchFamily="34" charset="-122"/>
              </a:rPr>
              <a:t>-&gt;j</a:t>
            </a:r>
            <a:r>
              <a:rPr lang="zh-CN" altLang="en-US" sz="1950" dirty="0">
                <a:ea typeface="微软雅黑" panose="020B0503020204020204" pitchFamily="34" charset="-122"/>
              </a:rPr>
              <a:t>上的流量</a:t>
            </a:r>
            <a:endParaRPr lang="en-US" altLang="zh-CN" sz="1950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950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950" dirty="0" smtClean="0">
                <a:ea typeface="微软雅黑" panose="020B0503020204020204" pitchFamily="34" charset="-122"/>
              </a:rPr>
              <a:t>LC[</a:t>
            </a:r>
            <a:r>
              <a:rPr lang="en-US" altLang="zh-CN" sz="195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1950" dirty="0">
                <a:ea typeface="微软雅黑" panose="020B0503020204020204" pitchFamily="34" charset="-122"/>
              </a:rPr>
              <a:t>][j] </a:t>
            </a:r>
            <a:r>
              <a:rPr lang="zh-CN" altLang="en-US" sz="1950" dirty="0">
                <a:ea typeface="微软雅黑" panose="020B0503020204020204" pitchFamily="34" charset="-122"/>
              </a:rPr>
              <a:t>是</a:t>
            </a:r>
            <a:r>
              <a:rPr lang="en-US" altLang="zh-CN" sz="1950" dirty="0" err="1">
                <a:ea typeface="微软雅黑" panose="020B0503020204020204" pitchFamily="34" charset="-122"/>
              </a:rPr>
              <a:t>i</a:t>
            </a:r>
            <a:r>
              <a:rPr lang="en-US" altLang="zh-CN" sz="1950" dirty="0">
                <a:ea typeface="微软雅黑" panose="020B0503020204020204" pitchFamily="34" charset="-122"/>
              </a:rPr>
              <a:t>-&gt;j</a:t>
            </a:r>
            <a:r>
              <a:rPr lang="zh-CN" altLang="en-US" sz="1950" dirty="0">
                <a:ea typeface="微软雅黑" panose="020B0503020204020204" pitchFamily="34" charset="-122"/>
              </a:rPr>
              <a:t>边上的流量下界</a:t>
            </a:r>
            <a:r>
              <a:rPr lang="en-US" altLang="zh-CN" sz="1950" dirty="0">
                <a:ea typeface="微软雅黑" panose="020B0503020204020204" pitchFamily="34" charset="-122"/>
              </a:rPr>
              <a:t>(</a:t>
            </a:r>
            <a:r>
              <a:rPr lang="zh-CN" altLang="en-US" sz="1950" dirty="0">
                <a:ea typeface="微软雅黑" panose="020B0503020204020204" pitchFamily="34" charset="-122"/>
              </a:rPr>
              <a:t>下界是被满足的）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723" y="173125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有流量下界的网络最大流</a:t>
            </a:r>
          </a:p>
        </p:txBody>
      </p:sp>
    </p:spTree>
    <p:extLst>
      <p:ext uri="{BB962C8B-B14F-4D97-AF65-F5344CB8AC3E}">
        <p14:creationId xmlns:p14="http://schemas.microsoft.com/office/powerpoint/2010/main" val="19487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722" y="1203598"/>
            <a:ext cx="86517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50" dirty="0">
                <a:solidFill>
                  <a:srgbClr val="FF0000"/>
                </a:solidFill>
                <a:ea typeface="微软雅黑" panose="020B0503020204020204" pitchFamily="34" charset="-122"/>
              </a:rPr>
              <a:t>处理网络流题目要注意，如果</a:t>
            </a:r>
            <a:r>
              <a:rPr lang="zh-CN" altLang="en-US" sz="195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有同向重边</a:t>
            </a:r>
            <a:r>
              <a:rPr lang="zh-CN" altLang="en-US" sz="1950" dirty="0">
                <a:solidFill>
                  <a:srgbClr val="FF0000"/>
                </a:solidFill>
                <a:ea typeface="微软雅黑" panose="020B0503020204020204" pitchFamily="34" charset="-122"/>
              </a:rPr>
              <a:t>，则要将重边上的容量和下界累加，合并成一条边。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8723" y="173125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有流量下界的网络最大流</a:t>
            </a:r>
          </a:p>
        </p:txBody>
      </p:sp>
    </p:spTree>
    <p:extLst>
      <p:ext uri="{BB962C8B-B14F-4D97-AF65-F5344CB8AC3E}">
        <p14:creationId xmlns:p14="http://schemas.microsoft.com/office/powerpoint/2010/main" val="32886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sym typeface="Calibri" pitchFamily="34" charset="0"/>
              </a:rPr>
              <a:t>例题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sym typeface="Calibri" pitchFamily="34" charset="0"/>
              </a:rPr>
              <a:t>1</a:t>
            </a:r>
          </a:p>
          <a:p>
            <a:pPr algn="ctr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sym typeface="Calibri" pitchFamily="34" charset="0"/>
              </a:rPr>
              <a:t>Budget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05172" y="46599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瑞士卢塞恩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36" y="446930"/>
            <a:ext cx="6252164" cy="41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4767263"/>
            <a:ext cx="2133600" cy="274637"/>
          </a:xfrm>
        </p:spPr>
        <p:txBody>
          <a:bodyPr/>
          <a:lstStyle/>
          <a:p>
            <a:fld id="{F4E675BF-992E-4496-90EB-6886B574516D}" type="datetime1">
              <a:rPr lang="zh-CN" altLang="en-US"/>
              <a:pPr/>
              <a:t>2020/12/7</a:t>
            </a:fld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4514" name="矩形 34"/>
          <p:cNvSpPr>
            <a:spLocks noChangeArrowheads="1"/>
          </p:cNvSpPr>
          <p:nvPr/>
        </p:nvSpPr>
        <p:spPr bwMode="auto">
          <a:xfrm>
            <a:off x="107504" y="142988"/>
            <a:ext cx="8424936" cy="460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例题</a:t>
            </a:r>
            <a:r>
              <a:rPr lang="en-US" altLang="zh-CN" sz="2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1: </a:t>
            </a:r>
            <a:r>
              <a:rPr lang="en-US" sz="22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POj</a:t>
            </a:r>
            <a:r>
              <a:rPr lang="en-US" sz="2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2396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Budget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endParaRPr lang="en-US" altLang="zh-CN" sz="1950" dirty="0">
              <a:solidFill>
                <a:srgbClr val="7030A0"/>
              </a:solidFill>
              <a:latin typeface="Calibri" pitchFamily="34" charset="0"/>
              <a:ea typeface="隶书" pitchFamily="49" charset="-122"/>
              <a:sym typeface="Calibri" pitchFamily="34" charset="0"/>
            </a:endParaRPr>
          </a:p>
          <a:p>
            <a:endParaRPr lang="zh-CN" altLang="en-US" sz="1950" dirty="0">
              <a:solidFill>
                <a:srgbClr val="7030A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ea typeface="微软雅黑" panose="020B0503020204020204" pitchFamily="34" charset="-122"/>
              </a:rPr>
              <a:t>n*m</a:t>
            </a:r>
            <a:r>
              <a:rPr lang="zh-CN" altLang="en-US" dirty="0" smtClean="0">
                <a:ea typeface="微软雅黑" panose="020B0503020204020204" pitchFamily="34" charset="-122"/>
              </a:rPr>
              <a:t>的矩阵</a:t>
            </a:r>
            <a:r>
              <a:rPr lang="en-US" altLang="zh-CN" dirty="0" smtClean="0"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ea typeface="微软雅黑" panose="020B0503020204020204" pitchFamily="34" charset="-122"/>
              </a:rPr>
              <a:t>矩阵里每个元素都是正整数，且满足以下限制条件</a:t>
            </a:r>
            <a:r>
              <a:rPr lang="en-US" altLang="zh-CN" dirty="0" smtClean="0"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ea typeface="微软雅黑" panose="020B0503020204020204" pitchFamily="34" charset="-122"/>
              </a:rPr>
              <a:t/>
            </a:r>
            <a:br>
              <a:rPr lang="en-US" altLang="zh-CN" dirty="0">
                <a:ea typeface="微软雅黑" panose="020B0503020204020204" pitchFamily="34" charset="-122"/>
              </a:rPr>
            </a:br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r>
              <a:rPr lang="en-US" altLang="zh-CN" dirty="0">
                <a:ea typeface="微软雅黑" panose="020B0503020204020204" pitchFamily="34" charset="-122"/>
              </a:rPr>
              <a:t>&gt; </a:t>
            </a:r>
            <a:r>
              <a:rPr lang="en-US" altLang="zh-CN" dirty="0" smtClean="0"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ea typeface="微软雅黑" panose="020B0503020204020204" pitchFamily="34" charset="-122"/>
              </a:rPr>
              <a:t>第</a:t>
            </a:r>
            <a:r>
              <a:rPr lang="en-US" altLang="zh-CN" dirty="0" err="1" smtClean="0"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ea typeface="微软雅黑" panose="020B0503020204020204" pitchFamily="34" charset="-122"/>
              </a:rPr>
              <a:t>行的数和必须为 </a:t>
            </a:r>
            <a:r>
              <a:rPr lang="en-US" altLang="zh-CN" dirty="0" err="1" smtClean="0">
                <a:ea typeface="微软雅黑" panose="020B0503020204020204" pitchFamily="34" charset="-122"/>
              </a:rPr>
              <a:t>SH</a:t>
            </a:r>
            <a:r>
              <a:rPr lang="en-US" altLang="zh-CN" baseline="-25000" dirty="0" err="1" smtClean="0">
                <a:ea typeface="微软雅黑" panose="020B0503020204020204" pitchFamily="34" charset="-122"/>
              </a:rPr>
              <a:t>i</a:t>
            </a:r>
            <a:r>
              <a:rPr lang="zh-CN" altLang="en-US" dirty="0">
                <a:ea typeface="微软雅黑" panose="020B0503020204020204" pitchFamily="34" charset="-122"/>
              </a:rPr>
              <a:t/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 smtClean="0">
                <a:ea typeface="微软雅黑" panose="020B0503020204020204" pitchFamily="34" charset="-122"/>
              </a:rPr>
              <a:t>2&gt;  </a:t>
            </a:r>
            <a:r>
              <a:rPr lang="zh-CN" altLang="en-US" dirty="0" smtClean="0">
                <a:ea typeface="微软雅黑" panose="020B0503020204020204" pitchFamily="34" charset="-122"/>
              </a:rPr>
              <a:t>第</a:t>
            </a:r>
            <a:r>
              <a:rPr lang="en-US" altLang="zh-CN" dirty="0" err="1" smtClean="0"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ea typeface="微软雅黑" panose="020B0503020204020204" pitchFamily="34" charset="-122"/>
              </a:rPr>
              <a:t>列的</a:t>
            </a:r>
            <a:r>
              <a:rPr lang="zh-CN" altLang="en-US" dirty="0">
                <a:ea typeface="微软雅黑" panose="020B0503020204020204" pitchFamily="34" charset="-122"/>
              </a:rPr>
              <a:t>数和必须为 </a:t>
            </a:r>
            <a:r>
              <a:rPr lang="en-US" altLang="zh-CN" dirty="0" err="1" smtClean="0">
                <a:ea typeface="微软雅黑" panose="020B0503020204020204" pitchFamily="34" charset="-122"/>
              </a:rPr>
              <a:t>SL</a:t>
            </a:r>
            <a:r>
              <a:rPr lang="en-US" altLang="zh-CN" baseline="-25000" dirty="0" err="1" smtClean="0">
                <a:ea typeface="微软雅黑" panose="020B0503020204020204" pitchFamily="34" charset="-122"/>
              </a:rPr>
              <a:t>i</a:t>
            </a:r>
            <a:r>
              <a:rPr lang="zh-CN" altLang="en-US" dirty="0">
                <a:ea typeface="微软雅黑" panose="020B0503020204020204" pitchFamily="34" charset="-122"/>
              </a:rPr>
              <a:t/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r>
              <a:rPr lang="en-US" altLang="zh-CN" dirty="0">
                <a:ea typeface="微软雅黑" panose="020B0503020204020204" pitchFamily="34" charset="-122"/>
              </a:rPr>
              <a:t>&gt; </a:t>
            </a:r>
            <a:r>
              <a:rPr lang="en-US" altLang="zh-CN" dirty="0" smtClean="0"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ea typeface="微软雅黑" panose="020B0503020204020204" pitchFamily="34" charset="-122"/>
              </a:rPr>
              <a:t>某些</a:t>
            </a:r>
            <a:r>
              <a:rPr lang="zh-CN" altLang="en-US" dirty="0">
                <a:ea typeface="微软雅黑" panose="020B0503020204020204" pitchFamily="34" charset="-122"/>
              </a:rPr>
              <a:t>格子里的数，大小有限制</a:t>
            </a:r>
            <a:r>
              <a:rPr lang="zh-CN" altLang="en-US" dirty="0" smtClean="0">
                <a:ea typeface="微软雅黑" panose="020B0503020204020204" pitchFamily="34" charset="-122"/>
              </a:rPr>
              <a:t>。例如第</a:t>
            </a:r>
            <a:r>
              <a:rPr lang="en-US" altLang="zh-CN" dirty="0">
                <a:ea typeface="微软雅黑" panose="020B0503020204020204" pitchFamily="34" charset="-122"/>
              </a:rPr>
              <a:t>2</a:t>
            </a:r>
            <a:r>
              <a:rPr lang="zh-CN" altLang="en-US" dirty="0">
                <a:ea typeface="微软雅黑" panose="020B0503020204020204" pitchFamily="34" charset="-122"/>
              </a:rPr>
              <a:t>行第</a:t>
            </a:r>
            <a:r>
              <a:rPr lang="en-US" altLang="zh-CN" dirty="0">
                <a:ea typeface="微软雅黑" panose="020B0503020204020204" pitchFamily="34" charset="-122"/>
              </a:rPr>
              <a:t>3</a:t>
            </a:r>
            <a:r>
              <a:rPr lang="zh-CN" altLang="en-US" dirty="0">
                <a:ea typeface="微软雅黑" panose="020B0503020204020204" pitchFamily="34" charset="-122"/>
              </a:rPr>
              <a:t>列的数字必须大于</a:t>
            </a:r>
            <a:r>
              <a:rPr lang="en-US" altLang="zh-CN" dirty="0">
                <a:ea typeface="微软雅黑" panose="020B0503020204020204" pitchFamily="34" charset="-122"/>
              </a:rPr>
              <a:t>5(</a:t>
            </a:r>
            <a:r>
              <a:rPr lang="zh-CN" altLang="en-US" dirty="0">
                <a:ea typeface="微软雅黑" panose="020B0503020204020204" pitchFamily="34" charset="-122"/>
              </a:rPr>
              <a:t>或必须小于</a:t>
            </a:r>
            <a:r>
              <a:rPr lang="en-US" altLang="zh-CN" dirty="0">
                <a:ea typeface="微软雅黑" panose="020B0503020204020204" pitchFamily="34" charset="-122"/>
              </a:rPr>
              <a:t>3,</a:t>
            </a:r>
            <a:r>
              <a:rPr lang="zh-CN" altLang="en-US" dirty="0">
                <a:ea typeface="微软雅黑" panose="020B0503020204020204" pitchFamily="34" charset="-122"/>
              </a:rPr>
              <a:t>或必须等于</a:t>
            </a:r>
            <a:r>
              <a:rPr lang="en-US" altLang="zh-CN" dirty="0"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ea typeface="微软雅黑" panose="020B0503020204020204" pitchFamily="34" charset="-122"/>
              </a:rPr>
              <a:t>等）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 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求是否存在这样的矩阵。若有，输出该矩阵。</a:t>
            </a:r>
            <a:r>
              <a:rPr lang="zh-CN" altLang="en-US" dirty="0">
                <a:ea typeface="微软雅黑" panose="020B0503020204020204" pitchFamily="34" charset="-122"/>
              </a:rPr>
              <a:t>无</a:t>
            </a:r>
            <a:r>
              <a:rPr lang="zh-CN" altLang="en-US" dirty="0" smtClean="0">
                <a:ea typeface="微软雅黑" panose="020B0503020204020204" pitchFamily="34" charset="-122"/>
              </a:rPr>
              <a:t>则</a:t>
            </a:r>
            <a:r>
              <a:rPr lang="zh-CN" altLang="en-US" dirty="0">
                <a:ea typeface="微软雅黑" panose="020B0503020204020204" pitchFamily="34" charset="-122"/>
              </a:rPr>
              <a:t>输出</a:t>
            </a:r>
            <a:r>
              <a:rPr lang="en-US" altLang="zh-CN" dirty="0">
                <a:ea typeface="微软雅黑" panose="020B0503020204020204" pitchFamily="34" charset="-122"/>
              </a:rPr>
              <a:t>IMPOSSIBLE.</a:t>
            </a:r>
          </a:p>
          <a:p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602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27534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微软雅黑" panose="020B0503020204020204" pitchFamily="34" charset="-122"/>
              </a:rPr>
              <a:t>每行看作一个节点，编号从</a:t>
            </a:r>
            <a:r>
              <a:rPr lang="en-US" altLang="zh-CN" dirty="0">
                <a:ea typeface="微软雅黑" panose="020B0503020204020204" pitchFamily="34" charset="-122"/>
              </a:rPr>
              <a:t>1……</a:t>
            </a:r>
            <a:r>
              <a:rPr lang="en-US" altLang="zh-CN" dirty="0" smtClean="0">
                <a:ea typeface="微软雅黑" panose="020B0503020204020204" pitchFamily="34" charset="-122"/>
              </a:rPr>
              <a:t>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微软雅黑" panose="020B0503020204020204" pitchFamily="34" charset="-122"/>
              </a:rPr>
              <a:t>每列</a:t>
            </a:r>
            <a:r>
              <a:rPr lang="zh-CN" altLang="en-US" dirty="0">
                <a:ea typeface="微软雅黑" panose="020B0503020204020204" pitchFamily="34" charset="-122"/>
              </a:rPr>
              <a:t>看作一个节点，编号</a:t>
            </a:r>
            <a:r>
              <a:rPr lang="zh-CN" altLang="en-US" dirty="0" smtClean="0"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ea typeface="微软雅黑" panose="020B0503020204020204" pitchFamily="34" charset="-122"/>
              </a:rPr>
              <a:t>n+1……</a:t>
            </a:r>
            <a:r>
              <a:rPr lang="en-US" altLang="zh-CN" dirty="0" err="1">
                <a:ea typeface="微软雅黑" panose="020B0503020204020204" pitchFamily="34" charset="-122"/>
              </a:rPr>
              <a:t>n+m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微软雅黑" panose="020B0503020204020204" pitchFamily="34" charset="-122"/>
              </a:rPr>
              <a:t>添加源点 </a:t>
            </a:r>
            <a:r>
              <a:rPr lang="en-US" altLang="zh-CN" dirty="0" smtClean="0">
                <a:ea typeface="微软雅黑" panose="020B0503020204020204" pitchFamily="34" charset="-122"/>
              </a:rPr>
              <a:t>s = 0 </a:t>
            </a:r>
            <a:r>
              <a:rPr lang="zh-CN" altLang="en-US" dirty="0" smtClean="0">
                <a:ea typeface="微软雅黑" panose="020B0503020204020204" pitchFamily="34" charset="-122"/>
              </a:rPr>
              <a:t>和 汇点 </a:t>
            </a:r>
            <a:r>
              <a:rPr lang="en-US" altLang="zh-CN" dirty="0" smtClean="0">
                <a:ea typeface="微软雅黑" panose="020B0503020204020204" pitchFamily="34" charset="-122"/>
              </a:rPr>
              <a:t>t = n+m+1.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1&gt; </a:t>
            </a:r>
            <a:r>
              <a:rPr lang="zh-CN" altLang="en-US" dirty="0" smtClean="0"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ea typeface="微软雅黑" panose="020B0503020204020204" pitchFamily="34" charset="-122"/>
              </a:rPr>
              <a:t>源点和每一个行</a:t>
            </a:r>
            <a:r>
              <a:rPr lang="zh-CN" altLang="en-US" dirty="0" smtClean="0">
                <a:ea typeface="微软雅黑" panose="020B0503020204020204" pitchFamily="34" charset="-122"/>
              </a:rPr>
              <a:t>节点连边，容量</a:t>
            </a:r>
            <a:r>
              <a:rPr lang="zh-CN" altLang="en-US" dirty="0">
                <a:ea typeface="微软雅黑" panose="020B0503020204020204" pitchFamily="34" charset="-122"/>
              </a:rPr>
              <a:t>和下界都设</a:t>
            </a:r>
            <a:r>
              <a:rPr lang="zh-CN" altLang="en-US" dirty="0" smtClean="0">
                <a:ea typeface="微软雅黑" panose="020B0503020204020204" pitchFamily="34" charset="-122"/>
              </a:rPr>
              <a:t>为</a:t>
            </a:r>
            <a:r>
              <a:rPr lang="zh-CN" altLang="en-US" dirty="0">
                <a:ea typeface="微软雅黑" panose="020B0503020204020204" pitchFamily="34" charset="-122"/>
              </a:rPr>
              <a:t>该行所有</a:t>
            </a:r>
            <a:r>
              <a:rPr lang="zh-CN" altLang="en-US" dirty="0" smtClean="0">
                <a:ea typeface="微软雅黑" panose="020B0503020204020204" pitchFamily="34" charset="-122"/>
              </a:rPr>
              <a:t>数的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 smtClean="0">
                <a:ea typeface="微软雅黑" panose="020B0503020204020204" pitchFamily="34" charset="-122"/>
              </a:rPr>
              <a:t>2&gt; </a:t>
            </a:r>
            <a:r>
              <a:rPr lang="zh-CN" altLang="en-US" dirty="0" smtClean="0"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ea typeface="微软雅黑" panose="020B0503020204020204" pitchFamily="34" charset="-122"/>
              </a:rPr>
              <a:t>每一个列节点和汇点连边</a:t>
            </a:r>
            <a:r>
              <a:rPr lang="en-US" altLang="zh-CN" dirty="0" smtClean="0">
                <a:ea typeface="微软雅黑" panose="020B0503020204020204" pitchFamily="34" charset="-122"/>
              </a:rPr>
              <a:t>,   </a:t>
            </a:r>
            <a:r>
              <a:rPr lang="zh-CN" altLang="en-US" dirty="0" smtClean="0">
                <a:ea typeface="微软雅黑" panose="020B0503020204020204" pitchFamily="34" charset="-122"/>
              </a:rPr>
              <a:t>容量</a:t>
            </a:r>
            <a:r>
              <a:rPr lang="zh-CN" altLang="en-US" dirty="0">
                <a:ea typeface="微软雅黑" panose="020B0503020204020204" pitchFamily="34" charset="-122"/>
              </a:rPr>
              <a:t>和下界都设为该列所有</a:t>
            </a:r>
            <a:r>
              <a:rPr lang="zh-CN" altLang="en-US" dirty="0" smtClean="0">
                <a:ea typeface="微软雅黑" panose="020B0503020204020204" pitchFamily="34" charset="-122"/>
              </a:rPr>
              <a:t>数的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3&gt; </a:t>
            </a:r>
            <a:r>
              <a:rPr lang="zh-CN" altLang="en-US" dirty="0"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ea typeface="微软雅黑" panose="020B0503020204020204" pitchFamily="34" charset="-122"/>
              </a:rPr>
              <a:t>u</a:t>
            </a:r>
            <a:r>
              <a:rPr lang="zh-CN" altLang="en-US" dirty="0">
                <a:ea typeface="微软雅黑" panose="020B0503020204020204" pitchFamily="34" charset="-122"/>
              </a:rPr>
              <a:t>行</a:t>
            </a:r>
            <a:r>
              <a:rPr lang="en-US" altLang="zh-CN" dirty="0">
                <a:ea typeface="微软雅黑" panose="020B0503020204020204" pitchFamily="34" charset="-122"/>
              </a:rPr>
              <a:t>v</a:t>
            </a:r>
            <a:r>
              <a:rPr lang="zh-CN" altLang="en-US" dirty="0">
                <a:ea typeface="微软雅黑" panose="020B0503020204020204" pitchFamily="34" charset="-122"/>
              </a:rPr>
              <a:t>列的数字必须大于</a:t>
            </a:r>
            <a:r>
              <a:rPr lang="en-US" altLang="zh-CN" dirty="0">
                <a:ea typeface="微软雅黑" panose="020B0503020204020204" pitchFamily="34" charset="-122"/>
              </a:rPr>
              <a:t>w,</a:t>
            </a:r>
            <a:r>
              <a:rPr lang="zh-CN" altLang="en-US" dirty="0">
                <a:ea typeface="微软雅黑" panose="020B0503020204020204" pitchFamily="34" charset="-122"/>
              </a:rPr>
              <a:t>则边</a:t>
            </a:r>
            <a:r>
              <a:rPr lang="en-US" altLang="zh-CN" dirty="0"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ea typeface="微软雅黑" panose="020B0503020204020204" pitchFamily="34" charset="-122"/>
              </a:rPr>
              <a:t>u,v+n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ea typeface="微软雅黑" panose="020B0503020204020204" pitchFamily="34" charset="-122"/>
              </a:rPr>
              <a:t>流量的下界是</a:t>
            </a:r>
            <a:r>
              <a:rPr lang="en-US" altLang="zh-CN" dirty="0">
                <a:ea typeface="微软雅黑" panose="020B0503020204020204" pitchFamily="34" charset="-122"/>
              </a:rPr>
              <a:t>w+1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4&gt; </a:t>
            </a:r>
            <a:r>
              <a:rPr lang="zh-CN" altLang="en-US" dirty="0"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ea typeface="微软雅黑" panose="020B0503020204020204" pitchFamily="34" charset="-122"/>
              </a:rPr>
              <a:t>u</a:t>
            </a:r>
            <a:r>
              <a:rPr lang="zh-CN" altLang="en-US" dirty="0">
                <a:ea typeface="微软雅黑" panose="020B0503020204020204" pitchFamily="34" charset="-122"/>
              </a:rPr>
              <a:t>行</a:t>
            </a:r>
            <a:r>
              <a:rPr lang="en-US" altLang="zh-CN" dirty="0">
                <a:ea typeface="微软雅黑" panose="020B0503020204020204" pitchFamily="34" charset="-122"/>
              </a:rPr>
              <a:t>v</a:t>
            </a:r>
            <a:r>
              <a:rPr lang="zh-CN" altLang="en-US" dirty="0">
                <a:ea typeface="微软雅黑" panose="020B0503020204020204" pitchFamily="34" charset="-122"/>
              </a:rPr>
              <a:t>列的数字必须小于</a:t>
            </a:r>
            <a:r>
              <a:rPr lang="en-US" altLang="zh-CN" dirty="0">
                <a:ea typeface="微软雅黑" panose="020B0503020204020204" pitchFamily="34" charset="-122"/>
              </a:rPr>
              <a:t>w,</a:t>
            </a:r>
            <a:r>
              <a:rPr lang="zh-CN" altLang="en-US" dirty="0">
                <a:ea typeface="微软雅黑" panose="020B0503020204020204" pitchFamily="34" charset="-122"/>
              </a:rPr>
              <a:t>则边</a:t>
            </a:r>
            <a:r>
              <a:rPr lang="en-US" altLang="zh-CN" dirty="0"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ea typeface="微软雅黑" panose="020B0503020204020204" pitchFamily="34" charset="-122"/>
              </a:rPr>
              <a:t>u,v+n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ea typeface="微软雅黑" panose="020B0503020204020204" pitchFamily="34" charset="-122"/>
              </a:rPr>
              <a:t>容量为</a:t>
            </a:r>
            <a:r>
              <a:rPr lang="en-US" altLang="zh-CN" dirty="0">
                <a:ea typeface="微软雅黑" panose="020B0503020204020204" pitchFamily="34" charset="-122"/>
              </a:rPr>
              <a:t>w-1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5&gt; </a:t>
            </a:r>
            <a:r>
              <a:rPr lang="zh-CN" altLang="en-US" dirty="0"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ea typeface="微软雅黑" panose="020B0503020204020204" pitchFamily="34" charset="-122"/>
              </a:rPr>
              <a:t>u</a:t>
            </a:r>
            <a:r>
              <a:rPr lang="zh-CN" altLang="en-US" dirty="0">
                <a:ea typeface="微软雅黑" panose="020B0503020204020204" pitchFamily="34" charset="-122"/>
              </a:rPr>
              <a:t>行</a:t>
            </a:r>
            <a:r>
              <a:rPr lang="en-US" altLang="zh-CN" dirty="0">
                <a:ea typeface="微软雅黑" panose="020B0503020204020204" pitchFamily="34" charset="-122"/>
              </a:rPr>
              <a:t>v</a:t>
            </a:r>
            <a:r>
              <a:rPr lang="zh-CN" altLang="en-US" dirty="0">
                <a:ea typeface="微软雅黑" panose="020B0503020204020204" pitchFamily="34" charset="-122"/>
              </a:rPr>
              <a:t>列的数字必须等于</a:t>
            </a:r>
            <a:r>
              <a:rPr lang="en-US" altLang="zh-CN" dirty="0">
                <a:ea typeface="微软雅黑" panose="020B0503020204020204" pitchFamily="34" charset="-122"/>
              </a:rPr>
              <a:t>w,</a:t>
            </a:r>
            <a:r>
              <a:rPr lang="zh-CN" altLang="en-US" dirty="0">
                <a:ea typeface="微软雅黑" panose="020B0503020204020204" pitchFamily="34" charset="-122"/>
              </a:rPr>
              <a:t>则边</a:t>
            </a:r>
            <a:r>
              <a:rPr lang="en-US" altLang="zh-CN" dirty="0"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ea typeface="微软雅黑" panose="020B0503020204020204" pitchFamily="34" charset="-122"/>
              </a:rPr>
              <a:t>u,v+n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ea typeface="微软雅黑" panose="020B0503020204020204" pitchFamily="34" charset="-122"/>
              </a:rPr>
              <a:t>流量的下界和容量都是</a:t>
            </a:r>
            <a:r>
              <a:rPr lang="en-US" altLang="zh-CN" dirty="0" smtClean="0">
                <a:ea typeface="微软雅黑" panose="020B0503020204020204" pitchFamily="34" charset="-122"/>
              </a:rPr>
              <a:t>w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6&gt; </a:t>
            </a:r>
            <a:r>
              <a:rPr lang="zh-CN" altLang="en-US" dirty="0" smtClean="0">
                <a:ea typeface="微软雅黑" panose="020B0503020204020204" pitchFamily="34" charset="-122"/>
              </a:rPr>
              <a:t>其它情况，从</a:t>
            </a:r>
            <a:r>
              <a:rPr lang="zh-CN" altLang="en-US" dirty="0">
                <a:ea typeface="微软雅黑" panose="020B0503020204020204" pitchFamily="34" charset="-122"/>
              </a:rPr>
              <a:t>每个行节点到每个列节点连边，容量为无穷大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a typeface="微软雅黑" panose="020B0503020204020204" pitchFamily="34" charset="-122"/>
              </a:rPr>
              <a:t>找到的可行流</a:t>
            </a:r>
            <a:r>
              <a:rPr lang="zh-CN" altLang="en-US" dirty="0" smtClean="0">
                <a:ea typeface="微软雅黑" panose="020B0503020204020204" pitchFamily="34" charset="-122"/>
              </a:rPr>
              <a:t>（必然就是最大</a:t>
            </a:r>
            <a:r>
              <a:rPr lang="zh-CN" altLang="en-US" dirty="0">
                <a:ea typeface="微软雅黑" panose="020B0503020204020204" pitchFamily="34" charset="-122"/>
              </a:rPr>
              <a:t>流），就是问题的解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123478"/>
            <a:ext cx="277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例题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1: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POj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2396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Budget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9954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本题</a:t>
            </a:r>
            <a:r>
              <a:rPr lang="en-US" altLang="zh-CN" dirty="0">
                <a:ea typeface="微软雅黑" panose="020B0503020204020204" pitchFamily="34" charset="-122"/>
              </a:rPr>
              <a:t>trick:</a:t>
            </a: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AutoNum type="arabicParenR"/>
            </a:pPr>
            <a:r>
              <a:rPr lang="en-US" altLang="zh-CN" dirty="0">
                <a:ea typeface="微软雅黑" panose="020B0503020204020204" pitchFamily="34" charset="-122"/>
              </a:rPr>
              <a:t>W</a:t>
            </a:r>
            <a:r>
              <a:rPr lang="zh-CN" altLang="en-US" dirty="0">
                <a:ea typeface="微软雅黑" panose="020B0503020204020204" pitchFamily="34" charset="-122"/>
              </a:rPr>
              <a:t>可能为负数，产生流量下界为负数的情况。应处理成</a:t>
            </a:r>
            <a:r>
              <a:rPr lang="en-US" altLang="zh-CN" dirty="0"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buAutoNum type="arabicParenR"/>
            </a:pPr>
            <a:endParaRPr lang="en-US" altLang="zh-CN" dirty="0" smtClean="0">
              <a:ea typeface="微软雅黑" panose="020B0503020204020204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ea typeface="微软雅黑" panose="020B0503020204020204" pitchFamily="34" charset="-122"/>
              </a:rPr>
              <a:t>数据</a:t>
            </a:r>
            <a:r>
              <a:rPr lang="zh-CN" altLang="en-US" dirty="0">
                <a:ea typeface="微软雅黑" panose="020B0503020204020204" pitchFamily="34" charset="-122"/>
              </a:rPr>
              <a:t>本身可能矛盾。比如前面说了 </a:t>
            </a:r>
            <a:r>
              <a:rPr lang="en-US" altLang="zh-CN" dirty="0">
                <a:ea typeface="微软雅黑" panose="020B0503020204020204" pitchFamily="34" charset="-122"/>
              </a:rPr>
              <a:t>(2,1) =1,</a:t>
            </a:r>
            <a:r>
              <a:rPr lang="zh-CN" altLang="en-US" dirty="0">
                <a:ea typeface="微软雅黑" panose="020B0503020204020204" pitchFamily="34" charset="-122"/>
              </a:rPr>
              <a:t>后面又说</a:t>
            </a:r>
            <a:r>
              <a:rPr lang="en-US" altLang="zh-CN" dirty="0">
                <a:ea typeface="微软雅黑" panose="020B0503020204020204" pitchFamily="34" charset="-122"/>
              </a:rPr>
              <a:t>(2,1) = 10</a:t>
            </a:r>
          </a:p>
        </p:txBody>
      </p:sp>
      <p:sp>
        <p:nvSpPr>
          <p:cNvPr id="3" name="矩形 2"/>
          <p:cNvSpPr/>
          <p:nvPr/>
        </p:nvSpPr>
        <p:spPr>
          <a:xfrm>
            <a:off x="35496" y="123478"/>
            <a:ext cx="277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例题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1: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POj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 2396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Budget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sym typeface="Calibri" pitchFamily="34" charset="0"/>
              </a:rPr>
              <a:t>最小费用最大流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52320" y="46333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列支敦士登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72" y="475567"/>
            <a:ext cx="6208928" cy="41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1619672" y="1779662"/>
            <a:ext cx="5760640" cy="110331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网络流问题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D0AB2-A735-431F-B605-A4FDFE267378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 smtClean="0">
              <a:solidFill>
                <a:srgbClr val="898989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2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4767263"/>
            <a:ext cx="2133600" cy="274637"/>
          </a:xfrm>
        </p:spPr>
        <p:txBody>
          <a:bodyPr/>
          <a:lstStyle/>
          <a:p>
            <a:fld id="{F4E675BF-992E-4496-90EB-6886B574516D}" type="datetime1">
              <a:rPr lang="zh-CN" altLang="en-US"/>
              <a:pPr/>
              <a:t>2020/12/7</a:t>
            </a:fld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46" name="标题 1"/>
          <p:cNvSpPr txBox="1">
            <a:spLocks noChangeArrowheads="1"/>
          </p:cNvSpPr>
          <p:nvPr/>
        </p:nvSpPr>
        <p:spPr bwMode="auto">
          <a:xfrm>
            <a:off x="251520" y="198240"/>
            <a:ext cx="6172200" cy="53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itchFamily="49" charset="-122"/>
              </a:rPr>
              <a:t>最小费用最大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itchFamily="49" charset="-122"/>
              </a:rPr>
              <a:t>流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隶书" pitchFamily="49" charset="-122"/>
            </a:endParaRPr>
          </a:p>
        </p:txBody>
      </p:sp>
      <p:sp>
        <p:nvSpPr>
          <p:cNvPr id="57347" name="Rectangle 40"/>
          <p:cNvSpPr>
            <a:spLocks noChangeArrowheads="1"/>
          </p:cNvSpPr>
          <p:nvPr/>
        </p:nvSpPr>
        <p:spPr bwMode="auto">
          <a:xfrm>
            <a:off x="114300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57348" name="Rectangle 71"/>
          <p:cNvSpPr>
            <a:spLocks noChangeArrowheads="1"/>
          </p:cNvSpPr>
          <p:nvPr/>
        </p:nvSpPr>
        <p:spPr bwMode="auto">
          <a:xfrm>
            <a:off x="114300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215516" y="960240"/>
            <a:ext cx="8712968" cy="30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eaLnBrk="1" hangingPunct="1"/>
            <a:r>
              <a:rPr lang="zh-CN" altLang="en-US" sz="19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若网络流图中的每条边都有一个在此边的</a:t>
            </a:r>
            <a:r>
              <a:rPr lang="zh-CN" altLang="en-US" sz="19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单位流量所需的费用</a:t>
            </a:r>
            <a:r>
              <a:rPr lang="en-US" altLang="zh-CN" sz="19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9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（简称边的费用</a:t>
            </a:r>
            <a:r>
              <a:rPr lang="en-US" altLang="zh-CN" sz="19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, </a:t>
            </a:r>
            <a:r>
              <a:rPr lang="zh-CN" altLang="en-US" sz="19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则可引入最小费用最大流问题</a:t>
            </a:r>
            <a:r>
              <a:rPr lang="en-US" altLang="zh-CN" sz="19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/>
            <a:endParaRPr lang="en-US" altLang="zh-CN" sz="1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9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在所有最大流中，找一个总费用最小的（最大流可能不唯一）。</a:t>
            </a:r>
            <a:endParaRPr lang="en-US" altLang="zh-CN" sz="19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    </a:t>
            </a:r>
          </a:p>
          <a:p>
            <a:endParaRPr lang="en-US" altLang="zh-CN" sz="19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9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9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代表流量，F为最大</a:t>
            </a: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流的集合，即在</a:t>
            </a:r>
            <a:r>
              <a:rPr lang="zh-CN" altLang="en-US" sz="19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最大流中寻找一个费用最小的</a:t>
            </a: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71750"/>
            <a:ext cx="575039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492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987574"/>
            <a:ext cx="9217024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175" dirty="0">
                <a:ea typeface="微软雅黑" panose="020B0503020204020204" pitchFamily="34" charset="-122"/>
              </a:rPr>
              <a:t>反复用</a:t>
            </a:r>
            <a:r>
              <a:rPr lang="en-US" altLang="zh-CN" sz="2175" dirty="0" err="1">
                <a:ea typeface="微软雅黑" panose="020B0503020204020204" pitchFamily="34" charset="-122"/>
              </a:rPr>
              <a:t>spfa</a:t>
            </a:r>
            <a:r>
              <a:rPr lang="zh-CN" altLang="en-US" sz="2175" dirty="0">
                <a:ea typeface="微软雅黑" panose="020B0503020204020204" pitchFamily="34" charset="-122"/>
              </a:rPr>
              <a:t>算法做源到汇的最短路进行增广，</a:t>
            </a:r>
            <a:r>
              <a:rPr lang="zh-CN" altLang="en-US" sz="2175" dirty="0">
                <a:solidFill>
                  <a:srgbClr val="FF0000"/>
                </a:solidFill>
                <a:ea typeface="微软雅黑" panose="020B0503020204020204" pitchFamily="34" charset="-122"/>
              </a:rPr>
              <a:t>边权值为边上单位费用。反向边上的单位费用是负的</a:t>
            </a:r>
            <a:r>
              <a:rPr lang="zh-CN" altLang="en-US" sz="2175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。</a:t>
            </a:r>
            <a:r>
              <a:rPr lang="zh-CN" altLang="en-US" sz="2175" dirty="0" smtClean="0">
                <a:ea typeface="微软雅黑" panose="020B0503020204020204" pitchFamily="34" charset="-122"/>
              </a:rPr>
              <a:t>最短路就是总费用最少的路。</a:t>
            </a:r>
            <a:endParaRPr lang="en-US" altLang="zh-CN" sz="2175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175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175" dirty="0">
                <a:ea typeface="微软雅黑" panose="020B0503020204020204" pitchFamily="34" charset="-122"/>
              </a:rPr>
              <a:t>直到无法增广，即为找到最小费用最大流。</a:t>
            </a:r>
            <a:endParaRPr lang="en-US" altLang="zh-CN" sz="2175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175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175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175" dirty="0">
                <a:ea typeface="微软雅黑" panose="020B0503020204020204" pitchFamily="34" charset="-122"/>
              </a:rPr>
              <a:t>成立原因：每次增广时，每增加</a:t>
            </a:r>
            <a:r>
              <a:rPr lang="en-US" altLang="zh-CN" sz="2175" dirty="0">
                <a:ea typeface="微软雅黑" panose="020B0503020204020204" pitchFamily="34" charset="-122"/>
              </a:rPr>
              <a:t>1</a:t>
            </a:r>
            <a:r>
              <a:rPr lang="zh-CN" altLang="en-US" sz="2175" dirty="0">
                <a:ea typeface="微软雅黑" panose="020B0503020204020204" pitchFamily="34" charset="-122"/>
              </a:rPr>
              <a:t>个流量，所增加的费用都是最小</a:t>
            </a:r>
            <a:r>
              <a:rPr lang="zh-CN" altLang="en-US" sz="2175" dirty="0" smtClean="0">
                <a:ea typeface="微软雅黑" panose="020B0503020204020204" pitchFamily="34" charset="-122"/>
              </a:rPr>
              <a:t>的</a:t>
            </a:r>
            <a:endParaRPr lang="en-US" altLang="zh-CN" sz="2175" dirty="0" smtClean="0">
              <a:ea typeface="微软雅黑" panose="020B0503020204020204" pitchFamily="34" charset="-122"/>
            </a:endParaRPr>
          </a:p>
          <a:p>
            <a:r>
              <a:rPr lang="en-US" altLang="zh-CN" sz="2175" dirty="0" smtClean="0">
                <a:ea typeface="微软雅黑" panose="020B0503020204020204" pitchFamily="34" charset="-122"/>
              </a:rPr>
              <a:t>     (</a:t>
            </a:r>
            <a:r>
              <a:rPr lang="zh-CN" altLang="en-US" sz="2175" dirty="0" smtClean="0">
                <a:ea typeface="微软雅黑" panose="020B0503020204020204" pitchFamily="34" charset="-122"/>
              </a:rPr>
              <a:t>贪心算法）</a:t>
            </a:r>
            <a:endParaRPr lang="en-US" altLang="zh-CN" sz="2175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175" dirty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175" dirty="0">
                <a:ea typeface="微软雅黑" panose="020B0503020204020204" pitchFamily="34" charset="-122"/>
              </a:rPr>
              <a:t>因为有</a:t>
            </a:r>
            <a:r>
              <a:rPr lang="zh-CN" altLang="en-US" sz="2175" dirty="0">
                <a:solidFill>
                  <a:srgbClr val="FF0000"/>
                </a:solidFill>
                <a:ea typeface="微软雅黑" panose="020B0503020204020204" pitchFamily="34" charset="-122"/>
              </a:rPr>
              <a:t>负权</a:t>
            </a:r>
            <a:r>
              <a:rPr lang="zh-CN" altLang="en-US" sz="2175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边</a:t>
            </a:r>
            <a:r>
              <a:rPr lang="zh-CN" altLang="en-US" sz="2175" dirty="0" smtClean="0">
                <a:ea typeface="微软雅黑" panose="020B0503020204020204" pitchFamily="34" charset="-122"/>
              </a:rPr>
              <a:t>，</a:t>
            </a:r>
            <a:r>
              <a:rPr lang="zh-CN" altLang="en-US" sz="2175" dirty="0">
                <a:ea typeface="微软雅黑" panose="020B0503020204020204" pitchFamily="34" charset="-122"/>
              </a:rPr>
              <a:t>所以不能用迪杰斯特拉算法求最短路。</a:t>
            </a: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251520" y="198240"/>
            <a:ext cx="6172200" cy="53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itchFamily="49" charset="-122"/>
              </a:rPr>
              <a:t>最小费用最大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itchFamily="49" charset="-122"/>
              </a:rPr>
              <a:t>流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6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sym typeface="Calibri" pitchFamily="34" charset="0"/>
              </a:rPr>
              <a:t>例题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sym typeface="Calibri" pitchFamily="34" charset="0"/>
              </a:rPr>
              <a:t>2</a:t>
            </a:r>
          </a:p>
          <a:p>
            <a:pPr algn="ctr"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Farm Tour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sym typeface="Calibri" pitchFamily="34" charset="0"/>
            </a:endParaRPr>
          </a:p>
          <a:p>
            <a:pPr algn="ctr">
              <a:buNone/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36296" y="4648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古罗马斗兽场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75567"/>
            <a:ext cx="6227762" cy="41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9512" y="1027112"/>
            <a:ext cx="8712968" cy="4116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100" dirty="0" smtClean="0"/>
          </a:p>
          <a:p>
            <a:pPr marL="0" indent="0">
              <a:buNone/>
            </a:pPr>
            <a:r>
              <a:rPr lang="zh-CN" altLang="en-US" sz="2100" dirty="0" smtClean="0"/>
              <a:t>有</a:t>
            </a:r>
            <a:r>
              <a:rPr lang="zh-CN" altLang="en-US" sz="2100" dirty="0"/>
              <a:t>n个景点，一个人要从1号景点走到n号景点，再从n号景点走到1号。要求回来的路不能重复</a:t>
            </a:r>
            <a:r>
              <a:rPr lang="en-US" altLang="zh-CN" sz="2100" dirty="0"/>
              <a:t>(</a:t>
            </a:r>
            <a:r>
              <a:rPr lang="zh-CN" altLang="en-US" sz="2100" dirty="0"/>
              <a:t>和去的路不能有公共边，可以有公共点，不一定走完所有景点，只要求从1到n即可</a:t>
            </a:r>
            <a:r>
              <a:rPr lang="zh-CN" altLang="en-US" sz="2100" dirty="0" smtClean="0"/>
              <a:t>。已知一些</a:t>
            </a:r>
            <a:r>
              <a:rPr lang="zh-CN" altLang="en-US" sz="2100" dirty="0"/>
              <a:t>景点之间的路的长度（双向），</a:t>
            </a:r>
            <a:r>
              <a:rPr lang="zh-CN" altLang="en-US" sz="2100" dirty="0" smtClean="0"/>
              <a:t>问最</a:t>
            </a:r>
            <a:r>
              <a:rPr lang="zh-CN" altLang="en-US" sz="2100" dirty="0"/>
              <a:t>短需要走多少路才能回来？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4767263"/>
            <a:ext cx="2133600" cy="274637"/>
          </a:xfrm>
        </p:spPr>
        <p:txBody>
          <a:bodyPr/>
          <a:lstStyle/>
          <a:p>
            <a:fld id="{F4E675BF-992E-4496-90EB-6886B574516D}" type="datetime1">
              <a:rPr lang="zh-CN" altLang="en-US"/>
              <a:pPr/>
              <a:t>2020/12/7</a:t>
            </a:fld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95486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例题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2: POJ 2135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Farm Tour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15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7077" y="1027112"/>
            <a:ext cx="9011427" cy="4116388"/>
          </a:xfrm>
        </p:spPr>
        <p:txBody>
          <a:bodyPr>
            <a:normAutofit/>
          </a:bodyPr>
          <a:lstStyle/>
          <a:p>
            <a:r>
              <a:rPr lang="zh-CN" altLang="en-US" sz="2100" dirty="0" smtClean="0"/>
              <a:t>由于</a:t>
            </a:r>
            <a:r>
              <a:rPr lang="zh-CN" altLang="en-US" sz="2100" dirty="0"/>
              <a:t>去和回来可以看成：2条从1到n的不同的路。所以转化成求从1到n的两条不同的</a:t>
            </a:r>
            <a:r>
              <a:rPr lang="zh-CN" altLang="en-US" sz="2100" dirty="0" smtClean="0"/>
              <a:t>路，让两条路的总长度最短</a:t>
            </a:r>
            <a:endParaRPr lang="en-US" altLang="zh-CN" sz="2100" dirty="0" smtClean="0"/>
          </a:p>
          <a:p>
            <a:endParaRPr lang="en-US" altLang="zh-CN" sz="2100" dirty="0"/>
          </a:p>
          <a:p>
            <a:r>
              <a:rPr lang="zh-CN" altLang="en-US" sz="2100" dirty="0" smtClean="0"/>
              <a:t>把人看作流，把每条边看作只能让一个人通过（容量为</a:t>
            </a:r>
            <a:r>
              <a:rPr lang="en-US" altLang="zh-CN" sz="2100" dirty="0" smtClean="0"/>
              <a:t>1</a:t>
            </a:r>
            <a:r>
              <a:rPr lang="zh-CN" altLang="en-US" sz="2100" dirty="0" smtClean="0"/>
              <a:t>），则问题变成要让两个人从</a:t>
            </a:r>
            <a:r>
              <a:rPr lang="en-US" altLang="zh-CN" sz="2100" dirty="0" smtClean="0"/>
              <a:t>1</a:t>
            </a:r>
            <a:r>
              <a:rPr lang="zh-CN" altLang="en-US" sz="2100" dirty="0" smtClean="0"/>
              <a:t>流到</a:t>
            </a:r>
            <a:r>
              <a:rPr lang="en-US" altLang="zh-CN" sz="2100" dirty="0" smtClean="0"/>
              <a:t>n</a:t>
            </a:r>
            <a:r>
              <a:rPr lang="zh-CN" altLang="en-US" sz="2100" dirty="0" smtClean="0"/>
              <a:t>，能否成功</a:t>
            </a:r>
            <a:r>
              <a:rPr lang="en-US" altLang="zh-CN" sz="2100" dirty="0" smtClean="0"/>
              <a:t>(</a:t>
            </a:r>
            <a:r>
              <a:rPr lang="zh-CN" altLang="en-US" sz="2100" dirty="0" smtClean="0"/>
              <a:t>即最大流可否为</a:t>
            </a:r>
            <a:r>
              <a:rPr lang="en-US" altLang="zh-CN" sz="2100" dirty="0" smtClean="0"/>
              <a:t>2)</a:t>
            </a:r>
            <a:r>
              <a:rPr lang="zh-CN" altLang="en-US" sz="2100" dirty="0" smtClean="0"/>
              <a:t>。若能，还要求总路程最短的方案。</a:t>
            </a:r>
            <a:endParaRPr lang="en-US" altLang="zh-CN" sz="2100" dirty="0" smtClean="0"/>
          </a:p>
          <a:p>
            <a:endParaRPr lang="en-US" altLang="zh-CN" sz="2100" dirty="0"/>
          </a:p>
          <a:p>
            <a:r>
              <a:rPr lang="zh-CN" altLang="en-US" sz="2100" dirty="0" smtClean="0"/>
              <a:t>令每条边的费用都是边的长度，总路程最短即是费用最小。问题变成最小费用最大流。</a:t>
            </a:r>
            <a:endParaRPr lang="en-US" altLang="zh-CN" sz="2100" dirty="0"/>
          </a:p>
          <a:p>
            <a:endParaRPr lang="zh-CN" altLang="en-US" sz="210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4767263"/>
            <a:ext cx="2133600" cy="274637"/>
          </a:xfrm>
        </p:spPr>
        <p:txBody>
          <a:bodyPr/>
          <a:lstStyle/>
          <a:p>
            <a:fld id="{F4E675BF-992E-4496-90EB-6886B574516D}" type="datetime1">
              <a:rPr lang="zh-CN" altLang="en-US"/>
              <a:pPr/>
              <a:t>2020/12/7</a:t>
            </a:fld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95486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例题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2: POJ 2135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Farm Tour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90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9512" y="912115"/>
            <a:ext cx="9036496" cy="411638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100" dirty="0" smtClean="0">
                <a:solidFill>
                  <a:srgbClr val="7030A0"/>
                </a:solidFill>
              </a:rPr>
              <a:t>建网络流图：</a:t>
            </a:r>
            <a:endParaRPr lang="en-US" altLang="zh-CN" sz="21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100" dirty="0" smtClean="0"/>
          </a:p>
          <a:p>
            <a:pPr>
              <a:lnSpc>
                <a:spcPct val="80000"/>
              </a:lnSpc>
            </a:pPr>
            <a:r>
              <a:rPr lang="zh-CN" altLang="en-US" sz="2100" dirty="0" smtClean="0"/>
              <a:t>建立源点</a:t>
            </a:r>
            <a:r>
              <a:rPr lang="zh-CN" altLang="en-US" sz="2100" dirty="0"/>
              <a:t>，连接1号景点</a:t>
            </a:r>
            <a:r>
              <a:rPr lang="zh-CN" altLang="en-US" sz="2100" dirty="0" smtClean="0"/>
              <a:t>，费用</a:t>
            </a:r>
            <a:r>
              <a:rPr lang="en-US" altLang="zh-CN" sz="2100" dirty="0" smtClean="0"/>
              <a:t>0</a:t>
            </a:r>
            <a:r>
              <a:rPr lang="zh-CN" altLang="en-US" sz="2100" dirty="0" smtClean="0"/>
              <a:t>，容量 2 （</a:t>
            </a:r>
            <a:r>
              <a:rPr lang="zh-CN" altLang="en-US" sz="2100" dirty="0"/>
              <a:t>表示可以</a:t>
            </a:r>
            <a:r>
              <a:rPr lang="zh-CN" altLang="en-US" sz="2100" dirty="0" smtClean="0"/>
              <a:t>有</a:t>
            </a:r>
            <a:r>
              <a:rPr lang="en-US" altLang="zh-CN" sz="2100" dirty="0" smtClean="0"/>
              <a:t>2</a:t>
            </a:r>
            <a:r>
              <a:rPr lang="zh-CN" altLang="en-US" sz="2100" dirty="0" smtClean="0"/>
              <a:t>个人走</a:t>
            </a:r>
            <a:r>
              <a:rPr lang="en-US" altLang="zh-CN" sz="2100" dirty="0" smtClean="0"/>
              <a:t>)</a:t>
            </a:r>
            <a:endParaRPr lang="zh-CN" altLang="en-US" sz="2100" dirty="0"/>
          </a:p>
          <a:p>
            <a:pPr>
              <a:lnSpc>
                <a:spcPct val="80000"/>
              </a:lnSpc>
            </a:pPr>
            <a:endParaRPr lang="en-US" altLang="zh-CN" sz="2100" dirty="0" smtClean="0"/>
          </a:p>
          <a:p>
            <a:pPr>
              <a:lnSpc>
                <a:spcPct val="80000"/>
              </a:lnSpc>
            </a:pPr>
            <a:r>
              <a:rPr lang="zh-CN" altLang="en-US" sz="2100" dirty="0" smtClean="0"/>
              <a:t>建立汇点</a:t>
            </a:r>
            <a:r>
              <a:rPr lang="zh-CN" altLang="en-US" sz="2100" dirty="0"/>
              <a:t>，连接n号景点，费用</a:t>
            </a:r>
            <a:r>
              <a:rPr lang="en-US" altLang="zh-CN" sz="2100" dirty="0"/>
              <a:t>0 </a:t>
            </a:r>
            <a:r>
              <a:rPr lang="zh-CN" altLang="en-US" sz="2100" dirty="0" smtClean="0"/>
              <a:t>，容量2</a:t>
            </a:r>
            <a:endParaRPr lang="en-US" altLang="zh-CN" sz="2100" dirty="0" smtClean="0"/>
          </a:p>
          <a:p>
            <a:pPr>
              <a:lnSpc>
                <a:spcPct val="80000"/>
              </a:lnSpc>
            </a:pPr>
            <a:endParaRPr lang="en-US" altLang="zh-CN" sz="2100" dirty="0" smtClean="0"/>
          </a:p>
          <a:p>
            <a:pPr>
              <a:lnSpc>
                <a:spcPct val="80000"/>
              </a:lnSpc>
            </a:pPr>
            <a:r>
              <a:rPr lang="zh-CN" altLang="en-US" sz="2100" dirty="0" smtClean="0"/>
              <a:t>若原图边（</a:t>
            </a:r>
            <a:r>
              <a:rPr lang="en-US" altLang="zh-CN" sz="2100" dirty="0" err="1" smtClean="0"/>
              <a:t>a,b</a:t>
            </a:r>
            <a:r>
              <a:rPr lang="zh-CN" altLang="en-US" sz="2100" dirty="0" smtClean="0"/>
              <a:t>）长度为</a:t>
            </a:r>
            <a:r>
              <a:rPr lang="en-US" altLang="zh-CN" sz="2100" dirty="0"/>
              <a:t> </a:t>
            </a:r>
            <a:r>
              <a:rPr lang="en-US" altLang="zh-CN" sz="2100" dirty="0" smtClean="0"/>
              <a:t>C</a:t>
            </a:r>
            <a:r>
              <a:rPr lang="zh-CN" altLang="en-US" sz="2100" dirty="0" smtClean="0"/>
              <a:t>，则网络流图上：</a:t>
            </a:r>
            <a:endParaRPr lang="en-US" altLang="zh-CN" sz="21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100" dirty="0"/>
              <a:t> </a:t>
            </a:r>
            <a:r>
              <a:rPr lang="en-US" altLang="zh-CN" sz="2100" dirty="0" smtClean="0"/>
              <a:t>    </a:t>
            </a:r>
            <a:r>
              <a:rPr lang="zh-CN" altLang="en-US" sz="2100" dirty="0" smtClean="0"/>
              <a:t>边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a,b</a:t>
            </a:r>
            <a:r>
              <a:rPr lang="en-US" altLang="zh-CN" sz="2100" dirty="0" smtClean="0"/>
              <a:t>)</a:t>
            </a:r>
            <a:r>
              <a:rPr lang="zh-CN" altLang="en-US" sz="2100" dirty="0" smtClean="0"/>
              <a:t> 费用为</a:t>
            </a:r>
            <a:r>
              <a:rPr lang="en-US" altLang="zh-CN" sz="2100" dirty="0" smtClean="0"/>
              <a:t>C</a:t>
            </a:r>
            <a:r>
              <a:rPr lang="zh-CN" altLang="en-US" sz="2100" dirty="0" smtClean="0"/>
              <a:t>，</a:t>
            </a:r>
            <a:r>
              <a:rPr lang="zh-CN" altLang="en-US" sz="2100" dirty="0"/>
              <a:t>容量是</a:t>
            </a:r>
            <a:r>
              <a:rPr lang="zh-CN" altLang="en-US" sz="2100" dirty="0" smtClean="0"/>
              <a:t>1，边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b,a</a:t>
            </a:r>
            <a:r>
              <a:rPr lang="en-US" altLang="zh-CN" sz="2100" dirty="0" smtClean="0"/>
              <a:t>)</a:t>
            </a:r>
            <a:r>
              <a:rPr lang="zh-CN" altLang="en-US" sz="2100" dirty="0" smtClean="0"/>
              <a:t> 费用为</a:t>
            </a:r>
            <a:r>
              <a:rPr lang="en-US" altLang="zh-CN" sz="2100" dirty="0" smtClean="0"/>
              <a:t>C</a:t>
            </a:r>
            <a:r>
              <a:rPr lang="zh-CN" altLang="en-US" sz="2100" dirty="0" smtClean="0"/>
              <a:t>，</a:t>
            </a:r>
            <a:r>
              <a:rPr lang="zh-CN" altLang="en-US" sz="2100" dirty="0"/>
              <a:t>容量是</a:t>
            </a:r>
            <a:r>
              <a:rPr lang="en-US" altLang="zh-CN" sz="2100" dirty="0" smtClean="0"/>
              <a:t>1</a:t>
            </a:r>
            <a:r>
              <a:rPr lang="zh-CN" altLang="en-US" sz="2100" dirty="0" smtClean="0"/>
              <a:t>。</a:t>
            </a:r>
            <a:endParaRPr lang="en-US" altLang="zh-CN" sz="2100" dirty="0"/>
          </a:p>
          <a:p>
            <a:pPr>
              <a:lnSpc>
                <a:spcPct val="80000"/>
              </a:lnSpc>
            </a:pPr>
            <a:endParaRPr lang="en-US" altLang="zh-CN" sz="2100" dirty="0" smtClean="0"/>
          </a:p>
          <a:p>
            <a:pPr>
              <a:lnSpc>
                <a:spcPct val="80000"/>
              </a:lnSpc>
            </a:pPr>
            <a:r>
              <a:rPr lang="zh-CN" altLang="en-US" sz="2100" dirty="0" smtClean="0"/>
              <a:t>若最大</a:t>
            </a:r>
            <a:r>
              <a:rPr lang="zh-CN" altLang="en-US" sz="2100" dirty="0"/>
              <a:t>流是2，就表示了有两条从1到n的不同的</a:t>
            </a:r>
            <a:r>
              <a:rPr lang="zh-CN" altLang="en-US" sz="2100" dirty="0" smtClean="0"/>
              <a:t>路</a:t>
            </a:r>
            <a:endParaRPr lang="en-US" altLang="zh-CN" sz="2100" dirty="0" smtClean="0"/>
          </a:p>
          <a:p>
            <a:pPr>
              <a:lnSpc>
                <a:spcPct val="80000"/>
              </a:lnSpc>
            </a:pPr>
            <a:endParaRPr lang="en-US" altLang="zh-CN" sz="2100" dirty="0" smtClean="0"/>
          </a:p>
          <a:p>
            <a:pPr>
              <a:lnSpc>
                <a:spcPct val="80000"/>
              </a:lnSpc>
            </a:pPr>
            <a:r>
              <a:rPr lang="zh-CN" altLang="en-US" sz="2100" dirty="0" smtClean="0"/>
              <a:t>最小</a:t>
            </a:r>
            <a:r>
              <a:rPr lang="zh-CN" altLang="en-US" sz="2100" dirty="0"/>
              <a:t>费用最大流的最小费用就是最短路径长度。</a:t>
            </a:r>
            <a:endParaRPr lang="zh-CN" altLang="en-US" sz="285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4767263"/>
            <a:ext cx="2133600" cy="274637"/>
          </a:xfrm>
        </p:spPr>
        <p:txBody>
          <a:bodyPr/>
          <a:lstStyle/>
          <a:p>
            <a:fld id="{F4E675BF-992E-4496-90EB-6886B574516D}" type="datetime1">
              <a:rPr lang="zh-CN" altLang="en-US"/>
              <a:pPr/>
              <a:t>2020/12/7</a:t>
            </a:fld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95486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例题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2: POJ 2135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Farm Tour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12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sym typeface="Calibri" pitchFamily="34" charset="0"/>
              </a:rPr>
              <a:t>二部图的最大匹配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0022" y="46788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威尼斯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85" y="483518"/>
            <a:ext cx="6257052" cy="41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51520" y="262479"/>
            <a:ext cx="6172200" cy="53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itchFamily="49" charset="-122"/>
              </a:rPr>
              <a:t>二部图的最大匹配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107504" y="951571"/>
            <a:ext cx="7893496" cy="103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二分图</a:t>
            </a:r>
            <a:r>
              <a:rPr lang="en-US" altLang="zh-CN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二部图</a:t>
            </a:r>
            <a:r>
              <a:rPr lang="en-US" altLang="zh-CN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：如果能把一个图的顶点划分为两个不相交集 </a:t>
            </a:r>
            <a:r>
              <a:rPr lang="zh-CN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  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和 </a:t>
            </a:r>
            <a:r>
              <a:rPr lang="zh-CN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 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，使得每一条边都分别连接</a:t>
            </a:r>
            <a:r>
              <a:rPr lang="zh-CN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 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 </a:t>
            </a:r>
            <a:r>
              <a:rPr lang="zh-CN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  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中的顶点，则则此图为一个二分图。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pic>
        <p:nvPicPr>
          <p:cNvPr id="104455" name="Picture 7" descr="Bipartite Graph(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3898" y="2409732"/>
            <a:ext cx="1890210" cy="2281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8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897564"/>
            <a:ext cx="7380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匹配：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是一个边的集合，其中任意两条边都没有公共顶点。例如，图 </a:t>
            </a:r>
            <a:r>
              <a:rPr lang="en-US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、图 </a:t>
            </a:r>
            <a:r>
              <a:rPr lang="en-US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 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中红色的边就是匹配。</a:t>
            </a:r>
          </a:p>
        </p:txBody>
      </p:sp>
      <p:pic>
        <p:nvPicPr>
          <p:cNvPr id="104451" name="Picture 3" descr="Match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9802" y="1761660"/>
            <a:ext cx="1789547" cy="2160240"/>
          </a:xfrm>
          <a:prstGeom prst="rect">
            <a:avLst/>
          </a:prstGeom>
          <a:noFill/>
        </p:spPr>
      </p:pic>
      <p:pic>
        <p:nvPicPr>
          <p:cNvPr id="104453" name="Picture 5" descr="Maximum Match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869672"/>
            <a:ext cx="1610592" cy="194421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23528" y="3975906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最大匹配：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一个图所有匹配中，所含匹配边数最多的匹配，称为这个图的最大匹配。图 </a:t>
            </a:r>
            <a:r>
              <a:rPr lang="en-US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 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是一个最大匹配，它包含 </a:t>
            </a:r>
            <a:r>
              <a:rPr lang="en-US" altLang="zh-CN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 </a:t>
            </a:r>
            <a:r>
              <a:rPr lang="zh-CN" altLang="en-US" sz="2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条匹配边。</a:t>
            </a:r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251520" y="277202"/>
            <a:ext cx="6172200" cy="53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itchFamily="49" charset="-122"/>
              </a:rPr>
              <a:t>二部图的最大匹配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3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51520" y="195486"/>
            <a:ext cx="6172200" cy="53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itchFamily="49" charset="-122"/>
              </a:rPr>
              <a:t>二部图的最大匹配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897565"/>
            <a:ext cx="86409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对于一个二分图，令已有的边的容量为无穷大，增加一个源点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和一个汇点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分别连接二部图中的一个分部，并设置其容量为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。这时得到流网络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G’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，计算得到的最大流就等于最大二分匹配。</a:t>
            </a:r>
            <a:endParaRPr lang="zh-CN" altLang="en-US" sz="2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59746" name="Picture 2" descr="http://img.blog.csdn.net/20130708210236843?watermark/2/text/aHR0cDovL2Jsb2cuY3Nkbi5uZXQvc21hcnR4eHl4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211710"/>
            <a:ext cx="3764756" cy="2557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12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cs typeface="+mj-cs"/>
              </a:rPr>
              <a:t>有流量下界的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cs typeface="+mj-cs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cs typeface="+mj-cs"/>
              </a:rPr>
              <a:t>最大流问题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29" y="467616"/>
            <a:ext cx="6220933" cy="41203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52320" y="46333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瑞士马特洪峰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二部图的判定方法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15" name="矩形 5"/>
          <p:cNvSpPr>
            <a:spLocks noChangeArrowheads="1"/>
          </p:cNvSpPr>
          <p:nvPr/>
        </p:nvSpPr>
        <p:spPr bwMode="auto">
          <a:xfrm>
            <a:off x="179388" y="896938"/>
            <a:ext cx="864076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对每个连通的部分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914378"/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从任一节点出发，做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，将节点标记为偶数层或奇数层。</a:t>
            </a:r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奇数层点算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部，偶数层点算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部。检查每一条边，看其两端点是否奇偶性不同。若有相同的，则不是二分图</a:t>
            </a:r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0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求二部图最大匹配的匈牙利算法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	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651" y="627064"/>
            <a:ext cx="8640763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8">
              <a:defRPr/>
            </a:pPr>
            <a:r>
              <a:rPr lang="zh-CN" altLang="en-US" sz="2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增广路径</a:t>
            </a:r>
            <a:endParaRPr lang="en-US" altLang="zh-CN" sz="2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>
              <a:defRPr/>
            </a:pP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为二分图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已匹配边的集合，若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是图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中一条连通两个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未匹配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顶点的路径（不妨设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的起点在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部，终点在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部），并且属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的边和不属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的边在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上交替出现，则称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的一条增广路径。 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增广路径上匹配边和非匹配边交替出现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有奇数条边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将增广路径上匹配边移出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，非匹配边加入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，能使得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条边。此操作称为“增广”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defTabSz="914378">
              <a:buFont typeface="Wingdings" panose="05000000000000000000" pitchFamily="2" charset="2"/>
              <a:buChar char="l"/>
              <a:defRPr/>
            </a:pP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当且仅当不存在相对于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的增广路径，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为最大匹配</a:t>
            </a:r>
          </a:p>
        </p:txBody>
      </p:sp>
      <p:pic>
        <p:nvPicPr>
          <p:cNvPr id="116740" name="Picture 2" descr="https://img-blog.csdn.net/20170414204047576?watermark/2/text/aHR0cDovL2Jsb2cuY3Nkbi5uZXQvQzIwMTgwNjMw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6" y="3508376"/>
            <a:ext cx="14398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6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求二部图最大匹配的匈牙利算法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	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63" name="矩形 5"/>
          <p:cNvSpPr>
            <a:spLocks noChangeArrowheads="1"/>
          </p:cNvSpPr>
          <p:nvPr/>
        </p:nvSpPr>
        <p:spPr bwMode="auto">
          <a:xfrm>
            <a:off x="247651" y="627064"/>
            <a:ext cx="86407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算法步骤</a:t>
            </a:r>
            <a:endParaRPr lang="en-US" altLang="zh-CN" sz="21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设为空集</a:t>
            </a:r>
          </a:p>
          <a:p>
            <a:pPr defTabSz="914378"/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找出一条相对于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的增广路径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，通过增广得到更大的匹配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M’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，替换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defTabSz="914378"/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）直至找不出增广路径，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就是最大匹配</a:t>
            </a:r>
          </a:p>
        </p:txBody>
      </p:sp>
    </p:spTree>
    <p:extLst>
      <p:ext uri="{BB962C8B-B14F-4D97-AF65-F5344CB8AC3E}">
        <p14:creationId xmlns:p14="http://schemas.microsoft.com/office/powerpoint/2010/main" val="17637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求二部图最大匹配的匈牙利算法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	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787" name="矩形 5"/>
          <p:cNvSpPr>
            <a:spLocks noChangeArrowheads="1"/>
          </p:cNvSpPr>
          <p:nvPr/>
        </p:nvSpPr>
        <p:spPr bwMode="auto">
          <a:xfrm>
            <a:off x="247651" y="627064"/>
            <a:ext cx="864076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寻找增广路径</a:t>
            </a:r>
            <a:endParaRPr lang="en-US" altLang="zh-CN" sz="2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依次从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部中未被匹配的顶点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出发寻找增广路径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914378"/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找一个未访问过的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的邻接点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(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必在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部中，因图是二分图）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若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未匹配，则已经找到一条增广路径，增广之</a:t>
            </a:r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若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已匹配，则取出和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匹配的顶点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w(w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必然属于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，试图从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开始寻找增广路径</a:t>
            </a:r>
          </a:p>
        </p:txBody>
      </p:sp>
    </p:spTree>
    <p:extLst>
      <p:ext uri="{BB962C8B-B14F-4D97-AF65-F5344CB8AC3E}">
        <p14:creationId xmlns:p14="http://schemas.microsoft.com/office/powerpoint/2010/main" val="14114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例题：百练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1274:The Perfect Stall</a:t>
            </a:r>
          </a:p>
          <a:p>
            <a:pPr defTabSz="914378"/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11" name="矩形 5"/>
          <p:cNvSpPr>
            <a:spLocks noChangeArrowheads="1"/>
          </p:cNvSpPr>
          <p:nvPr/>
        </p:nvSpPr>
        <p:spPr bwMode="auto">
          <a:xfrm>
            <a:off x="247651" y="627063"/>
            <a:ext cx="864076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头牛，</a:t>
            </a:r>
            <a:r>
              <a:rPr lang="en-US" altLang="zh-CN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个牛圈。每头牛喜欢若干不同牛圈。一个牛圈只能放一头牛。问最多可以让几头牛呆在他们喜欢的牛圈</a:t>
            </a:r>
            <a:endParaRPr lang="en-US" altLang="zh-CN" sz="2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endParaRPr lang="en-US" altLang="zh-CN" sz="21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5 5   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#5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头牛，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个牛圈</a:t>
            </a:r>
            <a:endParaRPr lang="en-US" altLang="zh-CN" sz="21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2 2 5   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号牛喜欢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个牛圈，分别是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号牛圈和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号牛圈</a:t>
            </a:r>
            <a:endParaRPr lang="en-US" altLang="zh-CN" sz="21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3 2 3 4 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号牛喜欢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个牛圈，分别是</a:t>
            </a:r>
            <a:r>
              <a:rPr lang="en-US" altLang="zh-CN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2,3,4</a:t>
            </a:r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号牛圈</a:t>
            </a:r>
            <a:endParaRPr lang="en-US" altLang="zh-CN" sz="21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2 1 5</a:t>
            </a: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3 1 2 5</a:t>
            </a: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1 2 </a:t>
            </a:r>
          </a:p>
          <a:p>
            <a:pPr defTabSz="914378"/>
            <a:r>
              <a:rPr lang="zh-CN" altLang="en-US" sz="2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</a:p>
          <a:p>
            <a:pPr defTabSz="914378"/>
            <a:r>
              <a:rPr lang="en-US" altLang="zh-CN" sz="2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0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矩形 1"/>
          <p:cNvSpPr>
            <a:spLocks noChangeArrowheads="1"/>
          </p:cNvSpPr>
          <p:nvPr/>
        </p:nvSpPr>
        <p:spPr bwMode="auto">
          <a:xfrm>
            <a:off x="250825" y="500063"/>
            <a:ext cx="8929688" cy="291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ct val="90000"/>
              </a:lnSpc>
              <a:buClr>
                <a:srgbClr val="CCCC00"/>
              </a:buClr>
            </a:pPr>
            <a:endParaRPr lang="en-US" altLang="zh-CN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寻找从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出发的增广路径，找到则增广之，返回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，即此次增加的匹配数目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zh-CN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v in G[u]: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not visited[v]: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visited[v]  = True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my[v] == -1 or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(my[v]):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#my[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的匹配点，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mx[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的匹配点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zh-CN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mx[u],my[v] =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让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匹配</a:t>
            </a:r>
            <a:endParaRPr lang="en-US" altLang="zh-CN" sz="17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1 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找到从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出发的增广路径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zh-CN" altLang="en-US" sz="17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 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找不到从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出发的增广路径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endParaRPr lang="zh-CN" altLang="en-US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835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例题：百练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1274:The Perfect Stall</a:t>
            </a:r>
          </a:p>
          <a:p>
            <a:pPr defTabSz="914378"/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矩形 1"/>
          <p:cNvSpPr>
            <a:spLocks noChangeArrowheads="1"/>
          </p:cNvSpPr>
          <p:nvPr/>
        </p:nvSpPr>
        <p:spPr bwMode="auto">
          <a:xfrm>
            <a:off x="250825" y="500063"/>
            <a:ext cx="8929688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ct val="90000"/>
              </a:lnSpc>
              <a:buClr>
                <a:srgbClr val="CCCC00"/>
              </a:buClr>
            </a:pPr>
            <a:endParaRPr lang="en-US" altLang="zh-CN" sz="17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#main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N,M = map(int,input().split())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mx = [-1 for i in range(N+M+1)]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my = [-1 for i in range(N+M+1)]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#my[i]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的匹配点，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mx[i]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的匹配点，开始都没匹配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zh-CN" altLang="en-US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[[] for i in range(N+M+1)]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range(1,N+1):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lst = list(map(int,input().split()))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lst = lst[1:]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#x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部点的编号从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到 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N,y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部点的编号从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  <a:r>
              <a:rPr lang="zh-CN" altLang="en-US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到 </a:t>
            </a:r>
            <a:r>
              <a:rPr lang="en-US" altLang="zh-CN" sz="17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+ M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G[i] = lst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v in lst: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G[v+N].append(i)</a:t>
            </a:r>
          </a:p>
        </p:txBody>
      </p:sp>
      <p:sp>
        <p:nvSpPr>
          <p:cNvPr id="121859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例题：百练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1274:The Perfect Stall</a:t>
            </a:r>
          </a:p>
          <a:p>
            <a:pPr defTabSz="914378"/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4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矩形 1"/>
          <p:cNvSpPr>
            <a:spLocks noChangeArrowheads="1"/>
          </p:cNvSpPr>
          <p:nvPr/>
        </p:nvSpPr>
        <p:spPr bwMode="auto">
          <a:xfrm>
            <a:off x="250825" y="500063"/>
            <a:ext cx="8929688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ct val="90000"/>
              </a:lnSpc>
              <a:buClr>
                <a:srgbClr val="CCCC00"/>
              </a:buClr>
            </a:pPr>
            <a:endParaRPr lang="en-US" altLang="zh-CN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endParaRPr lang="en-US" altLang="zh-CN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total = </a:t>
            </a:r>
            <a:r>
              <a:rPr lang="en-US" altLang="zh-CN" sz="17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最大匹配</a:t>
            </a:r>
            <a:endParaRPr lang="en-US" altLang="zh-CN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range(1,N+1):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mx[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 -1: </a:t>
            </a:r>
            <a:r>
              <a:rPr lang="en-US" altLang="zh-CN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CN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未匹配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zh-CN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 = [False for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range(N+M+1)]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total += 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print(total)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defTabSz="914378">
              <a:lnSpc>
                <a:spcPct val="90000"/>
              </a:lnSpc>
              <a:buClr>
                <a:srgbClr val="CCCC00"/>
              </a:buClr>
            </a:pPr>
            <a:r>
              <a:rPr lang="en-US" altLang="zh-CN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</p:txBody>
      </p:sp>
      <p:sp>
        <p:nvSpPr>
          <p:cNvPr id="122883" name="标题 1"/>
          <p:cNvSpPr txBox="1">
            <a:spLocks noChangeArrowheads="1"/>
          </p:cNvSpPr>
          <p:nvPr/>
        </p:nvSpPr>
        <p:spPr bwMode="auto">
          <a:xfrm>
            <a:off x="250825" y="195264"/>
            <a:ext cx="6172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例题：百练 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1274:The Perfect Stall</a:t>
            </a:r>
          </a:p>
          <a:p>
            <a:pPr defTabSz="914378"/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1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9389" y="512764"/>
            <a:ext cx="8358187" cy="612775"/>
          </a:xfrm>
        </p:spPr>
        <p:txBody>
          <a:bodyPr/>
          <a:lstStyle/>
          <a:p>
            <a:pPr>
              <a:defRPr/>
            </a:pPr>
            <a:r>
              <a:rPr lang="zh-CN" altLang="en-US" sz="2000" dirty="0">
                <a:solidFill>
                  <a:srgbClr val="0070C0"/>
                </a:solidFill>
                <a:cs typeface="+mn-cs"/>
              </a:rPr>
              <a:t>二分图匹配例题</a:t>
            </a:r>
          </a:p>
        </p:txBody>
      </p:sp>
      <p:sp>
        <p:nvSpPr>
          <p:cNvPr id="123907" name="内容占位符 2"/>
          <p:cNvSpPr>
            <a:spLocks noGrp="1"/>
          </p:cNvSpPr>
          <p:nvPr>
            <p:ph idx="4294967295"/>
          </p:nvPr>
        </p:nvSpPr>
        <p:spPr bwMode="auto">
          <a:xfrm>
            <a:off x="307975" y="1347788"/>
            <a:ext cx="8229600" cy="34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POJ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1274 </a:t>
            </a:r>
            <a:r>
              <a:rPr lang="zh-CN" altLang="en-US" smtClean="0"/>
              <a:t>，</a:t>
            </a:r>
            <a:r>
              <a:rPr lang="en-US" altLang="zh-CN" smtClean="0"/>
              <a:t>2239 </a:t>
            </a:r>
            <a:r>
              <a:rPr lang="zh-CN" altLang="en-US" smtClean="0"/>
              <a:t>，</a:t>
            </a:r>
            <a:r>
              <a:rPr lang="en-US" altLang="zh-CN" smtClean="0"/>
              <a:t>2584(</a:t>
            </a:r>
            <a:r>
              <a:rPr lang="zh-CN" altLang="en-US" smtClean="0"/>
              <a:t>二分图多重匹配</a:t>
            </a:r>
            <a:r>
              <a:rPr lang="en-US" altLang="zh-CN" smtClean="0"/>
              <a:t>) </a:t>
            </a:r>
            <a:r>
              <a:rPr lang="zh-CN" altLang="en-US" smtClean="0"/>
              <a:t>，</a:t>
            </a:r>
            <a:r>
              <a:rPr lang="en-US" altLang="zh-CN" smtClean="0"/>
              <a:t>2536 </a:t>
            </a:r>
            <a:r>
              <a:rPr lang="zh-CN" altLang="en-US" smtClean="0"/>
              <a:t>，</a:t>
            </a:r>
            <a:r>
              <a:rPr lang="en-US" altLang="zh-CN" smtClean="0"/>
              <a:t>2446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493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811687" y="2414438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43608" y="3003798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65264" y="3968204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19030" y="3271688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t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2168749" y="2896642"/>
            <a:ext cx="506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1603444" y="3700313"/>
            <a:ext cx="726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TextBox 22"/>
          <p:cNvSpPr txBox="1">
            <a:spLocks noChangeArrowheads="1"/>
          </p:cNvSpPr>
          <p:nvPr/>
        </p:nvSpPr>
        <p:spPr bwMode="auto">
          <a:xfrm>
            <a:off x="3065083" y="3277404"/>
            <a:ext cx="720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3776092" y="3861048"/>
            <a:ext cx="642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3561781" y="2896642"/>
            <a:ext cx="696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" idx="7"/>
          </p:cNvCxnSpPr>
          <p:nvPr/>
        </p:nvCxnSpPr>
        <p:spPr>
          <a:xfrm rot="5400000" flipH="1" flipV="1">
            <a:off x="1884189" y="2307282"/>
            <a:ext cx="338138" cy="11953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40311" y="2735907"/>
            <a:ext cx="1071563" cy="589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</p:cNvCxnSpPr>
          <p:nvPr/>
        </p:nvCxnSpPr>
        <p:spPr>
          <a:xfrm rot="16200000" flipH="1">
            <a:off x="1750244" y="3121075"/>
            <a:ext cx="659606" cy="1248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</p:cNvCxnSpPr>
          <p:nvPr/>
        </p:nvCxnSpPr>
        <p:spPr>
          <a:xfrm flipV="1">
            <a:off x="3347468" y="3753892"/>
            <a:ext cx="1017984" cy="454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4"/>
            <a:endCxn id="5" idx="0"/>
          </p:cNvCxnSpPr>
          <p:nvPr/>
        </p:nvCxnSpPr>
        <p:spPr>
          <a:xfrm>
            <a:off x="3052789" y="2896642"/>
            <a:ext cx="53577" cy="1071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标题 1"/>
          <p:cNvSpPr txBox="1">
            <a:spLocks/>
          </p:cNvSpPr>
          <p:nvPr/>
        </p:nvSpPr>
        <p:spPr>
          <a:xfrm>
            <a:off x="194853" y="1465703"/>
            <a:ext cx="7498553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dirty="0" smtClean="0">
                <a:latin typeface="+mj-lt"/>
                <a:ea typeface="+mj-ea"/>
                <a:cs typeface="+mj-cs"/>
              </a:rPr>
              <a:t>若规定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a-&gt;b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至少要有流量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100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，则最大流就是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100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，而不是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200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8957" y="162641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有流量下界的网络最大流</a:t>
            </a:r>
          </a:p>
        </p:txBody>
      </p:sp>
    </p:spTree>
    <p:extLst>
      <p:ext uri="{BB962C8B-B14F-4D97-AF65-F5344CB8AC3E}">
        <p14:creationId xmlns:p14="http://schemas.microsoft.com/office/powerpoint/2010/main" val="26507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8723" y="173125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有流量下界的网络最大流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65919" y="783430"/>
            <a:ext cx="8713347" cy="751451"/>
          </a:xfrm>
          <a:prstGeom prst="rect">
            <a:avLst/>
          </a:prstGeom>
        </p:spPr>
        <p:txBody>
          <a:bodyPr/>
          <a:lstStyle/>
          <a:p>
            <a:pPr marL="204788" indent="-204788" defTabSz="68580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zh-CN" altLang="en-US" sz="2250" dirty="0">
                <a:latin typeface="+mn-lt"/>
                <a:ea typeface="微软雅黑" panose="020B0503020204020204" pitchFamily="34" charset="-122"/>
              </a:rPr>
              <a:t>思路：将下界“分离”出去，使问题转换为下界为０的普通网络流问题。</a:t>
            </a:r>
            <a:endParaRPr lang="en-US" altLang="zh-CN" sz="225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04488" name="Rectangle 4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4477" name="Group 29"/>
          <p:cNvGrpSpPr>
            <a:grpSpLocks/>
          </p:cNvGrpSpPr>
          <p:nvPr/>
        </p:nvGrpSpPr>
        <p:grpSpPr bwMode="auto">
          <a:xfrm>
            <a:off x="2195736" y="1491630"/>
            <a:ext cx="3998755" cy="1007843"/>
            <a:chOff x="2340" y="6744"/>
            <a:chExt cx="4945" cy="1247"/>
          </a:xfrm>
        </p:grpSpPr>
        <p:sp>
          <p:nvSpPr>
            <p:cNvPr id="104487" name="Oval 39"/>
            <p:cNvSpPr>
              <a:spLocks noChangeArrowheads="1"/>
            </p:cNvSpPr>
            <p:nvPr/>
          </p:nvSpPr>
          <p:spPr bwMode="auto">
            <a:xfrm>
              <a:off x="3780" y="7163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4486" name="Oval 38"/>
            <p:cNvSpPr>
              <a:spLocks noChangeArrowheads="1"/>
            </p:cNvSpPr>
            <p:nvPr/>
          </p:nvSpPr>
          <p:spPr bwMode="auto">
            <a:xfrm>
              <a:off x="5310" y="7133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zh-CN" altLang="en-US" sz="15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２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4485" name="Oval 37"/>
            <p:cNvSpPr>
              <a:spLocks noChangeArrowheads="1"/>
            </p:cNvSpPr>
            <p:nvPr/>
          </p:nvSpPr>
          <p:spPr bwMode="auto">
            <a:xfrm>
              <a:off x="2340" y="7208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s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4484" name="Arc 36"/>
            <p:cNvSpPr>
              <a:spLocks/>
            </p:cNvSpPr>
            <p:nvPr/>
          </p:nvSpPr>
          <p:spPr bwMode="auto">
            <a:xfrm rot="-80033525" flipH="1" flipV="1">
              <a:off x="2906" y="7182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4483" name="Oval 35"/>
            <p:cNvSpPr>
              <a:spLocks noChangeArrowheads="1"/>
            </p:cNvSpPr>
            <p:nvPr/>
          </p:nvSpPr>
          <p:spPr bwMode="auto">
            <a:xfrm rot="-94990">
              <a:off x="6745" y="7214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t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4482" name="Arc 34"/>
            <p:cNvSpPr>
              <a:spLocks/>
            </p:cNvSpPr>
            <p:nvPr/>
          </p:nvSpPr>
          <p:spPr bwMode="auto">
            <a:xfrm rot="15138530" flipV="1">
              <a:off x="5964" y="7207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3060" y="6744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2,6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04480" name="Rectangle 32"/>
            <p:cNvSpPr>
              <a:spLocks noChangeArrowheads="1"/>
            </p:cNvSpPr>
            <p:nvPr/>
          </p:nvSpPr>
          <p:spPr bwMode="auto">
            <a:xfrm>
              <a:off x="6045" y="6819"/>
              <a:ext cx="705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3,7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04479" name="Rectangle 31"/>
            <p:cNvSpPr>
              <a:spLocks noChangeArrowheads="1"/>
            </p:cNvSpPr>
            <p:nvPr/>
          </p:nvSpPr>
          <p:spPr bwMode="auto">
            <a:xfrm>
              <a:off x="4500" y="6744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3,4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04478" name="Arc 30"/>
            <p:cNvSpPr>
              <a:spLocks/>
            </p:cNvSpPr>
            <p:nvPr/>
          </p:nvSpPr>
          <p:spPr bwMode="auto">
            <a:xfrm rot="15138530" flipV="1">
              <a:off x="4496" y="7186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29"/>
          <p:cNvGrpSpPr>
            <a:grpSpLocks/>
          </p:cNvGrpSpPr>
          <p:nvPr/>
        </p:nvGrpSpPr>
        <p:grpSpPr bwMode="auto">
          <a:xfrm>
            <a:off x="2321703" y="3750477"/>
            <a:ext cx="3998755" cy="1007843"/>
            <a:chOff x="2340" y="6744"/>
            <a:chExt cx="4945" cy="1247"/>
          </a:xfrm>
        </p:grpSpPr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80" y="7163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5310" y="7133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zh-CN" altLang="en-US" sz="15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２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2340" y="7208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s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" name="Arc 36"/>
            <p:cNvSpPr>
              <a:spLocks/>
            </p:cNvSpPr>
            <p:nvPr/>
          </p:nvSpPr>
          <p:spPr bwMode="auto">
            <a:xfrm rot="-80033525" flipH="1" flipV="1">
              <a:off x="2906" y="7182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Oval 35"/>
            <p:cNvSpPr>
              <a:spLocks noChangeArrowheads="1"/>
            </p:cNvSpPr>
            <p:nvPr/>
          </p:nvSpPr>
          <p:spPr bwMode="auto">
            <a:xfrm rot="-94990">
              <a:off x="6745" y="7214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t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" name="Arc 34"/>
            <p:cNvSpPr>
              <a:spLocks/>
            </p:cNvSpPr>
            <p:nvPr/>
          </p:nvSpPr>
          <p:spPr bwMode="auto">
            <a:xfrm rot="15138530" flipV="1">
              <a:off x="5964" y="7207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3060" y="6744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zh-CN" altLang="en-US" sz="1500" b="1" dirty="0">
                  <a:ea typeface="微软雅黑" panose="020B0503020204020204" pitchFamily="34" charset="-122"/>
                </a:rPr>
                <a:t>４</a:t>
              </a:r>
              <a:endParaRPr lang="en-US" altLang="zh-CN" sz="1500" b="1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045" y="6819"/>
              <a:ext cx="705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zh-CN" altLang="en-US" sz="1350" b="1" dirty="0">
                  <a:ea typeface="微软雅黑" panose="020B0503020204020204" pitchFamily="34" charset="-122"/>
                </a:rPr>
                <a:t>４</a:t>
              </a:r>
              <a:endParaRPr lang="en-US" altLang="zh-CN" sz="1350" b="1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4500" y="6744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zh-CN" altLang="en-US" sz="1350" b="1" dirty="0">
                  <a:ea typeface="微软雅黑" panose="020B0503020204020204" pitchFamily="34" charset="-122"/>
                </a:rPr>
                <a:t>１</a:t>
              </a:r>
              <a:endParaRPr lang="en-US" altLang="zh-CN" sz="1350" b="1"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Arc 30"/>
            <p:cNvSpPr>
              <a:spLocks/>
            </p:cNvSpPr>
            <p:nvPr/>
          </p:nvSpPr>
          <p:spPr bwMode="auto">
            <a:xfrm rot="15138530" flipV="1">
              <a:off x="4496" y="7186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4519" name="Rectangle 71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4498" name="Group 50"/>
          <p:cNvGrpSpPr>
            <a:grpSpLocks/>
          </p:cNvGrpSpPr>
          <p:nvPr/>
        </p:nvGrpSpPr>
        <p:grpSpPr bwMode="auto">
          <a:xfrm>
            <a:off x="2645740" y="4128519"/>
            <a:ext cx="3164789" cy="486054"/>
            <a:chOff x="3995" y="16641"/>
            <a:chExt cx="3133" cy="1275"/>
          </a:xfrm>
        </p:grpSpPr>
        <p:sp>
          <p:nvSpPr>
            <p:cNvPr id="104504" name="Arc 56"/>
            <p:cNvSpPr>
              <a:spLocks/>
            </p:cNvSpPr>
            <p:nvPr/>
          </p:nvSpPr>
          <p:spPr bwMode="auto">
            <a:xfrm rot="3169845" flipV="1">
              <a:off x="3830" y="16970"/>
              <a:ext cx="1111" cy="781"/>
            </a:xfrm>
            <a:custGeom>
              <a:avLst/>
              <a:gdLst>
                <a:gd name="G0" fmla="+- 0 0 0"/>
                <a:gd name="G1" fmla="+- 18218 0 0"/>
                <a:gd name="G2" fmla="+- 21600 0 0"/>
                <a:gd name="T0" fmla="*/ 11604 w 21600"/>
                <a:gd name="T1" fmla="*/ 0 h 24024"/>
                <a:gd name="T2" fmla="*/ 20805 w 21600"/>
                <a:gd name="T3" fmla="*/ 24024 h 24024"/>
                <a:gd name="T4" fmla="*/ 0 w 21600"/>
                <a:gd name="T5" fmla="*/ 18218 h 24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024" fill="none" extrusionOk="0">
                  <a:moveTo>
                    <a:pt x="11604" y="-1"/>
                  </a:moveTo>
                  <a:cubicBezTo>
                    <a:pt x="17830" y="3965"/>
                    <a:pt x="21600" y="10836"/>
                    <a:pt x="21600" y="18218"/>
                  </a:cubicBezTo>
                  <a:cubicBezTo>
                    <a:pt x="21600" y="20180"/>
                    <a:pt x="21332" y="22133"/>
                    <a:pt x="20805" y="24024"/>
                  </a:cubicBezTo>
                </a:path>
                <a:path w="21600" h="24024" stroke="0" extrusionOk="0">
                  <a:moveTo>
                    <a:pt x="11604" y="-1"/>
                  </a:moveTo>
                  <a:cubicBezTo>
                    <a:pt x="17830" y="3965"/>
                    <a:pt x="21600" y="10836"/>
                    <a:pt x="21600" y="18218"/>
                  </a:cubicBezTo>
                  <a:cubicBezTo>
                    <a:pt x="21600" y="20180"/>
                    <a:pt x="21332" y="22133"/>
                    <a:pt x="20805" y="24024"/>
                  </a:cubicBezTo>
                  <a:lnTo>
                    <a:pt x="0" y="1821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4503" name="Arc 55"/>
            <p:cNvSpPr>
              <a:spLocks/>
            </p:cNvSpPr>
            <p:nvPr/>
          </p:nvSpPr>
          <p:spPr bwMode="auto">
            <a:xfrm rot="3169845" flipV="1">
              <a:off x="5006" y="16806"/>
              <a:ext cx="1111" cy="781"/>
            </a:xfrm>
            <a:custGeom>
              <a:avLst/>
              <a:gdLst>
                <a:gd name="G0" fmla="+- 0 0 0"/>
                <a:gd name="G1" fmla="+- 18218 0 0"/>
                <a:gd name="G2" fmla="+- 21600 0 0"/>
                <a:gd name="T0" fmla="*/ 11604 w 21600"/>
                <a:gd name="T1" fmla="*/ 0 h 24024"/>
                <a:gd name="T2" fmla="*/ 20805 w 21600"/>
                <a:gd name="T3" fmla="*/ 24024 h 24024"/>
                <a:gd name="T4" fmla="*/ 0 w 21600"/>
                <a:gd name="T5" fmla="*/ 18218 h 24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024" fill="none" extrusionOk="0">
                  <a:moveTo>
                    <a:pt x="11604" y="-1"/>
                  </a:moveTo>
                  <a:cubicBezTo>
                    <a:pt x="17830" y="3965"/>
                    <a:pt x="21600" y="10836"/>
                    <a:pt x="21600" y="18218"/>
                  </a:cubicBezTo>
                  <a:cubicBezTo>
                    <a:pt x="21600" y="20180"/>
                    <a:pt x="21332" y="22133"/>
                    <a:pt x="20805" y="24024"/>
                  </a:cubicBezTo>
                </a:path>
                <a:path w="21600" h="24024" stroke="0" extrusionOk="0">
                  <a:moveTo>
                    <a:pt x="11604" y="-1"/>
                  </a:moveTo>
                  <a:cubicBezTo>
                    <a:pt x="17830" y="3965"/>
                    <a:pt x="21600" y="10836"/>
                    <a:pt x="21600" y="18218"/>
                  </a:cubicBezTo>
                  <a:cubicBezTo>
                    <a:pt x="21600" y="20180"/>
                    <a:pt x="21332" y="22133"/>
                    <a:pt x="20805" y="24024"/>
                  </a:cubicBezTo>
                  <a:lnTo>
                    <a:pt x="0" y="1821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4502" name="Arc 54"/>
            <p:cNvSpPr>
              <a:spLocks/>
            </p:cNvSpPr>
            <p:nvPr/>
          </p:nvSpPr>
          <p:spPr bwMode="auto">
            <a:xfrm rot="3169845" flipV="1">
              <a:off x="6182" y="16806"/>
              <a:ext cx="1111" cy="781"/>
            </a:xfrm>
            <a:custGeom>
              <a:avLst/>
              <a:gdLst>
                <a:gd name="G0" fmla="+- 0 0 0"/>
                <a:gd name="G1" fmla="+- 18218 0 0"/>
                <a:gd name="G2" fmla="+- 21600 0 0"/>
                <a:gd name="T0" fmla="*/ 11604 w 21600"/>
                <a:gd name="T1" fmla="*/ 0 h 24024"/>
                <a:gd name="T2" fmla="*/ 20805 w 21600"/>
                <a:gd name="T3" fmla="*/ 24024 h 24024"/>
                <a:gd name="T4" fmla="*/ 0 w 21600"/>
                <a:gd name="T5" fmla="*/ 18218 h 24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024" fill="none" extrusionOk="0">
                  <a:moveTo>
                    <a:pt x="11604" y="-1"/>
                  </a:moveTo>
                  <a:cubicBezTo>
                    <a:pt x="17830" y="3965"/>
                    <a:pt x="21600" y="10836"/>
                    <a:pt x="21600" y="18218"/>
                  </a:cubicBezTo>
                  <a:cubicBezTo>
                    <a:pt x="21600" y="20180"/>
                    <a:pt x="21332" y="22133"/>
                    <a:pt x="20805" y="24024"/>
                  </a:cubicBezTo>
                </a:path>
                <a:path w="21600" h="24024" stroke="0" extrusionOk="0">
                  <a:moveTo>
                    <a:pt x="11604" y="-1"/>
                  </a:moveTo>
                  <a:cubicBezTo>
                    <a:pt x="17830" y="3965"/>
                    <a:pt x="21600" y="10836"/>
                    <a:pt x="21600" y="18218"/>
                  </a:cubicBezTo>
                  <a:cubicBezTo>
                    <a:pt x="21600" y="20180"/>
                    <a:pt x="21332" y="22133"/>
                    <a:pt x="20805" y="24024"/>
                  </a:cubicBezTo>
                  <a:lnTo>
                    <a:pt x="0" y="1821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Rectangle 32"/>
          <p:cNvSpPr>
            <a:spLocks noChangeArrowheads="1"/>
          </p:cNvSpPr>
          <p:nvPr/>
        </p:nvSpPr>
        <p:spPr bwMode="auto">
          <a:xfrm>
            <a:off x="5238028" y="4560567"/>
            <a:ext cx="570095" cy="37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zh-CN" altLang="en-US" sz="1350" b="1" dirty="0">
                <a:solidFill>
                  <a:srgbClr val="FF0000"/>
                </a:solidFill>
                <a:ea typeface="微软雅黑" panose="020B0503020204020204" pitchFamily="34" charset="-122"/>
              </a:rPr>
              <a:t>３</a:t>
            </a:r>
            <a:endParaRPr lang="en-US" altLang="zh-CN" sz="135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4103902" y="4452555"/>
            <a:ext cx="570095" cy="37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zh-CN" altLang="en-US" sz="1350" b="1" dirty="0">
                <a:solidFill>
                  <a:srgbClr val="FF0000"/>
                </a:solidFill>
                <a:ea typeface="微软雅黑" panose="020B0503020204020204" pitchFamily="34" charset="-122"/>
              </a:rPr>
              <a:t>３</a:t>
            </a:r>
            <a:endParaRPr lang="en-US" altLang="zh-CN" sz="135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2969776" y="4560567"/>
            <a:ext cx="570095" cy="37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zh-CN" altLang="en-US" sz="1350" b="1" dirty="0">
                <a:solidFill>
                  <a:srgbClr val="FF0000"/>
                </a:solidFill>
                <a:ea typeface="微软雅黑" panose="020B0503020204020204" pitchFamily="34" charset="-122"/>
              </a:rPr>
              <a:t>２</a:t>
            </a:r>
            <a:endParaRPr lang="en-US" altLang="zh-CN" sz="135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4538" name="Rectangle 90"/>
          <p:cNvSpPr>
            <a:spLocks noChangeArrowheads="1"/>
          </p:cNvSpPr>
          <p:nvPr/>
        </p:nvSpPr>
        <p:spPr bwMode="auto">
          <a:xfrm>
            <a:off x="384947" y="2358690"/>
            <a:ext cx="8424935" cy="186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685800"/>
            <a:r>
              <a:rPr lang="zh-CN" altLang="en-US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将</a:t>
            </a:r>
            <a:r>
              <a:rPr lang="zh-CN" altLang="en-US" sz="195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原边</a:t>
            </a:r>
            <a:r>
              <a:rPr lang="en-US" altLang="zh-CN" sz="195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195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u,v</a:t>
            </a:r>
            <a:r>
              <a:rPr lang="en-US" altLang="zh-CN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zh-CN" altLang="en-US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分离出一条</a:t>
            </a:r>
            <a:r>
              <a:rPr lang="zh-CN" altLang="en-US" sz="1950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必要边</a:t>
            </a:r>
            <a:r>
              <a:rPr lang="zh-CN" altLang="en-US" sz="195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zh-CN" altLang="en-US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一条非</a:t>
            </a:r>
            <a:r>
              <a:rPr lang="zh-CN" altLang="en-US" sz="195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必要边：</a:t>
            </a:r>
            <a:endParaRPr lang="en-US" altLang="zh-CN" sz="195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0" lvl="1" defTabSz="685800"/>
            <a:r>
              <a:rPr lang="zh-CN" altLang="en-US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假设</a:t>
            </a:r>
            <a:r>
              <a:rPr lang="en-US" altLang="zh-CN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B(</a:t>
            </a:r>
            <a:r>
              <a:rPr lang="en-US" altLang="zh-CN" sz="195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u,v</a:t>
            </a:r>
            <a:r>
              <a:rPr lang="en-US" altLang="zh-CN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zh-CN" altLang="en-US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是下界，则分离出两</a:t>
            </a:r>
            <a:r>
              <a:rPr lang="zh-CN" altLang="en-US" sz="195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条边：</a:t>
            </a:r>
            <a:endParaRPr lang="en-US" altLang="zh-CN" sz="195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0" lvl="1" defTabSz="685800"/>
            <a:r>
              <a:rPr lang="en-US" altLang="zh-CN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C1(</a:t>
            </a:r>
            <a:r>
              <a:rPr lang="en-US" altLang="zh-CN" sz="195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u,v</a:t>
            </a:r>
            <a:r>
              <a:rPr lang="en-US" altLang="zh-CN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= B(</a:t>
            </a:r>
            <a:r>
              <a:rPr lang="en-US" altLang="zh-CN" sz="195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u,v</a:t>
            </a:r>
            <a:r>
              <a:rPr lang="en-US" altLang="zh-CN" sz="195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—— </a:t>
            </a:r>
            <a:r>
              <a:rPr lang="zh-CN" altLang="en-US" sz="195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必要边，必须满流</a:t>
            </a:r>
            <a:endParaRPr lang="en-US" altLang="zh-CN" sz="195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0" lvl="1" defTabSz="685800"/>
            <a:r>
              <a:rPr lang="en-US" altLang="zh-CN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C2(</a:t>
            </a:r>
            <a:r>
              <a:rPr lang="en-US" altLang="zh-CN" sz="195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u,v</a:t>
            </a:r>
            <a:r>
              <a:rPr lang="en-US" altLang="zh-CN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= C(</a:t>
            </a:r>
            <a:r>
              <a:rPr lang="en-US" altLang="zh-CN" sz="195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u,v</a:t>
            </a:r>
            <a:r>
              <a:rPr lang="en-US" altLang="zh-CN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</a:t>
            </a:r>
            <a:r>
              <a:rPr lang="en-US" altLang="zh-CN" sz="195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- </a:t>
            </a:r>
            <a:r>
              <a:rPr lang="en-US" altLang="zh-CN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B(</a:t>
            </a:r>
            <a:r>
              <a:rPr lang="en-US" altLang="zh-CN" sz="195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u,v</a:t>
            </a:r>
            <a:r>
              <a:rPr lang="en-US" altLang="zh-CN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—— </a:t>
            </a:r>
            <a:r>
              <a:rPr lang="zh-CN" altLang="en-US" sz="195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非必要</a:t>
            </a:r>
            <a:r>
              <a:rPr lang="zh-CN" altLang="en-US" sz="19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边</a:t>
            </a:r>
            <a:endParaRPr lang="en-US" altLang="zh-CN" sz="195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0" lvl="1" defTabSz="685800"/>
            <a:endParaRPr lang="en-US" altLang="zh-CN" sz="195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0" lvl="1" defTabSz="685800"/>
            <a:endParaRPr lang="zh-CN" altLang="en-US" sz="19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4540" name="Rectangle 92"/>
          <p:cNvSpPr>
            <a:spLocks noChangeArrowheads="1"/>
          </p:cNvSpPr>
          <p:nvPr/>
        </p:nvSpPr>
        <p:spPr bwMode="auto">
          <a:xfrm>
            <a:off x="1514475" y="572037"/>
            <a:ext cx="2346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tabLst>
                <a:tab pos="371475" algn="l"/>
              </a:tabLst>
            </a:pPr>
            <a:r>
              <a:rPr lang="zh-CN" altLang="en-US" sz="75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406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1979712" y="1923679"/>
            <a:ext cx="4266474" cy="1654646"/>
            <a:chOff x="3060" y="2050"/>
            <a:chExt cx="4945" cy="2224"/>
          </a:xfrm>
        </p:grpSpPr>
        <p:grpSp>
          <p:nvGrpSpPr>
            <p:cNvPr id="108553" name="Group 9"/>
            <p:cNvGrpSpPr>
              <a:grpSpLocks/>
            </p:cNvGrpSpPr>
            <p:nvPr/>
          </p:nvGrpSpPr>
          <p:grpSpPr bwMode="auto">
            <a:xfrm>
              <a:off x="3060" y="2050"/>
              <a:ext cx="4945" cy="1247"/>
              <a:chOff x="2340" y="6744"/>
              <a:chExt cx="4945" cy="1247"/>
            </a:xfrm>
          </p:grpSpPr>
          <p:sp>
            <p:nvSpPr>
              <p:cNvPr id="108563" name="Oval 19"/>
              <p:cNvSpPr>
                <a:spLocks noChangeArrowheads="1"/>
              </p:cNvSpPr>
              <p:nvPr/>
            </p:nvSpPr>
            <p:spPr bwMode="auto">
              <a:xfrm>
                <a:off x="3780" y="7163"/>
                <a:ext cx="540" cy="546"/>
              </a:xfrm>
              <a:prstGeom prst="ellipse">
                <a:avLst/>
              </a:prstGeom>
              <a:solidFill>
                <a:srgbClr val="00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altLang="zh-CN" sz="1500" b="1" dirty="0">
                    <a:solidFill>
                      <a:schemeClr val="bg1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  <a:endParaRPr lang="en-US" altLang="zh-CN" sz="15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8562" name="Oval 18"/>
              <p:cNvSpPr>
                <a:spLocks noChangeArrowheads="1"/>
              </p:cNvSpPr>
              <p:nvPr/>
            </p:nvSpPr>
            <p:spPr bwMode="auto">
              <a:xfrm>
                <a:off x="5310" y="7133"/>
                <a:ext cx="540" cy="546"/>
              </a:xfrm>
              <a:prstGeom prst="ellipse">
                <a:avLst/>
              </a:prstGeom>
              <a:solidFill>
                <a:srgbClr val="00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altLang="zh-CN" sz="1500" b="1" dirty="0">
                    <a:solidFill>
                      <a:schemeClr val="bg1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endParaRPr lang="en-US" altLang="zh-CN" sz="15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8561" name="Oval 17"/>
              <p:cNvSpPr>
                <a:spLocks noChangeArrowheads="1"/>
              </p:cNvSpPr>
              <p:nvPr/>
            </p:nvSpPr>
            <p:spPr bwMode="auto">
              <a:xfrm>
                <a:off x="2340" y="7208"/>
                <a:ext cx="540" cy="546"/>
              </a:xfrm>
              <a:prstGeom prst="ellipse">
                <a:avLst/>
              </a:prstGeom>
              <a:solidFill>
                <a:srgbClr val="00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altLang="zh-CN" sz="1500" b="1" dirty="0">
                    <a:solidFill>
                      <a:schemeClr val="bg1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s</a:t>
                </a:r>
                <a:endParaRPr lang="en-US" altLang="zh-CN" sz="15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8560" name="Arc 16"/>
              <p:cNvSpPr>
                <a:spLocks/>
              </p:cNvSpPr>
              <p:nvPr/>
            </p:nvSpPr>
            <p:spPr bwMode="auto">
              <a:xfrm rot="-80033525" flipH="1" flipV="1">
                <a:off x="2906" y="7182"/>
                <a:ext cx="758" cy="810"/>
              </a:xfrm>
              <a:custGeom>
                <a:avLst/>
                <a:gdLst>
                  <a:gd name="G0" fmla="+- 0 0 0"/>
                  <a:gd name="G1" fmla="+- 18045 0 0"/>
                  <a:gd name="G2" fmla="+- 21600 0 0"/>
                  <a:gd name="T0" fmla="*/ 11872 w 21600"/>
                  <a:gd name="T1" fmla="*/ 0 h 27041"/>
                  <a:gd name="T2" fmla="*/ 19637 w 21600"/>
                  <a:gd name="T3" fmla="*/ 27041 h 27041"/>
                  <a:gd name="T4" fmla="*/ 0 w 21600"/>
                  <a:gd name="T5" fmla="*/ 18045 h 27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041" fill="none" extrusionOk="0">
                    <a:moveTo>
                      <a:pt x="11871" y="0"/>
                    </a:moveTo>
                    <a:cubicBezTo>
                      <a:pt x="17944" y="3995"/>
                      <a:pt x="21600" y="10776"/>
                      <a:pt x="21600" y="18045"/>
                    </a:cubicBezTo>
                    <a:cubicBezTo>
                      <a:pt x="21600" y="21149"/>
                      <a:pt x="20930" y="24218"/>
                      <a:pt x="19637" y="27041"/>
                    </a:cubicBezTo>
                  </a:path>
                  <a:path w="21600" h="27041" stroke="0" extrusionOk="0">
                    <a:moveTo>
                      <a:pt x="11871" y="0"/>
                    </a:moveTo>
                    <a:cubicBezTo>
                      <a:pt x="17944" y="3995"/>
                      <a:pt x="21600" y="10776"/>
                      <a:pt x="21600" y="18045"/>
                    </a:cubicBezTo>
                    <a:cubicBezTo>
                      <a:pt x="21600" y="21149"/>
                      <a:pt x="20930" y="24218"/>
                      <a:pt x="19637" y="27041"/>
                    </a:cubicBezTo>
                    <a:lnTo>
                      <a:pt x="0" y="18045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559" name="Oval 15"/>
              <p:cNvSpPr>
                <a:spLocks noChangeArrowheads="1"/>
              </p:cNvSpPr>
              <p:nvPr/>
            </p:nvSpPr>
            <p:spPr bwMode="auto">
              <a:xfrm rot="-94990">
                <a:off x="6745" y="7214"/>
                <a:ext cx="540" cy="546"/>
              </a:xfrm>
              <a:prstGeom prst="ellipse">
                <a:avLst/>
              </a:prstGeom>
              <a:solidFill>
                <a:srgbClr val="00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altLang="zh-CN" sz="1500" b="1" dirty="0">
                    <a:solidFill>
                      <a:schemeClr val="bg1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t</a:t>
                </a:r>
                <a:endParaRPr lang="en-US" altLang="zh-CN" sz="15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8558" name="Arc 14"/>
              <p:cNvSpPr>
                <a:spLocks/>
              </p:cNvSpPr>
              <p:nvPr/>
            </p:nvSpPr>
            <p:spPr bwMode="auto">
              <a:xfrm rot="15138530" flipV="1">
                <a:off x="5964" y="7207"/>
                <a:ext cx="758" cy="810"/>
              </a:xfrm>
              <a:custGeom>
                <a:avLst/>
                <a:gdLst>
                  <a:gd name="G0" fmla="+- 0 0 0"/>
                  <a:gd name="G1" fmla="+- 18045 0 0"/>
                  <a:gd name="G2" fmla="+- 21600 0 0"/>
                  <a:gd name="T0" fmla="*/ 11872 w 21600"/>
                  <a:gd name="T1" fmla="*/ 0 h 27041"/>
                  <a:gd name="T2" fmla="*/ 19637 w 21600"/>
                  <a:gd name="T3" fmla="*/ 27041 h 27041"/>
                  <a:gd name="T4" fmla="*/ 0 w 21600"/>
                  <a:gd name="T5" fmla="*/ 18045 h 27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041" fill="none" extrusionOk="0">
                    <a:moveTo>
                      <a:pt x="11871" y="0"/>
                    </a:moveTo>
                    <a:cubicBezTo>
                      <a:pt x="17944" y="3995"/>
                      <a:pt x="21600" y="10776"/>
                      <a:pt x="21600" y="18045"/>
                    </a:cubicBezTo>
                    <a:cubicBezTo>
                      <a:pt x="21600" y="21149"/>
                      <a:pt x="20930" y="24218"/>
                      <a:pt x="19637" y="27041"/>
                    </a:cubicBezTo>
                  </a:path>
                  <a:path w="21600" h="27041" stroke="0" extrusionOk="0">
                    <a:moveTo>
                      <a:pt x="11871" y="0"/>
                    </a:moveTo>
                    <a:cubicBezTo>
                      <a:pt x="17944" y="3995"/>
                      <a:pt x="21600" y="10776"/>
                      <a:pt x="21600" y="18045"/>
                    </a:cubicBezTo>
                    <a:cubicBezTo>
                      <a:pt x="21600" y="21149"/>
                      <a:pt x="20930" y="24218"/>
                      <a:pt x="19637" y="27041"/>
                    </a:cubicBezTo>
                    <a:lnTo>
                      <a:pt x="0" y="18045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557" name="Rectangle 13"/>
              <p:cNvSpPr>
                <a:spLocks noChangeArrowheads="1"/>
              </p:cNvSpPr>
              <p:nvPr/>
            </p:nvSpPr>
            <p:spPr bwMode="auto">
              <a:xfrm>
                <a:off x="3060" y="6744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altLang="zh-CN" sz="1500" b="1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4</a:t>
                </a:r>
                <a:endParaRPr lang="en-US" altLang="zh-CN" sz="1500" dirty="0">
                  <a:ea typeface="微软雅黑" panose="020B0503020204020204" pitchFamily="34" charset="-122"/>
                </a:endParaRPr>
              </a:p>
              <a:p>
                <a:pPr defTabSz="685800"/>
                <a:endParaRPr lang="en-US" altLang="zh-CN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556" name="Rectangle 12"/>
              <p:cNvSpPr>
                <a:spLocks noChangeArrowheads="1"/>
              </p:cNvSpPr>
              <p:nvPr/>
            </p:nvSpPr>
            <p:spPr bwMode="auto">
              <a:xfrm>
                <a:off x="6045" y="6819"/>
                <a:ext cx="705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altLang="zh-CN" sz="1500" b="1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4</a:t>
                </a:r>
                <a:endParaRPr lang="en-US" altLang="zh-CN" sz="1500" dirty="0">
                  <a:ea typeface="微软雅黑" panose="020B0503020204020204" pitchFamily="34" charset="-122"/>
                </a:endParaRPr>
              </a:p>
              <a:p>
                <a:pPr defTabSz="685800"/>
                <a:endParaRPr lang="en-US" altLang="zh-CN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555" name="Rectangle 11"/>
              <p:cNvSpPr>
                <a:spLocks noChangeArrowheads="1"/>
              </p:cNvSpPr>
              <p:nvPr/>
            </p:nvSpPr>
            <p:spPr bwMode="auto">
              <a:xfrm>
                <a:off x="4500" y="6744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altLang="zh-CN" sz="1500" b="1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  <a:endParaRPr lang="en-US" altLang="zh-CN" sz="1500" dirty="0">
                  <a:ea typeface="微软雅黑" panose="020B0503020204020204" pitchFamily="34" charset="-122"/>
                </a:endParaRPr>
              </a:p>
              <a:p>
                <a:pPr defTabSz="685800"/>
                <a:endParaRPr lang="en-US" altLang="zh-CN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554" name="Arc 10"/>
              <p:cNvSpPr>
                <a:spLocks/>
              </p:cNvSpPr>
              <p:nvPr/>
            </p:nvSpPr>
            <p:spPr bwMode="auto">
              <a:xfrm rot="15138530" flipV="1">
                <a:off x="4496" y="7186"/>
                <a:ext cx="758" cy="810"/>
              </a:xfrm>
              <a:custGeom>
                <a:avLst/>
                <a:gdLst>
                  <a:gd name="G0" fmla="+- 0 0 0"/>
                  <a:gd name="G1" fmla="+- 18045 0 0"/>
                  <a:gd name="G2" fmla="+- 21600 0 0"/>
                  <a:gd name="T0" fmla="*/ 11872 w 21600"/>
                  <a:gd name="T1" fmla="*/ 0 h 27041"/>
                  <a:gd name="T2" fmla="*/ 19637 w 21600"/>
                  <a:gd name="T3" fmla="*/ 27041 h 27041"/>
                  <a:gd name="T4" fmla="*/ 0 w 21600"/>
                  <a:gd name="T5" fmla="*/ 18045 h 27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041" fill="none" extrusionOk="0">
                    <a:moveTo>
                      <a:pt x="11871" y="0"/>
                    </a:moveTo>
                    <a:cubicBezTo>
                      <a:pt x="17944" y="3995"/>
                      <a:pt x="21600" y="10776"/>
                      <a:pt x="21600" y="18045"/>
                    </a:cubicBezTo>
                    <a:cubicBezTo>
                      <a:pt x="21600" y="21149"/>
                      <a:pt x="20930" y="24218"/>
                      <a:pt x="19637" y="27041"/>
                    </a:cubicBezTo>
                  </a:path>
                  <a:path w="21600" h="27041" stroke="0" extrusionOk="0">
                    <a:moveTo>
                      <a:pt x="11871" y="0"/>
                    </a:moveTo>
                    <a:cubicBezTo>
                      <a:pt x="17944" y="3995"/>
                      <a:pt x="21600" y="10776"/>
                      <a:pt x="21600" y="18045"/>
                    </a:cubicBezTo>
                    <a:cubicBezTo>
                      <a:pt x="21600" y="21149"/>
                      <a:pt x="20930" y="24218"/>
                      <a:pt x="19637" y="27041"/>
                    </a:cubicBezTo>
                    <a:lnTo>
                      <a:pt x="0" y="18045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4530" y="3639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5370" y="3624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6405" y="3597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08549" name="Freeform 5"/>
            <p:cNvSpPr>
              <a:spLocks/>
            </p:cNvSpPr>
            <p:nvPr/>
          </p:nvSpPr>
          <p:spPr bwMode="auto">
            <a:xfrm>
              <a:off x="5040" y="3000"/>
              <a:ext cx="1080" cy="12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780"/>
                </a:cxn>
                <a:cxn ang="0">
                  <a:pos x="540" y="1248"/>
                </a:cxn>
                <a:cxn ang="0">
                  <a:pos x="900" y="624"/>
                </a:cxn>
                <a:cxn ang="0">
                  <a:pos x="1080" y="0"/>
                </a:cxn>
              </a:cxnLst>
              <a:rect l="0" t="0" r="r" b="b"/>
              <a:pathLst>
                <a:path w="1080" h="1274">
                  <a:moveTo>
                    <a:pt x="0" y="0"/>
                  </a:moveTo>
                  <a:cubicBezTo>
                    <a:pt x="45" y="286"/>
                    <a:pt x="90" y="572"/>
                    <a:pt x="180" y="780"/>
                  </a:cubicBezTo>
                  <a:cubicBezTo>
                    <a:pt x="270" y="988"/>
                    <a:pt x="420" y="1274"/>
                    <a:pt x="540" y="1248"/>
                  </a:cubicBezTo>
                  <a:cubicBezTo>
                    <a:pt x="660" y="1222"/>
                    <a:pt x="810" y="832"/>
                    <a:pt x="900" y="624"/>
                  </a:cubicBezTo>
                  <a:cubicBezTo>
                    <a:pt x="990" y="416"/>
                    <a:pt x="1050" y="104"/>
                    <a:pt x="1080" y="0"/>
                  </a:cubicBezTo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548" name="Freeform 4"/>
            <p:cNvSpPr>
              <a:spLocks/>
            </p:cNvSpPr>
            <p:nvPr/>
          </p:nvSpPr>
          <p:spPr bwMode="auto">
            <a:xfrm>
              <a:off x="3420" y="3078"/>
              <a:ext cx="1620" cy="1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0" y="624"/>
                </a:cxn>
                <a:cxn ang="0">
                  <a:pos x="1440" y="1092"/>
                </a:cxn>
                <a:cxn ang="0">
                  <a:pos x="1620" y="936"/>
                </a:cxn>
                <a:cxn ang="0">
                  <a:pos x="1440" y="0"/>
                </a:cxn>
              </a:cxnLst>
              <a:rect l="0" t="0" r="r" b="b"/>
              <a:pathLst>
                <a:path w="1620" h="1144">
                  <a:moveTo>
                    <a:pt x="0" y="0"/>
                  </a:moveTo>
                  <a:cubicBezTo>
                    <a:pt x="150" y="221"/>
                    <a:pt x="300" y="442"/>
                    <a:pt x="540" y="624"/>
                  </a:cubicBezTo>
                  <a:cubicBezTo>
                    <a:pt x="780" y="806"/>
                    <a:pt x="1260" y="1040"/>
                    <a:pt x="1440" y="1092"/>
                  </a:cubicBezTo>
                  <a:cubicBezTo>
                    <a:pt x="1620" y="1144"/>
                    <a:pt x="1620" y="1118"/>
                    <a:pt x="1620" y="936"/>
                  </a:cubicBezTo>
                  <a:cubicBezTo>
                    <a:pt x="1620" y="754"/>
                    <a:pt x="1470" y="156"/>
                    <a:pt x="144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547" name="Freeform 3"/>
            <p:cNvSpPr>
              <a:spLocks/>
            </p:cNvSpPr>
            <p:nvPr/>
          </p:nvSpPr>
          <p:spPr bwMode="auto">
            <a:xfrm>
              <a:off x="6180" y="3078"/>
              <a:ext cx="1380" cy="1118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120" y="624"/>
                </a:cxn>
                <a:cxn ang="0">
                  <a:pos x="120" y="1092"/>
                </a:cxn>
                <a:cxn ang="0">
                  <a:pos x="840" y="780"/>
                </a:cxn>
                <a:cxn ang="0">
                  <a:pos x="1200" y="312"/>
                </a:cxn>
                <a:cxn ang="0">
                  <a:pos x="1380" y="0"/>
                </a:cxn>
              </a:cxnLst>
              <a:rect l="0" t="0" r="r" b="b"/>
              <a:pathLst>
                <a:path w="1380" h="1118">
                  <a:moveTo>
                    <a:pt x="300" y="0"/>
                  </a:moveTo>
                  <a:cubicBezTo>
                    <a:pt x="225" y="221"/>
                    <a:pt x="150" y="442"/>
                    <a:pt x="120" y="624"/>
                  </a:cubicBezTo>
                  <a:cubicBezTo>
                    <a:pt x="90" y="806"/>
                    <a:pt x="0" y="1066"/>
                    <a:pt x="120" y="1092"/>
                  </a:cubicBezTo>
                  <a:cubicBezTo>
                    <a:pt x="240" y="1118"/>
                    <a:pt x="660" y="910"/>
                    <a:pt x="840" y="780"/>
                  </a:cubicBezTo>
                  <a:cubicBezTo>
                    <a:pt x="1020" y="650"/>
                    <a:pt x="1110" y="442"/>
                    <a:pt x="1200" y="312"/>
                  </a:cubicBezTo>
                  <a:cubicBezTo>
                    <a:pt x="1290" y="182"/>
                    <a:pt x="1350" y="52"/>
                    <a:pt x="138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标题 1"/>
          <p:cNvSpPr txBox="1">
            <a:spLocks/>
          </p:cNvSpPr>
          <p:nvPr/>
        </p:nvSpPr>
        <p:spPr>
          <a:xfrm>
            <a:off x="168723" y="173125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有流量下界的网络最大流</a:t>
            </a:r>
          </a:p>
        </p:txBody>
      </p:sp>
    </p:spTree>
    <p:extLst>
      <p:ext uri="{BB962C8B-B14F-4D97-AF65-F5344CB8AC3E}">
        <p14:creationId xmlns:p14="http://schemas.microsoft.com/office/powerpoint/2010/main" val="515916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723" y="1058458"/>
            <a:ext cx="85689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950" dirty="0" smtClean="0">
                <a:ea typeface="微软雅黑" panose="020B0503020204020204" pitchFamily="34" charset="-122"/>
              </a:rPr>
              <a:t>构造以下等价网络流图，每个必要边拆成两段，第一段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-&gt;x-&gt;y-&gt;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第二段</a:t>
            </a:r>
            <a:endParaRPr lang="en-US" altLang="zh-CN" sz="1950" dirty="0" smtClean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950" dirty="0" smtClean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950" dirty="0" smtClean="0">
                <a:ea typeface="微软雅黑" panose="020B0503020204020204" pitchFamily="34" charset="-122"/>
              </a:rPr>
              <a:t>x-&gt;y 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的边容量无穷大</a:t>
            </a:r>
            <a:endParaRPr lang="zh-CN" altLang="en-US" sz="1950" dirty="0">
              <a:ea typeface="微软雅黑" panose="020B0503020204020204" pitchFamily="34" charset="-122"/>
            </a:endParaRPr>
          </a:p>
        </p:txBody>
      </p:sp>
      <p:sp>
        <p:nvSpPr>
          <p:cNvPr id="132129" name="Rectangle 33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2249742" y="2512710"/>
            <a:ext cx="4914546" cy="2153294"/>
            <a:chOff x="3240" y="4872"/>
            <a:chExt cx="4945" cy="2574"/>
          </a:xfrm>
        </p:grpSpPr>
        <p:sp>
          <p:nvSpPr>
            <p:cNvPr id="132125" name="Oval 29"/>
            <p:cNvSpPr>
              <a:spLocks noChangeArrowheads="1"/>
            </p:cNvSpPr>
            <p:nvPr/>
          </p:nvSpPr>
          <p:spPr bwMode="auto">
            <a:xfrm>
              <a:off x="4680" y="5291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124" name="Oval 28"/>
            <p:cNvSpPr>
              <a:spLocks noChangeArrowheads="1"/>
            </p:cNvSpPr>
            <p:nvPr/>
          </p:nvSpPr>
          <p:spPr bwMode="auto">
            <a:xfrm>
              <a:off x="6210" y="5261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123" name="Oval 27"/>
            <p:cNvSpPr>
              <a:spLocks noChangeArrowheads="1"/>
            </p:cNvSpPr>
            <p:nvPr/>
          </p:nvSpPr>
          <p:spPr bwMode="auto">
            <a:xfrm>
              <a:off x="3240" y="5336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s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122" name="Arc 26"/>
            <p:cNvSpPr>
              <a:spLocks/>
            </p:cNvSpPr>
            <p:nvPr/>
          </p:nvSpPr>
          <p:spPr bwMode="auto">
            <a:xfrm rot="-80033525" flipH="1" flipV="1">
              <a:off x="3806" y="5310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2121" name="Oval 25"/>
            <p:cNvSpPr>
              <a:spLocks noChangeArrowheads="1"/>
            </p:cNvSpPr>
            <p:nvPr/>
          </p:nvSpPr>
          <p:spPr bwMode="auto">
            <a:xfrm rot="-94990">
              <a:off x="7645" y="5342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t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120" name="Arc 24"/>
            <p:cNvSpPr>
              <a:spLocks/>
            </p:cNvSpPr>
            <p:nvPr/>
          </p:nvSpPr>
          <p:spPr bwMode="auto">
            <a:xfrm rot="15138530" flipV="1">
              <a:off x="6864" y="5335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2119" name="Rectangle 23"/>
            <p:cNvSpPr>
              <a:spLocks noChangeArrowheads="1"/>
            </p:cNvSpPr>
            <p:nvPr/>
          </p:nvSpPr>
          <p:spPr bwMode="auto">
            <a:xfrm>
              <a:off x="3960" y="4872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4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32118" name="Rectangle 22"/>
            <p:cNvSpPr>
              <a:spLocks noChangeArrowheads="1"/>
            </p:cNvSpPr>
            <p:nvPr/>
          </p:nvSpPr>
          <p:spPr bwMode="auto">
            <a:xfrm>
              <a:off x="6945" y="4947"/>
              <a:ext cx="705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4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32117" name="Rectangle 21"/>
            <p:cNvSpPr>
              <a:spLocks noChangeArrowheads="1"/>
            </p:cNvSpPr>
            <p:nvPr/>
          </p:nvSpPr>
          <p:spPr bwMode="auto">
            <a:xfrm>
              <a:off x="5400" y="4872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32116" name="Arc 20"/>
            <p:cNvSpPr>
              <a:spLocks/>
            </p:cNvSpPr>
            <p:nvPr/>
          </p:nvSpPr>
          <p:spPr bwMode="auto">
            <a:xfrm rot="15138530" flipV="1">
              <a:off x="5396" y="5314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2115" name="Rectangle 19"/>
            <p:cNvSpPr>
              <a:spLocks noChangeArrowheads="1"/>
            </p:cNvSpPr>
            <p:nvPr/>
          </p:nvSpPr>
          <p:spPr bwMode="auto">
            <a:xfrm>
              <a:off x="3600" y="6432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32114" name="Rectangle 18"/>
            <p:cNvSpPr>
              <a:spLocks noChangeArrowheads="1"/>
            </p:cNvSpPr>
            <p:nvPr/>
          </p:nvSpPr>
          <p:spPr bwMode="auto">
            <a:xfrm>
              <a:off x="4275" y="6120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008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32113" name="Rectangle 17"/>
            <p:cNvSpPr>
              <a:spLocks noChangeArrowheads="1"/>
            </p:cNvSpPr>
            <p:nvPr/>
          </p:nvSpPr>
          <p:spPr bwMode="auto">
            <a:xfrm>
              <a:off x="5385" y="5748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8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32112" name="Oval 16"/>
            <p:cNvSpPr>
              <a:spLocks noChangeArrowheads="1"/>
            </p:cNvSpPr>
            <p:nvPr/>
          </p:nvSpPr>
          <p:spPr bwMode="auto">
            <a:xfrm>
              <a:off x="4680" y="6900"/>
              <a:ext cx="540" cy="54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x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111" name="Oval 15"/>
            <p:cNvSpPr>
              <a:spLocks noChangeArrowheads="1"/>
            </p:cNvSpPr>
            <p:nvPr/>
          </p:nvSpPr>
          <p:spPr bwMode="auto">
            <a:xfrm>
              <a:off x="5940" y="6900"/>
              <a:ext cx="540" cy="54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Y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110" name="Freeform 14"/>
            <p:cNvSpPr>
              <a:spLocks/>
            </p:cNvSpPr>
            <p:nvPr/>
          </p:nvSpPr>
          <p:spPr bwMode="auto">
            <a:xfrm>
              <a:off x="3600" y="5886"/>
              <a:ext cx="1080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0" y="780"/>
                </a:cxn>
                <a:cxn ang="0">
                  <a:pos x="1080" y="1248"/>
                </a:cxn>
              </a:cxnLst>
              <a:rect l="0" t="0" r="r" b="b"/>
              <a:pathLst>
                <a:path w="1080" h="1248">
                  <a:moveTo>
                    <a:pt x="0" y="0"/>
                  </a:moveTo>
                  <a:cubicBezTo>
                    <a:pt x="90" y="286"/>
                    <a:pt x="180" y="572"/>
                    <a:pt x="360" y="780"/>
                  </a:cubicBezTo>
                  <a:cubicBezTo>
                    <a:pt x="540" y="988"/>
                    <a:pt x="960" y="1170"/>
                    <a:pt x="1080" y="12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2109" name="Freeform 13"/>
            <p:cNvSpPr>
              <a:spLocks/>
            </p:cNvSpPr>
            <p:nvPr/>
          </p:nvSpPr>
          <p:spPr bwMode="auto">
            <a:xfrm>
              <a:off x="6300" y="5808"/>
              <a:ext cx="210" cy="1092"/>
            </a:xfrm>
            <a:custGeom>
              <a:avLst/>
              <a:gdLst/>
              <a:ahLst/>
              <a:cxnLst>
                <a:cxn ang="0">
                  <a:pos x="0" y="1092"/>
                </a:cxn>
                <a:cxn ang="0">
                  <a:pos x="180" y="468"/>
                </a:cxn>
                <a:cxn ang="0">
                  <a:pos x="180" y="0"/>
                </a:cxn>
              </a:cxnLst>
              <a:rect l="0" t="0" r="r" b="b"/>
              <a:pathLst>
                <a:path w="210" h="1092">
                  <a:moveTo>
                    <a:pt x="0" y="1092"/>
                  </a:moveTo>
                  <a:cubicBezTo>
                    <a:pt x="75" y="871"/>
                    <a:pt x="150" y="650"/>
                    <a:pt x="180" y="468"/>
                  </a:cubicBezTo>
                  <a:cubicBezTo>
                    <a:pt x="210" y="286"/>
                    <a:pt x="195" y="143"/>
                    <a:pt x="180" y="0"/>
                  </a:cubicBezTo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2108" name="Freeform 12"/>
            <p:cNvSpPr>
              <a:spLocks/>
            </p:cNvSpPr>
            <p:nvPr/>
          </p:nvSpPr>
          <p:spPr bwMode="auto">
            <a:xfrm>
              <a:off x="6480" y="5964"/>
              <a:ext cx="1530" cy="1248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900" y="1092"/>
                </a:cxn>
                <a:cxn ang="0">
                  <a:pos x="1440" y="624"/>
                </a:cxn>
                <a:cxn ang="0">
                  <a:pos x="1440" y="0"/>
                </a:cxn>
              </a:cxnLst>
              <a:rect l="0" t="0" r="r" b="b"/>
              <a:pathLst>
                <a:path w="1530" h="1248">
                  <a:moveTo>
                    <a:pt x="0" y="1248"/>
                  </a:moveTo>
                  <a:cubicBezTo>
                    <a:pt x="330" y="1222"/>
                    <a:pt x="660" y="1196"/>
                    <a:pt x="900" y="1092"/>
                  </a:cubicBezTo>
                  <a:cubicBezTo>
                    <a:pt x="1140" y="988"/>
                    <a:pt x="1350" y="806"/>
                    <a:pt x="1440" y="624"/>
                  </a:cubicBezTo>
                  <a:cubicBezTo>
                    <a:pt x="1530" y="442"/>
                    <a:pt x="1485" y="221"/>
                    <a:pt x="144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5220" y="7278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2106" name="Freeform 10"/>
            <p:cNvSpPr>
              <a:spLocks/>
            </p:cNvSpPr>
            <p:nvPr/>
          </p:nvSpPr>
          <p:spPr bwMode="auto">
            <a:xfrm>
              <a:off x="5040" y="5808"/>
              <a:ext cx="1260" cy="1092"/>
            </a:xfrm>
            <a:custGeom>
              <a:avLst/>
              <a:gdLst/>
              <a:ahLst/>
              <a:cxnLst>
                <a:cxn ang="0">
                  <a:pos x="1260" y="0"/>
                </a:cxn>
                <a:cxn ang="0">
                  <a:pos x="540" y="312"/>
                </a:cxn>
                <a:cxn ang="0">
                  <a:pos x="0" y="1092"/>
                </a:cxn>
              </a:cxnLst>
              <a:rect l="0" t="0" r="r" b="b"/>
              <a:pathLst>
                <a:path w="1260" h="1092">
                  <a:moveTo>
                    <a:pt x="1260" y="0"/>
                  </a:moveTo>
                  <a:cubicBezTo>
                    <a:pt x="1005" y="65"/>
                    <a:pt x="750" y="130"/>
                    <a:pt x="540" y="312"/>
                  </a:cubicBezTo>
                  <a:cubicBezTo>
                    <a:pt x="330" y="494"/>
                    <a:pt x="165" y="793"/>
                    <a:pt x="0" y="1092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2105" name="Freeform 9"/>
            <p:cNvSpPr>
              <a:spLocks/>
            </p:cNvSpPr>
            <p:nvPr/>
          </p:nvSpPr>
          <p:spPr bwMode="auto">
            <a:xfrm>
              <a:off x="4920" y="5853"/>
              <a:ext cx="1080" cy="1092"/>
            </a:xfrm>
            <a:custGeom>
              <a:avLst/>
              <a:gdLst/>
              <a:ahLst/>
              <a:cxnLst>
                <a:cxn ang="0">
                  <a:pos x="1080" y="1092"/>
                </a:cxn>
                <a:cxn ang="0">
                  <a:pos x="720" y="624"/>
                </a:cxn>
                <a:cxn ang="0">
                  <a:pos x="0" y="0"/>
                </a:cxn>
              </a:cxnLst>
              <a:rect l="0" t="0" r="r" b="b"/>
              <a:pathLst>
                <a:path w="1080" h="1092">
                  <a:moveTo>
                    <a:pt x="1080" y="1092"/>
                  </a:moveTo>
                  <a:cubicBezTo>
                    <a:pt x="990" y="949"/>
                    <a:pt x="900" y="806"/>
                    <a:pt x="720" y="624"/>
                  </a:cubicBezTo>
                  <a:cubicBezTo>
                    <a:pt x="540" y="442"/>
                    <a:pt x="270" y="221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2104" name="Freeform 8"/>
            <p:cNvSpPr>
              <a:spLocks/>
            </p:cNvSpPr>
            <p:nvPr/>
          </p:nvSpPr>
          <p:spPr bwMode="auto">
            <a:xfrm>
              <a:off x="4500" y="5763"/>
              <a:ext cx="390" cy="1092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30" y="468"/>
                </a:cxn>
                <a:cxn ang="0">
                  <a:pos x="390" y="1092"/>
                </a:cxn>
              </a:cxnLst>
              <a:rect l="0" t="0" r="r" b="b"/>
              <a:pathLst>
                <a:path w="390" h="1092">
                  <a:moveTo>
                    <a:pt x="210" y="0"/>
                  </a:moveTo>
                  <a:cubicBezTo>
                    <a:pt x="105" y="143"/>
                    <a:pt x="0" y="286"/>
                    <a:pt x="30" y="468"/>
                  </a:cubicBezTo>
                  <a:cubicBezTo>
                    <a:pt x="60" y="650"/>
                    <a:pt x="225" y="871"/>
                    <a:pt x="390" y="1092"/>
                  </a:cubicBezTo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5370" y="6306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6300" y="6276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008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32101" name="Rectangle 5"/>
            <p:cNvSpPr>
              <a:spLocks noChangeArrowheads="1"/>
            </p:cNvSpPr>
            <p:nvPr/>
          </p:nvSpPr>
          <p:spPr bwMode="auto">
            <a:xfrm>
              <a:off x="7230" y="6618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8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32100" name="Line 4"/>
            <p:cNvSpPr>
              <a:spLocks noChangeShapeType="1"/>
            </p:cNvSpPr>
            <p:nvPr/>
          </p:nvSpPr>
          <p:spPr bwMode="auto">
            <a:xfrm>
              <a:off x="5220" y="7191"/>
              <a:ext cx="7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2099" name="Line 3"/>
            <p:cNvSpPr>
              <a:spLocks noChangeShapeType="1"/>
            </p:cNvSpPr>
            <p:nvPr/>
          </p:nvSpPr>
          <p:spPr bwMode="auto">
            <a:xfrm>
              <a:off x="5220" y="7236"/>
              <a:ext cx="720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标题 1"/>
          <p:cNvSpPr txBox="1">
            <a:spLocks/>
          </p:cNvSpPr>
          <p:nvPr/>
        </p:nvSpPr>
        <p:spPr>
          <a:xfrm>
            <a:off x="168723" y="173125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有流量下界的网络最大流</a:t>
            </a:r>
          </a:p>
        </p:txBody>
      </p:sp>
    </p:spTree>
    <p:extLst>
      <p:ext uri="{BB962C8B-B14F-4D97-AF65-F5344CB8AC3E}">
        <p14:creationId xmlns:p14="http://schemas.microsoft.com/office/powerpoint/2010/main" val="2103308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49742" y="2575451"/>
            <a:ext cx="4914546" cy="2090552"/>
            <a:chOff x="3240" y="4947"/>
            <a:chExt cx="4945" cy="2499"/>
          </a:xfrm>
        </p:grpSpPr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4680" y="5291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Oval 28"/>
            <p:cNvSpPr>
              <a:spLocks noChangeArrowheads="1"/>
            </p:cNvSpPr>
            <p:nvPr/>
          </p:nvSpPr>
          <p:spPr bwMode="auto">
            <a:xfrm>
              <a:off x="6210" y="5261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" name="Oval 27"/>
            <p:cNvSpPr>
              <a:spLocks noChangeArrowheads="1"/>
            </p:cNvSpPr>
            <p:nvPr/>
          </p:nvSpPr>
          <p:spPr bwMode="auto">
            <a:xfrm>
              <a:off x="3240" y="5336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s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" name="Arc 26"/>
            <p:cNvSpPr>
              <a:spLocks/>
            </p:cNvSpPr>
            <p:nvPr/>
          </p:nvSpPr>
          <p:spPr bwMode="auto">
            <a:xfrm rot="-80033525" flipH="1" flipV="1">
              <a:off x="3806" y="5310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 rot="-94990">
              <a:off x="7645" y="5342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t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Arc 24"/>
            <p:cNvSpPr>
              <a:spLocks/>
            </p:cNvSpPr>
            <p:nvPr/>
          </p:nvSpPr>
          <p:spPr bwMode="auto">
            <a:xfrm rot="15138530" flipV="1">
              <a:off x="6864" y="5335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4055" y="5072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4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6945" y="4947"/>
              <a:ext cx="705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4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5468" y="5007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Arc 20"/>
            <p:cNvSpPr>
              <a:spLocks/>
            </p:cNvSpPr>
            <p:nvPr/>
          </p:nvSpPr>
          <p:spPr bwMode="auto">
            <a:xfrm rot="15138530" flipV="1">
              <a:off x="5396" y="5314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3600" y="6432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4275" y="6120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008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5385" y="5748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8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680" y="6900"/>
              <a:ext cx="540" cy="54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x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940" y="6900"/>
              <a:ext cx="540" cy="54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Y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600" y="5886"/>
              <a:ext cx="1080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0" y="780"/>
                </a:cxn>
                <a:cxn ang="0">
                  <a:pos x="1080" y="1248"/>
                </a:cxn>
              </a:cxnLst>
              <a:rect l="0" t="0" r="r" b="b"/>
              <a:pathLst>
                <a:path w="1080" h="1248">
                  <a:moveTo>
                    <a:pt x="0" y="0"/>
                  </a:moveTo>
                  <a:cubicBezTo>
                    <a:pt x="90" y="286"/>
                    <a:pt x="180" y="572"/>
                    <a:pt x="360" y="780"/>
                  </a:cubicBezTo>
                  <a:cubicBezTo>
                    <a:pt x="540" y="988"/>
                    <a:pt x="960" y="1170"/>
                    <a:pt x="1080" y="12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6300" y="5808"/>
              <a:ext cx="210" cy="1092"/>
            </a:xfrm>
            <a:custGeom>
              <a:avLst/>
              <a:gdLst/>
              <a:ahLst/>
              <a:cxnLst>
                <a:cxn ang="0">
                  <a:pos x="0" y="1092"/>
                </a:cxn>
                <a:cxn ang="0">
                  <a:pos x="180" y="468"/>
                </a:cxn>
                <a:cxn ang="0">
                  <a:pos x="180" y="0"/>
                </a:cxn>
              </a:cxnLst>
              <a:rect l="0" t="0" r="r" b="b"/>
              <a:pathLst>
                <a:path w="210" h="1092">
                  <a:moveTo>
                    <a:pt x="0" y="1092"/>
                  </a:moveTo>
                  <a:cubicBezTo>
                    <a:pt x="75" y="871"/>
                    <a:pt x="150" y="650"/>
                    <a:pt x="180" y="468"/>
                  </a:cubicBezTo>
                  <a:cubicBezTo>
                    <a:pt x="210" y="286"/>
                    <a:pt x="195" y="143"/>
                    <a:pt x="180" y="0"/>
                  </a:cubicBezTo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480" y="5964"/>
              <a:ext cx="1530" cy="1248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900" y="1092"/>
                </a:cxn>
                <a:cxn ang="0">
                  <a:pos x="1440" y="624"/>
                </a:cxn>
                <a:cxn ang="0">
                  <a:pos x="1440" y="0"/>
                </a:cxn>
              </a:cxnLst>
              <a:rect l="0" t="0" r="r" b="b"/>
              <a:pathLst>
                <a:path w="1530" h="1248">
                  <a:moveTo>
                    <a:pt x="0" y="1248"/>
                  </a:moveTo>
                  <a:cubicBezTo>
                    <a:pt x="330" y="1222"/>
                    <a:pt x="660" y="1196"/>
                    <a:pt x="900" y="1092"/>
                  </a:cubicBezTo>
                  <a:cubicBezTo>
                    <a:pt x="1140" y="988"/>
                    <a:pt x="1350" y="806"/>
                    <a:pt x="1440" y="624"/>
                  </a:cubicBezTo>
                  <a:cubicBezTo>
                    <a:pt x="1530" y="442"/>
                    <a:pt x="1485" y="221"/>
                    <a:pt x="144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5040" y="5808"/>
              <a:ext cx="1260" cy="1092"/>
            </a:xfrm>
            <a:custGeom>
              <a:avLst/>
              <a:gdLst/>
              <a:ahLst/>
              <a:cxnLst>
                <a:cxn ang="0">
                  <a:pos x="1260" y="0"/>
                </a:cxn>
                <a:cxn ang="0">
                  <a:pos x="540" y="312"/>
                </a:cxn>
                <a:cxn ang="0">
                  <a:pos x="0" y="1092"/>
                </a:cxn>
              </a:cxnLst>
              <a:rect l="0" t="0" r="r" b="b"/>
              <a:pathLst>
                <a:path w="1260" h="1092">
                  <a:moveTo>
                    <a:pt x="1260" y="0"/>
                  </a:moveTo>
                  <a:cubicBezTo>
                    <a:pt x="1005" y="65"/>
                    <a:pt x="750" y="130"/>
                    <a:pt x="540" y="312"/>
                  </a:cubicBezTo>
                  <a:cubicBezTo>
                    <a:pt x="330" y="494"/>
                    <a:pt x="165" y="793"/>
                    <a:pt x="0" y="1092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4920" y="5853"/>
              <a:ext cx="1080" cy="1092"/>
            </a:xfrm>
            <a:custGeom>
              <a:avLst/>
              <a:gdLst/>
              <a:ahLst/>
              <a:cxnLst>
                <a:cxn ang="0">
                  <a:pos x="1080" y="1092"/>
                </a:cxn>
                <a:cxn ang="0">
                  <a:pos x="720" y="624"/>
                </a:cxn>
                <a:cxn ang="0">
                  <a:pos x="0" y="0"/>
                </a:cxn>
              </a:cxnLst>
              <a:rect l="0" t="0" r="r" b="b"/>
              <a:pathLst>
                <a:path w="1080" h="1092">
                  <a:moveTo>
                    <a:pt x="1080" y="1092"/>
                  </a:moveTo>
                  <a:cubicBezTo>
                    <a:pt x="990" y="949"/>
                    <a:pt x="900" y="806"/>
                    <a:pt x="720" y="624"/>
                  </a:cubicBezTo>
                  <a:cubicBezTo>
                    <a:pt x="540" y="442"/>
                    <a:pt x="270" y="221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00" y="5763"/>
              <a:ext cx="390" cy="1092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30" y="468"/>
                </a:cxn>
                <a:cxn ang="0">
                  <a:pos x="390" y="1092"/>
                </a:cxn>
              </a:cxnLst>
              <a:rect l="0" t="0" r="r" b="b"/>
              <a:pathLst>
                <a:path w="390" h="1092">
                  <a:moveTo>
                    <a:pt x="210" y="0"/>
                  </a:moveTo>
                  <a:cubicBezTo>
                    <a:pt x="105" y="143"/>
                    <a:pt x="0" y="286"/>
                    <a:pt x="30" y="468"/>
                  </a:cubicBezTo>
                  <a:cubicBezTo>
                    <a:pt x="60" y="650"/>
                    <a:pt x="225" y="871"/>
                    <a:pt x="390" y="1092"/>
                  </a:cubicBezTo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5370" y="6306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6300" y="6276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008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7230" y="6618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8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Freeform 31"/>
          <p:cNvSpPr>
            <a:spLocks/>
          </p:cNvSpPr>
          <p:nvPr/>
        </p:nvSpPr>
        <p:spPr bwMode="auto">
          <a:xfrm>
            <a:off x="2573778" y="2193708"/>
            <a:ext cx="4057494" cy="683980"/>
          </a:xfrm>
          <a:custGeom>
            <a:avLst/>
            <a:gdLst/>
            <a:ahLst/>
            <a:cxnLst>
              <a:cxn ang="0">
                <a:pos x="4320" y="728"/>
              </a:cxn>
              <a:cxn ang="0">
                <a:pos x="3960" y="416"/>
              </a:cxn>
              <a:cxn ang="0">
                <a:pos x="2520" y="104"/>
              </a:cxn>
              <a:cxn ang="0">
                <a:pos x="1260" y="104"/>
              </a:cxn>
              <a:cxn ang="0">
                <a:pos x="0" y="728"/>
              </a:cxn>
            </a:cxnLst>
            <a:rect l="0" t="0" r="r" b="b"/>
            <a:pathLst>
              <a:path w="4320" h="728">
                <a:moveTo>
                  <a:pt x="4320" y="728"/>
                </a:moveTo>
                <a:cubicBezTo>
                  <a:pt x="4290" y="624"/>
                  <a:pt x="4260" y="520"/>
                  <a:pt x="3960" y="416"/>
                </a:cubicBezTo>
                <a:cubicBezTo>
                  <a:pt x="3660" y="312"/>
                  <a:pt x="2970" y="156"/>
                  <a:pt x="2520" y="104"/>
                </a:cubicBezTo>
                <a:cubicBezTo>
                  <a:pt x="2070" y="52"/>
                  <a:pt x="1680" y="0"/>
                  <a:pt x="1260" y="104"/>
                </a:cubicBezTo>
                <a:cubicBezTo>
                  <a:pt x="840" y="208"/>
                  <a:pt x="210" y="624"/>
                  <a:pt x="0" y="728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triangle" w="med" len="med"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3977934" y="1923678"/>
            <a:ext cx="845312" cy="43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r>
              <a:rPr lang="en-US" altLang="zh-CN" sz="1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+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∞</a:t>
            </a:r>
            <a:endParaRPr lang="en-US" altLang="zh-CN" sz="1500" dirty="0"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4516" y="1128284"/>
            <a:ext cx="873997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50" dirty="0" smtClean="0">
                <a:ea typeface="微软雅黑" panose="020B0503020204020204" pitchFamily="34" charset="-122"/>
              </a:rPr>
              <a:t>添加</a:t>
            </a:r>
            <a:r>
              <a:rPr lang="zh-CN" altLang="en-US" sz="1950" dirty="0">
                <a:ea typeface="微软雅黑" panose="020B0503020204020204" pitchFamily="34" charset="-122"/>
              </a:rPr>
              <a:t>由</a:t>
            </a:r>
            <a:r>
              <a:rPr lang="en-US" altLang="zh-CN" sz="1950" dirty="0">
                <a:ea typeface="微软雅黑" panose="020B0503020204020204" pitchFamily="34" charset="-122"/>
              </a:rPr>
              <a:t>t</a:t>
            </a:r>
            <a:r>
              <a:rPr lang="zh-CN" altLang="en-US" sz="1950" dirty="0">
                <a:ea typeface="微软雅黑" panose="020B0503020204020204" pitchFamily="34" charset="-122"/>
              </a:rPr>
              <a:t>到</a:t>
            </a:r>
            <a:r>
              <a:rPr lang="en-US" altLang="zh-CN" sz="1950" dirty="0">
                <a:ea typeface="微软雅黑" panose="020B0503020204020204" pitchFamily="34" charset="-122"/>
              </a:rPr>
              <a:t>s</a:t>
            </a:r>
            <a:r>
              <a:rPr lang="zh-CN" altLang="en-US" sz="1950" dirty="0">
                <a:ea typeface="微软雅黑" panose="020B0503020204020204" pitchFamily="34" charset="-122"/>
              </a:rPr>
              <a:t>的容量为正无穷大的边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，想象水可以从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s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流入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t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流出又流入</a:t>
            </a:r>
            <a:r>
              <a:rPr lang="en-US" altLang="zh-CN" sz="1950" dirty="0" smtClean="0">
                <a:ea typeface="微软雅黑" panose="020B0503020204020204" pitchFamily="34" charset="-122"/>
              </a:rPr>
              <a:t>s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，在内部循环流动，且必要边都是满流。</a:t>
            </a:r>
            <a:endParaRPr lang="zh-CN" altLang="en-US" sz="1950" dirty="0">
              <a:ea typeface="微软雅黑" panose="020B0503020204020204" pitchFamily="34" charset="-122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4217548" y="4525463"/>
            <a:ext cx="715566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4217548" y="4452682"/>
            <a:ext cx="7155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Line 3"/>
          <p:cNvSpPr>
            <a:spLocks noChangeShapeType="1"/>
          </p:cNvSpPr>
          <p:nvPr/>
        </p:nvSpPr>
        <p:spPr bwMode="auto">
          <a:xfrm>
            <a:off x="4217548" y="4490327"/>
            <a:ext cx="715566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168723" y="173125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有流量下界的网络最大流</a:t>
            </a:r>
          </a:p>
        </p:txBody>
      </p:sp>
    </p:spTree>
    <p:extLst>
      <p:ext uri="{BB962C8B-B14F-4D97-AF65-F5344CB8AC3E}">
        <p14:creationId xmlns:p14="http://schemas.microsoft.com/office/powerpoint/2010/main" val="2233341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49742" y="2575451"/>
            <a:ext cx="4914546" cy="2090552"/>
            <a:chOff x="3240" y="4947"/>
            <a:chExt cx="4945" cy="2499"/>
          </a:xfrm>
        </p:grpSpPr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4680" y="5291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Oval 28"/>
            <p:cNvSpPr>
              <a:spLocks noChangeArrowheads="1"/>
            </p:cNvSpPr>
            <p:nvPr/>
          </p:nvSpPr>
          <p:spPr bwMode="auto">
            <a:xfrm>
              <a:off x="6210" y="5261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" name="Oval 27"/>
            <p:cNvSpPr>
              <a:spLocks noChangeArrowheads="1"/>
            </p:cNvSpPr>
            <p:nvPr/>
          </p:nvSpPr>
          <p:spPr bwMode="auto">
            <a:xfrm>
              <a:off x="3240" y="5336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s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" name="Arc 26"/>
            <p:cNvSpPr>
              <a:spLocks/>
            </p:cNvSpPr>
            <p:nvPr/>
          </p:nvSpPr>
          <p:spPr bwMode="auto">
            <a:xfrm rot="-80033525" flipH="1" flipV="1">
              <a:off x="3806" y="5310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 rot="-94990">
              <a:off x="7645" y="5342"/>
              <a:ext cx="540" cy="546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t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Arc 24"/>
            <p:cNvSpPr>
              <a:spLocks/>
            </p:cNvSpPr>
            <p:nvPr/>
          </p:nvSpPr>
          <p:spPr bwMode="auto">
            <a:xfrm rot="15138530" flipV="1">
              <a:off x="6864" y="5335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4055" y="5072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4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6945" y="4947"/>
              <a:ext cx="705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4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5468" y="5007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1500" dirty="0">
                <a:ea typeface="微软雅黑" panose="020B0503020204020204" pitchFamily="34" charset="-122"/>
              </a:endParaRPr>
            </a:p>
            <a:p>
              <a:pPr defTabSz="685800"/>
              <a:endParaRPr lang="en-US" altLang="zh-CN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Arc 20"/>
            <p:cNvSpPr>
              <a:spLocks/>
            </p:cNvSpPr>
            <p:nvPr/>
          </p:nvSpPr>
          <p:spPr bwMode="auto">
            <a:xfrm rot="15138530" flipV="1">
              <a:off x="5396" y="5314"/>
              <a:ext cx="758" cy="810"/>
            </a:xfrm>
            <a:custGeom>
              <a:avLst/>
              <a:gdLst>
                <a:gd name="G0" fmla="+- 0 0 0"/>
                <a:gd name="G1" fmla="+- 18045 0 0"/>
                <a:gd name="G2" fmla="+- 21600 0 0"/>
                <a:gd name="T0" fmla="*/ 11872 w 21600"/>
                <a:gd name="T1" fmla="*/ 0 h 27041"/>
                <a:gd name="T2" fmla="*/ 19637 w 21600"/>
                <a:gd name="T3" fmla="*/ 27041 h 27041"/>
                <a:gd name="T4" fmla="*/ 0 w 21600"/>
                <a:gd name="T5" fmla="*/ 18045 h 27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041" fill="none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</a:path>
                <a:path w="21600" h="27041" stroke="0" extrusionOk="0">
                  <a:moveTo>
                    <a:pt x="11871" y="0"/>
                  </a:moveTo>
                  <a:cubicBezTo>
                    <a:pt x="17944" y="3995"/>
                    <a:pt x="21600" y="10776"/>
                    <a:pt x="21600" y="18045"/>
                  </a:cubicBezTo>
                  <a:cubicBezTo>
                    <a:pt x="21600" y="21149"/>
                    <a:pt x="20930" y="24218"/>
                    <a:pt x="19637" y="27041"/>
                  </a:cubicBezTo>
                  <a:lnTo>
                    <a:pt x="0" y="180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3600" y="6432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4275" y="6120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008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5385" y="5748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8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680" y="6900"/>
              <a:ext cx="540" cy="54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x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940" y="6900"/>
              <a:ext cx="540" cy="546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chemeClr val="bg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Y</a:t>
              </a:r>
              <a:endParaRPr lang="en-US" altLang="zh-CN" sz="15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600" y="5886"/>
              <a:ext cx="1080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0" y="780"/>
                </a:cxn>
                <a:cxn ang="0">
                  <a:pos x="1080" y="1248"/>
                </a:cxn>
              </a:cxnLst>
              <a:rect l="0" t="0" r="r" b="b"/>
              <a:pathLst>
                <a:path w="1080" h="1248">
                  <a:moveTo>
                    <a:pt x="0" y="0"/>
                  </a:moveTo>
                  <a:cubicBezTo>
                    <a:pt x="90" y="286"/>
                    <a:pt x="180" y="572"/>
                    <a:pt x="360" y="780"/>
                  </a:cubicBezTo>
                  <a:cubicBezTo>
                    <a:pt x="540" y="988"/>
                    <a:pt x="960" y="1170"/>
                    <a:pt x="1080" y="12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6300" y="5808"/>
              <a:ext cx="210" cy="1092"/>
            </a:xfrm>
            <a:custGeom>
              <a:avLst/>
              <a:gdLst/>
              <a:ahLst/>
              <a:cxnLst>
                <a:cxn ang="0">
                  <a:pos x="0" y="1092"/>
                </a:cxn>
                <a:cxn ang="0">
                  <a:pos x="180" y="468"/>
                </a:cxn>
                <a:cxn ang="0">
                  <a:pos x="180" y="0"/>
                </a:cxn>
              </a:cxnLst>
              <a:rect l="0" t="0" r="r" b="b"/>
              <a:pathLst>
                <a:path w="210" h="1092">
                  <a:moveTo>
                    <a:pt x="0" y="1092"/>
                  </a:moveTo>
                  <a:cubicBezTo>
                    <a:pt x="75" y="871"/>
                    <a:pt x="150" y="650"/>
                    <a:pt x="180" y="468"/>
                  </a:cubicBezTo>
                  <a:cubicBezTo>
                    <a:pt x="210" y="286"/>
                    <a:pt x="195" y="143"/>
                    <a:pt x="180" y="0"/>
                  </a:cubicBezTo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480" y="5964"/>
              <a:ext cx="1530" cy="1248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900" y="1092"/>
                </a:cxn>
                <a:cxn ang="0">
                  <a:pos x="1440" y="624"/>
                </a:cxn>
                <a:cxn ang="0">
                  <a:pos x="1440" y="0"/>
                </a:cxn>
              </a:cxnLst>
              <a:rect l="0" t="0" r="r" b="b"/>
              <a:pathLst>
                <a:path w="1530" h="1248">
                  <a:moveTo>
                    <a:pt x="0" y="1248"/>
                  </a:moveTo>
                  <a:cubicBezTo>
                    <a:pt x="330" y="1222"/>
                    <a:pt x="660" y="1196"/>
                    <a:pt x="900" y="1092"/>
                  </a:cubicBezTo>
                  <a:cubicBezTo>
                    <a:pt x="1140" y="988"/>
                    <a:pt x="1350" y="806"/>
                    <a:pt x="1440" y="624"/>
                  </a:cubicBezTo>
                  <a:cubicBezTo>
                    <a:pt x="1530" y="442"/>
                    <a:pt x="1485" y="221"/>
                    <a:pt x="144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5040" y="5808"/>
              <a:ext cx="1260" cy="1092"/>
            </a:xfrm>
            <a:custGeom>
              <a:avLst/>
              <a:gdLst/>
              <a:ahLst/>
              <a:cxnLst>
                <a:cxn ang="0">
                  <a:pos x="1260" y="0"/>
                </a:cxn>
                <a:cxn ang="0">
                  <a:pos x="540" y="312"/>
                </a:cxn>
                <a:cxn ang="0">
                  <a:pos x="0" y="1092"/>
                </a:cxn>
              </a:cxnLst>
              <a:rect l="0" t="0" r="r" b="b"/>
              <a:pathLst>
                <a:path w="1260" h="1092">
                  <a:moveTo>
                    <a:pt x="1260" y="0"/>
                  </a:moveTo>
                  <a:cubicBezTo>
                    <a:pt x="1005" y="65"/>
                    <a:pt x="750" y="130"/>
                    <a:pt x="540" y="312"/>
                  </a:cubicBezTo>
                  <a:cubicBezTo>
                    <a:pt x="330" y="494"/>
                    <a:pt x="165" y="793"/>
                    <a:pt x="0" y="1092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4920" y="5853"/>
              <a:ext cx="1080" cy="1092"/>
            </a:xfrm>
            <a:custGeom>
              <a:avLst/>
              <a:gdLst/>
              <a:ahLst/>
              <a:cxnLst>
                <a:cxn ang="0">
                  <a:pos x="1080" y="1092"/>
                </a:cxn>
                <a:cxn ang="0">
                  <a:pos x="720" y="624"/>
                </a:cxn>
                <a:cxn ang="0">
                  <a:pos x="0" y="0"/>
                </a:cxn>
              </a:cxnLst>
              <a:rect l="0" t="0" r="r" b="b"/>
              <a:pathLst>
                <a:path w="1080" h="1092">
                  <a:moveTo>
                    <a:pt x="1080" y="1092"/>
                  </a:moveTo>
                  <a:cubicBezTo>
                    <a:pt x="990" y="949"/>
                    <a:pt x="900" y="806"/>
                    <a:pt x="720" y="624"/>
                  </a:cubicBezTo>
                  <a:cubicBezTo>
                    <a:pt x="540" y="442"/>
                    <a:pt x="270" y="221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00" y="5763"/>
              <a:ext cx="390" cy="1092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30" y="468"/>
                </a:cxn>
                <a:cxn ang="0">
                  <a:pos x="390" y="1092"/>
                </a:cxn>
              </a:cxnLst>
              <a:rect l="0" t="0" r="r" b="b"/>
              <a:pathLst>
                <a:path w="390" h="1092">
                  <a:moveTo>
                    <a:pt x="210" y="0"/>
                  </a:moveTo>
                  <a:cubicBezTo>
                    <a:pt x="105" y="143"/>
                    <a:pt x="0" y="286"/>
                    <a:pt x="30" y="468"/>
                  </a:cubicBezTo>
                  <a:cubicBezTo>
                    <a:pt x="60" y="650"/>
                    <a:pt x="225" y="871"/>
                    <a:pt x="390" y="1092"/>
                  </a:cubicBezTo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5370" y="6306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6300" y="6276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008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7230" y="6618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r>
                <a:rPr lang="en-US" altLang="zh-CN" sz="1500" b="1" dirty="0">
                  <a:solidFill>
                    <a:srgbClr val="00800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3</a:t>
              </a:r>
              <a:endParaRPr lang="en-US" altLang="zh-CN" sz="15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Freeform 31"/>
          <p:cNvSpPr>
            <a:spLocks/>
          </p:cNvSpPr>
          <p:nvPr/>
        </p:nvSpPr>
        <p:spPr bwMode="auto">
          <a:xfrm>
            <a:off x="2573778" y="2193708"/>
            <a:ext cx="4057494" cy="683980"/>
          </a:xfrm>
          <a:custGeom>
            <a:avLst/>
            <a:gdLst/>
            <a:ahLst/>
            <a:cxnLst>
              <a:cxn ang="0">
                <a:pos x="4320" y="728"/>
              </a:cxn>
              <a:cxn ang="0">
                <a:pos x="3960" y="416"/>
              </a:cxn>
              <a:cxn ang="0">
                <a:pos x="2520" y="104"/>
              </a:cxn>
              <a:cxn ang="0">
                <a:pos x="1260" y="104"/>
              </a:cxn>
              <a:cxn ang="0">
                <a:pos x="0" y="728"/>
              </a:cxn>
            </a:cxnLst>
            <a:rect l="0" t="0" r="r" b="b"/>
            <a:pathLst>
              <a:path w="4320" h="728">
                <a:moveTo>
                  <a:pt x="4320" y="728"/>
                </a:moveTo>
                <a:cubicBezTo>
                  <a:pt x="4290" y="624"/>
                  <a:pt x="4260" y="520"/>
                  <a:pt x="3960" y="416"/>
                </a:cubicBezTo>
                <a:cubicBezTo>
                  <a:pt x="3660" y="312"/>
                  <a:pt x="2970" y="156"/>
                  <a:pt x="2520" y="104"/>
                </a:cubicBezTo>
                <a:cubicBezTo>
                  <a:pt x="2070" y="52"/>
                  <a:pt x="1680" y="0"/>
                  <a:pt x="1260" y="104"/>
                </a:cubicBezTo>
                <a:cubicBezTo>
                  <a:pt x="840" y="208"/>
                  <a:pt x="210" y="624"/>
                  <a:pt x="0" y="728"/>
                </a:cubicBezTo>
              </a:path>
            </a:pathLst>
          </a:custGeom>
          <a:noFill/>
          <a:ln w="19050">
            <a:solidFill>
              <a:srgbClr val="808080"/>
            </a:solidFill>
            <a:prstDash val="sysDot"/>
            <a:round/>
            <a:headEnd/>
            <a:tailEnd type="triangle" w="med" len="med"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3977934" y="1923678"/>
            <a:ext cx="845312" cy="43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r>
              <a:rPr lang="en-US" altLang="zh-CN" sz="1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+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∞</a:t>
            </a:r>
            <a:endParaRPr lang="en-US" altLang="zh-CN" sz="1500" dirty="0"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4516" y="1128284"/>
            <a:ext cx="873997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50" dirty="0">
                <a:ea typeface="微软雅黑" panose="020B0503020204020204" pitchFamily="34" charset="-122"/>
              </a:rPr>
              <a:t>去掉边（</a:t>
            </a:r>
            <a:r>
              <a:rPr lang="en-US" altLang="zh-CN" sz="1950" dirty="0" err="1">
                <a:ea typeface="微软雅黑" panose="020B0503020204020204" pitchFamily="34" charset="-122"/>
              </a:rPr>
              <a:t>x,y</a:t>
            </a:r>
            <a:r>
              <a:rPr lang="en-US" altLang="zh-CN" sz="1950" dirty="0">
                <a:ea typeface="微软雅黑" panose="020B0503020204020204" pitchFamily="34" charset="-122"/>
              </a:rPr>
              <a:t>)</a:t>
            </a:r>
            <a:r>
              <a:rPr lang="zh-CN" altLang="en-US" sz="1950" dirty="0">
                <a:ea typeface="微软雅黑" panose="020B0503020204020204" pitchFamily="34" charset="-122"/>
              </a:rPr>
              <a:t>，添加由</a:t>
            </a:r>
            <a:r>
              <a:rPr lang="en-US" altLang="zh-CN" sz="1950" dirty="0">
                <a:ea typeface="微软雅黑" panose="020B0503020204020204" pitchFamily="34" charset="-122"/>
              </a:rPr>
              <a:t>t</a:t>
            </a:r>
            <a:r>
              <a:rPr lang="zh-CN" altLang="en-US" sz="1950" dirty="0">
                <a:ea typeface="微软雅黑" panose="020B0503020204020204" pitchFamily="34" charset="-122"/>
              </a:rPr>
              <a:t>到</a:t>
            </a:r>
            <a:r>
              <a:rPr lang="en-US" altLang="zh-CN" sz="1950" dirty="0">
                <a:ea typeface="微软雅黑" panose="020B0503020204020204" pitchFamily="34" charset="-122"/>
              </a:rPr>
              <a:t>s</a:t>
            </a:r>
            <a:r>
              <a:rPr lang="zh-CN" altLang="en-US" sz="1950" dirty="0">
                <a:ea typeface="微软雅黑" panose="020B0503020204020204" pitchFamily="34" charset="-122"/>
              </a:rPr>
              <a:t>的容量为正无穷大的边，使</a:t>
            </a:r>
            <a:r>
              <a:rPr lang="en-US" altLang="zh-CN" sz="1950" dirty="0">
                <a:ea typeface="微软雅黑" panose="020B0503020204020204" pitchFamily="34" charset="-122"/>
              </a:rPr>
              <a:t>y</a:t>
            </a:r>
            <a:r>
              <a:rPr lang="zh-CN" altLang="en-US" sz="1950" dirty="0">
                <a:ea typeface="微软雅黑" panose="020B0503020204020204" pitchFamily="34" charset="-122"/>
              </a:rPr>
              <a:t>和</a:t>
            </a:r>
            <a:r>
              <a:rPr lang="en-US" altLang="zh-CN" sz="1950" dirty="0">
                <a:ea typeface="微软雅黑" panose="020B0503020204020204" pitchFamily="34" charset="-122"/>
              </a:rPr>
              <a:t>x</a:t>
            </a:r>
            <a:r>
              <a:rPr lang="zh-CN" altLang="en-US" sz="1950" dirty="0">
                <a:ea typeface="微软雅黑" panose="020B0503020204020204" pitchFamily="34" charset="-122"/>
              </a:rPr>
              <a:t>分别成为新的源和新的汇。</a:t>
            </a: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4217548" y="4525463"/>
            <a:ext cx="715566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4217548" y="4452682"/>
            <a:ext cx="7155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Line 3"/>
          <p:cNvSpPr>
            <a:spLocks noChangeShapeType="1"/>
          </p:cNvSpPr>
          <p:nvPr/>
        </p:nvSpPr>
        <p:spPr bwMode="auto">
          <a:xfrm>
            <a:off x="4217548" y="4490327"/>
            <a:ext cx="715566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168723" y="173125"/>
            <a:ext cx="6172200" cy="857250"/>
          </a:xfrm>
          <a:prstGeom prst="rect">
            <a:avLst/>
          </a:prstGeom>
        </p:spPr>
        <p:txBody>
          <a:bodyPr/>
          <a:lstStyle/>
          <a:p>
            <a:pPr defTabSz="685800" eaLnBrk="1" hangingPunct="1">
              <a:defRPr/>
            </a:pP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有流量下界的网络最大流</a:t>
            </a:r>
          </a:p>
        </p:txBody>
      </p:sp>
    </p:spTree>
    <p:extLst>
      <p:ext uri="{BB962C8B-B14F-4D97-AF65-F5344CB8AC3E}">
        <p14:creationId xmlns:p14="http://schemas.microsoft.com/office/powerpoint/2010/main" val="2296623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45204</TotalTime>
  <Words>2432</Words>
  <Application>Microsoft Office PowerPoint</Application>
  <PresentationFormat>全屏显示(16:9)</PresentationFormat>
  <Paragraphs>366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黑体</vt:lpstr>
      <vt:lpstr>隶书</vt:lpstr>
      <vt:lpstr>宋体</vt:lpstr>
      <vt:lpstr>微软雅黑</vt:lpstr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Office 主题</vt:lpstr>
      <vt:lpstr>数据结构和算法实习</vt:lpstr>
      <vt:lpstr>网络流问题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二分图匹配例题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561</cp:revision>
  <dcterms:modified xsi:type="dcterms:W3CDTF">2020-12-07T00:47:20Z</dcterms:modified>
</cp:coreProperties>
</file>