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18" r:id="rId2"/>
    <p:sldId id="447" r:id="rId3"/>
    <p:sldId id="366" r:id="rId4"/>
    <p:sldId id="611" r:id="rId5"/>
    <p:sldId id="640" r:id="rId6"/>
    <p:sldId id="642" r:id="rId7"/>
    <p:sldId id="639" r:id="rId8"/>
    <p:sldId id="641" r:id="rId9"/>
    <p:sldId id="667" r:id="rId10"/>
    <p:sldId id="644" r:id="rId11"/>
    <p:sldId id="645" r:id="rId12"/>
    <p:sldId id="648" r:id="rId13"/>
    <p:sldId id="650" r:id="rId14"/>
    <p:sldId id="651" r:id="rId15"/>
    <p:sldId id="652" r:id="rId16"/>
    <p:sldId id="653" r:id="rId17"/>
    <p:sldId id="668" r:id="rId18"/>
    <p:sldId id="669" r:id="rId19"/>
    <p:sldId id="649" r:id="rId20"/>
    <p:sldId id="655" r:id="rId21"/>
    <p:sldId id="659" r:id="rId22"/>
    <p:sldId id="658" r:id="rId23"/>
    <p:sldId id="660" r:id="rId24"/>
    <p:sldId id="661" r:id="rId25"/>
    <p:sldId id="662" r:id="rId26"/>
    <p:sldId id="663" r:id="rId27"/>
    <p:sldId id="664" r:id="rId28"/>
    <p:sldId id="674" r:id="rId29"/>
    <p:sldId id="665" r:id="rId30"/>
    <p:sldId id="676" r:id="rId31"/>
    <p:sldId id="666" r:id="rId32"/>
    <p:sldId id="670" r:id="rId33"/>
    <p:sldId id="673" r:id="rId34"/>
    <p:sldId id="671" r:id="rId35"/>
    <p:sldId id="672" r:id="rId3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wei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70CEB"/>
    <a:srgbClr val="7F0A07"/>
    <a:srgbClr val="742012"/>
    <a:srgbClr val="920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44" d="100"/>
          <a:sy n="144" d="100"/>
        </p:scale>
        <p:origin x="63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3AC528-B7CF-43DF-A226-2F88EEC30678}" type="datetimeFigureOut">
              <a:rPr lang="zh-CN" altLang="en-US"/>
              <a:pPr>
                <a:defRPr/>
              </a:pPr>
              <a:t>2020/11/2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4B595F2-53E1-4C39-8025-A8B80555654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93A342-71DC-40AF-858B-4785864C94E0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CEF2A48D-F955-4F95-A81D-3DDAD0DAF1B7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795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3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EE80FA-EFCC-4FBF-8A7B-4EAA29D22C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365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16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23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BDFA6C07-A269-4AD8-83FF-4F9D71C86BED}" type="slidenum">
              <a:rPr lang="zh-CN" altLang="en-US" smtClean="0"/>
              <a:pPr>
                <a:spcBef>
                  <a:spcPct val="0"/>
                </a:spcBef>
              </a:pPr>
              <a:t>30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6676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45E34-6262-41B0-B8FE-0A23B067EBDA}" type="datetime1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1688-7EDE-474B-83FB-6BC3A399DD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868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86C65-51E4-46E2-9D48-81ABCA3A218B}" type="datetime1">
              <a:rPr lang="zh-CN" altLang="en-US"/>
              <a:pPr>
                <a:defRPr/>
              </a:pPr>
              <a:t>2020/11/2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5F85-5DC9-4803-9829-780FC6C8890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05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7C6AD-80D4-472B-A8BC-59B978C63B5C}" type="datetime1">
              <a:rPr lang="zh-CN" altLang="en-US"/>
              <a:pPr>
                <a:defRPr/>
              </a:pPr>
              <a:t>2020/11/2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40ED6-676D-44C7-A3F5-B353F55AF60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70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7BE59-6882-4626-8F5D-97225F940EB9}" type="datetime1">
              <a:rPr lang="zh-CN" altLang="en-US"/>
              <a:pPr>
                <a:defRPr/>
              </a:pPr>
              <a:t>2020/11/2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9CD57-866E-484B-ABC5-8426F65BE10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16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229600" cy="346949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60328-749C-4FCA-A76B-5ECE191FF8DF}" type="datetime1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F233B-3EC7-40CD-9FAD-6E5F081E9C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23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58B8C-08E9-433A-8E3B-F8766796DCF3}" type="datetime1">
              <a:rPr lang="zh-CN" altLang="en-US"/>
              <a:pPr>
                <a:defRPr/>
              </a:pPr>
              <a:t>2020/11/2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F6C76-E6C3-4EFB-B628-08831D72694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0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6F30D-6B43-4479-9E1F-8F049AA6DECC}" type="datetime1">
              <a:rPr lang="zh-CN" altLang="en-US"/>
              <a:pPr>
                <a:defRPr/>
              </a:pPr>
              <a:t>2020/11/2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EC53C-99B3-4290-AB99-0041D1158A8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20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CE323-B335-4C85-9349-1A9B289BFD06}" type="datetime1">
              <a:rPr lang="zh-CN" altLang="en-US"/>
              <a:pPr>
                <a:defRPr/>
              </a:pPr>
              <a:t>2020/11/2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00BF3-21BA-45DC-BD77-DC99088B45C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13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5C216-A742-4158-ACFE-AA393DB29424}" type="datetime1">
              <a:rPr lang="zh-CN" altLang="en-US"/>
              <a:pPr>
                <a:defRPr/>
              </a:pPr>
              <a:t>2020/11/2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949A6-9537-40D1-B606-375BCCD6140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7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4D8D6-C7D1-480E-86E7-07B61ADFEF22}" type="datetime1">
              <a:rPr lang="zh-CN" altLang="en-US"/>
              <a:pPr>
                <a:defRPr/>
              </a:pPr>
              <a:t>2020/11/2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6716C-E9BB-4744-B591-AEACE7D8CA5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60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CE244-4ED5-4F7D-AD0A-E4CD1A0BD8E5}" type="datetime1">
              <a:rPr lang="zh-CN" altLang="en-US"/>
              <a:pPr>
                <a:defRPr/>
              </a:pPr>
              <a:t>2020/11/2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432CF-9BA3-4227-B808-35F44726D82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48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4295769-D2E8-4813-8576-326CBBE24878}" type="datetime1">
              <a:rPr lang="zh-CN" altLang="en-US"/>
              <a:pPr>
                <a:defRPr/>
              </a:pPr>
              <a:t>2020/11/2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3815B70-FEFA-4A38-9A5A-C8F538E57EB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1691680" y="1390734"/>
            <a:ext cx="5472956" cy="1103312"/>
          </a:xfrm>
        </p:spPr>
        <p:txBody>
          <a:bodyPr/>
          <a:lstStyle/>
          <a:p>
            <a:pPr eaLnBrk="1" hangingPunct="1"/>
            <a:r>
              <a:rPr lang="zh-CN" altLang="en-US" sz="3800" dirty="0" smtClean="0"/>
              <a:t>数据结构和算法实习</a:t>
            </a:r>
            <a:endParaRPr lang="zh-CN" altLang="en-US" sz="24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57550" y="2619375"/>
            <a:ext cx="2484438" cy="5032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郭 炜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512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F5D9EE-20FC-4FB5-9675-1EB0D3F7FEB6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  <p:sp>
        <p:nvSpPr>
          <p:cNvPr id="5126" name="TextBox 10"/>
          <p:cNvSpPr txBox="1">
            <a:spLocks noChangeArrowheads="1"/>
          </p:cNvSpPr>
          <p:nvPr/>
        </p:nvSpPr>
        <p:spPr bwMode="auto">
          <a:xfrm>
            <a:off x="1130300" y="3282950"/>
            <a:ext cx="673893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dirty="0" smtClean="0"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学会程序和算法，走遍天下都不怕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600" dirty="0" smtClean="0"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latin typeface="微软雅黑" panose="020B0503020204020204" pitchFamily="34" charset="-122"/>
              </a:rPr>
              <a:t>讲义照片均为郭炜拍摄</a:t>
            </a:r>
            <a:endParaRPr lang="zh-CN" altLang="en-US" sz="16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>
            <a:stCxn id="7" idx="2"/>
            <a:endCxn id="13" idx="0"/>
          </p:cNvCxnSpPr>
          <p:nvPr/>
        </p:nvCxnSpPr>
        <p:spPr>
          <a:xfrm>
            <a:off x="2514987" y="2786615"/>
            <a:ext cx="0" cy="645614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32" name="直接连接符 31"/>
          <p:cNvCxnSpPr/>
          <p:nvPr/>
        </p:nvCxnSpPr>
        <p:spPr>
          <a:xfrm>
            <a:off x="3211197" y="2761508"/>
            <a:ext cx="0" cy="67071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33" name="直接连接符 32"/>
          <p:cNvCxnSpPr/>
          <p:nvPr/>
        </p:nvCxnSpPr>
        <p:spPr>
          <a:xfrm>
            <a:off x="3929164" y="2761508"/>
            <a:ext cx="0" cy="67071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35" name="直接连接符 34"/>
          <p:cNvCxnSpPr/>
          <p:nvPr/>
        </p:nvCxnSpPr>
        <p:spPr>
          <a:xfrm>
            <a:off x="4630814" y="2761508"/>
            <a:ext cx="0" cy="67071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36" name="直接连接符 35"/>
          <p:cNvCxnSpPr/>
          <p:nvPr/>
        </p:nvCxnSpPr>
        <p:spPr>
          <a:xfrm>
            <a:off x="5327025" y="2761508"/>
            <a:ext cx="0" cy="67071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37" name="直接连接符 36"/>
          <p:cNvCxnSpPr/>
          <p:nvPr/>
        </p:nvCxnSpPr>
        <p:spPr>
          <a:xfrm>
            <a:off x="6020516" y="2761508"/>
            <a:ext cx="0" cy="67071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62" name="标题 1"/>
          <p:cNvSpPr txBox="1">
            <a:spLocks/>
          </p:cNvSpPr>
          <p:nvPr/>
        </p:nvSpPr>
        <p:spPr>
          <a:xfrm>
            <a:off x="174753" y="843558"/>
            <a:ext cx="8861743" cy="57606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先求所有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1-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后缀的排名，得到排名数组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pm</a:t>
            </a:r>
            <a:r>
              <a:rPr lang="en-US" altLang="zh-CN" sz="23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</a:p>
          <a:p>
            <a:pPr lvl="1" defTabSz="685800" eaLnBrk="1" hangingPunct="1">
              <a:defRPr/>
            </a:pPr>
            <a:endParaRPr lang="en-US" altLang="zh-CN" sz="23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1" defTabSz="685800" eaLnBrk="1" hangingPunct="1">
              <a:defRPr/>
            </a:pPr>
            <a:endParaRPr lang="zh-CN" altLang="en-US" sz="23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倍增法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求后缀数组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4611" y="3432226"/>
            <a:ext cx="8402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hangingPunct="1">
              <a:defRPr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en-US" altLang="zh-CN" sz="26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6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89132" y="2355728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b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93500" y="2355726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97869" y="2355726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n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02237" y="2355726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06606" y="2355726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n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10974" y="2360412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89132" y="3432229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93500" y="3432227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97869" y="3432227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02237" y="3432227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06606" y="3432227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10974" y="3436913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4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直接连接符 87"/>
          <p:cNvCxnSpPr/>
          <p:nvPr/>
        </p:nvCxnSpPr>
        <p:spPr>
          <a:xfrm>
            <a:off x="5197258" y="3901712"/>
            <a:ext cx="0" cy="67071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9" name="直接连接符 88"/>
          <p:cNvCxnSpPr/>
          <p:nvPr/>
        </p:nvCxnSpPr>
        <p:spPr>
          <a:xfrm>
            <a:off x="5893469" y="3901709"/>
            <a:ext cx="0" cy="67071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90" name="直接连接符 89"/>
          <p:cNvCxnSpPr/>
          <p:nvPr/>
        </p:nvCxnSpPr>
        <p:spPr>
          <a:xfrm>
            <a:off x="6611436" y="3901709"/>
            <a:ext cx="0" cy="67071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91" name="直接连接符 90"/>
          <p:cNvCxnSpPr/>
          <p:nvPr/>
        </p:nvCxnSpPr>
        <p:spPr>
          <a:xfrm>
            <a:off x="7313086" y="3901709"/>
            <a:ext cx="0" cy="67071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92" name="直接连接符 91"/>
          <p:cNvCxnSpPr/>
          <p:nvPr/>
        </p:nvCxnSpPr>
        <p:spPr>
          <a:xfrm>
            <a:off x="8009297" y="3901709"/>
            <a:ext cx="0" cy="67071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93" name="直接连接符 92"/>
          <p:cNvCxnSpPr/>
          <p:nvPr/>
        </p:nvCxnSpPr>
        <p:spPr>
          <a:xfrm>
            <a:off x="8702788" y="3901709"/>
            <a:ext cx="0" cy="67071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2" name="直接连接符 81"/>
          <p:cNvCxnSpPr>
            <a:stCxn id="57" idx="2"/>
            <a:endCxn id="64" idx="0"/>
          </p:cNvCxnSpPr>
          <p:nvPr/>
        </p:nvCxnSpPr>
        <p:spPr>
          <a:xfrm>
            <a:off x="5185886" y="1778503"/>
            <a:ext cx="0" cy="645614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3" name="直接连接符 82"/>
          <p:cNvCxnSpPr/>
          <p:nvPr/>
        </p:nvCxnSpPr>
        <p:spPr>
          <a:xfrm>
            <a:off x="5882096" y="1753396"/>
            <a:ext cx="0" cy="67071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4" name="直接连接符 83"/>
          <p:cNvCxnSpPr/>
          <p:nvPr/>
        </p:nvCxnSpPr>
        <p:spPr>
          <a:xfrm>
            <a:off x="6600063" y="1753396"/>
            <a:ext cx="0" cy="67071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5" name="直接连接符 84"/>
          <p:cNvCxnSpPr/>
          <p:nvPr/>
        </p:nvCxnSpPr>
        <p:spPr>
          <a:xfrm>
            <a:off x="7301713" y="1753396"/>
            <a:ext cx="0" cy="67071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6" name="直接连接符 85"/>
          <p:cNvCxnSpPr/>
          <p:nvPr/>
        </p:nvCxnSpPr>
        <p:spPr>
          <a:xfrm>
            <a:off x="7997924" y="1753396"/>
            <a:ext cx="0" cy="67071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7" name="直接连接符 86"/>
          <p:cNvCxnSpPr/>
          <p:nvPr/>
        </p:nvCxnSpPr>
        <p:spPr>
          <a:xfrm>
            <a:off x="8691415" y="1753396"/>
            <a:ext cx="0" cy="67071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94" name="直接连接符 93"/>
          <p:cNvCxnSpPr/>
          <p:nvPr/>
        </p:nvCxnSpPr>
        <p:spPr>
          <a:xfrm>
            <a:off x="5180941" y="2829897"/>
            <a:ext cx="0" cy="67071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95" name="直接连接符 94"/>
          <p:cNvCxnSpPr/>
          <p:nvPr/>
        </p:nvCxnSpPr>
        <p:spPr>
          <a:xfrm>
            <a:off x="5877152" y="2829895"/>
            <a:ext cx="0" cy="67071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96" name="直接连接符 95"/>
          <p:cNvCxnSpPr/>
          <p:nvPr/>
        </p:nvCxnSpPr>
        <p:spPr>
          <a:xfrm>
            <a:off x="6595119" y="2829895"/>
            <a:ext cx="0" cy="67071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97" name="直接连接符 96"/>
          <p:cNvCxnSpPr/>
          <p:nvPr/>
        </p:nvCxnSpPr>
        <p:spPr>
          <a:xfrm>
            <a:off x="7296769" y="2829895"/>
            <a:ext cx="0" cy="67071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98" name="直接连接符 97"/>
          <p:cNvCxnSpPr/>
          <p:nvPr/>
        </p:nvCxnSpPr>
        <p:spPr>
          <a:xfrm>
            <a:off x="7992979" y="2829895"/>
            <a:ext cx="0" cy="67071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99" name="直接连接符 98"/>
          <p:cNvCxnSpPr/>
          <p:nvPr/>
        </p:nvCxnSpPr>
        <p:spPr>
          <a:xfrm>
            <a:off x="8686470" y="2829895"/>
            <a:ext cx="0" cy="67071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00" name="直接连接符 99"/>
          <p:cNvCxnSpPr>
            <a:endCxn id="70" idx="0"/>
          </p:cNvCxnSpPr>
          <p:nvPr/>
        </p:nvCxnSpPr>
        <p:spPr>
          <a:xfrm flipH="1">
            <a:off x="5185886" y="2829894"/>
            <a:ext cx="680883" cy="666038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01" name="直接连接符 100"/>
          <p:cNvCxnSpPr/>
          <p:nvPr/>
        </p:nvCxnSpPr>
        <p:spPr>
          <a:xfrm flipH="1">
            <a:off x="5898902" y="2829892"/>
            <a:ext cx="680883" cy="666037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02" name="直接连接符 101"/>
          <p:cNvCxnSpPr/>
          <p:nvPr/>
        </p:nvCxnSpPr>
        <p:spPr>
          <a:xfrm flipH="1">
            <a:off x="6600063" y="2829891"/>
            <a:ext cx="680883" cy="666037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03" name="直接连接符 102"/>
          <p:cNvCxnSpPr/>
          <p:nvPr/>
        </p:nvCxnSpPr>
        <p:spPr>
          <a:xfrm flipH="1">
            <a:off x="7285890" y="2829891"/>
            <a:ext cx="680883" cy="666037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04" name="直接连接符 103"/>
          <p:cNvCxnSpPr/>
          <p:nvPr/>
        </p:nvCxnSpPr>
        <p:spPr>
          <a:xfrm flipH="1">
            <a:off x="7987539" y="2829890"/>
            <a:ext cx="680883" cy="666037"/>
          </a:xfrm>
          <a:prstGeom prst="line">
            <a:avLst/>
          </a:prstGeom>
          <a:noFill/>
          <a:ln w="508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62" name="标题 1"/>
          <p:cNvSpPr txBox="1">
            <a:spLocks/>
          </p:cNvSpPr>
          <p:nvPr/>
        </p:nvSpPr>
        <p:spPr>
          <a:xfrm>
            <a:off x="174753" y="843558"/>
            <a:ext cx="8861743" cy="57606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再求所有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2-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后缀的排名，得到排名数组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pm</a:t>
            </a:r>
            <a:r>
              <a:rPr lang="en-US" altLang="zh-CN" sz="23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</a:p>
          <a:p>
            <a:pPr lvl="1" defTabSz="685800" eaLnBrk="1" hangingPunct="1">
              <a:defRPr/>
            </a:pPr>
            <a:endParaRPr lang="en-US" altLang="zh-CN" sz="23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1" defTabSz="685800" eaLnBrk="1" hangingPunct="1">
              <a:defRPr/>
            </a:pPr>
            <a:endParaRPr lang="zh-CN" altLang="en-US" sz="23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倍增法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求后缀数组</a:t>
            </a:r>
          </a:p>
        </p:txBody>
      </p:sp>
      <p:sp>
        <p:nvSpPr>
          <p:cNvPr id="3" name="矩形 2"/>
          <p:cNvSpPr/>
          <p:nvPr/>
        </p:nvSpPr>
        <p:spPr>
          <a:xfrm>
            <a:off x="4107128" y="4567744"/>
            <a:ext cx="7393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hangingPunct="1">
              <a:defRPr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en-US" altLang="zh-CN" sz="22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2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8957" y="1996929"/>
            <a:ext cx="41044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6858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 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2j-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后缀，由两个 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j-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后缀拼</a:t>
            </a:r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成，其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</a:t>
            </a:r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大小可以用这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en-US" altLang="zh-CN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j-</a:t>
            </a:r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后缀排名的拼接体来代表</a:t>
            </a:r>
            <a:endParaRPr lang="en-US" altLang="zh-CN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 eaLnBrk="1" hangingPunct="1"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2j-</a:t>
            </a:r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后缀排名，就是对拼接体排名</a:t>
            </a:r>
            <a:endParaRPr lang="en-US" altLang="zh-CN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 eaLnBrk="1" hangingPunct="1">
              <a:buFont typeface="Wingdings" panose="05000000000000000000" pitchFamily="2" charset="2"/>
              <a:buChar char="Ø"/>
              <a:defRPr/>
            </a:pPr>
            <a:endParaRPr lang="en-US" altLang="zh-CN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对拼接体排名，可以用“基数排序</a:t>
            </a:r>
            <a:r>
              <a:rPr lang="en-US" altLang="zh-CN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marL="285750" indent="-285750" defTabSz="685800" eaLnBrk="1" hangingPunct="1">
              <a:buFont typeface="Wingdings" panose="05000000000000000000" pitchFamily="2" charset="2"/>
              <a:buChar char="Ø"/>
              <a:defRPr/>
            </a:pPr>
            <a:endParaRPr lang="en-US" altLang="zh-CN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由于拼接体是由</a:t>
            </a:r>
            <a:r>
              <a:rPr lang="en-US" altLang="zh-CN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个数构成</a:t>
            </a:r>
            <a:r>
              <a:rPr lang="en-US" altLang="zh-CN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基数排序复杂度</a:t>
            </a:r>
            <a:r>
              <a:rPr lang="en-US" altLang="zh-CN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marL="285750" indent="-285750" defTabSz="685800" eaLnBrk="1" hangingPunct="1"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46151" y="35574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拼接体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860031" y="1347616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b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564399" y="1347614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68768" y="1347614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n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973136" y="1347614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677505" y="1347614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n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381873" y="1352300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860031" y="2424117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564399" y="2424115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268768" y="2424115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973136" y="2424115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677505" y="2424115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381873" y="2428801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860031" y="3495933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21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564399" y="3495929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13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268768" y="3495929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31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73136" y="3495929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13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677505" y="3495929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31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381873" y="3500616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10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860031" y="4567746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564399" y="4567744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268768" y="4567744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4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973136" y="4567744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677505" y="4567744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4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381873" y="4572430"/>
            <a:ext cx="651709" cy="430887"/>
          </a:xfrm>
          <a:prstGeom prst="rect">
            <a:avLst/>
          </a:prstGeom>
          <a:solidFill>
            <a:srgbClr val="70AD47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4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74753" y="843558"/>
            <a:ext cx="4626338" cy="57606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再求所有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4-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后缀的排名 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pm</a:t>
            </a:r>
            <a:r>
              <a:rPr lang="en-US" altLang="zh-CN" sz="19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</a:p>
          <a:p>
            <a:pPr defTabSz="685800" eaLnBrk="1" hangingPunct="1">
              <a:defRPr/>
            </a:pP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(pm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数组一个就够，可以复用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19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发现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pm</a:t>
            </a:r>
            <a:r>
              <a:rPr lang="en-US" altLang="zh-CN" sz="19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各不相同，即所有的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4-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后缀都不相同时，就没必要再求 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pm</a:t>
            </a:r>
            <a:r>
              <a:rPr lang="en-US" altLang="zh-CN" sz="19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了。因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后缀最多只要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比前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个字符就能分出胜负，多比没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必要，故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所有的后缀的排名，就是所有的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4-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后缀的排名。</a:t>
            </a:r>
            <a:endParaRPr lang="en-US" altLang="zh-CN" sz="19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由最终的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pm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数组（即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pm</a:t>
            </a:r>
            <a:r>
              <a:rPr lang="en-US" altLang="zh-CN" sz="19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计算出</a:t>
            </a:r>
            <a:r>
              <a:rPr lang="en-US" altLang="zh-CN" sz="19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:</a:t>
            </a:r>
          </a:p>
          <a:p>
            <a:pPr defTabSz="685800" eaLnBrk="1" hangingPunct="1">
              <a:defRPr/>
            </a:pPr>
            <a:endParaRPr lang="en-US" altLang="zh-CN" sz="19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nn-NO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for(int i = 0;i &lt; n; ++i) </a:t>
            </a:r>
          </a:p>
          <a:p>
            <a:pPr defTabSz="685800" eaLnBrk="1" hangingPunct="1">
              <a:defRPr/>
            </a:pPr>
            <a:r>
              <a:rPr lang="nn-NO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sa[pm[i]-1] = i</a:t>
            </a:r>
            <a:r>
              <a:rPr lang="nn-NO" altLang="zh-CN" sz="20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defTabSz="685800" eaLnBrk="1" hangingPunct="1">
              <a:defRPr/>
            </a:pPr>
            <a:r>
              <a:rPr lang="nn-NO" altLang="zh-CN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sa: 5,3,1,0,4,2</a:t>
            </a:r>
            <a:endParaRPr lang="nn-NO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endParaRPr lang="en-US" altLang="zh-CN" sz="2000" baseline="300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zh-CN" altLang="en-US" sz="23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4632134" cy="608909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倍增法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求后缀数组</a:t>
            </a:r>
          </a:p>
        </p:txBody>
      </p:sp>
      <p:sp>
        <p:nvSpPr>
          <p:cNvPr id="3" name="矩形 2"/>
          <p:cNvSpPr/>
          <p:nvPr/>
        </p:nvSpPr>
        <p:spPr>
          <a:xfrm>
            <a:off x="5468696" y="1110563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en-US" altLang="zh-CN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34789" y="167912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拼接体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8395" y="2199147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en-US" altLang="zh-CN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60753" y="3466745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en-US" altLang="zh-CN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13712" y="4506674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en-US" altLang="zh-CN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32761" y="294375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拼接体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0" name="图片 1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061" y="453571"/>
            <a:ext cx="2961308" cy="458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74753" y="843558"/>
            <a:ext cx="4626338" cy="57606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设字符串长度为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n, 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哪怕一直要求到</a:t>
            </a:r>
            <a:r>
              <a:rPr lang="en-US" altLang="zh-CN" sz="19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pm</a:t>
            </a:r>
            <a:r>
              <a:rPr lang="en-US" altLang="zh-CN" sz="1900" baseline="30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, 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一共也只要求 </a:t>
            </a:r>
            <a:r>
              <a:rPr lang="en-US" altLang="zh-CN" sz="19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logn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轮</a:t>
            </a:r>
            <a:endParaRPr lang="en-US" altLang="zh-CN" sz="19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19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1900" baseline="300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19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每轮都做基数排序，复杂度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O(n)</a:t>
            </a: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19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总复杂度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O(</a:t>
            </a:r>
            <a:r>
              <a:rPr lang="en-US" altLang="zh-CN" sz="19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nlogn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19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如果每轮不用基数排序，用快速排序，复杂度 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O(nlog</a:t>
            </a:r>
            <a:r>
              <a:rPr lang="en-US" altLang="zh-CN" sz="19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n)</a:t>
            </a: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4835091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倍增法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求后缀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数组的复杂度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68696" y="1110563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en-US" altLang="zh-CN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34789" y="167912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拼接体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78395" y="2199147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en-US" altLang="zh-CN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60753" y="3466745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en-US" altLang="zh-CN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13712" y="4506674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en-US" altLang="zh-CN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32761" y="294375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拼接体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061" y="453571"/>
            <a:ext cx="2961308" cy="458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68955" y="951835"/>
            <a:ext cx="3394933" cy="57606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位数，将每个数分配到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按桶号由小到大收集这些数，得到序列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81,22,73,93,43,14,55,65,28,39</a:t>
            </a: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按顺序将序列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中的每个数，根据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位数，重新分配到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桶号由小到大收集这些数，得到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dirty="0"/>
              <a:t>14,22,28,39,43,55,65,73,81,93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4475051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基数排序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桶排序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950" y="1328369"/>
            <a:ext cx="5596282" cy="3709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8956" y="736373"/>
            <a:ext cx="6851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对序列  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73,22,93,43,55,14,28,65,39,81  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9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68955" y="951835"/>
            <a:ext cx="3394933" cy="57606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4475051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基数排序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桶排序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771550"/>
            <a:ext cx="83634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基数排序的复杂度是 </a:t>
            </a:r>
            <a:r>
              <a:rPr lang="en-US" altLang="zh-CN" sz="2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O(d*(</a:t>
            </a:r>
            <a:r>
              <a:rPr lang="en-US" altLang="zh-CN" sz="2200" b="1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n+radix</a:t>
            </a:r>
            <a:r>
              <a:rPr lang="en-US" altLang="zh-CN" sz="2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pPr defTabSz="685800" eaLnBrk="1" hangingPunct="1">
              <a:defRPr/>
            </a:pPr>
            <a:r>
              <a:rPr lang="en-US" altLang="zh-CN" sz="2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 :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要排序的元素的个数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假设每个元素由若干个原子组成）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radix: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桶的个数，即组成元素的原子的种类数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d: 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最多由多少个原子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73,22,93,43,55,14,28,65,39,81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10, d = 2, radix = 10(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9)</a:t>
            </a:r>
          </a:p>
          <a:p>
            <a:pPr marL="342900" indent="-342900" defTabSz="685800" eaLnBrk="1" hangingPunct="1">
              <a:buFont typeface="Wingdings" panose="05000000000000000000" pitchFamily="2" charset="2"/>
              <a:buChar char="Ø"/>
              <a:defRPr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一共要做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轮分配和收集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每一轮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，收集的复杂度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O(radix)</a:t>
            </a:r>
          </a:p>
          <a:p>
            <a:pPr defTabSz="685800" eaLnBrk="1" hangingPunct="1"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（一个桶里的元素可以用链表存放，便于快速搜集）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总复杂度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O(d * ( n + radix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（后缀数组每轮排序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d=2, n=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字符串长度）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06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cs typeface="+mj-cs"/>
              </a:rPr>
              <a:t>后缀数组的实现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cs typeface="+mj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7596188" y="4670425"/>
            <a:ext cx="1416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</a:rPr>
              <a:t>河北草原天路</a:t>
            </a: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84188"/>
            <a:ext cx="6227762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4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3478"/>
            <a:ext cx="89289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 int MAXN = 100010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r>
              <a:rPr lang="zh-CN" altLang="en-US" dirty="0" smtClean="0"/>
              <a:t>int </a:t>
            </a:r>
            <a:r>
              <a:rPr lang="zh-CN" altLang="en-US" dirty="0"/>
              <a:t>wa[MAXN], wb[MAXN], wv[MAXN], Ws[MAXN]; </a:t>
            </a:r>
            <a:r>
              <a:rPr lang="zh-CN" altLang="en-US" dirty="0">
                <a:solidFill>
                  <a:srgbClr val="00B050"/>
                </a:solidFill>
              </a:rPr>
              <a:t>//辅助数组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注意，</a:t>
            </a:r>
            <a:r>
              <a:rPr lang="en-US" altLang="zh-CN" dirty="0" err="1">
                <a:solidFill>
                  <a:srgbClr val="00B050"/>
                </a:solidFill>
              </a:rPr>
              <a:t>wv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Ws</a:t>
            </a:r>
            <a:r>
              <a:rPr lang="zh-CN" altLang="en-US" dirty="0">
                <a:solidFill>
                  <a:srgbClr val="00B050"/>
                </a:solidFill>
              </a:rPr>
              <a:t>的元素个数</a:t>
            </a:r>
            <a:r>
              <a:rPr lang="zh-CN" altLang="en-US" dirty="0" smtClean="0">
                <a:solidFill>
                  <a:srgbClr val="00B050"/>
                </a:solidFill>
              </a:rPr>
              <a:t>应该同时超过</a:t>
            </a:r>
            <a:r>
              <a:rPr lang="zh-CN" altLang="en-US" dirty="0">
                <a:solidFill>
                  <a:srgbClr val="00B050"/>
                </a:solidFill>
              </a:rPr>
              <a:t>字符串的</a:t>
            </a:r>
            <a:r>
              <a:rPr lang="zh-CN" altLang="en-US" dirty="0" smtClean="0">
                <a:solidFill>
                  <a:srgbClr val="00B050"/>
                </a:solidFill>
              </a:rPr>
              <a:t>字符种类数和字符串的长度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int </a:t>
            </a:r>
            <a:r>
              <a:rPr lang="zh-CN" altLang="en-US" dirty="0"/>
              <a:t>sa[MAXN]; </a:t>
            </a:r>
            <a:r>
              <a:rPr lang="zh-CN" altLang="en-US" dirty="0">
                <a:solidFill>
                  <a:srgbClr val="00B050"/>
                </a:solidFill>
              </a:rPr>
              <a:t>//sa[i]是名次为i的后缀的位置 </a:t>
            </a:r>
          </a:p>
          <a:p>
            <a:r>
              <a:rPr lang="zh-CN" altLang="en-US" dirty="0"/>
              <a:t>void BuildSA(const char * s, int sa[], int n, int m</a:t>
            </a:r>
            <a:r>
              <a:rPr lang="zh-CN" altLang="en-US" dirty="0" smtClean="0"/>
              <a:t>)  {</a:t>
            </a:r>
            <a:endParaRPr lang="zh-CN" altLang="en-US" dirty="0"/>
          </a:p>
          <a:p>
            <a:r>
              <a:rPr lang="zh-CN" altLang="en-US" dirty="0"/>
              <a:t>	int i, j, p, *pm = wa, *k2sa = wb, *t;</a:t>
            </a:r>
          </a:p>
          <a:p>
            <a:r>
              <a:rPr lang="zh-CN" altLang="en-US" dirty="0"/>
              <a:t>	for (i = 0; i&lt;m; i++) Ws[i] = 0; </a:t>
            </a:r>
          </a:p>
          <a:p>
            <a:r>
              <a:rPr lang="zh-CN" altLang="en-US" dirty="0"/>
              <a:t>	for (i = 0; i&lt;n; i++) Ws[pm[i] = s[i]]++; </a:t>
            </a:r>
          </a:p>
          <a:p>
            <a:r>
              <a:rPr lang="zh-CN" altLang="en-US" dirty="0"/>
              <a:t>	for (i = 1; i&lt;m; i++) Ws[i] += Ws[i - 1];</a:t>
            </a:r>
          </a:p>
          <a:p>
            <a:r>
              <a:rPr lang="zh-CN" altLang="en-US" dirty="0"/>
              <a:t>	for (i = n - 1; i &gt;= 0; i--) sa[--Ws[pm[i]]] = i; </a:t>
            </a:r>
            <a:r>
              <a:rPr lang="zh-CN" altLang="en-US" dirty="0" smtClean="0"/>
              <a:t> </a:t>
            </a:r>
          </a:p>
          <a:p>
            <a:r>
              <a:rPr lang="zh-CN" altLang="en-US" dirty="0" smtClean="0"/>
              <a:t>	for (j = p = 1; p &lt; n; j &lt;&lt;= 1, m = p) 	{</a:t>
            </a:r>
          </a:p>
          <a:p>
            <a:r>
              <a:rPr lang="zh-CN" altLang="en-US" dirty="0"/>
              <a:t>		for (p = 0, i = n - j; i &lt; n; i++) k2sa[p++] = i;</a:t>
            </a:r>
          </a:p>
          <a:p>
            <a:r>
              <a:rPr lang="zh-CN" altLang="en-US" dirty="0"/>
              <a:t>		for (i = 0; i &lt; n; i++) if (sa[i] &gt;= j) k2sa[p++] = sa[i] - j;</a:t>
            </a:r>
          </a:p>
          <a:p>
            <a:r>
              <a:rPr lang="zh-CN" altLang="en-US" dirty="0"/>
              <a:t>		for (i = 0; i &lt; m; i++) Ws[i] = 0;</a:t>
            </a:r>
          </a:p>
          <a:p>
            <a:r>
              <a:rPr lang="zh-CN" altLang="en-US" dirty="0"/>
              <a:t>		for (i = 0; i &lt; n; i++) Ws[wv[i] = pm[k2sa[i]]]++;</a:t>
            </a:r>
          </a:p>
          <a:p>
            <a:r>
              <a:rPr lang="zh-CN" altLang="en-US" dirty="0"/>
              <a:t>		for (i = 1; i &lt; m; i++) Ws[i] += Ws[i - 1];</a:t>
            </a:r>
          </a:p>
          <a:p>
            <a:r>
              <a:rPr lang="zh-CN" altLang="en-US" dirty="0"/>
              <a:t>		for (i = n - 1; i &gt;= 0; i--) sa[--Ws[wv[i]]] = k2sa[i]</a:t>
            </a:r>
            <a:r>
              <a:rPr lang="zh-CN" altLang="en-US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7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0"/>
            <a:ext cx="89289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		for (t = pm, pm = k2sa, k2sa = t, pm[sa[0]] = 0, p = i = 1; i&lt;n; i++) {</a:t>
            </a:r>
          </a:p>
          <a:p>
            <a:r>
              <a:rPr lang="zh-CN" altLang="en-US" dirty="0"/>
              <a:t>			int a = sa[i - 1], b = sa[i]; </a:t>
            </a:r>
          </a:p>
          <a:p>
            <a:pPr defTabSz="685800" eaLnBrk="1" hangingPunct="1">
              <a:defRPr/>
            </a:pPr>
            <a:r>
              <a:rPr lang="zh-CN" altLang="en-US" dirty="0"/>
              <a:t>			</a:t>
            </a:r>
            <a:r>
              <a:rPr lang="en-US" altLang="zh-CN" dirty="0"/>
              <a:t>if (k2sa[a] == k2sa[b] &amp;&amp; a + j &lt; n &amp;&amp; b + j &lt; n &amp;&amp;				</a:t>
            </a:r>
            <a:r>
              <a:rPr lang="en-US" altLang="zh-CN"/>
              <a:t>	</a:t>
            </a:r>
            <a:r>
              <a:rPr lang="en-US" altLang="zh-CN" smtClean="0"/>
              <a:t>	k2sa[a </a:t>
            </a:r>
            <a:r>
              <a:rPr lang="en-US" altLang="zh-CN" dirty="0"/>
              <a:t>+ j] == k2sa[b + j])</a:t>
            </a:r>
          </a:p>
          <a:p>
            <a:r>
              <a:rPr lang="zh-CN" altLang="en-US" dirty="0"/>
              <a:t>				pm[sa[i]] = p - 1; </a:t>
            </a:r>
          </a:p>
          <a:p>
            <a:r>
              <a:rPr lang="zh-CN" altLang="en-US" dirty="0"/>
              <a:t>			else</a:t>
            </a:r>
          </a:p>
          <a:p>
            <a:r>
              <a:rPr lang="zh-CN" altLang="en-US" dirty="0"/>
              <a:t>				pm[sa[i]] = p++;</a:t>
            </a:r>
          </a:p>
          <a:p>
            <a:r>
              <a:rPr lang="zh-CN" altLang="en-US" dirty="0"/>
              <a:t>		}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	return;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44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74753" y="843558"/>
            <a:ext cx="8861743" cy="381642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每个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2j-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后缀，由两个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j-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后缀拼成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	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这两个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j-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后缀分别称为该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2j-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后缀的“第一关键字”和“第二关键字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"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。长度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&lt;= j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2j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后缀，第二关键字为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NULL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	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banana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后缀：  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bana,anan,nana,ana,na,a</a:t>
            </a: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4-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 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bana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的第一关键字：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ba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第二关键字：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na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后缀 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的第一关键字：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 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第二关键字：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后缀 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的第一关键字：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第二关键字：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后缀 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的第一关键字：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第二关键字：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辅助概念 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 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第一关键字和第二关键字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2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1619672" y="1779662"/>
            <a:ext cx="5760640" cy="1103312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后缀数组</a:t>
            </a: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6D0AB2-A735-431F-B605-A4FDFE267378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 smtClean="0">
              <a:solidFill>
                <a:srgbClr val="898989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26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74753" y="843558"/>
            <a:ext cx="8861743" cy="381642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排名数组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pm</a:t>
            </a:r>
            <a:r>
              <a:rPr lang="en-US" altLang="zh-CN" sz="2300" baseline="30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: 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pm</a:t>
            </a:r>
            <a:r>
              <a:rPr lang="en-US" altLang="zh-CN" sz="2300" baseline="30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3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[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]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是位置为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j-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后缀的</a:t>
            </a:r>
            <a:r>
              <a:rPr lang="zh-CN" altLang="en-US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排名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排名可并列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1" defTabSz="685800" eaLnBrk="1" hangingPunct="1">
              <a:defRPr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j-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，排名相同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685800" eaLnBrk="1" hangingPunct="1"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名次数组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</a:t>
            </a:r>
            <a:r>
              <a:rPr lang="en-US" altLang="zh-CN" sz="2300" baseline="30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en-US" altLang="zh-CN" sz="2300" baseline="30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名次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j-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后缀的位置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名次不可并列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3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1" defTabSz="685800" eaLnBrk="1" hangingPunct="1">
              <a:defRPr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j-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后缀，位置靠左的名次在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685800" eaLnBrk="1" hangingPunct="1">
              <a:defRPr/>
            </a:pPr>
            <a:endParaRPr lang="en-US" altLang="zh-CN" sz="23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1" defTabSz="685800" eaLnBrk="1" hangingPunct="1">
              <a:defRPr/>
            </a:pPr>
            <a:endParaRPr lang="en-US" altLang="zh-CN" sz="2300" baseline="300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1" defTabSz="685800" eaLnBrk="1" hangingPunct="1">
              <a:defRPr/>
            </a:pP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en-US" altLang="zh-CN" sz="2300" baseline="30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3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en-US" altLang="zh-CN" sz="2300" baseline="30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3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后都可以重复使用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en-US" altLang="zh-CN" sz="23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2j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可覆盖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en-US" altLang="zh-CN" sz="2300" baseline="30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，因此实际上只需要一个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数组和一个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23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辅助概念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6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74753" y="843558"/>
            <a:ext cx="8861743" cy="381642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第二关键字名次数组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k2sa</a:t>
            </a:r>
            <a:r>
              <a:rPr lang="en-US" altLang="zh-CN" sz="23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: </a:t>
            </a:r>
          </a:p>
          <a:p>
            <a:pPr defTabSz="685800" eaLnBrk="1" hangingPunct="1"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k2sa</a:t>
            </a:r>
            <a:r>
              <a:rPr lang="en-US" altLang="zh-CN" sz="23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所有</a:t>
            </a:r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2j-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按照第二关键字（第二个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j-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后缀）排序后，名次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2j-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后缀的起始位置 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k2sa</a:t>
            </a:r>
            <a:r>
              <a:rPr lang="en-US" altLang="zh-CN" sz="23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	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同样可复用，因此只需要一个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k2sa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辅助概念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72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/>
          <p:cNvSpPr txBox="1">
            <a:spLocks/>
          </p:cNvSpPr>
          <p:nvPr/>
        </p:nvSpPr>
        <p:spPr>
          <a:xfrm>
            <a:off x="168956" y="162641"/>
            <a:ext cx="8579507" cy="320877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倍增算法求后缀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数组的程序实现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8956" y="602087"/>
            <a:ext cx="8975044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hangingPunct="1">
              <a:defRPr/>
            </a:pP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MAXN = 100010</a:t>
            </a:r>
            <a:r>
              <a:rPr lang="en-US" altLang="zh-CN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比字符串最大长度多一些</a:t>
            </a:r>
            <a:endParaRPr lang="en-US" altLang="zh-CN" sz="17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[MAXN], 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[MAXN], </a:t>
            </a:r>
            <a:r>
              <a:rPr lang="en-US" altLang="zh-CN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wv</a:t>
            </a:r>
            <a:r>
              <a:rPr lang="en-US" altLang="zh-CN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[MAXN], </a:t>
            </a:r>
            <a:r>
              <a:rPr lang="en-US" altLang="zh-CN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[MAXN]; 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辅助数组 </a:t>
            </a:r>
            <a:endParaRPr lang="en-US" altLang="zh-CN" sz="17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1700" dirty="0">
                <a:solidFill>
                  <a:srgbClr val="00B050"/>
                </a:solidFill>
              </a:rPr>
              <a:t>//</a:t>
            </a:r>
            <a:r>
              <a:rPr lang="zh-CN" altLang="en-US" sz="1700" dirty="0">
                <a:solidFill>
                  <a:srgbClr val="00B050"/>
                </a:solidFill>
              </a:rPr>
              <a:t>注意，</a:t>
            </a:r>
            <a:r>
              <a:rPr lang="en-US" altLang="zh-CN" sz="1700" dirty="0" err="1">
                <a:solidFill>
                  <a:srgbClr val="00B050"/>
                </a:solidFill>
              </a:rPr>
              <a:t>wv</a:t>
            </a:r>
            <a:r>
              <a:rPr lang="zh-CN" altLang="en-US" sz="1700" dirty="0">
                <a:solidFill>
                  <a:srgbClr val="00B050"/>
                </a:solidFill>
              </a:rPr>
              <a:t>和</a:t>
            </a:r>
            <a:r>
              <a:rPr lang="en-US" altLang="zh-CN" sz="1700" dirty="0" err="1">
                <a:solidFill>
                  <a:srgbClr val="00B050"/>
                </a:solidFill>
              </a:rPr>
              <a:t>Ws</a:t>
            </a:r>
            <a:r>
              <a:rPr lang="zh-CN" altLang="en-US" sz="1700" dirty="0">
                <a:solidFill>
                  <a:srgbClr val="00B050"/>
                </a:solidFill>
              </a:rPr>
              <a:t>的元素个数</a:t>
            </a:r>
            <a:r>
              <a:rPr lang="zh-CN" altLang="en-US" sz="1700" dirty="0" smtClean="0">
                <a:solidFill>
                  <a:srgbClr val="00B050"/>
                </a:solidFill>
              </a:rPr>
              <a:t>应该同时超过</a:t>
            </a:r>
            <a:r>
              <a:rPr lang="zh-CN" altLang="en-US" sz="1700" dirty="0">
                <a:solidFill>
                  <a:srgbClr val="00B050"/>
                </a:solidFill>
              </a:rPr>
              <a:t>字符串的字符种</a:t>
            </a:r>
            <a:r>
              <a:rPr lang="zh-CN" altLang="en-US" sz="1700" dirty="0" smtClean="0">
                <a:solidFill>
                  <a:srgbClr val="00B050"/>
                </a:solidFill>
              </a:rPr>
              <a:t>类数和字符串长度</a:t>
            </a:r>
            <a:endParaRPr lang="en-US" altLang="zh-CN" sz="1700" dirty="0">
              <a:solidFill>
                <a:srgbClr val="00B050"/>
              </a:solidFill>
            </a:endParaRPr>
          </a:p>
          <a:p>
            <a:pPr defTabSz="685800" eaLnBrk="1" hangingPunct="1">
              <a:defRPr/>
            </a:pPr>
            <a:r>
              <a:rPr lang="en-US" altLang="zh-CN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[MAXN]; 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是名次为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的后缀的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位置，即后缀数组</a:t>
            </a:r>
            <a:endParaRPr lang="zh-CN" altLang="en-US" sz="17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buildSA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 s, 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CN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m)</a:t>
            </a:r>
          </a:p>
          <a:p>
            <a:pPr defTabSz="685800" eaLnBrk="1" hangingPunct="1">
              <a:defRPr/>
            </a:pPr>
            <a:r>
              <a:rPr lang="en-US" altLang="zh-CN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//n: 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字符串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长度 </a:t>
            </a:r>
          </a:p>
          <a:p>
            <a:pPr defTabSz="685800" eaLnBrk="1" hangingPunct="1">
              <a:defRPr/>
            </a:pP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//m: 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开始是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字符串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字符的种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类数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（或最大编码值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后来变成不同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j-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后缀的个数 </a:t>
            </a:r>
            <a:endParaRPr lang="en-US" altLang="zh-CN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调用方法： </a:t>
            </a:r>
            <a:r>
              <a:rPr lang="en-US" altLang="zh-CN" sz="17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buildSA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("banana",sa,6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127);</a:t>
            </a:r>
            <a:endParaRPr lang="zh-CN" altLang="en-US" sz="17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zh-CN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j, p, *pm = 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*k2sa = 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*t;</a:t>
            </a:r>
          </a:p>
          <a:p>
            <a:pPr defTabSz="685800" eaLnBrk="1" hangingPunct="1">
              <a:defRPr/>
            </a:pP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 </a:t>
            </a:r>
          </a:p>
          <a:p>
            <a:pPr defTabSz="685800" eaLnBrk="1" hangingPunct="1">
              <a:defRPr/>
            </a:pP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[pm[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s[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]]++; </a:t>
            </a:r>
            <a:r>
              <a:rPr lang="en-US" altLang="zh-CN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//(1</a:t>
            </a:r>
            <a:r>
              <a:rPr lang="en-US" altLang="zh-CN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685800" eaLnBrk="1" hangingPunct="1">
              <a:defRPr/>
            </a:pP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此时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是字符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编码为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的字符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出现的次数 ，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是原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字符串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复制品</a:t>
            </a:r>
          </a:p>
          <a:p>
            <a:pPr defTabSz="685800" eaLnBrk="1" hangingPunct="1">
              <a:defRPr/>
            </a:pP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字符的编码就是字符的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排名，</a:t>
            </a:r>
            <a:r>
              <a:rPr lang="zh-CN" altLang="en-US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此处排名可不连续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，相对大小正确即可</a:t>
            </a:r>
            <a:endParaRPr lang="en-US" altLang="zh-CN" sz="17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sz="17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7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也可以看作排名为</a:t>
            </a:r>
            <a:r>
              <a:rPr lang="en-US" altLang="zh-CN" sz="17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1-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后缀的出现次数 </a:t>
            </a:r>
            <a:endParaRPr lang="zh-CN" altLang="en-US" sz="17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zh-CN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- 1];</a:t>
            </a:r>
          </a:p>
          <a:p>
            <a:pPr defTabSz="685800" eaLnBrk="1" hangingPunct="1">
              <a:defRPr/>
            </a:pP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此时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是编码不大于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的字符出现的次数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685800" eaLnBrk="1" hangingPunct="1">
              <a:defRPr/>
            </a:pP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也可以说是排名不大于 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的字符出现的次数 </a:t>
            </a:r>
          </a:p>
          <a:p>
            <a:pPr defTabSz="685800" eaLnBrk="1" hangingPunct="1">
              <a:defRPr/>
            </a:pPr>
            <a:endParaRPr lang="en-US" altLang="zh-CN" sz="17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0376" y="195486"/>
            <a:ext cx="89750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hangingPunct="1">
              <a:defRPr/>
            </a:pP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 - 1;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--) 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[--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[pm[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]]]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//(2)</a:t>
            </a:r>
          </a:p>
          <a:p>
            <a:pPr defTabSz="685800" eaLnBrk="1" hangingPunct="1"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循环中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代表位置。位置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及其前边的字符，称为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字符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名次未算出来的字符）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循环结束时此时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是名次</a:t>
            </a:r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1-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后缀的位置</a:t>
            </a:r>
          </a:p>
          <a:p>
            <a:pPr defTabSz="685800" eaLnBrk="1" hangingPunct="1">
              <a:defRPr/>
            </a:pP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下标为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的那个字符，名次是 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[pm[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]]-1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。因为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defTabSz="685800" eaLnBrk="1" hangingPunct="1"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下标为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的那个字符，就是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。执行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前，有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[pm[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字符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排名不大于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，即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名次不大于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defTabSz="685800" eaLnBrk="1" hangingPunct="1"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pm[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，即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显然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这些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字符里面名次最大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</a:p>
          <a:p>
            <a:pPr defTabSz="685800" eaLnBrk="1" hangingPunct="1">
              <a:defRPr/>
            </a:pP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因为，虽然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可能有多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字符和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相同，但由于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是从大到小遍历的</a:t>
            </a:r>
          </a:p>
          <a:p>
            <a:pPr defTabSz="685800" eaLnBrk="1" hangingPunct="1">
              <a:defRPr/>
            </a:pP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//s[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就是所有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相同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字符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里，位置最大的，也就是名次最大的 </a:t>
            </a:r>
          </a:p>
          <a:p>
            <a:pPr defTabSz="685800" eaLnBrk="1" hangingPunct="1">
              <a:defRPr/>
            </a:pP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那么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的名次就是 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[pm[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 - 1 (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名次从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开始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算，连续） </a:t>
            </a:r>
            <a:endParaRPr lang="en-US" altLang="zh-CN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//--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[pm[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是因为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defTabSz="685800" eaLnBrk="1" hangingPunct="1"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计算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的名次时，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[pm[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是把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算在内的，以后计算任何</a:t>
            </a:r>
            <a:endParaRPr lang="en-US" altLang="zh-CN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//s[j](j &lt; 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且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s[j]==s[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的名次时，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[s[j]]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，即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[pm[j]]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，亦即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[pm[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]],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不应该再把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算进去</a:t>
            </a:r>
            <a:endParaRPr lang="en-US" altLang="zh-CN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5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23478"/>
            <a:ext cx="897504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hangingPunct="1">
              <a:defRPr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(j = p = 1; p &lt; n; j &lt;&lt;= 1, m = p) {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烧脑循环</a:t>
            </a:r>
            <a:endParaRPr lang="en-US" altLang="zh-CN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//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在一次循环中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已知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j-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后缀相关信息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要求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后缀相关信息</a:t>
            </a:r>
          </a:p>
          <a:p>
            <a:pPr defTabSz="685800" eaLnBrk="1" hangingPunct="1">
              <a:defRPr/>
            </a:pP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此时，</a:t>
            </a:r>
            <a:r>
              <a:rPr lang="en-US" altLang="zh-CN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是名次为</a:t>
            </a:r>
            <a:r>
              <a:rPr lang="en-US" altLang="zh-CN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j-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后缀的位置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,pm[</a:t>
            </a:r>
            <a:r>
              <a:rPr lang="en-US" altLang="zh-CN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是位置为</a:t>
            </a:r>
            <a:r>
              <a:rPr lang="en-US" altLang="zh-CN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j-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后缀的排名 </a:t>
            </a:r>
          </a:p>
          <a:p>
            <a:pPr defTabSz="685800" eaLnBrk="1" hangingPunct="1">
              <a:defRPr/>
            </a:pP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 &gt; 1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时，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是不同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j-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后缀的个数</a:t>
            </a:r>
          </a:p>
          <a:p>
            <a:pPr defTabSz="685800" eaLnBrk="1" hangingPunct="1">
              <a:defRPr/>
            </a:pP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(p = 0,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 - j;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k2sa[p++] =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 eaLnBrk="1" hangingPunct="1"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//k2sa[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是所有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后缀按照第二关键字（第二个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j-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后缀）排序后，名次为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后缀的位置 </a:t>
            </a:r>
          </a:p>
          <a:p>
            <a:pPr defTabSz="685800" eaLnBrk="1" hangingPunct="1">
              <a:defRPr/>
            </a:pP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从位置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n-j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开始的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后缀，第二关键字为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的排名最小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685800" eaLnBrk="1" hangingPunct="1"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共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后缀的第二关键字是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</a:p>
          <a:p>
            <a:pPr defTabSz="685800" eaLnBrk="1" hangingPunct="1"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执行完此循环后，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j, k2sa[0] - k2sa[j-1]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值确定 </a:t>
            </a:r>
          </a:p>
          <a:p>
            <a:pPr defTabSz="685800" eaLnBrk="1" hangingPunct="1">
              <a:defRPr/>
            </a:pP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按名次从小到大遍历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j-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&gt;= j) k2sa[p++] =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- j;</a:t>
            </a:r>
          </a:p>
          <a:p>
            <a:pPr defTabSz="685800" eaLnBrk="1" hangingPunct="1"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剩余的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n-j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后缀，都是第二关键字不为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的，第二关键字都是一个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j-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 </a:t>
            </a:r>
          </a:p>
          <a:p>
            <a:pPr defTabSz="685800" eaLnBrk="1" hangingPunct="1"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所有第二关键字的位置，自然都是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j 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685800" eaLnBrk="1" hangingPunct="1"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位置为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x&gt;=j)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的每个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j-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后缀，都会是一个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后缀的第二关键字 </a:t>
            </a:r>
          </a:p>
          <a:p>
            <a:pPr defTabSz="685800" eaLnBrk="1" hangingPunct="1"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若名次为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的第二关键字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的位置是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则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所属的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后缀的位置，就是   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- j;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执行完此循环，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n </a:t>
            </a:r>
          </a:p>
          <a:p>
            <a:pPr defTabSz="685800" eaLnBrk="1" hangingPunct="1">
              <a:defRPr/>
            </a:pPr>
            <a:endParaRPr lang="zh-CN" alt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85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23478"/>
            <a:ext cx="91190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hangingPunct="1">
              <a:defRPr/>
            </a:pP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m;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defTabSz="685800"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按第二关键字名次遍历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后缀的第一关键字</a:t>
            </a:r>
            <a:endParaRPr lang="en-US" altLang="zh-CN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wv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pm[k2sa[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]++;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循环结束时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表示排名为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j-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后缀的个数</a:t>
            </a:r>
          </a:p>
          <a:p>
            <a:pPr defTabSz="685800" eaLnBrk="1" hangingPunct="1">
              <a:defRPr/>
            </a:pP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//j = 1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时，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 （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）处的 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是一样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的，因此时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pm[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一样 </a:t>
            </a:r>
            <a:endParaRPr lang="zh-CN" alt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//pm[k2sa[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]]:  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位置为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k2sa[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j-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后缀的排名</a:t>
            </a:r>
          </a:p>
          <a:p>
            <a:pPr defTabSz="685800" eaLnBrk="1" hangingPunct="1">
              <a:defRPr/>
            </a:pP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排名为 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j-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个数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时，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从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到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m-1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都有效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wv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位置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k2sa[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j-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后缀的排名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第一次执行的时候，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s[k2sa[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的编码一样 </a:t>
            </a:r>
          </a:p>
          <a:p>
            <a:pPr defTabSz="685800" eaLnBrk="1" hangingPunct="1">
              <a:defRPr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m;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- 1];</a:t>
            </a:r>
          </a:p>
          <a:p>
            <a:pPr defTabSz="685800" eaLnBrk="1" hangingPunct="1"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此时 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是排名不大于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j-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个数</a:t>
            </a:r>
            <a:endParaRPr lang="zh-CN" alt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23478"/>
            <a:ext cx="897504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hangingPunct="1">
              <a:defRPr/>
            </a:pP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 - 1;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-)</a:t>
            </a:r>
          </a:p>
          <a:p>
            <a:pPr defTabSz="685800" eaLnBrk="1" hangingPunct="1"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按第二关键字的名次从大到小遍历所有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685800"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[--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wv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]]] = k2sa[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altLang="zh-CN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求位置为</a:t>
            </a:r>
            <a:r>
              <a:rPr lang="en-US" altLang="zh-CN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k2sa[</a:t>
            </a:r>
            <a:r>
              <a:rPr lang="en-US" altLang="zh-CN" sz="1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后缀的名次</a:t>
            </a:r>
            <a:endParaRPr lang="en-US" altLang="zh-CN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k2sa[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是所有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后缀按照第二关键字排序后，名次为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 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后缀的位置</a:t>
            </a:r>
          </a:p>
          <a:p>
            <a:pPr defTabSz="685800" eaLnBrk="1" hangingPunct="1">
              <a:defRPr/>
            </a:pP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位置为 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k2sa[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那个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名次没算出来的后缀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简称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xx,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名次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是多少呢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？</a:t>
            </a:r>
            <a:endParaRPr lang="en-US" altLang="zh-CN" sz="17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sz="17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wv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7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的第一关键字的排名</a:t>
            </a:r>
            <a:endParaRPr lang="zh-CN" altLang="en-US" sz="17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wv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]]: 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排名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大于</a:t>
            </a:r>
            <a:r>
              <a:rPr lang="en-US" altLang="zh-CN" sz="17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wv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7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j-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个数(每个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j-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后缀都对应一个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685800" eaLnBrk="1" hangingPunct="1">
              <a:defRPr/>
            </a:pP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比较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后缀时，先比较第一关键字，再比较第二关键字</a:t>
            </a:r>
            <a:endParaRPr lang="en-US" altLang="zh-CN" sz="17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此处可以看作，所有第一关键字相同的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后缀，排名都相同，但是第二关键字</a:t>
            </a:r>
            <a:r>
              <a:rPr lang="zh-CN" altLang="en-US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名次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大的，名次应该更大</a:t>
            </a:r>
            <a:endParaRPr lang="en-US" altLang="zh-CN" sz="17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看这些 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后缀时，是按第二关键字名次从大到小看的，此处第二关键字的名次，类似于 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处的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下标</a:t>
            </a:r>
            <a:r>
              <a:rPr lang="en-US" altLang="zh-CN" sz="17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xx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是排名不大于</a:t>
            </a:r>
            <a:r>
              <a:rPr lang="en-US" altLang="zh-CN" sz="17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wv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7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2j-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后缀中名次最大的</a:t>
            </a:r>
            <a:endParaRPr lang="en-US" altLang="zh-CN" sz="17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循环结束后：</a:t>
            </a:r>
            <a:endParaRPr lang="en-US" altLang="zh-CN" sz="17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sz="17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7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是名次为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位置</a:t>
            </a:r>
            <a:endParaRPr lang="en-US" altLang="zh-CN" sz="17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//pm[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一直是位置为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j-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后缀的排名，没变化</a:t>
            </a:r>
          </a:p>
        </p:txBody>
      </p:sp>
    </p:spTree>
    <p:extLst>
      <p:ext uri="{BB962C8B-B14F-4D97-AF65-F5344CB8AC3E}">
        <p14:creationId xmlns:p14="http://schemas.microsoft.com/office/powerpoint/2010/main" val="13087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8803" y="0"/>
            <a:ext cx="8975044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hangingPunct="1">
              <a:defRPr/>
            </a:pPr>
            <a:r>
              <a:rPr lang="zh-CN" alt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下面要把</a:t>
            </a:r>
            <a:r>
              <a:rPr lang="en-US" altLang="zh-CN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pm[</a:t>
            </a:r>
            <a:r>
              <a:rPr lang="en-US" altLang="zh-CN" sz="15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5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5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变成</a:t>
            </a:r>
            <a:r>
              <a:rPr lang="zh-CN" alt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位置为</a:t>
            </a:r>
            <a:r>
              <a:rPr lang="en-US" altLang="zh-CN" sz="15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</a:t>
            </a:r>
            <a:r>
              <a:rPr lang="zh-CN" altLang="en-US" sz="15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排名</a:t>
            </a:r>
            <a:r>
              <a:rPr lang="en-US" altLang="zh-CN" sz="15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排名从</a:t>
            </a:r>
            <a:r>
              <a:rPr lang="en-US" altLang="zh-CN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开始算</a:t>
            </a:r>
          </a:p>
          <a:p>
            <a:pPr defTabSz="685800" eaLnBrk="1" hangingPunct="1">
              <a:defRPr/>
            </a:pPr>
            <a:r>
              <a:rPr lang="zh-CN" alt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下面要把</a:t>
            </a:r>
            <a:r>
              <a:rPr lang="en-US" altLang="zh-CN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zh-CN" alt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变成不同的</a:t>
            </a:r>
            <a:r>
              <a:rPr lang="en-US" altLang="zh-CN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后缀的个数</a:t>
            </a:r>
          </a:p>
          <a:p>
            <a:pPr defTabSz="685800" eaLnBrk="1" hangingPunct="1">
              <a:defRPr/>
            </a:pP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(t = pm, pm = k2sa, k2sa = t,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//k2sa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交换</a:t>
            </a:r>
            <a:endParaRPr lang="en-US" altLang="zh-CN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pm[</a:t>
            </a: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 = 0, p =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按名次遍历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//p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为目前发现的，不同的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后缀的个数</a:t>
            </a:r>
          </a:p>
          <a:p>
            <a:pPr defTabSz="685800" eaLnBrk="1" hangingPunct="1">
              <a:defRPr/>
            </a:pP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- 1], b =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是名次相邻的两个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后缀的位置</a:t>
            </a:r>
          </a:p>
          <a:p>
            <a:pPr defTabSz="685800" eaLnBrk="1" hangingPunct="1">
              <a:defRPr/>
            </a:pP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//pm,k2sa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换了，所以此时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k2sa[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是位置为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j-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后缀的排名</a:t>
            </a:r>
          </a:p>
          <a:p>
            <a:pPr defTabSz="685800" eaLnBrk="1" hangingPunct="1">
              <a:defRPr/>
            </a:pP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(k2sa[a] == k2sa[b]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a + j &lt; n &amp;&amp; b + j &lt; n &amp;&amp;</a:t>
            </a:r>
            <a:endParaRPr lang="en-US" altLang="zh-CN" sz="14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k2sa[a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j] == k2sa[b + j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defTabSz="685800" eaLnBrk="1" hangingPunct="1">
              <a:defRPr/>
            </a:pPr>
            <a:r>
              <a:rPr lang="en-US" altLang="zh-CN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看名次为</a:t>
            </a:r>
            <a:r>
              <a:rPr lang="en-US" altLang="zh-CN" sz="15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的那个</a:t>
            </a:r>
            <a:r>
              <a:rPr lang="en-US" altLang="zh-CN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后缀是不是新</a:t>
            </a:r>
            <a:r>
              <a:rPr lang="zh-CN" altLang="en-US" sz="15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的，即和名次为</a:t>
            </a:r>
            <a:r>
              <a:rPr lang="en-US" altLang="zh-CN" sz="15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lang="zh-CN" altLang="en-US" sz="15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的那个</a:t>
            </a:r>
            <a:r>
              <a:rPr lang="en-US" altLang="zh-CN" sz="15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5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后缀是否一样</a:t>
            </a: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15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5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如果两</a:t>
            </a:r>
            <a:r>
              <a:rPr lang="zh-CN" alt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  <a:r>
              <a:rPr lang="en-US" altLang="zh-CN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后缀，他们的第一关键字排名相同（即第一关键字相同）</a:t>
            </a:r>
          </a:p>
          <a:p>
            <a:pPr defTabSz="685800" eaLnBrk="1" hangingPunct="1">
              <a:defRPr/>
            </a:pPr>
            <a:r>
              <a:rPr lang="en-US" altLang="zh-CN" sz="15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且第二关键字排名也相同（即第二关键字相同），则这俩个</a:t>
            </a:r>
            <a:r>
              <a:rPr lang="en-US" altLang="zh-CN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后缀相同 </a:t>
            </a:r>
          </a:p>
          <a:p>
            <a:pPr defTabSz="685800" eaLnBrk="1" hangingPunct="1">
              <a:defRPr/>
            </a:pP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pm[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 = p - 1;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未发现新的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位置为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即排名为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的那个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后缀的位置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后缀的排名是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- 1 </a:t>
            </a:r>
          </a:p>
          <a:p>
            <a:pPr defTabSz="685800" eaLnBrk="1" hangingPunct="1"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else</a:t>
            </a:r>
          </a:p>
          <a:p>
            <a:pPr defTabSz="685800" eaLnBrk="1" hangingPunct="1"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pm[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 = p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发现新的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当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达到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时，说明已经有了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个不同的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2j-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后缀，并且都在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里排好了序。</a:t>
            </a:r>
          </a:p>
          <a:p>
            <a:pPr defTabSz="685800" eaLnBrk="1" hangingPunct="1">
              <a:defRPr/>
            </a:pP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因此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达到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时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，烧脑循环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即可终止。</a:t>
            </a:r>
          </a:p>
          <a:p>
            <a:pPr defTabSz="685800" eaLnBrk="1" hangingPunct="1">
              <a:defRPr/>
            </a:pP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烧脑</a:t>
            </a:r>
            <a:r>
              <a:rPr lang="zh-CN" alt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循环结束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}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2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07505" y="843558"/>
            <a:ext cx="9036496" cy="381642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在本来就要求母串后缀数组 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的情况下，求出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后，可以顺便用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做模式串匹配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	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设母串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长度为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n,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模式串长度为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，则模式匹配复杂度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:</a:t>
            </a:r>
          </a:p>
          <a:p>
            <a:pPr defTabSz="685800" eaLnBrk="1" hangingPunct="1"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	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O(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mlogn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做法：根据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，用二分的办法让模式串和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的后缀的前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个字符进行匹配。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1" defTabSz="685800" eaLnBrk="1" hangingPunct="1">
              <a:defRPr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模式串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名次为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k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的后缀匹配，如果因模式串小而失败，则找个名次更小的后缀试试，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如果因模式大而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失败，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则找个名次更大的后缀试试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…..</a:t>
            </a:r>
          </a:p>
          <a:p>
            <a:pPr lvl="1" defTabSz="685800" eaLnBrk="1" hangingPunct="1">
              <a:defRPr/>
            </a:pP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1" defTabSz="685800" eaLnBrk="1" hangingPunct="1">
              <a:defRPr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一共需要比较 </a:t>
            </a:r>
            <a:r>
              <a:rPr lang="en-US" altLang="zh-CN" sz="2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logn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个后缀。每次比较复杂度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O(m)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后缀数组应用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1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74753" y="843558"/>
            <a:ext cx="8861743" cy="381642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4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To be continued……</a:t>
            </a:r>
            <a:endParaRPr lang="en-US" altLang="zh-CN" sz="45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后缀数组应用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1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cs typeface="+mj-cs"/>
              </a:rPr>
              <a:t>后缀数组的概念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cs typeface="+mj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7402513" y="4649788"/>
            <a:ext cx="16208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</a:rPr>
              <a:t>贵州黄果树瀑布</a:t>
            </a: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50850"/>
            <a:ext cx="62277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468313"/>
            <a:ext cx="6227763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24581" name="TextBox 7"/>
          <p:cNvSpPr txBox="1">
            <a:spLocks noChangeArrowheads="1"/>
          </p:cNvSpPr>
          <p:nvPr/>
        </p:nvSpPr>
        <p:spPr bwMode="auto">
          <a:xfrm>
            <a:off x="7576375" y="4731990"/>
            <a:ext cx="15541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银川沙湖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航拍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cs typeface="+mj-cs"/>
              </a:rPr>
              <a:t>RMQ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cs typeface="+mj-cs"/>
              </a:rPr>
              <a:t>问题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29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" y="843558"/>
            <a:ext cx="9036496" cy="381642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 Minimum/Maximum Query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），区间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最值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对于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，回答若干询问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A,i,j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，返回数列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…j]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这一段的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大值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线段树处理：建好线段树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(O(n))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后，查询后复杂度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倍增算法：预处理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(O(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后，查询复杂度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O(1),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倍增思想另一应用：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RMQ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7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67700" y="843558"/>
            <a:ext cx="8604448" cy="3816424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动态规划预处理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生成二维数组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685800" eaLnBrk="1" hangingPunct="1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][j]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开始的</a:t>
            </a:r>
            <a:r>
              <a:rPr lang="zh-CN" altLang="en-US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en-US" altLang="zh-CN" sz="2400" b="1" baseline="300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个元素中的最大值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defTabSz="685800" eaLnBrk="1" hangingPunct="1">
              <a:defRPr/>
            </a:pPr>
            <a:r>
              <a:rPr lang="en-US" altLang="zh-CN" sz="2400" b="1" baseline="30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dp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][0] = A[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   (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 0…n-1) </a:t>
            </a:r>
          </a:p>
          <a:p>
            <a:pPr defTabSz="685800" eaLnBrk="1" hangingPunct="1">
              <a:defRPr/>
            </a:pP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4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倍增思想另一应用：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RMQ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3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67700" y="843558"/>
            <a:ext cx="8604448" cy="3816424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400" baseline="30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dp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][j]= </a:t>
            </a:r>
          </a:p>
          <a:p>
            <a:pPr defTabSz="685800" eaLnBrk="1" hangingPunct="1"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max(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dp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][j-1], 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dp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24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4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+(1 &lt;&lt; (j-1))][j-1])</a:t>
            </a:r>
          </a:p>
          <a:p>
            <a:pPr defTabSz="685800" eaLnBrk="1" hangingPunct="1">
              <a:defRPr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的取值范围：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 defTabSz="685800" eaLnBrk="1" hangingPunct="1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j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的取值范围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故预处理复杂度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defTabSz="685800" eaLnBrk="1" hangingPunct="1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倍增思想另一应用：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RMQ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67700" y="843558"/>
            <a:ext cx="8868796" cy="3816424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…j]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称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][j] "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管辖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开始的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则以下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元素的管辖范围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可能重叠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叠加，正好是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…j]:</a:t>
            </a:r>
          </a:p>
          <a:p>
            <a:pPr defTabSz="685800" eaLnBrk="1" hangingPunct="1"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][x] :  2</a:t>
            </a:r>
            <a:r>
              <a:rPr lang="en-US" altLang="zh-CN" sz="22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尽可能大且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+ 2</a:t>
            </a:r>
            <a:r>
              <a:rPr lang="en-US" altLang="zh-CN" sz="22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 &lt;= j  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，管辖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+ 2</a:t>
            </a:r>
            <a:r>
              <a:rPr lang="en-US" altLang="zh-CN" sz="22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</a:p>
          <a:p>
            <a:pPr defTabSz="685800" eaLnBrk="1" hangingPunct="1"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管辖范围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A[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…j]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[k][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x]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k = j - 2</a:t>
            </a:r>
            <a:r>
              <a:rPr lang="en-US" altLang="zh-CN" sz="24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+ 1 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管辖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A[k…j]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故：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max(A[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…j]) = max(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][x],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[k][x])</a:t>
            </a:r>
          </a:p>
          <a:p>
            <a:pPr defTabSz="685800" eaLnBrk="1" hangingPunct="1">
              <a:defRPr/>
            </a:pPr>
            <a:r>
              <a:rPr lang="en-US" altLang="zh-CN" sz="24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defTabSz="685800" eaLnBrk="1" hangingPunct="1"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	</a:t>
            </a:r>
          </a:p>
          <a:p>
            <a:pPr defTabSz="685800" eaLnBrk="1" hangingPunct="1"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defTabSz="685800" eaLnBrk="1" hangingPunct="1">
              <a:defRPr/>
            </a:pP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baseline="30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倍增思想另一应用：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RMQ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7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67700" y="843558"/>
            <a:ext cx="8868796" cy="3816424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的局限性是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的元素不可修改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倍增思想另一应用：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RMQ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4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74753" y="843558"/>
            <a:ext cx="8861743" cy="381642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长度为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的字符串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，有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个后缀，各不相同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个后缀排序，每个后缀都有个名次。名次从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到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 – 1</a:t>
            </a: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对应于一个有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个元素的后缀数组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(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下标从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到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– 1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[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]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表示名次为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的后缀在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中的起始位置（即起始下标，以后简称位置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</a:p>
          <a:p>
            <a:pPr defTabSz="685800" eaLnBrk="1" hangingPunct="1">
              <a:defRPr/>
            </a:pP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后缀数组的概念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7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74753" y="843558"/>
            <a:ext cx="8861743" cy="3816424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</a:t>
            </a:r>
            <a:r>
              <a:rPr lang="en-US" altLang="zh-CN" sz="23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012345</a:t>
            </a:r>
          </a:p>
          <a:p>
            <a:pPr defTabSz="685800" eaLnBrk="1" hangingPunct="1"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字符串  </a:t>
            </a:r>
            <a:r>
              <a:rPr lang="en-US" altLang="zh-CN" sz="2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banana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的后缀数组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[0] = 5				a</a:t>
            </a:r>
          </a:p>
          <a:p>
            <a:pPr defTabSz="685800" eaLnBrk="1" hangingPunct="1">
              <a:defRPr/>
            </a:pP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[1] = 3			   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ana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[2] = 1			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anana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[3] = 0		      banana</a:t>
            </a:r>
          </a:p>
          <a:p>
            <a:pPr defTabSz="685800" eaLnBrk="1" hangingPunct="1">
              <a:defRPr/>
            </a:pP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[4] = 4			     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na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	</a:t>
            </a:r>
          </a:p>
          <a:p>
            <a:pPr defTabSz="685800" eaLnBrk="1" hangingPunct="1">
              <a:defRPr/>
            </a:pP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[5] = 2			  nana	</a:t>
            </a: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后缀数组的概念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7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74753" y="843558"/>
            <a:ext cx="8861743" cy="3816424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笨办法求后缀数组：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所有后缀排序 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o(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nlogn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</a:p>
          <a:p>
            <a:pPr defTabSz="685800" eaLnBrk="1" hangingPunct="1"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排序时比较两个字符串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O(n)</a:t>
            </a:r>
          </a:p>
          <a:p>
            <a:pPr defTabSz="685800" eaLnBrk="1" hangingPunct="1"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总复杂度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</a:t>
            </a:r>
            <a:r>
              <a:rPr lang="en-US" altLang="zh-CN" sz="23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logn</a:t>
            </a:r>
          </a:p>
          <a:p>
            <a:pPr defTabSz="685800" eaLnBrk="1" hangingPunct="1">
              <a:defRPr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zh-CN" altLang="en-US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要寻求 </a:t>
            </a:r>
            <a:r>
              <a:rPr lang="en-US" altLang="zh-CN" sz="23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nlogn</a:t>
            </a:r>
            <a:r>
              <a:rPr lang="zh-CN" altLang="en-US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的解法</a:t>
            </a:r>
            <a:endParaRPr lang="en-US" altLang="zh-CN" sz="23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后缀数组的概念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7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74753" y="843558"/>
            <a:ext cx="8861743" cy="381642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对字符串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的每个后缀，取左边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个字符（若后缀长度不足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，则全取），即得到一个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j-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j-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后缀的长度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&lt;= j)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若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长度为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，则有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j-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后缀，位置从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到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 - 1</a:t>
            </a: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banana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1-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后缀： 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b,a,n,a,n,a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banana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2-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后缀：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ba,an,na,an,na,a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banana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4-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后缀： 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bana,anan,nana,ana,na,a</a:t>
            </a: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辅助概念 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 j-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174753" y="843558"/>
            <a:ext cx="8861743" cy="3816424"/>
          </a:xfrm>
          <a:prstGeom prst="rect">
            <a:avLst/>
          </a:prstGeom>
        </p:spPr>
        <p:txBody>
          <a:bodyPr/>
          <a:lstStyle/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j-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后缀的</a:t>
            </a:r>
            <a:r>
              <a:rPr lang="zh-CN" altLang="en-US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排名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：可并列，相同的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j-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后缀排名一样，与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j-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后缀的位置无关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	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685800" eaLnBrk="1" hangingPunct="1"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排名数组  </a:t>
            </a:r>
            <a:r>
              <a:rPr lang="en-US" altLang="zh-CN" sz="23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pm</a:t>
            </a:r>
            <a:r>
              <a:rPr lang="en-US" altLang="zh-CN" sz="2300" baseline="30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	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sz="23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en-US" altLang="zh-CN" sz="2300" baseline="30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3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</a:t>
            </a:r>
            <a:r>
              <a:rPr lang="zh-CN" altLang="en-US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表示位置为 </a:t>
            </a:r>
            <a:r>
              <a:rPr lang="en-US" altLang="zh-CN" sz="23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j-</a:t>
            </a:r>
            <a:r>
              <a:rPr lang="zh-CN" altLang="en-US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后缀的排名</a:t>
            </a:r>
            <a:endParaRPr lang="en-US" altLang="zh-CN" sz="2300" baseline="30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j-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后缀的</a:t>
            </a:r>
            <a:r>
              <a:rPr lang="zh-CN" altLang="en-US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名次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：不可并列，相同的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j-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后缀，位置靠左的名次在前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1" defTabSz="685800" eaLnBrk="1" hangingPunct="1">
              <a:defRPr/>
            </a:pPr>
            <a:r>
              <a:rPr lang="en-US" altLang="zh-CN" sz="23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</a:t>
            </a:r>
            <a:r>
              <a:rPr lang="en-US" altLang="zh-CN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[</a:t>
            </a:r>
            <a:r>
              <a:rPr lang="en-US" altLang="zh-CN" sz="23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]</a:t>
            </a:r>
            <a:r>
              <a:rPr lang="zh-CN" altLang="en-US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就是名次为 </a:t>
            </a:r>
            <a:r>
              <a:rPr lang="en-US" altLang="zh-CN" sz="23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en-US" altLang="zh-CN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n-</a:t>
            </a:r>
            <a:r>
              <a:rPr lang="zh-CN" altLang="en-US" sz="2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后缀的位置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是原字符串长度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</a:p>
          <a:p>
            <a:pPr lvl="1" defTabSz="685800" eaLnBrk="1" hangingPunct="1">
              <a:defRPr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1" defTabSz="685800" eaLnBrk="1" hangingPunct="1"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1" defTabSz="685800" eaLnBrk="1" hangingPunct="1">
              <a:defRPr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1" defTabSz="685800" eaLnBrk="1" hangingPunct="1">
              <a:defRPr/>
            </a:pP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defTabSz="685800" eaLnBrk="1" hangingPunct="1">
              <a:buFont typeface="Wingdings" panose="05000000000000000000" pitchFamily="2" charset="2"/>
              <a:buChar char="l"/>
              <a:defRPr/>
            </a:pP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辅助概念 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 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排名和名次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70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b="0" kern="1200" dirty="0" smtClean="0">
                <a:solidFill>
                  <a:srgbClr val="0070C0"/>
                </a:solidFill>
              </a:rPr>
              <a:t>倍增法求后缀数组</a:t>
            </a:r>
            <a:endParaRPr lang="zh-CN" altLang="en-US" sz="2400" b="0" kern="1200" dirty="0">
              <a:solidFill>
                <a:srgbClr val="0070C0"/>
              </a:solidFill>
            </a:endParaRP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信息科学技术学院</a:t>
            </a:r>
          </a:p>
        </p:txBody>
      </p:sp>
      <p:sp>
        <p:nvSpPr>
          <p:cNvPr id="23556" name="TextBox 7"/>
          <p:cNvSpPr txBox="1">
            <a:spLocks noChangeArrowheads="1"/>
          </p:cNvSpPr>
          <p:nvPr/>
        </p:nvSpPr>
        <p:spPr bwMode="auto">
          <a:xfrm>
            <a:off x="7596188" y="4659313"/>
            <a:ext cx="1416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美国黄石公园</a:t>
            </a: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625" y="457207"/>
            <a:ext cx="6234375" cy="413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6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52115</TotalTime>
  <Words>1327</Words>
  <Application>Microsoft Office PowerPoint</Application>
  <PresentationFormat>全屏显示(16:9)</PresentationFormat>
  <Paragraphs>410</Paragraphs>
  <Slides>35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等线</vt:lpstr>
      <vt:lpstr>黑体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Office 主题</vt:lpstr>
      <vt:lpstr>数据结构和算法实习</vt:lpstr>
      <vt:lpstr>后缀数组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倍增法求后缀数组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guowei</dc:creator>
  <cp:lastModifiedBy>Wei Guo</cp:lastModifiedBy>
  <cp:revision>743</cp:revision>
  <dcterms:modified xsi:type="dcterms:W3CDTF">2020-11-02T06:21:08Z</dcterms:modified>
</cp:coreProperties>
</file>