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18" r:id="rId2"/>
    <p:sldId id="447" r:id="rId3"/>
    <p:sldId id="366" r:id="rId4"/>
    <p:sldId id="611" r:id="rId5"/>
    <p:sldId id="686" r:id="rId6"/>
    <p:sldId id="679" r:id="rId7"/>
    <p:sldId id="680" r:id="rId8"/>
    <p:sldId id="681" r:id="rId9"/>
    <p:sldId id="685" r:id="rId10"/>
    <p:sldId id="688" r:id="rId11"/>
    <p:sldId id="689" r:id="rId12"/>
    <p:sldId id="693" r:id="rId13"/>
    <p:sldId id="690" r:id="rId14"/>
    <p:sldId id="691" r:id="rId15"/>
    <p:sldId id="692" r:id="rId16"/>
    <p:sldId id="695" r:id="rId17"/>
    <p:sldId id="694" r:id="rId18"/>
    <p:sldId id="696" r:id="rId19"/>
    <p:sldId id="698" r:id="rId20"/>
    <p:sldId id="699" r:id="rId21"/>
    <p:sldId id="700" r:id="rId22"/>
    <p:sldId id="701" r:id="rId23"/>
    <p:sldId id="702" r:id="rId24"/>
    <p:sldId id="710" r:id="rId25"/>
    <p:sldId id="709" r:id="rId26"/>
    <p:sldId id="703" r:id="rId27"/>
    <p:sldId id="706" r:id="rId28"/>
    <p:sldId id="708" r:id="rId29"/>
    <p:sldId id="707" r:id="rId30"/>
    <p:sldId id="711" r:id="rId31"/>
    <p:sldId id="712" r:id="rId3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owei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B08"/>
    <a:srgbClr val="070CEB"/>
    <a:srgbClr val="009900"/>
    <a:srgbClr val="7F0A07"/>
    <a:srgbClr val="742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1" d="100"/>
          <a:sy n="111" d="100"/>
        </p:scale>
        <p:origin x="662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13AC528-B7CF-43DF-A226-2F88EEC30678}" type="datetimeFigureOut">
              <a:rPr lang="zh-CN" altLang="en-US"/>
              <a:pPr>
                <a:defRPr/>
              </a:pPr>
              <a:t>2020/11/8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4B595F2-53E1-4C39-8025-A8B80555654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93A342-71DC-40AF-858B-4785864C94E0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1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fld id="{CEF2A48D-F955-4F95-A81D-3DDAD0DAF1B7}" type="slidenum">
              <a:rPr lang="zh-CN" altLang="en-US" smtClean="0"/>
              <a:pPr>
                <a:spcBef>
                  <a:spcPct val="0"/>
                </a:spcBef>
              </a:pPr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7956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5A024B-F00F-4E34-A2F5-2805A6570CE3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3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Documents and Settings\hyz\桌面\3_02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23526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 rot="10800000" flipV="1">
            <a:off x="2928938" y="428625"/>
            <a:ext cx="6215062" cy="33338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429500" y="5037138"/>
            <a:ext cx="1714500" cy="106362"/>
          </a:xfrm>
          <a:prstGeom prst="rect">
            <a:avLst/>
          </a:prstGeom>
          <a:solidFill>
            <a:srgbClr val="920B08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45E34-6262-41B0-B8FE-0A23B067EBDA}" type="datetime1">
              <a:rPr lang="zh-CN" altLang="en-US"/>
              <a:pPr>
                <a:defRPr/>
              </a:pPr>
              <a:t>2020/11/8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91688-7EDE-474B-83FB-6BC3A399DD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868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86C65-51E4-46E2-9D48-81ABCA3A218B}" type="datetime1">
              <a:rPr lang="zh-CN" altLang="en-US"/>
              <a:pPr>
                <a:defRPr/>
              </a:pPr>
              <a:t>2020/11/8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C5F85-5DC9-4803-9829-780FC6C8890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05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7C6AD-80D4-472B-A8BC-59B978C63B5C}" type="datetime1">
              <a:rPr lang="zh-CN" altLang="en-US"/>
              <a:pPr>
                <a:defRPr/>
              </a:pPr>
              <a:t>2020/11/8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40ED6-676D-44C7-A3F5-B353F55AF60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705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7BE59-6882-4626-8F5D-97225F940EB9}" type="datetime1">
              <a:rPr lang="zh-CN" altLang="en-US"/>
              <a:pPr>
                <a:defRPr/>
              </a:pPr>
              <a:t>2020/11/8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9CD57-866E-484B-ABC5-8426F65BE10E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916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 rot="10800000" flipV="1">
            <a:off x="0" y="1588"/>
            <a:ext cx="9144000" cy="58737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 rot="10800000" flipV="1">
            <a:off x="1357313" y="0"/>
            <a:ext cx="7786687" cy="53975"/>
          </a:xfrm>
          <a:prstGeom prst="rect">
            <a:avLst/>
          </a:prstGeom>
          <a:solidFill>
            <a:schemeClr val="tx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7357"/>
            <a:ext cx="8358246" cy="795354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131"/>
            <a:ext cx="8229600" cy="3469492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60328-749C-4FCA-A76B-5ECE191FF8DF}" type="datetime1">
              <a:rPr lang="zh-CN" altLang="en-US"/>
              <a:pPr>
                <a:defRPr/>
              </a:pPr>
              <a:t>2020/11/8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F233B-3EC7-40CD-9FAD-6E5F081E9C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24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 rot="10800000" flipV="1">
            <a:off x="0" y="1588"/>
            <a:ext cx="9144000" cy="58737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 rot="10800000" flipV="1">
            <a:off x="1357313" y="0"/>
            <a:ext cx="7786687" cy="53975"/>
          </a:xfrm>
          <a:prstGeom prst="rect">
            <a:avLst/>
          </a:prstGeom>
          <a:solidFill>
            <a:schemeClr val="tx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523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58B8C-08E9-433A-8E3B-F8766796DCF3}" type="datetime1">
              <a:rPr lang="zh-CN" altLang="en-US"/>
              <a:pPr>
                <a:defRPr/>
              </a:pPr>
              <a:t>2020/11/8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F6C76-E6C3-4EFB-B628-08831D72694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06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6F30D-6B43-4479-9E1F-8F049AA6DECC}" type="datetime1">
              <a:rPr lang="zh-CN" altLang="en-US"/>
              <a:pPr>
                <a:defRPr/>
              </a:pPr>
              <a:t>2020/11/8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EC53C-99B3-4290-AB99-0041D1158A8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20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CE323-B335-4C85-9349-1A9B289BFD06}" type="datetime1">
              <a:rPr lang="zh-CN" altLang="en-US"/>
              <a:pPr>
                <a:defRPr/>
              </a:pPr>
              <a:t>2020/11/8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00BF3-21BA-45DC-BD77-DC99088B45C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13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5C216-A742-4158-ACFE-AA393DB29424}" type="datetime1">
              <a:rPr lang="zh-CN" altLang="en-US"/>
              <a:pPr>
                <a:defRPr/>
              </a:pPr>
              <a:t>2020/11/8</a:t>
            </a:fld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949A6-9537-40D1-B606-375BCCD6140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79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4D8D6-C7D1-480E-86E7-07B61ADFEF22}" type="datetime1">
              <a:rPr lang="zh-CN" altLang="en-US"/>
              <a:pPr>
                <a:defRPr/>
              </a:pPr>
              <a:t>2020/11/8</a:t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6716C-E9BB-4744-B591-AEACE7D8CA5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60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CE244-4ED5-4F7D-AD0A-E4CD1A0BD8E5}" type="datetime1">
              <a:rPr lang="zh-CN" altLang="en-US"/>
              <a:pPr>
                <a:defRPr/>
              </a:pPr>
              <a:t>2020/11/8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432CF-9BA3-4227-B808-35F44726D82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48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E4295769-D2E8-4813-8576-326CBBE24878}" type="datetime1">
              <a:rPr lang="zh-CN" altLang="en-US"/>
              <a:pPr>
                <a:defRPr/>
              </a:pPr>
              <a:t>2020/11/8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A3815B70-FEFA-4A38-9A5A-C8F538E57EBD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1691680" y="1390734"/>
            <a:ext cx="5472956" cy="1103312"/>
          </a:xfrm>
        </p:spPr>
        <p:txBody>
          <a:bodyPr/>
          <a:lstStyle/>
          <a:p>
            <a:pPr eaLnBrk="1" hangingPunct="1"/>
            <a:r>
              <a:rPr lang="zh-CN" altLang="en-US" sz="3800" dirty="0" smtClean="0"/>
              <a:t>数据结构和算法实习</a:t>
            </a:r>
            <a:endParaRPr lang="zh-CN" altLang="en-US" sz="2400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57550" y="2619375"/>
            <a:ext cx="2484438" cy="503238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郭 炜</a:t>
            </a: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236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5125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F5D9EE-20FC-4FB5-9675-1EB0D3F7FEB6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200" smtClean="0">
              <a:solidFill>
                <a:srgbClr val="898989"/>
              </a:solidFill>
            </a:endParaRPr>
          </a:p>
        </p:txBody>
      </p:sp>
      <p:sp>
        <p:nvSpPr>
          <p:cNvPr id="5126" name="TextBox 10"/>
          <p:cNvSpPr txBox="1">
            <a:spLocks noChangeArrowheads="1"/>
          </p:cNvSpPr>
          <p:nvPr/>
        </p:nvSpPr>
        <p:spPr bwMode="auto">
          <a:xfrm>
            <a:off x="1130300" y="3282950"/>
            <a:ext cx="6738938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dirty="0" smtClean="0">
              <a:latin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学会程序和算法，走遍天下都不怕</a:t>
            </a:r>
            <a:r>
              <a:rPr lang="en-US" altLang="zh-CN" sz="18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600" dirty="0" smtClean="0">
              <a:latin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 smtClean="0">
                <a:latin typeface="微软雅黑" panose="020B0503020204020204" pitchFamily="34" charset="-122"/>
              </a:rPr>
              <a:t>讲义照片均为郭炜拍摄</a:t>
            </a:r>
            <a:endParaRPr lang="zh-CN" altLang="en-US" sz="1600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1"/>
          <p:cNvSpPr txBox="1">
            <a:spLocks/>
          </p:cNvSpPr>
          <p:nvPr/>
        </p:nvSpPr>
        <p:spPr>
          <a:xfrm>
            <a:off x="168957" y="627534"/>
            <a:ext cx="8651515" cy="3816424"/>
          </a:xfrm>
          <a:prstGeom prst="rect">
            <a:avLst/>
          </a:prstGeom>
        </p:spPr>
        <p:txBody>
          <a:bodyPr/>
          <a:lstStyle/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关于 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 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数组的定理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简称 </a:t>
            </a:r>
            <a:r>
              <a:rPr lang="en-US" altLang="zh-CN" sz="2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</a:t>
            </a:r>
            <a:r>
              <a:rPr lang="zh-CN" altLang="en-US" sz="2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定理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稍后证明）：</a:t>
            </a: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</a:t>
            </a:r>
          </a:p>
          <a:p>
            <a:pPr defTabSz="685800" eaLnBrk="1" hangingPunct="1">
              <a:defRPr/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H[</a:t>
            </a:r>
            <a:r>
              <a:rPr lang="en-US" altLang="zh-CN" sz="2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] &gt;= H[i-1] -1               (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当</a:t>
            </a:r>
            <a:r>
              <a:rPr lang="en-US" altLang="zh-CN" sz="2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&gt; 0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且 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Rank[</a:t>
            </a:r>
            <a:r>
              <a:rPr lang="en-US" altLang="zh-CN" sz="2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] &gt; 0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             </a:t>
            </a:r>
          </a:p>
          <a:p>
            <a:pPr defTabSz="685800" eaLnBrk="1" hangingPunct="1">
              <a:defRPr/>
            </a:pPr>
            <a:r>
              <a:rPr lang="zh-CN" altLang="en-US" sz="2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</a:t>
            </a:r>
            <a:endParaRPr lang="en-US" altLang="zh-CN" sz="21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定理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用途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Rank[</a:t>
            </a:r>
            <a:r>
              <a:rPr lang="en-US" altLang="zh-CN" sz="2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= 0,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H[</a:t>
            </a:r>
            <a:r>
              <a:rPr lang="en-US" altLang="zh-CN" sz="2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= 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否则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欲求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H[</a:t>
            </a:r>
            <a:r>
              <a:rPr lang="en-US" altLang="zh-CN" sz="2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],  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需要比较 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Suffix(</a:t>
            </a:r>
            <a:r>
              <a:rPr lang="en-US" altLang="zh-CN" sz="2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和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Suffix(</a:t>
            </a:r>
            <a:r>
              <a:rPr lang="en-US" altLang="zh-CN" sz="21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sa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[Rank[</a:t>
            </a:r>
            <a:r>
              <a:rPr lang="en-US" altLang="zh-CN" sz="2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]-1])</a:t>
            </a:r>
          </a:p>
          <a:p>
            <a:pPr defTabSz="685800" eaLnBrk="1" hangingPunct="1">
              <a:defRPr/>
            </a:pP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(</a:t>
            </a:r>
            <a:r>
              <a:rPr lang="en-US" altLang="zh-CN" sz="2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sa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就用在这里了）</a:t>
            </a: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因 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H[</a:t>
            </a:r>
            <a:r>
              <a:rPr lang="en-US" altLang="zh-CN" sz="2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] &gt;= H[i-1] -1, 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故这两个后缀的前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H[i-1] -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个字符是相等的。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因此只需要从这两个后缀的第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H[i-1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H[i-1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]-1)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比较即可。</a:t>
            </a: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而且，比到第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H[</a:t>
            </a:r>
            <a:r>
              <a:rPr lang="en-US" altLang="zh-CN" sz="2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]+1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个字符，就发现不等了，因此</a:t>
            </a:r>
            <a:r>
              <a:rPr lang="zh-CN" altLang="en-US" sz="2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比较的字符数不超过 </a:t>
            </a:r>
            <a:r>
              <a:rPr lang="en-US" altLang="zh-CN" sz="2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H[</a:t>
            </a:r>
            <a:r>
              <a:rPr lang="en-US" altLang="zh-CN" sz="21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</a:t>
            </a:r>
            <a:r>
              <a:rPr lang="en-US" altLang="zh-CN" sz="2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] – H[i-1] + 2</a:t>
            </a:r>
          </a:p>
          <a:p>
            <a:pPr defTabSz="685800" eaLnBrk="1" hangingPunct="1">
              <a:defRPr/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               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168957" y="162641"/>
            <a:ext cx="6172200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 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 </a:t>
            </a: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07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1"/>
          <p:cNvSpPr txBox="1">
            <a:spLocks/>
          </p:cNvSpPr>
          <p:nvPr/>
        </p:nvSpPr>
        <p:spPr>
          <a:xfrm>
            <a:off x="168957" y="627534"/>
            <a:ext cx="8651515" cy="4320480"/>
          </a:xfrm>
          <a:prstGeom prst="rect">
            <a:avLst/>
          </a:prstGeom>
        </p:spPr>
        <p:txBody>
          <a:bodyPr/>
          <a:lstStyle/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求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H[0]</a:t>
            </a:r>
          </a:p>
          <a:p>
            <a:pPr defTabSz="685800" eaLnBrk="1" hangingPunct="1">
              <a:defRPr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硬比较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Suffix(0)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Suffix(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sa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[Rank[0]-1]), O(n) </a:t>
            </a:r>
          </a:p>
          <a:p>
            <a:pPr defTabSz="685800" eaLnBrk="1" hangingPunct="1">
              <a:defRPr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依次求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H[1],H[2] ... H[n-1]</a:t>
            </a: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H[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时要在两个后缀间做一些字符的比较，比较次数不超过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H[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- H[i-1] + 2 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</a:t>
            </a:r>
          </a:p>
          <a:p>
            <a:pPr defTabSz="685800" eaLnBrk="1" hangingPunct="1">
              <a:defRPr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则总的比较次数 不超过 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  ∑(H[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]- H[i-1]) + 2n   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= 1...n-1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168957" y="162641"/>
            <a:ext cx="6172200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 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 </a:t>
            </a: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310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1"/>
          <p:cNvSpPr txBox="1">
            <a:spLocks/>
          </p:cNvSpPr>
          <p:nvPr/>
        </p:nvSpPr>
        <p:spPr>
          <a:xfrm>
            <a:off x="168957" y="627534"/>
            <a:ext cx="8651515" cy="4320480"/>
          </a:xfrm>
          <a:prstGeom prst="rect">
            <a:avLst/>
          </a:prstGeom>
        </p:spPr>
        <p:txBody>
          <a:bodyPr/>
          <a:lstStyle/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计算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 ∑(H[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]- H[i-1])      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= 1...n-1</a:t>
            </a: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2400" b="1" dirty="0">
              <a:latin typeface="Courier New" panose="02070309020205020404" pitchFamily="49" charset="0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en-US" altLang="zh-CN" sz="2400" dirty="0" smtClean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  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即所有</a:t>
            </a:r>
            <a:r>
              <a:rPr lang="en-US" altLang="zh-CN" sz="2400" dirty="0" smtClean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"H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值增量</a:t>
            </a:r>
            <a:r>
              <a:rPr lang="en-US" altLang="zh-CN" sz="2400" dirty="0" smtClean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"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 的和</a:t>
            </a:r>
            <a:endParaRPr lang="en-US" altLang="zh-CN" sz="2400" dirty="0" smtClean="0">
              <a:latin typeface="Courier New" panose="02070309020205020404" pitchFamily="49" charset="0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en-US" altLang="zh-CN" sz="2400" b="1" dirty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 </a:t>
            </a:r>
          </a:p>
          <a:p>
            <a:pPr defTabSz="685800" eaLnBrk="1" hangingPunct="1"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  </a:t>
            </a:r>
            <a:r>
              <a:rPr lang="en-US" altLang="zh-CN" sz="2400" dirty="0" smtClean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H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值增量可以为负，但最小为</a:t>
            </a:r>
            <a:r>
              <a:rPr lang="en-US" altLang="zh-CN" sz="2400" dirty="0" smtClean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-1(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因为 </a:t>
            </a:r>
            <a:r>
              <a:rPr lang="en-US" altLang="zh-CN" sz="2400" dirty="0" smtClean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H[</a:t>
            </a:r>
            <a:r>
              <a:rPr lang="en-US" altLang="zh-CN" sz="24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i</a:t>
            </a:r>
            <a:r>
              <a:rPr lang="en-US" altLang="zh-CN" sz="2400" dirty="0" smtClean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]&gt;=H[i-1]-1)</a:t>
            </a:r>
          </a:p>
          <a:p>
            <a:pPr defTabSz="685800" eaLnBrk="1" hangingPunct="1">
              <a:defRPr/>
            </a:pP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  因负的增量之和最多 </a:t>
            </a:r>
            <a:r>
              <a:rPr lang="en-US" altLang="zh-CN" sz="2400" dirty="0" smtClean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–(n-1) ,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且 </a:t>
            </a:r>
            <a:r>
              <a:rPr lang="en-US" altLang="zh-CN" sz="24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H 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值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</a:rPr>
              <a:t>最大为 </a:t>
            </a:r>
            <a:r>
              <a:rPr lang="en-US" altLang="zh-CN" sz="24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n-1</a:t>
            </a:r>
          </a:p>
          <a:p>
            <a:pPr defTabSz="685800" eaLnBrk="1" hangingPunct="1">
              <a:defRPr/>
            </a:pP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400" dirty="0" smtClean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故正的增量之和不超过 </a:t>
            </a:r>
            <a:r>
              <a:rPr lang="en-US" altLang="zh-CN" sz="2400" dirty="0" smtClean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2(n-1)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 </a:t>
            </a:r>
            <a:endParaRPr lang="en-US" altLang="zh-CN" sz="2400" dirty="0" smtClean="0">
              <a:latin typeface="Courier New" panose="02070309020205020404" pitchFamily="49" charset="0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  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故 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∑(H[</a:t>
            </a:r>
            <a:r>
              <a:rPr lang="en-US" altLang="zh-CN" sz="2400" dirty="0" err="1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]- H[i-1]) 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为 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O(n</a:t>
            </a:r>
            <a:r>
              <a:rPr lang="en-US" altLang="zh-CN" sz="2400" dirty="0" smtClean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)</a:t>
            </a:r>
          </a:p>
          <a:p>
            <a:pPr defTabSz="685800" eaLnBrk="1" hangingPunct="1">
              <a:defRPr/>
            </a:pP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400" dirty="0" smtClean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故求</a:t>
            </a:r>
            <a:r>
              <a:rPr lang="en-US" altLang="zh-CN" sz="2400" dirty="0" smtClean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H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数组为 </a:t>
            </a:r>
            <a:r>
              <a:rPr lang="en-US" altLang="zh-CN" sz="2400" dirty="0" smtClean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O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（</a:t>
            </a:r>
            <a:r>
              <a:rPr lang="en-US" altLang="zh-CN" sz="2400" dirty="0" smtClean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n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）（在</a:t>
            </a:r>
            <a:r>
              <a:rPr lang="en-US" altLang="zh-CN" sz="24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sa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已知的前提下）</a:t>
            </a:r>
            <a:endParaRPr lang="en-US" altLang="zh-CN" sz="2400" dirty="0">
              <a:latin typeface="Courier New" panose="02070309020205020404" pitchFamily="49" charset="0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endParaRPr lang="en-US" altLang="zh-CN" sz="2400" dirty="0" smtClean="0">
              <a:latin typeface="Courier New" panose="02070309020205020404" pitchFamily="49" charset="0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400" dirty="0" smtClean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  </a:t>
            </a:r>
            <a:endParaRPr lang="en-US" altLang="zh-CN" sz="2400" dirty="0">
              <a:latin typeface="Courier New" panose="02070309020205020404" pitchFamily="49" charset="0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en-US" altLang="zh-CN" sz="2400" dirty="0" smtClean="0"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rPr>
              <a:t>  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168957" y="162641"/>
            <a:ext cx="6172200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 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 </a:t>
            </a: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215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1"/>
          <p:cNvSpPr txBox="1">
            <a:spLocks/>
          </p:cNvSpPr>
          <p:nvPr/>
        </p:nvSpPr>
        <p:spPr>
          <a:xfrm>
            <a:off x="141751" y="843558"/>
            <a:ext cx="9077767" cy="1296144"/>
          </a:xfrm>
          <a:prstGeom prst="rect">
            <a:avLst/>
          </a:prstGeom>
        </p:spPr>
        <p:txBody>
          <a:bodyPr/>
          <a:lstStyle/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LCP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引理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LCPL(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j) = min{ LCPL(k,k+1)  | k = 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… j – 1}</a:t>
            </a:r>
          </a:p>
          <a:p>
            <a:pPr defTabSz="685800" eaLnBrk="1" hangingPunct="1">
              <a:defRPr/>
            </a:pP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证明：</a:t>
            </a: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685800" eaLnBrk="1" hangingPunct="1">
              <a:defRPr/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1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 设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LCP(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= "banana",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 名次在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内的所有后缀，都以</a:t>
            </a: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"banana"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打头。因此</a:t>
            </a: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LCPL(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&lt;= LCPL(k, k+1)   |  k = 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... j – 1</a:t>
            </a:r>
          </a:p>
          <a:p>
            <a:pPr defTabSz="685800" eaLnBrk="1" hangingPunct="1">
              <a:defRPr/>
            </a:pP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zh-CN" altLang="en-US" sz="2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 </a:t>
            </a:r>
            <a:r>
              <a:rPr lang="en-US" altLang="zh-CN" sz="2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LCPL(k,k+1)</a:t>
            </a:r>
            <a:r>
              <a:rPr lang="zh-CN" altLang="en-US" sz="2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都不小于</a:t>
            </a:r>
            <a:r>
              <a:rPr lang="en-US" altLang="zh-CN" sz="2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LCPL(</a:t>
            </a:r>
            <a:r>
              <a:rPr lang="en-US" altLang="zh-CN" sz="23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2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k = 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... j-1   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168957" y="162641"/>
            <a:ext cx="6172200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H[</a:t>
            </a:r>
            <a:r>
              <a:rPr lang="en-US" altLang="zh-CN" sz="26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&gt;= H[i-1] -1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304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1"/>
          <p:cNvSpPr txBox="1">
            <a:spLocks/>
          </p:cNvSpPr>
          <p:nvPr/>
        </p:nvSpPr>
        <p:spPr>
          <a:xfrm>
            <a:off x="141751" y="843558"/>
            <a:ext cx="9077767" cy="1296144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不是每个 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LCPL(k,k+1)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都大于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LCPL(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k =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 j -1</a:t>
            </a:r>
          </a:p>
          <a:p>
            <a:pPr defTabSz="685800" eaLnBrk="1" hangingPunct="1">
              <a:defRPr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辅助定理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LCPL(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b,c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&gt; x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且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LCPL(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&gt; x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LCPL(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a,c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&gt;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，显然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反证法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LCPL(j-1,j) &gt; LCPL(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且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LCPL(j-2,j-1) &gt; LCPL(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defTabSz="685800" eaLnBrk="1" hangingPunct="1"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=&gt;   LCPL(j-2,j) &gt; LCPL(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defTabSz="685800" eaLnBrk="1" hangingPunct="1"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   LCPL(j-2,j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&gt; LCPL(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且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LCPL(j-3,j-2) &gt; LCPL(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 defTabSz="685800" eaLnBrk="1" hangingPunct="1"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=&gt;   LCPL(j-3,j) &gt; LCPL(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.</a:t>
            </a:r>
          </a:p>
          <a:p>
            <a:pPr defTabSz="685800" eaLnBrk="1" hangingPunct="1"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.....</a:t>
            </a:r>
          </a:p>
          <a:p>
            <a:pPr defTabSz="685800" eaLnBrk="1" hangingPunct="1"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LCPL(i,i+1) &gt; LCPL(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且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LCPL(i+1,j) &gt; LCPL(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defTabSz="685800" eaLnBrk="1" hangingPunct="1"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=&gt;   LCPL(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&gt; LCPL(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，矛盾。所以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8957" y="162641"/>
            <a:ext cx="6172200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H[</a:t>
            </a:r>
            <a:r>
              <a:rPr lang="en-US" altLang="zh-CN" sz="26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&gt;= H[i-1] -1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270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1"/>
          <p:cNvSpPr txBox="1">
            <a:spLocks/>
          </p:cNvSpPr>
          <p:nvPr/>
        </p:nvSpPr>
        <p:spPr>
          <a:xfrm>
            <a:off x="141751" y="843558"/>
            <a:ext cx="9077767" cy="1296144"/>
          </a:xfrm>
          <a:prstGeom prst="rect">
            <a:avLst/>
          </a:prstGeom>
        </p:spPr>
        <p:txBody>
          <a:bodyPr/>
          <a:lstStyle/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LCP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引理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对任何 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&lt;= k &lt; j,   LCPL(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k,j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 &gt;= LCPL(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i,j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</a:p>
          <a:p>
            <a:pPr defTabSz="685800" eaLnBrk="1" hangingPunct="1"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, j, k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都是后缀的名次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LCP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引理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显然推得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8957" y="162641"/>
            <a:ext cx="6172200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H[</a:t>
            </a:r>
            <a:r>
              <a:rPr lang="en-US" altLang="zh-CN" sz="26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&gt;= H[i-1] -1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05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1"/>
          <p:cNvSpPr txBox="1">
            <a:spLocks/>
          </p:cNvSpPr>
          <p:nvPr/>
        </p:nvSpPr>
        <p:spPr>
          <a:xfrm>
            <a:off x="141751" y="843558"/>
            <a:ext cx="9077767" cy="1296144"/>
          </a:xfrm>
          <a:prstGeom prst="rect">
            <a:avLst/>
          </a:prstGeom>
        </p:spPr>
        <p:txBody>
          <a:bodyPr/>
          <a:lstStyle/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LCP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引理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LCPL( Suffix(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),Suffix(j)) &gt;= 1, 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</a:p>
          <a:p>
            <a:pPr lvl="1" defTabSz="685800" eaLnBrk="1" hangingPunct="1">
              <a:defRPr/>
            </a:pP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Fact 1:</a:t>
            </a:r>
          </a:p>
          <a:p>
            <a:pPr lvl="1" defTabSz="685800" eaLnBrk="1" hangingPunct="1">
              <a:defRPr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lvl="1" defTabSz="685800" eaLnBrk="1" hangingPunct="1">
              <a:defRPr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Suffix(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&lt; Suffix(j)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Suffix(i+1) &lt; Suffix(j+1)</a:t>
            </a:r>
          </a:p>
          <a:p>
            <a:pPr lvl="1" defTabSz="685800" eaLnBrk="1" hangingPunct="1">
              <a:defRPr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685800" eaLnBrk="1" hangingPunct="1">
              <a:defRPr/>
            </a:pPr>
            <a:r>
              <a:rPr lang="en-US" altLang="zh-CN" sz="2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Fact 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1" defTabSz="685800" eaLnBrk="1" hangingPunct="1">
              <a:defRPr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lvl="1" defTabSz="685800" eaLnBrk="1" hangingPunct="1"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LCPL(Suffix(i+1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),Suffix(j+1)) = LCPL(Suffix(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Suffix(j))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8957" y="162641"/>
            <a:ext cx="6172200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H[</a:t>
            </a:r>
            <a:r>
              <a:rPr lang="en-US" altLang="zh-CN" sz="26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&gt;= H[i-1] -1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300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1"/>
          <p:cNvSpPr txBox="1">
            <a:spLocks/>
          </p:cNvSpPr>
          <p:nvPr/>
        </p:nvSpPr>
        <p:spPr>
          <a:xfrm>
            <a:off x="141751" y="843558"/>
            <a:ext cx="9077767" cy="1296144"/>
          </a:xfrm>
          <a:prstGeom prst="rect">
            <a:avLst/>
          </a:prstGeom>
        </p:spPr>
        <p:txBody>
          <a:bodyPr/>
          <a:lstStyle/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H[i-1] = 0,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&gt; H[i-1] - 1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显然成立</a:t>
            </a: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H[i-1] &gt; 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则：</a:t>
            </a:r>
          </a:p>
          <a:p>
            <a:pPr marL="342900" indent="-342900" defTabSz="6858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令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[Rank[i-1]-1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H[i-1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= LCPL(Suffix(k),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Suffix(i-1))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0</a:t>
            </a:r>
          </a:p>
          <a:p>
            <a:pPr defTabSz="685800" eaLnBrk="1" hangingPunct="1"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LCPL(Suffix(k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),Suffix(i-1)) &gt; 0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Suffix(k) &lt; Suffix(i-1)</a:t>
            </a:r>
          </a:p>
          <a:p>
            <a:pPr defTabSz="685800" eaLnBrk="1" hangingPunct="1"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LCP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引理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3 - fact 1:</a:t>
            </a:r>
          </a:p>
          <a:p>
            <a:pPr defTabSz="685800" eaLnBrk="1" hangingPunct="1"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Suffix(k+1) &lt; Suffix(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defTabSz="685800" eaLnBrk="1" hangingPunct="1"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Rank[k+1] &lt; Rank[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920B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Rank[k+1] &lt;= Rank[</a:t>
            </a:r>
            <a:r>
              <a:rPr lang="en-US" altLang="zh-CN" sz="2000" dirty="0" err="1">
                <a:solidFill>
                  <a:srgbClr val="920B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920B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]-1</a:t>
            </a:r>
          </a:p>
          <a:p>
            <a:pPr marL="342900" indent="-342900" defTabSz="6858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LCPL(Suffix(k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),Suffix(i-1)) &gt; 0</a:t>
            </a:r>
          </a:p>
          <a:p>
            <a:pPr defTabSz="685800" eaLnBrk="1" hangingPunct="1">
              <a:defRPr/>
            </a:pPr>
            <a:r>
              <a:rPr lang="zh-CN" altLang="en-US" sz="2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根据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LCP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引理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3 - fact 2</a:t>
            </a:r>
          </a:p>
          <a:p>
            <a:pPr defTabSz="685800" eaLnBrk="1" hangingPunct="1"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LCPL(Suffix(k+1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),Suffix(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 = LCPL(Suffix(k),Suffix(i-1)) - 1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=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H[i-1] - 1</a:t>
            </a:r>
          </a:p>
          <a:p>
            <a:pPr defTabSz="685800" eaLnBrk="1" hangingPunct="1"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en-US" altLang="zh-CN" sz="2000" dirty="0" smtClean="0">
                <a:solidFill>
                  <a:srgbClr val="920B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LCPL(Rank[k+1</a:t>
            </a:r>
            <a:r>
              <a:rPr lang="en-US" altLang="zh-CN" sz="2000" dirty="0">
                <a:solidFill>
                  <a:srgbClr val="920B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],Rank[</a:t>
            </a:r>
            <a:r>
              <a:rPr lang="en-US" altLang="zh-CN" sz="2000" dirty="0" err="1">
                <a:solidFill>
                  <a:srgbClr val="920B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920B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]) = H[i-1] - </a:t>
            </a:r>
            <a:r>
              <a:rPr lang="en-US" altLang="zh-CN" sz="2000" dirty="0" smtClean="0">
                <a:solidFill>
                  <a:srgbClr val="920B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000" dirty="0">
              <a:solidFill>
                <a:srgbClr val="920B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8957" y="162641"/>
            <a:ext cx="6172200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H[</a:t>
            </a:r>
            <a:r>
              <a:rPr lang="en-US" altLang="zh-CN" sz="26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&gt;= H[i-1] -1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54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1"/>
          <p:cNvSpPr txBox="1">
            <a:spLocks/>
          </p:cNvSpPr>
          <p:nvPr/>
        </p:nvSpPr>
        <p:spPr>
          <a:xfrm>
            <a:off x="141751" y="843558"/>
            <a:ext cx="9077767" cy="1296144"/>
          </a:xfrm>
          <a:prstGeom prst="rect">
            <a:avLst/>
          </a:prstGeom>
        </p:spPr>
        <p:txBody>
          <a:bodyPr/>
          <a:lstStyle/>
          <a:p>
            <a:pPr marL="342900" indent="-342900" defTabSz="6858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 </a:t>
            </a:r>
            <a:r>
              <a:rPr lang="en-US" altLang="zh-CN" sz="2000" dirty="0">
                <a:solidFill>
                  <a:srgbClr val="920B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Rank[k+1] &lt;= Rank[</a:t>
            </a:r>
            <a:r>
              <a:rPr lang="en-US" altLang="zh-CN" sz="2000" dirty="0" err="1">
                <a:solidFill>
                  <a:srgbClr val="920B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920B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en-US" altLang="zh-CN" sz="2000" dirty="0" smtClean="0">
                <a:solidFill>
                  <a:srgbClr val="920B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1</a:t>
            </a:r>
          </a:p>
          <a:p>
            <a:pPr defTabSz="685800" eaLnBrk="1" hangingPunct="1"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 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LCP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引理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defTabSz="685800" eaLnBrk="1" hangingPunct="1">
              <a:defRPr/>
            </a:pPr>
            <a:r>
              <a:rPr lang="en-US" altLang="zh-CN" sz="2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LCPL(Rank[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]-1,Rank[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]) &gt;= LCPL(Rank[k+1],Rank[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= LCPL(Rank[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]-1,Rank[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  <a:p>
            <a:pPr defTabSz="685800" eaLnBrk="1" hangingPunct="1">
              <a:defRPr/>
            </a:pPr>
            <a:r>
              <a:rPr lang="en-US" altLang="zh-CN" sz="2000" dirty="0" smtClean="0">
                <a:solidFill>
                  <a:srgbClr val="070C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 smtClean="0">
                <a:solidFill>
                  <a:srgbClr val="920B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H[i-1] – 1 = </a:t>
            </a:r>
            <a:r>
              <a:rPr lang="en-US" altLang="zh-CN" sz="2000" dirty="0">
                <a:solidFill>
                  <a:srgbClr val="920B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LCPL(Rank[k+1],Rank[</a:t>
            </a:r>
            <a:r>
              <a:rPr lang="en-US" altLang="zh-CN" sz="2000" dirty="0" err="1">
                <a:solidFill>
                  <a:srgbClr val="920B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920B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  <a:p>
            <a:pPr defTabSz="685800" eaLnBrk="1" hangingPunct="1"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pPr defTabSz="685800" eaLnBrk="1" hangingPunct="1"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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H[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&gt;= H[i-1] - 1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8957" y="162641"/>
            <a:ext cx="6172200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H[</a:t>
            </a:r>
            <a:r>
              <a:rPr lang="en-US" altLang="zh-CN" sz="26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&gt;= H[i-1] -1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84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8957" y="699542"/>
            <a:ext cx="8928992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BuildHeight(char * str,int n,int * sa,int * </a:t>
            </a:r>
            <a:r>
              <a:rPr lang="zh-CN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zh-CN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i, j, k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for(int i = 0;i 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n; ++i) 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 是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名次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,n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是字符串长度 </a:t>
            </a:r>
            <a:endParaRPr lang="zh-CN" alt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Rank[sa[i]] =  i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height[0] = 0;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 = k = 0; i 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- 1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height[Rank[i++]] = k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zh-CN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是位置</a:t>
            </a:r>
            <a:endParaRPr lang="zh-CN" alt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(k ? k-- : 0, 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sa[Rank[i] - 1]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//Rank[0]&gt;0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才不越界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[i+k]==str[j+k]; k++)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//k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相当于是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H[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height[Rank[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 =  H[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要求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一开始 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Rank[0] </a:t>
            </a: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 0 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。只有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的最后一个字符是最小的，且在前面都不出现，才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可确保这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一点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。因此</a:t>
            </a: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 </a:t>
            </a:r>
            <a:r>
              <a:rPr lang="zh-CN" altLang="en-US" sz="1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用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此函数求 </a:t>
            </a:r>
            <a:r>
              <a:rPr lang="en-US" altLang="zh-CN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height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数组，则前面调用 </a:t>
            </a:r>
            <a:r>
              <a:rPr lang="en-US" altLang="zh-CN" sz="17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BuildSa</a:t>
            </a:r>
            <a:r>
              <a:rPr lang="en-US" altLang="zh-CN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以及调用此函数时，实参</a:t>
            </a:r>
            <a:r>
              <a:rPr lang="en-US" altLang="zh-CN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n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都必须是字符串实际的长度加 </a:t>
            </a:r>
            <a:r>
              <a:rPr lang="en-US" altLang="zh-CN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 (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相当于把结尾的</a:t>
            </a:r>
            <a:r>
              <a:rPr lang="en-US" altLang="zh-CN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'\0'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也算成字符串的一部分</a:t>
            </a:r>
            <a:r>
              <a:rPr lang="en-US" altLang="zh-CN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 , </a:t>
            </a:r>
            <a:r>
              <a:rPr lang="zh-CN" altLang="en-US" sz="1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比如</a:t>
            </a:r>
            <a:r>
              <a:rPr lang="en-US" altLang="zh-CN" sz="1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:</a:t>
            </a:r>
            <a:r>
              <a:rPr lang="zh-CN" altLang="en-US" sz="1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endParaRPr lang="en-US" altLang="zh-CN" sz="17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sz="1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BuildSa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("abcd",sa,</a:t>
            </a:r>
            <a:r>
              <a:rPr lang="en-US" altLang="zh-CN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,130</a:t>
            </a:r>
            <a:r>
              <a:rPr lang="en-US" altLang="zh-CN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实际上处理的字符串是 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7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\0"</a:t>
            </a:r>
          </a:p>
          <a:p>
            <a:r>
              <a:rPr lang="en-US" altLang="zh-CN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BuildHeight</a:t>
            </a:r>
            <a:r>
              <a:rPr lang="en-US" altLang="zh-CN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("abcd",</a:t>
            </a:r>
            <a:r>
              <a:rPr lang="en-US" altLang="zh-CN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CN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,sa,Rank);</a:t>
            </a:r>
            <a:endParaRPr lang="en-US" altLang="zh-CN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68957" y="162641"/>
            <a:ext cx="6172200" cy="464893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的实现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373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ctrTitle"/>
          </p:nvPr>
        </p:nvSpPr>
        <p:spPr>
          <a:xfrm>
            <a:off x="1619672" y="1779662"/>
            <a:ext cx="5760640" cy="1103312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后缀数组</a:t>
            </a:r>
          </a:p>
        </p:txBody>
      </p:sp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236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6D0AB2-A735-431F-B605-A4FDFE267378}" type="slidenum">
              <a:rPr lang="zh-CN" altLang="en-US" sz="1200" smtClean="0">
                <a:solidFill>
                  <a:srgbClr val="898989"/>
                </a:solidFill>
                <a:latin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200" dirty="0" smtClean="0">
              <a:solidFill>
                <a:srgbClr val="898989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926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8957" y="699542"/>
            <a:ext cx="8928992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给定两个长度不超过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100000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的由小写字母组成的字符串，求它们的最长公共子串的长度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 Input</a:t>
            </a:r>
          </a:p>
          <a:p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yeshowmuchiloveyoumydearmotherreallyicannotbelieveit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yeaphowmuchiloveyoumydearmother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 Output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68956" y="162641"/>
            <a:ext cx="7859427" cy="464893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   </a:t>
            </a:r>
            <a:r>
              <a:rPr lang="en-US" altLang="zh-CN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POJ2774 Long Long Message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176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8957" y="699542"/>
            <a:ext cx="8928992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）把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两个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字符串 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str1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str2 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拼接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起来，中间用非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小写字母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比如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'-' 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隔开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得到</a:t>
            </a:r>
            <a:r>
              <a:rPr lang="en-US" altLang="zh-CN" sz="2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。于是，</a:t>
            </a:r>
            <a:r>
              <a:rPr lang="en-US" altLang="zh-CN" sz="2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的任意两个后缀的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LCP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都不会包含 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'-' 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。即对任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一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LCP,  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其所对应的两个字符串 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s1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s2(s1=s2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但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s1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位置比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s2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更左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), 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只有以下三种情况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1.   s1,s2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都完全属于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str1</a:t>
            </a:r>
          </a:p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	2.   s1,s2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都完全属于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str2</a:t>
            </a:r>
          </a:p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	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3.   s1 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完全属于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str1, s2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完全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属于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str2</a:t>
            </a:r>
          </a:p>
          <a:p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2)  str1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str2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的最大公共子串，就是</a:t>
            </a:r>
            <a:r>
              <a:rPr lang="en-US" altLang="zh-CN" sz="2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的某两个后缀的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LCP  </a:t>
            </a:r>
          </a:p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假设是 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LCP(</a:t>
            </a:r>
            <a:r>
              <a:rPr lang="en-US" altLang="zh-CN" sz="2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i,j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      </a:t>
            </a:r>
            <a:r>
              <a:rPr lang="en-US" altLang="zh-CN" sz="2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i,j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是名次， </a:t>
            </a:r>
            <a:r>
              <a:rPr lang="en-US" altLang="zh-CN" sz="2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&lt; j   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， </a:t>
            </a: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则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sa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</a:t>
            </a:r>
            <a:r>
              <a:rPr lang="en-US" altLang="zh-CN" sz="2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] &lt; len1, </a:t>
            </a:r>
            <a:r>
              <a:rPr lang="en-US" altLang="zh-CN" sz="2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sa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[j] &gt; len1  (len1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是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str1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长度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(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或 </a:t>
            </a:r>
            <a:r>
              <a:rPr lang="en-US" altLang="zh-CN" sz="2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sa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[j] &lt; len1, </a:t>
            </a:r>
            <a:r>
              <a:rPr lang="en-US" altLang="zh-CN" sz="2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sa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</a:t>
            </a:r>
            <a:r>
              <a:rPr lang="en-US" altLang="zh-CN" sz="2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] &gt; len1)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68956" y="162641"/>
            <a:ext cx="7859427" cy="464893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   </a:t>
            </a:r>
            <a:r>
              <a:rPr lang="en-US" altLang="zh-CN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POJ2774 Long Long Message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470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8957" y="699542"/>
            <a:ext cx="8928992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3)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sa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]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sa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[j]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在分隔符的两侧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故总能找到一个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k </a:t>
            </a:r>
            <a:r>
              <a:rPr lang="zh-CN" altLang="en-US" sz="2400" dirty="0" smtClean="0"/>
              <a:t>∈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 j]	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，使得  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sa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[k]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和 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sa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[k+1]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在分隔符两侧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根据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LCP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引理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1,  LCPL(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i,j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 &lt;= LCPL(k,k+1)</a:t>
            </a:r>
          </a:p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由于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LCP(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i,j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已经是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str1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str2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最长公共子串，因此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LCPL(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i,j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= LCPL(k,k+1) = height[k+1],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找出这个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k+1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即可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4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） 求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出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sa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height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，找一个满足  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sa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[i-1]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和 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sa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]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在分隔字符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'-'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的两侧的最大的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height[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]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该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height[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]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就是问题答案。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zh-CN" altLang="en-US" sz="2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复杂</a:t>
            </a:r>
            <a:r>
              <a:rPr lang="zh-CN" altLang="en-US" sz="2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度 </a:t>
            </a:r>
            <a:r>
              <a:rPr lang="en-US" altLang="zh-CN" sz="2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O(</a:t>
            </a:r>
            <a:r>
              <a:rPr lang="en-US" altLang="zh-CN" sz="22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nlogn</a:t>
            </a:r>
            <a:r>
              <a:rPr lang="en-US" altLang="zh-CN" sz="2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endParaRPr lang="en-US" altLang="zh-CN" sz="22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5)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如果用上述模板，注意要在拼接后的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后面再加一个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'\0'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，并且将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'\0'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当作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一部分。测试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:  "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yka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ykd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OJ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数据弱，没此情况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68956" y="162641"/>
            <a:ext cx="7859427" cy="464893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   </a:t>
            </a:r>
            <a:r>
              <a:rPr lang="en-US" altLang="zh-CN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POJ2774 Long Long Message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923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8957" y="699542"/>
            <a:ext cx="892899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给定一个字符串，求最长回文子串的长度</a:t>
            </a:r>
            <a:endParaRPr lang="en-US" altLang="zh-CN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68956" y="162641"/>
            <a:ext cx="7859427" cy="464893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2:   </a:t>
            </a: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最长回文子串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997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8957" y="699542"/>
            <a:ext cx="8928992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给定一个字符串，求最长回文子串的长度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1)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用特殊字符连接字符串和它的反转，得到长度为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2n+1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的新字符串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</a:t>
            </a:r>
          </a:p>
          <a:p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2)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枚举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s[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] (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=1... n-1)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，求以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s[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]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为中心的最长回文子串。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长度为奇数的串：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令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 =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LCPL(suffix(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),suffix(2*n-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))</a:t>
            </a:r>
          </a:p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答案是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2 * (L-1) + 1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22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长度为偶数的串：  </a:t>
            </a:r>
            <a:r>
              <a:rPr lang="en-US" altLang="zh-CN" sz="22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假定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s[i-1]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s[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]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是回文串的中心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令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</a:t>
            </a: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= LCP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 </a:t>
            </a: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suffix(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),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suffix(2*n-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))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答案是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2*L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sz="2200" b="1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sz="2200" b="1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68956" y="162641"/>
            <a:ext cx="7859427" cy="464893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2:   </a:t>
            </a: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最长回文子串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143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8957" y="699542"/>
            <a:ext cx="892899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给定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n(n &lt;= 4000)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个长度不超过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200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的字符串，求最长公共子串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 Input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aabbaabb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abbababb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bbbbbabb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zh-CN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 Output</a:t>
            </a:r>
          </a:p>
          <a:p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abb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IDENTITY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LOST     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无公共字串</a:t>
            </a:r>
            <a:endParaRPr lang="en-US" altLang="zh-CN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68956" y="162641"/>
            <a:ext cx="7859427" cy="464893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3:   POJ3450 </a:t>
            </a:r>
            <a:r>
              <a:rPr lang="en-US" altLang="zh-CN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Corporate Identity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107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699542"/>
            <a:ext cx="899044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二分答案。对假设的答案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进行验证。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如果用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KMP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算法验证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用第一个字符串的所有长度为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的子串去和所有其它字符串匹配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，复杂度为：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log(200)*200*n*400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68956" y="162641"/>
            <a:ext cx="7859427" cy="464893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3:   POJ3450 </a:t>
            </a:r>
            <a:r>
              <a:rPr lang="en-US" altLang="zh-CN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Corporate Identity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7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699542"/>
            <a:ext cx="899044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可以用 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sa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height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数组验证答案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把原字符串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拼接起来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，用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不同的不会出现在这些字符串里面的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字符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整数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分隔。要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做到这一点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，需要把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原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字符串变成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一个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数组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最终拼成的也是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数组，称为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all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所有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all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的后缀的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LCP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都不会跨两个原字符串 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68956" y="162641"/>
            <a:ext cx="7859427" cy="464893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3:   POJ3450 </a:t>
            </a:r>
            <a:r>
              <a:rPr lang="en-US" altLang="zh-CN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Corporate Identity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768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699542"/>
            <a:ext cx="899044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n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个原字符串的公共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子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串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"XXXX"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一定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会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是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all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中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n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个后缀的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LCP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，假设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有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k (k&gt;= n)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个后缀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的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LCPL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&gt;=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L,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且这些后缀都以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"XXXX"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打头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，则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这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k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个后缀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的名次必然是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连续的。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 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可行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&lt;=&gt;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可以找到区间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i,j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] ,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对任何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k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属于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[i+1,j],  height[k] &gt;=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L,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且任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一原字符串，都被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名次位于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i,j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]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内的某个后缀的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位置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在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all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中的起始下标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 </a:t>
            </a:r>
            <a:r>
              <a:rPr lang="zh-CN" altLang="en-US" sz="2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覆盖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即这些后缀的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来源涵盖了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所有原串）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。 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假设原字符串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all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中，就是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all[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i,j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]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这一段，则对于任何整数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k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属于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i,j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]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，称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k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覆盖了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x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68956" y="162641"/>
            <a:ext cx="7859427" cy="464893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3:   POJ3450 </a:t>
            </a:r>
            <a:r>
              <a:rPr lang="en-US" altLang="zh-CN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Corporate Identity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090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5" y="843558"/>
            <a:ext cx="90364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验证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是否可行的方法就是从 下标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开始遍历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height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数组，看是否能找到一个区间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i,j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],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对任何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k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属于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i,j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], height[k] &gt;= L 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且名次位于该区间内的所有后缀的位置，覆盖了所有的原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字符串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即这些后缀的来源涵盖了所有原串）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每个原字符串需要一个标记位，表示是否被覆盖。遍历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height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数组，每当元素由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&gt;= 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变为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 L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时，要清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所有标记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辅助数组： </a:t>
            </a:r>
            <a:r>
              <a:rPr lang="en-US" altLang="zh-CN" sz="20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strPos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[200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*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4000+10];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拼接后的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all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里，下标为</a:t>
            </a:r>
            <a:r>
              <a:rPr lang="en-US" altLang="zh-CN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的字符，属于原来的第 </a:t>
            </a:r>
            <a:r>
              <a:rPr lang="en-US" altLang="zh-CN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strPos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</a:t>
            </a:r>
            <a:r>
              <a:rPr lang="en-US" altLang="zh-CN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]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个字符串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复杂度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:  (n*200)*log(n*200) + log(200)* (n * 200  + X 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X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不好估计，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是多次清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所有标记位的总时间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68956" y="162641"/>
            <a:ext cx="7859427" cy="464893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3:   POJ3450 </a:t>
            </a:r>
            <a:r>
              <a:rPr lang="en-US" altLang="zh-CN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Corporate Identity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09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1" name="标题 1"/>
          <p:cNvSpPr txBox="1">
            <a:spLocks/>
          </p:cNvSpPr>
          <p:nvPr/>
        </p:nvSpPr>
        <p:spPr bwMode="auto">
          <a:xfrm>
            <a:off x="107950" y="2303463"/>
            <a:ext cx="27368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defTabSz="685800" eaLnBrk="1" hangingPunct="1">
              <a:buNone/>
              <a:defRPr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</a:rPr>
              <a:t> 最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长公共前缀数组</a:t>
            </a: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7402513" y="4649788"/>
            <a:ext cx="16208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</a:rPr>
              <a:t>贵州黄果树瀑布</a:t>
            </a:r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450850"/>
            <a:ext cx="6227762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3555" y="1131590"/>
            <a:ext cx="899044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求一个字符串的不重叠的最长重复子串的长度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68956" y="162641"/>
            <a:ext cx="7859427" cy="464893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4:   </a:t>
            </a:r>
            <a:r>
              <a:rPr lang="en-US" altLang="zh-CN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POJ1743  Musical Theme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501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3555" y="1131590"/>
            <a:ext cx="899044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求一个字符串的不重叠的最长重复子串的长度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二分答案，对假设的长度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，验证是否成立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验证方法：遍历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height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数组，看能否找到一个区间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i,j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]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， 对任何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k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属于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[i+1,j], height[k] &gt;= L ,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且该区间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i,j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]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内存在两个数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m,n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 </a:t>
            </a:r>
          </a:p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sa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[m]-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sa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[n] &gt;= 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68956" y="162641"/>
            <a:ext cx="7859427" cy="464893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4:   </a:t>
            </a:r>
            <a:r>
              <a:rPr lang="en-US" altLang="zh-CN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POJ1743  Musical Theme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22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1"/>
          <p:cNvSpPr txBox="1">
            <a:spLocks/>
          </p:cNvSpPr>
          <p:nvPr/>
        </p:nvSpPr>
        <p:spPr>
          <a:xfrm>
            <a:off x="174753" y="843558"/>
            <a:ext cx="8861743" cy="3816424"/>
          </a:xfrm>
          <a:prstGeom prst="rect">
            <a:avLst/>
          </a:prstGeom>
        </p:spPr>
        <p:txBody>
          <a:bodyPr/>
          <a:lstStyle/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有了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sa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以后，希望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O(1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）时间可求位置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的后缀的名次</a:t>
            </a: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构造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Rank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数组即可。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Rank[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]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表示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位置 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后缀的名次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en-US" altLang="zh-CN" sz="23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2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for(</a:t>
            </a:r>
            <a:r>
              <a:rPr lang="en-US" altLang="zh-CN" sz="2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2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0;i &lt; n; ++</a:t>
            </a:r>
            <a:r>
              <a:rPr lang="en-US" altLang="zh-CN" sz="2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r>
              <a:rPr lang="en-US" altLang="zh-CN" sz="23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23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按名次从小到大遍历后缀</a:t>
            </a:r>
            <a:endParaRPr lang="en-US" altLang="zh-CN" sz="2300" dirty="0" smtClean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685800" eaLnBrk="1" hangingPunct="1">
              <a:defRPr/>
            </a:pPr>
            <a:r>
              <a:rPr lang="en-US" altLang="zh-CN" sz="23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2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Rank[</a:t>
            </a:r>
            <a:r>
              <a:rPr lang="en-US" altLang="zh-CN" sz="2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sa</a:t>
            </a:r>
            <a:r>
              <a:rPr lang="en-US" altLang="zh-CN" sz="2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</a:t>
            </a:r>
            <a:r>
              <a:rPr lang="en-US" altLang="zh-CN" sz="2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]] = </a:t>
            </a:r>
            <a:r>
              <a:rPr lang="en-US" altLang="zh-CN" sz="2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 </a:t>
            </a: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168957" y="162641"/>
            <a:ext cx="6172200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名次数组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Rank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070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1"/>
          <p:cNvSpPr txBox="1">
            <a:spLocks/>
          </p:cNvSpPr>
          <p:nvPr/>
        </p:nvSpPr>
        <p:spPr>
          <a:xfrm>
            <a:off x="174753" y="843558"/>
            <a:ext cx="8861743" cy="3816424"/>
          </a:xfrm>
          <a:prstGeom prst="rect">
            <a:avLst/>
          </a:prstGeom>
        </p:spPr>
        <p:txBody>
          <a:bodyPr/>
          <a:lstStyle/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要解决以下问题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:</a:t>
            </a:r>
          </a:p>
          <a:p>
            <a:pPr defTabSz="685800" eaLnBrk="1" hangingPunct="1">
              <a:defRPr/>
            </a:pP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对给定长为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的字符串，希望经过复杂度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O(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nlogn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的预处理后，任给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个后缀，都能在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O(1)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时间内求得这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个后缀的最长公共前缀的长度。</a:t>
            </a: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最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长公共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前缀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Longest Common Prefix, 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简称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LCP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	</a:t>
            </a:r>
          </a:p>
          <a:p>
            <a:pPr defTabSz="685800" eaLnBrk="1" hangingPunct="1">
              <a:defRPr/>
            </a:pP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最长公共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前缀的长度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简称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LCPL</a:t>
            </a: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168957" y="162641"/>
            <a:ext cx="6172200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最长公共前缀数组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318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1"/>
          <p:cNvSpPr txBox="1">
            <a:spLocks/>
          </p:cNvSpPr>
          <p:nvPr/>
        </p:nvSpPr>
        <p:spPr>
          <a:xfrm>
            <a:off x="141751" y="843558"/>
            <a:ext cx="9077767" cy="3816424"/>
          </a:xfrm>
          <a:prstGeom prst="rect">
            <a:avLst/>
          </a:prstGeom>
        </p:spPr>
        <p:txBody>
          <a:bodyPr/>
          <a:lstStyle/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一些名词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:</a:t>
            </a:r>
          </a:p>
          <a:p>
            <a:pPr defTabSz="685800" eaLnBrk="1" hangingPunct="1">
              <a:defRPr/>
            </a:pP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Suffix(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 : 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位置为 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的后缀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	</a:t>
            </a:r>
          </a:p>
          <a:p>
            <a:pPr defTabSz="685800" eaLnBrk="1" hangingPunct="1">
              <a:defRPr/>
            </a:pP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LCP(Suffix(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), Suffix(j)) : 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后缀，和位置为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的后缀的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LCP</a:t>
            </a:r>
          </a:p>
          <a:p>
            <a:pPr defTabSz="685800" eaLnBrk="1" hangingPunct="1">
              <a:defRPr/>
            </a:pP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LCPL(Suffix(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Suffix(j)) :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LCP(Suffix(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Suffix(j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))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的长度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LCP(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  :  </a:t>
            </a:r>
            <a:r>
              <a:rPr lang="zh-CN" altLang="en-US" sz="2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名次</a:t>
            </a:r>
            <a:r>
              <a:rPr lang="zh-CN" altLang="en-US" sz="2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3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的后缀，和名次为</a:t>
            </a:r>
            <a:r>
              <a:rPr lang="en-US" altLang="zh-CN" sz="2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的后缀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的最长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公共前缀</a:t>
            </a: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LCPL(</a:t>
            </a:r>
            <a:r>
              <a:rPr lang="en-US" altLang="zh-CN" sz="23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2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 LCP(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长度 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 j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defTabSz="685800" eaLnBrk="1" hangingPunct="1">
              <a:defRPr/>
            </a:pPr>
            <a:endParaRPr lang="zh-CN" altLang="en-US" sz="23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168957" y="162641"/>
            <a:ext cx="6172200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最长公共前缀数组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997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1"/>
          <p:cNvSpPr txBox="1">
            <a:spLocks/>
          </p:cNvSpPr>
          <p:nvPr/>
        </p:nvSpPr>
        <p:spPr>
          <a:xfrm>
            <a:off x="141751" y="843558"/>
            <a:ext cx="9077767" cy="3816424"/>
          </a:xfrm>
          <a:prstGeom prst="rect">
            <a:avLst/>
          </a:prstGeom>
        </p:spPr>
        <p:txBody>
          <a:bodyPr/>
          <a:lstStyle/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预处理</a:t>
            </a: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在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O(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nlogn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求得后缀数组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sa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后，可以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O(n)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时间求得一个</a:t>
            </a:r>
            <a:r>
              <a:rPr lang="zh-CN" altLang="en-US" sz="2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最长公共前缀数组 </a:t>
            </a:r>
            <a:r>
              <a:rPr lang="en-US" altLang="zh-CN" sz="2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height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:</a:t>
            </a:r>
          </a:p>
          <a:p>
            <a:pPr defTabSz="685800" eaLnBrk="1" hangingPunct="1">
              <a:defRPr/>
            </a:pP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height[0] = 0     </a:t>
            </a:r>
          </a:p>
          <a:p>
            <a:pPr defTabSz="685800" eaLnBrk="1" hangingPunct="1">
              <a:defRPr/>
            </a:pP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height[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] = LCPL(i-1,i)          0 &lt; 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&lt;= n-1</a:t>
            </a:r>
          </a:p>
          <a:p>
            <a:pPr defTabSz="685800" eaLnBrk="1" hangingPunct="1">
              <a:defRPr/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</a:t>
            </a:r>
          </a:p>
          <a:p>
            <a:pPr defTabSz="685800" eaLnBrk="1" hangingPunct="1">
              <a:defRPr/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height[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]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，就是名次为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的后缀，和名次为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i-1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的后缀的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LCPL 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168957" y="162641"/>
            <a:ext cx="6172200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最长公共前缀数组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471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1"/>
          <p:cNvSpPr txBox="1">
            <a:spLocks/>
          </p:cNvSpPr>
          <p:nvPr/>
        </p:nvSpPr>
        <p:spPr>
          <a:xfrm>
            <a:off x="168957" y="627534"/>
            <a:ext cx="9077767" cy="3816424"/>
          </a:xfrm>
          <a:prstGeom prst="rect">
            <a:avLst/>
          </a:prstGeom>
        </p:spPr>
        <p:txBody>
          <a:bodyPr/>
          <a:lstStyle/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有了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height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后，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O(1)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时间求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LCPL(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i,j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LCPL(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i,j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 = min { LCPL(k,k+1) | k = 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...j-1 }</a:t>
            </a:r>
          </a:p>
          <a:p>
            <a:pPr defTabSz="685800" eaLnBrk="1" hangingPunct="1">
              <a:defRPr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height[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= LCPL(i-1,i)          0 &lt;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&lt;= n-1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LCPL(i,i+1) = height[i+1]</a:t>
            </a:r>
          </a:p>
          <a:p>
            <a:pPr defTabSz="685800" eaLnBrk="1" hangingPunct="1">
              <a:defRPr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LCPL(i+1,i+2) = height[i+2]</a:t>
            </a:r>
          </a:p>
          <a:p>
            <a:pPr defTabSz="685800" eaLnBrk="1" hangingPunct="1">
              <a:defRPr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....</a:t>
            </a:r>
          </a:p>
          <a:p>
            <a:pPr defTabSz="685800" eaLnBrk="1" hangingPunct="1">
              <a:defRPr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LCPL(j-1,j) = height[j] </a:t>
            </a:r>
          </a:p>
          <a:p>
            <a:pPr defTabSz="685800" eaLnBrk="1" hangingPunct="1">
              <a:defRPr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LCPL(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i,j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 = min { height[i+1 ...  j] },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这是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RMQ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问题，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O(1)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解决。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(RMQ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预处理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nlogn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 )</a:t>
            </a:r>
          </a:p>
          <a:p>
            <a:pPr defTabSz="685800" eaLnBrk="1" hangingPunct="1">
              <a:defRPr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</a:p>
          <a:p>
            <a:pPr defTabSz="685800" eaLnBrk="1" hangingPunct="1">
              <a:defRPr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168957" y="162641"/>
            <a:ext cx="6172200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最长公共前缀数组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87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1"/>
          <p:cNvSpPr txBox="1">
            <a:spLocks/>
          </p:cNvSpPr>
          <p:nvPr/>
        </p:nvSpPr>
        <p:spPr>
          <a:xfrm>
            <a:off x="168957" y="627534"/>
            <a:ext cx="8651515" cy="3816424"/>
          </a:xfrm>
          <a:prstGeom prst="rect">
            <a:avLst/>
          </a:prstGeom>
        </p:spPr>
        <p:txBody>
          <a:bodyPr/>
          <a:lstStyle/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有了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后，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O(n)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height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数组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</a:t>
            </a:r>
          </a:p>
          <a:p>
            <a:pPr defTabSz="685800" eaLnBrk="1" hangingPunct="1"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假设已经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O(n)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求得了一个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:</a:t>
            </a:r>
          </a:p>
          <a:p>
            <a:pPr defTabSz="685800" eaLnBrk="1" hangingPunct="1">
              <a:defRPr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H[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]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LCPL(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Rank[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1,Rank[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  <a:p>
            <a:pPr defTabSz="685800" eaLnBrk="1" hangingPunct="1"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=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LCPL(Suffix(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),Suffix(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[Rank[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– 1]))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685800" eaLnBrk="1" hangingPunct="1"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H[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是位置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的后缀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，和名次在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前一位的后缀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LCPL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defTabSz="685800" eaLnBrk="1" hangingPunct="1"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for(</a:t>
            </a:r>
            <a:r>
              <a:rPr lang="en-US" altLang="zh-CN" sz="20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20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0;i &lt; n; ++</a:t>
            </a:r>
            <a:r>
              <a:rPr lang="en-US" altLang="zh-CN" sz="20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 </a:t>
            </a:r>
            <a:r>
              <a:rPr lang="en-US" altLang="zh-CN" sz="20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按名次从小到大遍历后缀</a:t>
            </a:r>
            <a:endParaRPr lang="en-US" altLang="zh-CN" sz="2000" dirty="0" smtClean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685800" eaLnBrk="1" hangingPunct="1">
              <a:defRPr/>
            </a:pPr>
            <a:r>
              <a:rPr lang="en-US" altLang="zh-CN" sz="20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20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height[</a:t>
            </a:r>
            <a:r>
              <a:rPr lang="en-US" altLang="zh-CN" sz="20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=  H[ </a:t>
            </a:r>
            <a:r>
              <a:rPr lang="en-US" altLang="zh-CN" sz="20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sa</a:t>
            </a:r>
            <a:r>
              <a:rPr lang="en-US" altLang="zh-CN" sz="20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</a:t>
            </a:r>
            <a:r>
              <a:rPr lang="en-US" altLang="zh-CN" sz="20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] ;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defTabSz="685800" eaLnBrk="1" hangingPunct="1"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en-US" altLang="zh-CN" sz="20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for(</a:t>
            </a:r>
            <a:r>
              <a:rPr lang="en-US" altLang="zh-CN" sz="20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20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0;i &lt; n; ++</a:t>
            </a:r>
            <a:r>
              <a:rPr lang="en-US" altLang="zh-CN" sz="20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 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按位置从小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到大遍历后缀</a:t>
            </a:r>
            <a:endParaRPr lang="en-US" altLang="zh-CN" sz="2000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685800" eaLnBrk="1" hangingPunct="1">
              <a:defRPr/>
            </a:pP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20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height[Rank[</a:t>
            </a:r>
            <a:r>
              <a:rPr lang="en-US" altLang="zh-CN" sz="20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]] </a:t>
            </a: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  </a:t>
            </a:r>
            <a:r>
              <a:rPr lang="en-US" altLang="zh-CN" sz="20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H[</a:t>
            </a:r>
            <a:r>
              <a:rPr lang="en-US" altLang="zh-CN" sz="20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</a:t>
            </a: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defTabSz="685800" eaLnBrk="1" hangingPunct="1">
              <a:defRPr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168957" y="162641"/>
            <a:ext cx="6172200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最长公共前缀数组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309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64257</TotalTime>
  <Words>2166</Words>
  <Application>Microsoft Office PowerPoint</Application>
  <PresentationFormat>全屏显示(16:9)</PresentationFormat>
  <Paragraphs>323</Paragraphs>
  <Slides>31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黑体</vt:lpstr>
      <vt:lpstr>宋体</vt:lpstr>
      <vt:lpstr>微软雅黑</vt:lpstr>
      <vt:lpstr>Arial</vt:lpstr>
      <vt:lpstr>Calibri</vt:lpstr>
      <vt:lpstr>Courier New</vt:lpstr>
      <vt:lpstr>Times New Roman</vt:lpstr>
      <vt:lpstr>Wingdings</vt:lpstr>
      <vt:lpstr>Office 主题</vt:lpstr>
      <vt:lpstr>数据结构和算法实习</vt:lpstr>
      <vt:lpstr>后缀数组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guowei</dc:creator>
  <cp:lastModifiedBy>Wei Guo</cp:lastModifiedBy>
  <cp:revision>843</cp:revision>
  <dcterms:modified xsi:type="dcterms:W3CDTF">2020-11-09T01:45:30Z</dcterms:modified>
</cp:coreProperties>
</file>