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3" r:id="rId3"/>
    <p:sldId id="257" r:id="rId4"/>
    <p:sldId id="261" r:id="rId5"/>
    <p:sldId id="258" r:id="rId6"/>
    <p:sldId id="260" r:id="rId7"/>
    <p:sldId id="262" r:id="rId8"/>
    <p:sldId id="265" r:id="rId9"/>
    <p:sldId id="266" r:id="rId10"/>
    <p:sldId id="264" r:id="rId1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金镇雄" initials="金镇雄" lastIdx="1" clrIdx="0">
    <p:extLst>
      <p:ext uri="{19B8F6BF-5375-455C-9EA6-DF929625EA0E}">
        <p15:presenceInfo xmlns:p15="http://schemas.microsoft.com/office/powerpoint/2012/main" userId="S-1-5-21-2131161033-193549831-1962042772-10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0213" autoAdjust="0"/>
  </p:normalViewPr>
  <p:slideViewPr>
    <p:cSldViewPr snapToGrid="0">
      <p:cViewPr varScale="1">
        <p:scale>
          <a:sx n="84" d="100"/>
          <a:sy n="84" d="100"/>
        </p:scale>
        <p:origin x="1572" y="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1" d="100"/>
          <a:sy n="91" d="100"/>
        </p:scale>
        <p:origin x="375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30EF2A-D800-4F34-9DEE-0CD7A32D34BD}" type="datetimeFigureOut">
              <a:rPr lang="ko-KR" altLang="en-US" smtClean="0"/>
              <a:t>2022-05-19</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2E695C-930A-47DD-B93D-5ED4C6286B02}" type="slidenum">
              <a:rPr lang="ko-KR" altLang="en-US" smtClean="0"/>
              <a:t>‹#›</a:t>
            </a:fld>
            <a:endParaRPr lang="ko-KR" altLang="en-US"/>
          </a:p>
        </p:txBody>
      </p:sp>
    </p:spTree>
    <p:extLst>
      <p:ext uri="{BB962C8B-B14F-4D97-AF65-F5344CB8AC3E}">
        <p14:creationId xmlns:p14="http://schemas.microsoft.com/office/powerpoint/2010/main" val="318090243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baike.baidu.com/item/%E8%BF%AD%E4%BB%A3/8415523"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baike.baidu.com/item/%E8%81%9A%E7%B1%BB/593695"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b="1" dirty="0"/>
          </a:p>
        </p:txBody>
      </p:sp>
      <p:sp>
        <p:nvSpPr>
          <p:cNvPr id="4" name="슬라이드 번호 개체 틀 3"/>
          <p:cNvSpPr>
            <a:spLocks noGrp="1"/>
          </p:cNvSpPr>
          <p:nvPr>
            <p:ph type="sldNum" sz="quarter" idx="5"/>
          </p:nvPr>
        </p:nvSpPr>
        <p:spPr/>
        <p:txBody>
          <a:bodyPr/>
          <a:lstStyle/>
          <a:p>
            <a:fld id="{AF2E695C-930A-47DD-B93D-5ED4C6286B02}" type="slidenum">
              <a:rPr lang="ko-KR" altLang="en-US" smtClean="0"/>
              <a:t>1</a:t>
            </a:fld>
            <a:endParaRPr lang="ko-KR" altLang="en-US"/>
          </a:p>
        </p:txBody>
      </p:sp>
    </p:spTree>
    <p:extLst>
      <p:ext uri="{BB962C8B-B14F-4D97-AF65-F5344CB8AC3E}">
        <p14:creationId xmlns:p14="http://schemas.microsoft.com/office/powerpoint/2010/main" val="2904572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根据</a:t>
            </a:r>
            <a:r>
              <a:rPr lang="en-US" altLang="zh-CN" sz="1200" b="0" i="0" kern="1200" dirty="0">
                <a:solidFill>
                  <a:schemeClr val="tx1"/>
                </a:solidFill>
                <a:effectLst/>
                <a:latin typeface="+mn-lt"/>
                <a:ea typeface="+mn-ea"/>
                <a:cs typeface="+mn-cs"/>
              </a:rPr>
              <a:t>RGB</a:t>
            </a:r>
            <a:r>
              <a:rPr lang="zh-CN" altLang="en-US" sz="1200" b="0" i="0" kern="1200" dirty="0">
                <a:solidFill>
                  <a:schemeClr val="tx1"/>
                </a:solidFill>
                <a:effectLst/>
                <a:latin typeface="+mn-lt"/>
                <a:ea typeface="+mn-ea"/>
                <a:cs typeface="+mn-cs"/>
              </a:rPr>
              <a:t>颜色模型找出定义好的肤色范围内的像素点，范围外的像素点设为黑色。</a:t>
            </a:r>
            <a:endParaRPr lang="en-US" altLang="zh-CN" sz="1200" b="0" i="0" kern="1200" dirty="0">
              <a:solidFill>
                <a:schemeClr val="tx1"/>
              </a:solidFill>
              <a:effectLst/>
              <a:latin typeface="+mn-lt"/>
              <a:ea typeface="+mn-ea"/>
              <a:cs typeface="+mn-cs"/>
            </a:endParaRPr>
          </a:p>
          <a:p>
            <a:endParaRPr lang="en-US" altLang="ko-KR"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肤色</a:t>
            </a:r>
            <a:r>
              <a:rPr lang="en-US" altLang="zh-CN" sz="1200" b="0" i="0" kern="1200" dirty="0" err="1">
                <a:solidFill>
                  <a:schemeClr val="tx1"/>
                </a:solidFill>
                <a:effectLst/>
                <a:latin typeface="+mn-lt"/>
                <a:ea typeface="+mn-ea"/>
                <a:cs typeface="+mn-cs"/>
              </a:rPr>
              <a:t>YCbCr</a:t>
            </a:r>
            <a:r>
              <a:rPr lang="zh-CN" altLang="en-US" sz="1200" b="0" i="0" kern="1200" dirty="0">
                <a:solidFill>
                  <a:schemeClr val="tx1"/>
                </a:solidFill>
                <a:effectLst/>
                <a:latin typeface="+mn-lt"/>
                <a:ea typeface="+mn-ea"/>
                <a:cs typeface="+mn-cs"/>
              </a:rPr>
              <a:t>颜色空间是一种常用的肤色检测的色彩模型，其中</a:t>
            </a:r>
            <a:r>
              <a:rPr lang="en-US" altLang="zh-CN" sz="1200" b="0" i="0" kern="1200" dirty="0">
                <a:solidFill>
                  <a:schemeClr val="tx1"/>
                </a:solidFill>
                <a:effectLst/>
                <a:latin typeface="+mn-lt"/>
                <a:ea typeface="+mn-ea"/>
                <a:cs typeface="+mn-cs"/>
              </a:rPr>
              <a:t>Y</a:t>
            </a:r>
            <a:r>
              <a:rPr lang="zh-CN" altLang="en-US" sz="1200" b="0" i="0" kern="1200" dirty="0">
                <a:solidFill>
                  <a:schemeClr val="tx1"/>
                </a:solidFill>
                <a:effectLst/>
                <a:latin typeface="+mn-lt"/>
                <a:ea typeface="+mn-ea"/>
                <a:cs typeface="+mn-cs"/>
              </a:rPr>
              <a:t>代表亮度，</a:t>
            </a:r>
            <a:r>
              <a:rPr lang="en-US" altLang="zh-CN" sz="1200" b="0" i="0" kern="1200" dirty="0">
                <a:solidFill>
                  <a:schemeClr val="tx1"/>
                </a:solidFill>
                <a:effectLst/>
                <a:latin typeface="+mn-lt"/>
                <a:ea typeface="+mn-ea"/>
                <a:cs typeface="+mn-cs"/>
              </a:rPr>
              <a:t>Cr</a:t>
            </a:r>
            <a:r>
              <a:rPr lang="zh-CN" altLang="en-US" sz="1200" b="0" i="0" kern="1200" dirty="0">
                <a:solidFill>
                  <a:schemeClr val="tx1"/>
                </a:solidFill>
                <a:effectLst/>
                <a:latin typeface="+mn-lt"/>
                <a:ea typeface="+mn-ea"/>
                <a:cs typeface="+mn-cs"/>
              </a:rPr>
              <a:t>代表光源中的红色分量，</a:t>
            </a:r>
            <a:r>
              <a:rPr lang="en-US" altLang="zh-CN" sz="1200" b="0" i="0" kern="1200" dirty="0" err="1">
                <a:solidFill>
                  <a:schemeClr val="tx1"/>
                </a:solidFill>
                <a:effectLst/>
                <a:latin typeface="+mn-lt"/>
                <a:ea typeface="+mn-ea"/>
                <a:cs typeface="+mn-cs"/>
              </a:rPr>
              <a:t>Cb</a:t>
            </a:r>
            <a:r>
              <a:rPr lang="zh-CN" altLang="en-US" sz="1200" b="0" i="0" kern="1200" dirty="0">
                <a:solidFill>
                  <a:schemeClr val="tx1"/>
                </a:solidFill>
                <a:effectLst/>
                <a:latin typeface="+mn-lt"/>
                <a:ea typeface="+mn-ea"/>
                <a:cs typeface="+mn-cs"/>
              </a:rPr>
              <a:t>代表光源中的蓝色分量。</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ko-KR" altLang="en-US" sz="1200" b="0" i="0" kern="1200" dirty="0">
                <a:solidFill>
                  <a:schemeClr val="tx1"/>
                </a:solidFill>
                <a:effectLst/>
                <a:latin typeface="+mn-lt"/>
                <a:ea typeface="+mn-ea"/>
                <a:cs typeface="+mn-cs"/>
              </a:rPr>
              <a:t>色调饱和值</a:t>
            </a:r>
            <a:r>
              <a:rPr lang="en-US" altLang="ko-KR" sz="1200" b="0" i="0" kern="1200" dirty="0">
                <a:solidFill>
                  <a:schemeClr val="tx1"/>
                </a:solidFill>
                <a:effectLst/>
                <a:latin typeface="+mn-lt"/>
                <a:ea typeface="+mn-ea"/>
                <a:cs typeface="+mn-cs"/>
              </a:rPr>
              <a:t>(Hue Saturation Value)</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人的肤色在外观上的差异是由色度引起的，不同人的肤色分布集中在较小的区域内。肤色的</a:t>
            </a:r>
            <a:r>
              <a:rPr lang="en-US" altLang="zh-CN" sz="1200" b="0" i="0" kern="1200" dirty="0" err="1">
                <a:solidFill>
                  <a:schemeClr val="tx1"/>
                </a:solidFill>
                <a:effectLst/>
                <a:latin typeface="+mn-lt"/>
                <a:ea typeface="+mn-ea"/>
                <a:cs typeface="+mn-cs"/>
              </a:rPr>
              <a:t>YCbCr</a:t>
            </a:r>
            <a:r>
              <a:rPr lang="zh-CN" altLang="en-US" sz="1200" b="0" i="0" kern="1200" dirty="0">
                <a:solidFill>
                  <a:schemeClr val="tx1"/>
                </a:solidFill>
                <a:effectLst/>
                <a:latin typeface="+mn-lt"/>
                <a:ea typeface="+mn-ea"/>
                <a:cs typeface="+mn-cs"/>
              </a:rPr>
              <a:t>颜色空间</a:t>
            </a:r>
            <a:r>
              <a:rPr lang="en-US" altLang="zh-CN" sz="1200" b="0" i="0" kern="1200" dirty="0" err="1">
                <a:solidFill>
                  <a:schemeClr val="tx1"/>
                </a:solidFill>
                <a:effectLst/>
                <a:latin typeface="+mn-lt"/>
                <a:ea typeface="+mn-ea"/>
                <a:cs typeface="+mn-cs"/>
              </a:rPr>
              <a:t>CbCr</a:t>
            </a:r>
            <a:r>
              <a:rPr lang="zh-CN" altLang="en-US" sz="1200" b="0" i="0" kern="1200" dirty="0">
                <a:solidFill>
                  <a:schemeClr val="tx1"/>
                </a:solidFill>
                <a:effectLst/>
                <a:latin typeface="+mn-lt"/>
                <a:ea typeface="+mn-ea"/>
                <a:cs typeface="+mn-cs"/>
              </a:rPr>
              <a:t>平面分布在近似的椭圆区域内，通过判断当前像素点的</a:t>
            </a:r>
            <a:r>
              <a:rPr lang="en-US" altLang="zh-CN" sz="1200" b="0" i="0" kern="1200" dirty="0" err="1">
                <a:solidFill>
                  <a:schemeClr val="tx1"/>
                </a:solidFill>
                <a:effectLst/>
                <a:latin typeface="+mn-lt"/>
                <a:ea typeface="+mn-ea"/>
                <a:cs typeface="+mn-cs"/>
              </a:rPr>
              <a:t>CbCr</a:t>
            </a:r>
            <a:r>
              <a:rPr lang="zh-CN" altLang="en-US" sz="1200" b="0" i="0" kern="1200" dirty="0">
                <a:solidFill>
                  <a:schemeClr val="tx1"/>
                </a:solidFill>
                <a:effectLst/>
                <a:latin typeface="+mn-lt"/>
                <a:ea typeface="+mn-ea"/>
                <a:cs typeface="+mn-cs"/>
              </a:rPr>
              <a:t>是否落在肤色分布的椭圆区域内，就可以很容易地确认当前像素点是否属于肤色。</a:t>
            </a:r>
            <a:endParaRPr lang="ko-KR" altLang="en-US" b="1" dirty="0"/>
          </a:p>
          <a:p>
            <a:endParaRPr lang="en-US" altLang="ko-KR" dirty="0"/>
          </a:p>
          <a:p>
            <a:endParaRPr lang="ko-KR" altLang="en-US" dirty="0"/>
          </a:p>
        </p:txBody>
      </p:sp>
      <p:sp>
        <p:nvSpPr>
          <p:cNvPr id="4" name="슬라이드 번호 개체 틀 3"/>
          <p:cNvSpPr>
            <a:spLocks noGrp="1"/>
          </p:cNvSpPr>
          <p:nvPr>
            <p:ph type="sldNum" sz="quarter" idx="5"/>
          </p:nvPr>
        </p:nvSpPr>
        <p:spPr/>
        <p:txBody>
          <a:bodyPr/>
          <a:lstStyle/>
          <a:p>
            <a:fld id="{AF2E695C-930A-47DD-B93D-5ED4C6286B02}" type="slidenum">
              <a:rPr lang="ko-KR" altLang="en-US" smtClean="0"/>
              <a:t>3</a:t>
            </a:fld>
            <a:endParaRPr lang="ko-KR" altLang="en-US"/>
          </a:p>
        </p:txBody>
      </p:sp>
    </p:spTree>
    <p:extLst>
      <p:ext uri="{BB962C8B-B14F-4D97-AF65-F5344CB8AC3E}">
        <p14:creationId xmlns:p14="http://schemas.microsoft.com/office/powerpoint/2010/main" val="1493901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根据</a:t>
            </a:r>
            <a:r>
              <a:rPr lang="en-US" altLang="zh-CN" sz="1200" b="0" i="0" kern="1200" dirty="0">
                <a:solidFill>
                  <a:schemeClr val="tx1"/>
                </a:solidFill>
                <a:effectLst/>
                <a:latin typeface="+mn-lt"/>
                <a:ea typeface="+mn-ea"/>
                <a:cs typeface="+mn-cs"/>
              </a:rPr>
              <a:t>RGB</a:t>
            </a:r>
            <a:r>
              <a:rPr lang="zh-CN" altLang="en-US" sz="1200" b="0" i="0" kern="1200" dirty="0">
                <a:solidFill>
                  <a:schemeClr val="tx1"/>
                </a:solidFill>
                <a:effectLst/>
                <a:latin typeface="+mn-lt"/>
                <a:ea typeface="+mn-ea"/>
                <a:cs typeface="+mn-cs"/>
              </a:rPr>
              <a:t>颜色模型找出定义好的肤色范围内的像素点，范围外的像素点设为黑色。</a:t>
            </a:r>
            <a:endParaRPr lang="en-US" altLang="zh-CN" sz="1200" b="0" i="0" kern="1200" dirty="0">
              <a:solidFill>
                <a:schemeClr val="tx1"/>
              </a:solidFill>
              <a:effectLst/>
              <a:latin typeface="+mn-lt"/>
              <a:ea typeface="+mn-ea"/>
              <a:cs typeface="+mn-cs"/>
            </a:endParaRPr>
          </a:p>
          <a:p>
            <a:endParaRPr lang="en-US" altLang="ko-KR"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肤色</a:t>
            </a:r>
            <a:r>
              <a:rPr lang="en-US" altLang="zh-CN" sz="1200" b="0" i="0" kern="1200" dirty="0" err="1">
                <a:solidFill>
                  <a:schemeClr val="tx1"/>
                </a:solidFill>
                <a:effectLst/>
                <a:latin typeface="+mn-lt"/>
                <a:ea typeface="+mn-ea"/>
                <a:cs typeface="+mn-cs"/>
              </a:rPr>
              <a:t>YCbCr</a:t>
            </a:r>
            <a:r>
              <a:rPr lang="zh-CN" altLang="en-US" sz="1200" b="0" i="0" kern="1200" dirty="0">
                <a:solidFill>
                  <a:schemeClr val="tx1"/>
                </a:solidFill>
                <a:effectLst/>
                <a:latin typeface="+mn-lt"/>
                <a:ea typeface="+mn-ea"/>
                <a:cs typeface="+mn-cs"/>
              </a:rPr>
              <a:t>颜色空间是一种常用的肤色检测的色彩模型，其中</a:t>
            </a:r>
            <a:r>
              <a:rPr lang="en-US" altLang="zh-CN" sz="1200" b="0" i="0" kern="1200" dirty="0">
                <a:solidFill>
                  <a:schemeClr val="tx1"/>
                </a:solidFill>
                <a:effectLst/>
                <a:latin typeface="+mn-lt"/>
                <a:ea typeface="+mn-ea"/>
                <a:cs typeface="+mn-cs"/>
              </a:rPr>
              <a:t>Y</a:t>
            </a:r>
            <a:r>
              <a:rPr lang="zh-CN" altLang="en-US" sz="1200" b="0" i="0" kern="1200" dirty="0">
                <a:solidFill>
                  <a:schemeClr val="tx1"/>
                </a:solidFill>
                <a:effectLst/>
                <a:latin typeface="+mn-lt"/>
                <a:ea typeface="+mn-ea"/>
                <a:cs typeface="+mn-cs"/>
              </a:rPr>
              <a:t>代表亮度，</a:t>
            </a:r>
            <a:r>
              <a:rPr lang="en-US" altLang="zh-CN" sz="1200" b="0" i="0" kern="1200" dirty="0">
                <a:solidFill>
                  <a:schemeClr val="tx1"/>
                </a:solidFill>
                <a:effectLst/>
                <a:latin typeface="+mn-lt"/>
                <a:ea typeface="+mn-ea"/>
                <a:cs typeface="+mn-cs"/>
              </a:rPr>
              <a:t>Cr</a:t>
            </a:r>
            <a:r>
              <a:rPr lang="zh-CN" altLang="en-US" sz="1200" b="0" i="0" kern="1200" dirty="0">
                <a:solidFill>
                  <a:schemeClr val="tx1"/>
                </a:solidFill>
                <a:effectLst/>
                <a:latin typeface="+mn-lt"/>
                <a:ea typeface="+mn-ea"/>
                <a:cs typeface="+mn-cs"/>
              </a:rPr>
              <a:t>代表光源中的红色分量，</a:t>
            </a:r>
            <a:r>
              <a:rPr lang="en-US" altLang="zh-CN" sz="1200" b="0" i="0" kern="1200" dirty="0" err="1">
                <a:solidFill>
                  <a:schemeClr val="tx1"/>
                </a:solidFill>
                <a:effectLst/>
                <a:latin typeface="+mn-lt"/>
                <a:ea typeface="+mn-ea"/>
                <a:cs typeface="+mn-cs"/>
              </a:rPr>
              <a:t>Cb</a:t>
            </a:r>
            <a:r>
              <a:rPr lang="zh-CN" altLang="en-US" sz="1200" b="0" i="0" kern="1200" dirty="0">
                <a:solidFill>
                  <a:schemeClr val="tx1"/>
                </a:solidFill>
                <a:effectLst/>
                <a:latin typeface="+mn-lt"/>
                <a:ea typeface="+mn-ea"/>
                <a:cs typeface="+mn-cs"/>
              </a:rPr>
              <a:t>代表光源中的蓝色分量。</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ko-KR" altLang="en-US" sz="1200" b="0" i="0" kern="1200" dirty="0">
                <a:solidFill>
                  <a:schemeClr val="tx1"/>
                </a:solidFill>
                <a:effectLst/>
                <a:latin typeface="+mn-lt"/>
                <a:ea typeface="+mn-ea"/>
                <a:cs typeface="+mn-cs"/>
              </a:rPr>
              <a:t>色调饱和值</a:t>
            </a:r>
            <a:r>
              <a:rPr lang="en-US" altLang="ko-KR" sz="1200" b="0" i="0" kern="1200" dirty="0">
                <a:solidFill>
                  <a:schemeClr val="tx1"/>
                </a:solidFill>
                <a:effectLst/>
                <a:latin typeface="+mn-lt"/>
                <a:ea typeface="+mn-ea"/>
                <a:cs typeface="+mn-cs"/>
              </a:rPr>
              <a:t>(Hue Saturation Value)</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人的肤色在外观上的差异是由色度引起的，不同人的肤色分布集中在较小的区域内。肤色的</a:t>
            </a:r>
            <a:r>
              <a:rPr lang="en-US" altLang="zh-CN" sz="1200" b="0" i="0" kern="1200" dirty="0" err="1">
                <a:solidFill>
                  <a:schemeClr val="tx1"/>
                </a:solidFill>
                <a:effectLst/>
                <a:latin typeface="+mn-lt"/>
                <a:ea typeface="+mn-ea"/>
                <a:cs typeface="+mn-cs"/>
              </a:rPr>
              <a:t>YCbCr</a:t>
            </a:r>
            <a:r>
              <a:rPr lang="zh-CN" altLang="en-US" sz="1200" b="0" i="0" kern="1200" dirty="0">
                <a:solidFill>
                  <a:schemeClr val="tx1"/>
                </a:solidFill>
                <a:effectLst/>
                <a:latin typeface="+mn-lt"/>
                <a:ea typeface="+mn-ea"/>
                <a:cs typeface="+mn-cs"/>
              </a:rPr>
              <a:t>颜色空间</a:t>
            </a:r>
            <a:r>
              <a:rPr lang="en-US" altLang="zh-CN" sz="1200" b="0" i="0" kern="1200" dirty="0" err="1">
                <a:solidFill>
                  <a:schemeClr val="tx1"/>
                </a:solidFill>
                <a:effectLst/>
                <a:latin typeface="+mn-lt"/>
                <a:ea typeface="+mn-ea"/>
                <a:cs typeface="+mn-cs"/>
              </a:rPr>
              <a:t>CbCr</a:t>
            </a:r>
            <a:r>
              <a:rPr lang="zh-CN" altLang="en-US" sz="1200" b="0" i="0" kern="1200" dirty="0">
                <a:solidFill>
                  <a:schemeClr val="tx1"/>
                </a:solidFill>
                <a:effectLst/>
                <a:latin typeface="+mn-lt"/>
                <a:ea typeface="+mn-ea"/>
                <a:cs typeface="+mn-cs"/>
              </a:rPr>
              <a:t>平面分布在近似的椭圆区域内，通过判断当前像素点的</a:t>
            </a:r>
            <a:r>
              <a:rPr lang="en-US" altLang="zh-CN" sz="1200" b="0" i="0" kern="1200" dirty="0" err="1">
                <a:solidFill>
                  <a:schemeClr val="tx1"/>
                </a:solidFill>
                <a:effectLst/>
                <a:latin typeface="+mn-lt"/>
                <a:ea typeface="+mn-ea"/>
                <a:cs typeface="+mn-cs"/>
              </a:rPr>
              <a:t>CbCr</a:t>
            </a:r>
            <a:r>
              <a:rPr lang="zh-CN" altLang="en-US" sz="1200" b="0" i="0" kern="1200" dirty="0">
                <a:solidFill>
                  <a:schemeClr val="tx1"/>
                </a:solidFill>
                <a:effectLst/>
                <a:latin typeface="+mn-lt"/>
                <a:ea typeface="+mn-ea"/>
                <a:cs typeface="+mn-cs"/>
              </a:rPr>
              <a:t>是否落在肤色分布的椭圆区域内，就可以很容易地确认当前像素点是否属于肤色。</a:t>
            </a:r>
            <a:endParaRPr lang="ko-KR" altLang="en-US" b="1" dirty="0"/>
          </a:p>
          <a:p>
            <a:endParaRPr lang="en-US" altLang="ko-KR" dirty="0"/>
          </a:p>
          <a:p>
            <a:endParaRPr lang="ko-KR" altLang="en-US" dirty="0"/>
          </a:p>
        </p:txBody>
      </p:sp>
      <p:sp>
        <p:nvSpPr>
          <p:cNvPr id="4" name="슬라이드 번호 개체 틀 3"/>
          <p:cNvSpPr>
            <a:spLocks noGrp="1"/>
          </p:cNvSpPr>
          <p:nvPr>
            <p:ph type="sldNum" sz="quarter" idx="5"/>
          </p:nvPr>
        </p:nvSpPr>
        <p:spPr/>
        <p:txBody>
          <a:bodyPr/>
          <a:lstStyle/>
          <a:p>
            <a:fld id="{AF2E695C-930A-47DD-B93D-5ED4C6286B02}" type="slidenum">
              <a:rPr lang="ko-KR" altLang="en-US" smtClean="0"/>
              <a:t>4</a:t>
            </a:fld>
            <a:endParaRPr lang="ko-KR" altLang="en-US"/>
          </a:p>
        </p:txBody>
      </p:sp>
    </p:spTree>
    <p:extLst>
      <p:ext uri="{BB962C8B-B14F-4D97-AF65-F5344CB8AC3E}">
        <p14:creationId xmlns:p14="http://schemas.microsoft.com/office/powerpoint/2010/main" val="3613294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k</a:t>
            </a:r>
            <a:r>
              <a:rPr lang="zh-CN" altLang="en-US" sz="1200" b="0" i="0" kern="1200" dirty="0">
                <a:solidFill>
                  <a:schemeClr val="tx1"/>
                </a:solidFill>
                <a:effectLst/>
                <a:latin typeface="+mn-lt"/>
                <a:ea typeface="+mn-ea"/>
                <a:cs typeface="+mn-cs"/>
              </a:rPr>
              <a:t>均值聚类算法（</a:t>
            </a:r>
            <a:r>
              <a:rPr lang="en-US" altLang="zh-CN" sz="1200" b="0" i="0" kern="1200" dirty="0">
                <a:solidFill>
                  <a:schemeClr val="tx1"/>
                </a:solidFill>
                <a:effectLst/>
                <a:latin typeface="+mn-lt"/>
                <a:ea typeface="+mn-ea"/>
                <a:cs typeface="+mn-cs"/>
              </a:rPr>
              <a:t>k-means clustering algorithm</a:t>
            </a:r>
            <a:r>
              <a:rPr lang="zh-CN" altLang="en-US" sz="1200" b="0" i="0" kern="1200" dirty="0">
                <a:solidFill>
                  <a:schemeClr val="tx1"/>
                </a:solidFill>
                <a:effectLst/>
                <a:latin typeface="+mn-lt"/>
                <a:ea typeface="+mn-ea"/>
                <a:cs typeface="+mn-cs"/>
              </a:rPr>
              <a:t>）是一种</a:t>
            </a:r>
            <a:r>
              <a:rPr lang="zh-CN" altLang="en-US" sz="1200" b="0" i="0" u="none" strike="noStrike" kern="1200" dirty="0">
                <a:solidFill>
                  <a:schemeClr val="tx1"/>
                </a:solidFill>
                <a:effectLst/>
                <a:latin typeface="+mn-lt"/>
                <a:ea typeface="+mn-ea"/>
                <a:cs typeface="+mn-cs"/>
                <a:hlinkClick r:id="rId3"/>
              </a:rPr>
              <a:t>迭代</a:t>
            </a:r>
            <a:r>
              <a:rPr lang="zh-CN" altLang="en-US" sz="1200" b="0" i="0" kern="1200" dirty="0">
                <a:solidFill>
                  <a:schemeClr val="tx1"/>
                </a:solidFill>
                <a:effectLst/>
                <a:latin typeface="+mn-lt"/>
                <a:ea typeface="+mn-ea"/>
                <a:cs typeface="+mn-cs"/>
              </a:rPr>
              <a:t>求解的聚类分析算法，其步骤是，预将数据分为</a:t>
            </a:r>
            <a:r>
              <a:rPr lang="en-US" altLang="zh-CN" sz="1200" b="0" i="0" kern="1200" dirty="0">
                <a:solidFill>
                  <a:schemeClr val="tx1"/>
                </a:solidFill>
                <a:effectLst/>
                <a:latin typeface="+mn-lt"/>
                <a:ea typeface="+mn-ea"/>
                <a:cs typeface="+mn-cs"/>
              </a:rPr>
              <a:t>K</a:t>
            </a:r>
            <a:r>
              <a:rPr lang="zh-CN" altLang="en-US" sz="1200" b="0" i="0" kern="1200" dirty="0">
                <a:solidFill>
                  <a:schemeClr val="tx1"/>
                </a:solidFill>
                <a:effectLst/>
                <a:latin typeface="+mn-lt"/>
                <a:ea typeface="+mn-ea"/>
                <a:cs typeface="+mn-cs"/>
              </a:rPr>
              <a:t>组，则随机选取</a:t>
            </a:r>
            <a:r>
              <a:rPr lang="en-US" altLang="zh-CN" sz="1200" b="0" i="0" kern="1200" dirty="0">
                <a:solidFill>
                  <a:schemeClr val="tx1"/>
                </a:solidFill>
                <a:effectLst/>
                <a:latin typeface="+mn-lt"/>
                <a:ea typeface="+mn-ea"/>
                <a:cs typeface="+mn-cs"/>
              </a:rPr>
              <a:t>K</a:t>
            </a:r>
            <a:r>
              <a:rPr lang="zh-CN" altLang="en-US" sz="1200" b="0" i="0" kern="1200" dirty="0">
                <a:solidFill>
                  <a:schemeClr val="tx1"/>
                </a:solidFill>
                <a:effectLst/>
                <a:latin typeface="+mn-lt"/>
                <a:ea typeface="+mn-ea"/>
                <a:cs typeface="+mn-cs"/>
              </a:rPr>
              <a:t>个对象作为初始的聚类中心，然后计算每个对象与各个种子聚类中心之间的距离，把每个对象分配给距离它最近的聚类中心。聚类中心以及分配给它们的对象就代表一个</a:t>
            </a:r>
            <a:r>
              <a:rPr lang="zh-CN" altLang="en-US" sz="1200" b="0" i="0" u="none" strike="noStrike" kern="1200" dirty="0">
                <a:solidFill>
                  <a:schemeClr val="tx1"/>
                </a:solidFill>
                <a:effectLst/>
                <a:latin typeface="+mn-lt"/>
                <a:ea typeface="+mn-ea"/>
                <a:cs typeface="+mn-cs"/>
                <a:hlinkClick r:id="rId4"/>
              </a:rPr>
              <a:t>聚类</a:t>
            </a:r>
            <a:r>
              <a:rPr lang="zh-CN" altLang="en-US" sz="1200" b="0" i="0" kern="1200" dirty="0">
                <a:solidFill>
                  <a:schemeClr val="tx1"/>
                </a:solidFill>
                <a:effectLst/>
                <a:latin typeface="+mn-lt"/>
                <a:ea typeface="+mn-ea"/>
                <a:cs typeface="+mn-cs"/>
              </a:rPr>
              <a:t>。每分配一个样本，聚类的聚类中心会根据聚类中现有的对象被重新计算。这个过程将不断重复直到满足某个终止条件。</a:t>
            </a:r>
            <a:endParaRPr lang="ko-KR" altLang="en-US" dirty="0"/>
          </a:p>
        </p:txBody>
      </p:sp>
      <p:sp>
        <p:nvSpPr>
          <p:cNvPr id="4" name="슬라이드 번호 개체 틀 3"/>
          <p:cNvSpPr>
            <a:spLocks noGrp="1"/>
          </p:cNvSpPr>
          <p:nvPr>
            <p:ph type="sldNum" sz="quarter" idx="5"/>
          </p:nvPr>
        </p:nvSpPr>
        <p:spPr/>
        <p:txBody>
          <a:bodyPr/>
          <a:lstStyle/>
          <a:p>
            <a:fld id="{AF2E695C-930A-47DD-B93D-5ED4C6286B02}" type="slidenum">
              <a:rPr lang="ko-KR" altLang="en-US" smtClean="0"/>
              <a:t>5</a:t>
            </a:fld>
            <a:endParaRPr lang="ko-KR" altLang="en-US"/>
          </a:p>
        </p:txBody>
      </p:sp>
    </p:spTree>
    <p:extLst>
      <p:ext uri="{BB962C8B-B14F-4D97-AF65-F5344CB8AC3E}">
        <p14:creationId xmlns:p14="http://schemas.microsoft.com/office/powerpoint/2010/main" val="2610584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zh-CN" altLang="en-US" dirty="0"/>
              <a:t>针对手臂、人脸等肤色非手势区域或类肤色区域由于微小 的运动被误检为目标色块而被分割出来，对后续的跟踪和识别 造成干扰的问题</a:t>
            </a:r>
            <a:endParaRPr lang="en-US" altLang="zh-CN" dirty="0"/>
          </a:p>
          <a:p>
            <a:endParaRPr lang="en-US" altLang="zh-CN" dirty="0"/>
          </a:p>
          <a:p>
            <a:r>
              <a:rPr lang="zh-CN" altLang="en-US" dirty="0"/>
              <a:t>在利用帧间差分进行运行手势检测时，由于帧间差分法是 基于运动信息进行的，三帧差分法是检测不到静止手势的。 因此在手势短暂停留时会造成手势目标的丢失。</a:t>
            </a:r>
            <a:endParaRPr lang="ko-KR" altLang="en-US" dirty="0"/>
          </a:p>
        </p:txBody>
      </p:sp>
      <p:sp>
        <p:nvSpPr>
          <p:cNvPr id="4" name="슬라이드 번호 개체 틀 3"/>
          <p:cNvSpPr>
            <a:spLocks noGrp="1"/>
          </p:cNvSpPr>
          <p:nvPr>
            <p:ph type="sldNum" sz="quarter" idx="5"/>
          </p:nvPr>
        </p:nvSpPr>
        <p:spPr/>
        <p:txBody>
          <a:bodyPr/>
          <a:lstStyle/>
          <a:p>
            <a:fld id="{AF2E695C-930A-47DD-B93D-5ED4C6286B02}" type="slidenum">
              <a:rPr lang="ko-KR" altLang="en-US" smtClean="0"/>
              <a:t>7</a:t>
            </a:fld>
            <a:endParaRPr lang="ko-KR" altLang="en-US"/>
          </a:p>
        </p:txBody>
      </p:sp>
    </p:spTree>
    <p:extLst>
      <p:ext uri="{BB962C8B-B14F-4D97-AF65-F5344CB8AC3E}">
        <p14:creationId xmlns:p14="http://schemas.microsoft.com/office/powerpoint/2010/main" val="2858406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2E695C-930A-47DD-B93D-5ED4C6286B02}" type="slidenum">
              <a:rPr lang="ko-KR" altLang="en-US" smtClean="0"/>
              <a:t>9</a:t>
            </a:fld>
            <a:endParaRPr lang="ko-KR" altLang="en-US"/>
          </a:p>
        </p:txBody>
      </p:sp>
    </p:spTree>
    <p:extLst>
      <p:ext uri="{BB962C8B-B14F-4D97-AF65-F5344CB8AC3E}">
        <p14:creationId xmlns:p14="http://schemas.microsoft.com/office/powerpoint/2010/main" val="313492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F2E695C-930A-47DD-B93D-5ED4C6286B02}" type="slidenum">
              <a:rPr lang="ko-KR" altLang="en-US" smtClean="0"/>
              <a:t>10</a:t>
            </a:fld>
            <a:endParaRPr lang="ko-KR" altLang="en-US"/>
          </a:p>
        </p:txBody>
      </p:sp>
    </p:spTree>
    <p:extLst>
      <p:ext uri="{BB962C8B-B14F-4D97-AF65-F5344CB8AC3E}">
        <p14:creationId xmlns:p14="http://schemas.microsoft.com/office/powerpoint/2010/main" val="399494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51CA3B-1B00-43AB-A718-E9F945B5305A}"/>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48CE96C1-1DAC-45B5-8FDE-4D58C5FF9D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F1D419B0-3508-4D19-B1C6-0A4BA7D4E86B}"/>
              </a:ext>
            </a:extLst>
          </p:cNvPr>
          <p:cNvSpPr>
            <a:spLocks noGrp="1"/>
          </p:cNvSpPr>
          <p:nvPr>
            <p:ph type="dt" sz="half" idx="10"/>
          </p:nvPr>
        </p:nvSpPr>
        <p:spPr/>
        <p:txBody>
          <a:bodyPr/>
          <a:lstStyle/>
          <a:p>
            <a:fld id="{81E19136-FE53-445B-94DE-906512B06C07}" type="datetimeFigureOut">
              <a:rPr lang="ko-KR" altLang="en-US" smtClean="0"/>
              <a:t>2022-05-19</a:t>
            </a:fld>
            <a:endParaRPr lang="ko-KR" altLang="en-US"/>
          </a:p>
        </p:txBody>
      </p:sp>
      <p:sp>
        <p:nvSpPr>
          <p:cNvPr id="5" name="바닥글 개체 틀 4">
            <a:extLst>
              <a:ext uri="{FF2B5EF4-FFF2-40B4-BE49-F238E27FC236}">
                <a16:creationId xmlns:a16="http://schemas.microsoft.com/office/drawing/2014/main" id="{50861E2E-9BF2-468C-928C-C43BC626F81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A3FB1E7-CD4D-47F6-8531-8081D1AD21B7}"/>
              </a:ext>
            </a:extLst>
          </p:cNvPr>
          <p:cNvSpPr>
            <a:spLocks noGrp="1"/>
          </p:cNvSpPr>
          <p:nvPr>
            <p:ph type="sldNum" sz="quarter" idx="12"/>
          </p:nvPr>
        </p:nvSpPr>
        <p:spPr/>
        <p:txBody>
          <a:bodyPr/>
          <a:lstStyle/>
          <a:p>
            <a:fld id="{C1DF2FA6-5F6D-42EA-AD0D-6514F8B336BF}" type="slidenum">
              <a:rPr lang="ko-KR" altLang="en-US" smtClean="0"/>
              <a:t>‹#›</a:t>
            </a:fld>
            <a:endParaRPr lang="ko-KR" altLang="en-US"/>
          </a:p>
        </p:txBody>
      </p:sp>
    </p:spTree>
    <p:extLst>
      <p:ext uri="{BB962C8B-B14F-4D97-AF65-F5344CB8AC3E}">
        <p14:creationId xmlns:p14="http://schemas.microsoft.com/office/powerpoint/2010/main" val="2467033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F9C83D-D221-4863-A256-35B1B7DEFED9}"/>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76A20E2B-F974-44B4-8725-7C008C6CCED0}"/>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0CC48663-3E43-4C0E-82EB-0A8A3AD55283}"/>
              </a:ext>
            </a:extLst>
          </p:cNvPr>
          <p:cNvSpPr>
            <a:spLocks noGrp="1"/>
          </p:cNvSpPr>
          <p:nvPr>
            <p:ph type="dt" sz="half" idx="10"/>
          </p:nvPr>
        </p:nvSpPr>
        <p:spPr/>
        <p:txBody>
          <a:bodyPr/>
          <a:lstStyle/>
          <a:p>
            <a:fld id="{81E19136-FE53-445B-94DE-906512B06C07}" type="datetimeFigureOut">
              <a:rPr lang="ko-KR" altLang="en-US" smtClean="0"/>
              <a:t>2022-05-19</a:t>
            </a:fld>
            <a:endParaRPr lang="ko-KR" altLang="en-US"/>
          </a:p>
        </p:txBody>
      </p:sp>
      <p:sp>
        <p:nvSpPr>
          <p:cNvPr id="5" name="바닥글 개체 틀 4">
            <a:extLst>
              <a:ext uri="{FF2B5EF4-FFF2-40B4-BE49-F238E27FC236}">
                <a16:creationId xmlns:a16="http://schemas.microsoft.com/office/drawing/2014/main" id="{7441559D-3AC2-43FA-A7B8-A749EA7C93D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E49062B-BD12-4508-A2AC-2C6EE07EC64D}"/>
              </a:ext>
            </a:extLst>
          </p:cNvPr>
          <p:cNvSpPr>
            <a:spLocks noGrp="1"/>
          </p:cNvSpPr>
          <p:nvPr>
            <p:ph type="sldNum" sz="quarter" idx="12"/>
          </p:nvPr>
        </p:nvSpPr>
        <p:spPr/>
        <p:txBody>
          <a:bodyPr/>
          <a:lstStyle/>
          <a:p>
            <a:fld id="{C1DF2FA6-5F6D-42EA-AD0D-6514F8B336BF}" type="slidenum">
              <a:rPr lang="ko-KR" altLang="en-US" smtClean="0"/>
              <a:t>‹#›</a:t>
            </a:fld>
            <a:endParaRPr lang="ko-KR" altLang="en-US"/>
          </a:p>
        </p:txBody>
      </p:sp>
    </p:spTree>
    <p:extLst>
      <p:ext uri="{BB962C8B-B14F-4D97-AF65-F5344CB8AC3E}">
        <p14:creationId xmlns:p14="http://schemas.microsoft.com/office/powerpoint/2010/main" val="1950199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8DE14D3F-B383-4530-B597-4449D21ECEA2}"/>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C5F04FC0-B51B-4AC9-98BE-6B24786955D0}"/>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BFDCA62A-0A2D-4C58-B92E-AF1F09E202FE}"/>
              </a:ext>
            </a:extLst>
          </p:cNvPr>
          <p:cNvSpPr>
            <a:spLocks noGrp="1"/>
          </p:cNvSpPr>
          <p:nvPr>
            <p:ph type="dt" sz="half" idx="10"/>
          </p:nvPr>
        </p:nvSpPr>
        <p:spPr/>
        <p:txBody>
          <a:bodyPr/>
          <a:lstStyle/>
          <a:p>
            <a:fld id="{81E19136-FE53-445B-94DE-906512B06C07}" type="datetimeFigureOut">
              <a:rPr lang="ko-KR" altLang="en-US" smtClean="0"/>
              <a:t>2022-05-19</a:t>
            </a:fld>
            <a:endParaRPr lang="ko-KR" altLang="en-US"/>
          </a:p>
        </p:txBody>
      </p:sp>
      <p:sp>
        <p:nvSpPr>
          <p:cNvPr id="5" name="바닥글 개체 틀 4">
            <a:extLst>
              <a:ext uri="{FF2B5EF4-FFF2-40B4-BE49-F238E27FC236}">
                <a16:creationId xmlns:a16="http://schemas.microsoft.com/office/drawing/2014/main" id="{909DF927-B5DC-463F-88DB-7BA6DBEDCE9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5BCE478-D072-433B-9BC9-0A38BA4D5706}"/>
              </a:ext>
            </a:extLst>
          </p:cNvPr>
          <p:cNvSpPr>
            <a:spLocks noGrp="1"/>
          </p:cNvSpPr>
          <p:nvPr>
            <p:ph type="sldNum" sz="quarter" idx="12"/>
          </p:nvPr>
        </p:nvSpPr>
        <p:spPr/>
        <p:txBody>
          <a:bodyPr/>
          <a:lstStyle/>
          <a:p>
            <a:fld id="{C1DF2FA6-5F6D-42EA-AD0D-6514F8B336BF}" type="slidenum">
              <a:rPr lang="ko-KR" altLang="en-US" smtClean="0"/>
              <a:t>‹#›</a:t>
            </a:fld>
            <a:endParaRPr lang="ko-KR" altLang="en-US"/>
          </a:p>
        </p:txBody>
      </p:sp>
    </p:spTree>
    <p:extLst>
      <p:ext uri="{BB962C8B-B14F-4D97-AF65-F5344CB8AC3E}">
        <p14:creationId xmlns:p14="http://schemas.microsoft.com/office/powerpoint/2010/main" val="4066241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8E2291-3F6B-43AD-9839-E89FC2DAB1E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7526D42-FB0E-442E-BE8B-1B5AAD85B6AC}"/>
              </a:ext>
            </a:extLst>
          </p:cNvPr>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FA3F28DF-789A-4879-A59F-75B13C609FE1}"/>
              </a:ext>
            </a:extLst>
          </p:cNvPr>
          <p:cNvSpPr>
            <a:spLocks noGrp="1"/>
          </p:cNvSpPr>
          <p:nvPr>
            <p:ph type="dt" sz="half" idx="10"/>
          </p:nvPr>
        </p:nvSpPr>
        <p:spPr/>
        <p:txBody>
          <a:bodyPr/>
          <a:lstStyle/>
          <a:p>
            <a:fld id="{81E19136-FE53-445B-94DE-906512B06C07}" type="datetimeFigureOut">
              <a:rPr lang="ko-KR" altLang="en-US" smtClean="0"/>
              <a:t>2022-05-19</a:t>
            </a:fld>
            <a:endParaRPr lang="ko-KR" altLang="en-US"/>
          </a:p>
        </p:txBody>
      </p:sp>
      <p:sp>
        <p:nvSpPr>
          <p:cNvPr id="5" name="바닥글 개체 틀 4">
            <a:extLst>
              <a:ext uri="{FF2B5EF4-FFF2-40B4-BE49-F238E27FC236}">
                <a16:creationId xmlns:a16="http://schemas.microsoft.com/office/drawing/2014/main" id="{8F6D98AB-E774-45D7-A68C-4DA35103A23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E719DFD-CF93-47EA-A380-9C886ADCB511}"/>
              </a:ext>
            </a:extLst>
          </p:cNvPr>
          <p:cNvSpPr>
            <a:spLocks noGrp="1"/>
          </p:cNvSpPr>
          <p:nvPr>
            <p:ph type="sldNum" sz="quarter" idx="12"/>
          </p:nvPr>
        </p:nvSpPr>
        <p:spPr/>
        <p:txBody>
          <a:bodyPr/>
          <a:lstStyle/>
          <a:p>
            <a:fld id="{C1DF2FA6-5F6D-42EA-AD0D-6514F8B336BF}" type="slidenum">
              <a:rPr lang="ko-KR" altLang="en-US" smtClean="0"/>
              <a:t>‹#›</a:t>
            </a:fld>
            <a:endParaRPr lang="ko-KR" altLang="en-US"/>
          </a:p>
        </p:txBody>
      </p:sp>
    </p:spTree>
    <p:extLst>
      <p:ext uri="{BB962C8B-B14F-4D97-AF65-F5344CB8AC3E}">
        <p14:creationId xmlns:p14="http://schemas.microsoft.com/office/powerpoint/2010/main" val="991779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94E758B-6D8E-47A3-A2B7-F750FF71A56A}"/>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B866C5E7-5099-459D-B060-7F8EAD3BBE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7C8ACE8E-5697-42D9-A4A9-EAAECDADE028}"/>
              </a:ext>
            </a:extLst>
          </p:cNvPr>
          <p:cNvSpPr>
            <a:spLocks noGrp="1"/>
          </p:cNvSpPr>
          <p:nvPr>
            <p:ph type="dt" sz="half" idx="10"/>
          </p:nvPr>
        </p:nvSpPr>
        <p:spPr/>
        <p:txBody>
          <a:bodyPr/>
          <a:lstStyle/>
          <a:p>
            <a:fld id="{81E19136-FE53-445B-94DE-906512B06C07}" type="datetimeFigureOut">
              <a:rPr lang="ko-KR" altLang="en-US" smtClean="0"/>
              <a:t>2022-05-19</a:t>
            </a:fld>
            <a:endParaRPr lang="ko-KR" altLang="en-US"/>
          </a:p>
        </p:txBody>
      </p:sp>
      <p:sp>
        <p:nvSpPr>
          <p:cNvPr id="5" name="바닥글 개체 틀 4">
            <a:extLst>
              <a:ext uri="{FF2B5EF4-FFF2-40B4-BE49-F238E27FC236}">
                <a16:creationId xmlns:a16="http://schemas.microsoft.com/office/drawing/2014/main" id="{5EA7A838-81ED-4E3A-A5B2-1ED608230EB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5AE89D0-98A0-4A32-A0F8-EE725F8A4A1A}"/>
              </a:ext>
            </a:extLst>
          </p:cNvPr>
          <p:cNvSpPr>
            <a:spLocks noGrp="1"/>
          </p:cNvSpPr>
          <p:nvPr>
            <p:ph type="sldNum" sz="quarter" idx="12"/>
          </p:nvPr>
        </p:nvSpPr>
        <p:spPr/>
        <p:txBody>
          <a:bodyPr/>
          <a:lstStyle/>
          <a:p>
            <a:fld id="{C1DF2FA6-5F6D-42EA-AD0D-6514F8B336BF}" type="slidenum">
              <a:rPr lang="ko-KR" altLang="en-US" smtClean="0"/>
              <a:t>‹#›</a:t>
            </a:fld>
            <a:endParaRPr lang="ko-KR" altLang="en-US"/>
          </a:p>
        </p:txBody>
      </p:sp>
    </p:spTree>
    <p:extLst>
      <p:ext uri="{BB962C8B-B14F-4D97-AF65-F5344CB8AC3E}">
        <p14:creationId xmlns:p14="http://schemas.microsoft.com/office/powerpoint/2010/main" val="3734981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B4F1E97-1CD7-4786-A9F6-681E9EF8B2C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1D4C0383-8B34-4441-8EDB-7B2F3FE8E344}"/>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6D1B45D1-C674-47FC-9B58-76AFB0056CD5}"/>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52C14954-B126-4BCA-BEA1-1EA89EB57132}"/>
              </a:ext>
            </a:extLst>
          </p:cNvPr>
          <p:cNvSpPr>
            <a:spLocks noGrp="1"/>
          </p:cNvSpPr>
          <p:nvPr>
            <p:ph type="dt" sz="half" idx="10"/>
          </p:nvPr>
        </p:nvSpPr>
        <p:spPr/>
        <p:txBody>
          <a:bodyPr/>
          <a:lstStyle/>
          <a:p>
            <a:fld id="{81E19136-FE53-445B-94DE-906512B06C07}" type="datetimeFigureOut">
              <a:rPr lang="ko-KR" altLang="en-US" smtClean="0"/>
              <a:t>2022-05-19</a:t>
            </a:fld>
            <a:endParaRPr lang="ko-KR" altLang="en-US"/>
          </a:p>
        </p:txBody>
      </p:sp>
      <p:sp>
        <p:nvSpPr>
          <p:cNvPr id="6" name="바닥글 개체 틀 5">
            <a:extLst>
              <a:ext uri="{FF2B5EF4-FFF2-40B4-BE49-F238E27FC236}">
                <a16:creationId xmlns:a16="http://schemas.microsoft.com/office/drawing/2014/main" id="{A34FADB5-A099-47EA-9EA8-ECB035914FF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0943CAB-08A1-43CE-8824-CCA878EFCF7F}"/>
              </a:ext>
            </a:extLst>
          </p:cNvPr>
          <p:cNvSpPr>
            <a:spLocks noGrp="1"/>
          </p:cNvSpPr>
          <p:nvPr>
            <p:ph type="sldNum" sz="quarter" idx="12"/>
          </p:nvPr>
        </p:nvSpPr>
        <p:spPr/>
        <p:txBody>
          <a:bodyPr/>
          <a:lstStyle/>
          <a:p>
            <a:fld id="{C1DF2FA6-5F6D-42EA-AD0D-6514F8B336BF}" type="slidenum">
              <a:rPr lang="ko-KR" altLang="en-US" smtClean="0"/>
              <a:t>‹#›</a:t>
            </a:fld>
            <a:endParaRPr lang="ko-KR" altLang="en-US"/>
          </a:p>
        </p:txBody>
      </p:sp>
    </p:spTree>
    <p:extLst>
      <p:ext uri="{BB962C8B-B14F-4D97-AF65-F5344CB8AC3E}">
        <p14:creationId xmlns:p14="http://schemas.microsoft.com/office/powerpoint/2010/main" val="1966631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EF29C9-9132-4789-9A5E-2AAA7EC9B30D}"/>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BEECD5D0-A858-4074-A70C-AF17327749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696F6C9C-598C-494B-8C26-DB68A5696499}"/>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7A61A2D2-E4BC-41B1-92AD-2C8766227A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6657924F-5D8C-4761-9E1B-2D325A7583AD}"/>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B2A7C14D-65F1-4FAB-9C6E-F5CE2B235D11}"/>
              </a:ext>
            </a:extLst>
          </p:cNvPr>
          <p:cNvSpPr>
            <a:spLocks noGrp="1"/>
          </p:cNvSpPr>
          <p:nvPr>
            <p:ph type="dt" sz="half" idx="10"/>
          </p:nvPr>
        </p:nvSpPr>
        <p:spPr/>
        <p:txBody>
          <a:bodyPr/>
          <a:lstStyle/>
          <a:p>
            <a:fld id="{81E19136-FE53-445B-94DE-906512B06C07}" type="datetimeFigureOut">
              <a:rPr lang="ko-KR" altLang="en-US" smtClean="0"/>
              <a:t>2022-05-19</a:t>
            </a:fld>
            <a:endParaRPr lang="ko-KR" altLang="en-US"/>
          </a:p>
        </p:txBody>
      </p:sp>
      <p:sp>
        <p:nvSpPr>
          <p:cNvPr id="8" name="바닥글 개체 틀 7">
            <a:extLst>
              <a:ext uri="{FF2B5EF4-FFF2-40B4-BE49-F238E27FC236}">
                <a16:creationId xmlns:a16="http://schemas.microsoft.com/office/drawing/2014/main" id="{60E5CCC4-3515-4BA9-ACA9-D5C8116E2854}"/>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1BBF29DE-A6AE-4332-8FB4-3400E02E4527}"/>
              </a:ext>
            </a:extLst>
          </p:cNvPr>
          <p:cNvSpPr>
            <a:spLocks noGrp="1"/>
          </p:cNvSpPr>
          <p:nvPr>
            <p:ph type="sldNum" sz="quarter" idx="12"/>
          </p:nvPr>
        </p:nvSpPr>
        <p:spPr/>
        <p:txBody>
          <a:bodyPr/>
          <a:lstStyle/>
          <a:p>
            <a:fld id="{C1DF2FA6-5F6D-42EA-AD0D-6514F8B336BF}" type="slidenum">
              <a:rPr lang="ko-KR" altLang="en-US" smtClean="0"/>
              <a:t>‹#›</a:t>
            </a:fld>
            <a:endParaRPr lang="ko-KR" altLang="en-US"/>
          </a:p>
        </p:txBody>
      </p:sp>
    </p:spTree>
    <p:extLst>
      <p:ext uri="{BB962C8B-B14F-4D97-AF65-F5344CB8AC3E}">
        <p14:creationId xmlns:p14="http://schemas.microsoft.com/office/powerpoint/2010/main" val="2652004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44E1C2C-AD8A-439A-9DAB-5B90CF94DF0E}"/>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E23EA61B-3DBB-4F64-9BE9-860D6B124971}"/>
              </a:ext>
            </a:extLst>
          </p:cNvPr>
          <p:cNvSpPr>
            <a:spLocks noGrp="1"/>
          </p:cNvSpPr>
          <p:nvPr>
            <p:ph type="dt" sz="half" idx="10"/>
          </p:nvPr>
        </p:nvSpPr>
        <p:spPr/>
        <p:txBody>
          <a:bodyPr/>
          <a:lstStyle/>
          <a:p>
            <a:fld id="{81E19136-FE53-445B-94DE-906512B06C07}" type="datetimeFigureOut">
              <a:rPr lang="ko-KR" altLang="en-US" smtClean="0"/>
              <a:t>2022-05-19</a:t>
            </a:fld>
            <a:endParaRPr lang="ko-KR" altLang="en-US"/>
          </a:p>
        </p:txBody>
      </p:sp>
      <p:sp>
        <p:nvSpPr>
          <p:cNvPr id="4" name="바닥글 개체 틀 3">
            <a:extLst>
              <a:ext uri="{FF2B5EF4-FFF2-40B4-BE49-F238E27FC236}">
                <a16:creationId xmlns:a16="http://schemas.microsoft.com/office/drawing/2014/main" id="{5332E82E-F2A7-4C7D-9CD0-CAC1D88F5C6E}"/>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ACA0A742-ABC6-4055-9582-72D50381F59D}"/>
              </a:ext>
            </a:extLst>
          </p:cNvPr>
          <p:cNvSpPr>
            <a:spLocks noGrp="1"/>
          </p:cNvSpPr>
          <p:nvPr>
            <p:ph type="sldNum" sz="quarter" idx="12"/>
          </p:nvPr>
        </p:nvSpPr>
        <p:spPr/>
        <p:txBody>
          <a:bodyPr/>
          <a:lstStyle/>
          <a:p>
            <a:fld id="{C1DF2FA6-5F6D-42EA-AD0D-6514F8B336BF}" type="slidenum">
              <a:rPr lang="ko-KR" altLang="en-US" smtClean="0"/>
              <a:t>‹#›</a:t>
            </a:fld>
            <a:endParaRPr lang="ko-KR" altLang="en-US"/>
          </a:p>
        </p:txBody>
      </p:sp>
    </p:spTree>
    <p:extLst>
      <p:ext uri="{BB962C8B-B14F-4D97-AF65-F5344CB8AC3E}">
        <p14:creationId xmlns:p14="http://schemas.microsoft.com/office/powerpoint/2010/main" val="2085402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BAAD4E32-14D6-4060-8F69-2C3AF45E0D30}"/>
              </a:ext>
            </a:extLst>
          </p:cNvPr>
          <p:cNvSpPr>
            <a:spLocks noGrp="1"/>
          </p:cNvSpPr>
          <p:nvPr>
            <p:ph type="dt" sz="half" idx="10"/>
          </p:nvPr>
        </p:nvSpPr>
        <p:spPr/>
        <p:txBody>
          <a:bodyPr/>
          <a:lstStyle/>
          <a:p>
            <a:fld id="{81E19136-FE53-445B-94DE-906512B06C07}" type="datetimeFigureOut">
              <a:rPr lang="ko-KR" altLang="en-US" smtClean="0"/>
              <a:t>2022-05-19</a:t>
            </a:fld>
            <a:endParaRPr lang="ko-KR" altLang="en-US"/>
          </a:p>
        </p:txBody>
      </p:sp>
      <p:sp>
        <p:nvSpPr>
          <p:cNvPr id="3" name="바닥글 개체 틀 2">
            <a:extLst>
              <a:ext uri="{FF2B5EF4-FFF2-40B4-BE49-F238E27FC236}">
                <a16:creationId xmlns:a16="http://schemas.microsoft.com/office/drawing/2014/main" id="{EDEE4DAF-C21E-4F6F-BF8B-C0E986261AEA}"/>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E16EEEF6-4694-4573-9500-C861C392ECD1}"/>
              </a:ext>
            </a:extLst>
          </p:cNvPr>
          <p:cNvSpPr>
            <a:spLocks noGrp="1"/>
          </p:cNvSpPr>
          <p:nvPr>
            <p:ph type="sldNum" sz="quarter" idx="12"/>
          </p:nvPr>
        </p:nvSpPr>
        <p:spPr/>
        <p:txBody>
          <a:bodyPr/>
          <a:lstStyle/>
          <a:p>
            <a:fld id="{C1DF2FA6-5F6D-42EA-AD0D-6514F8B336BF}" type="slidenum">
              <a:rPr lang="ko-KR" altLang="en-US" smtClean="0"/>
              <a:t>‹#›</a:t>
            </a:fld>
            <a:endParaRPr lang="ko-KR" altLang="en-US"/>
          </a:p>
        </p:txBody>
      </p:sp>
    </p:spTree>
    <p:extLst>
      <p:ext uri="{BB962C8B-B14F-4D97-AF65-F5344CB8AC3E}">
        <p14:creationId xmlns:p14="http://schemas.microsoft.com/office/powerpoint/2010/main" val="1935846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D2A4713-F115-489F-92A2-64830736765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0275BF91-43B3-4E09-B1A7-2B844DC865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957CBA5B-4D51-4EAC-B3AE-6107166E97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BCD71E08-EB0C-4367-AAD6-B79937DD21B8}"/>
              </a:ext>
            </a:extLst>
          </p:cNvPr>
          <p:cNvSpPr>
            <a:spLocks noGrp="1"/>
          </p:cNvSpPr>
          <p:nvPr>
            <p:ph type="dt" sz="half" idx="10"/>
          </p:nvPr>
        </p:nvSpPr>
        <p:spPr/>
        <p:txBody>
          <a:bodyPr/>
          <a:lstStyle/>
          <a:p>
            <a:fld id="{81E19136-FE53-445B-94DE-906512B06C07}" type="datetimeFigureOut">
              <a:rPr lang="ko-KR" altLang="en-US" smtClean="0"/>
              <a:t>2022-05-19</a:t>
            </a:fld>
            <a:endParaRPr lang="ko-KR" altLang="en-US"/>
          </a:p>
        </p:txBody>
      </p:sp>
      <p:sp>
        <p:nvSpPr>
          <p:cNvPr id="6" name="바닥글 개체 틀 5">
            <a:extLst>
              <a:ext uri="{FF2B5EF4-FFF2-40B4-BE49-F238E27FC236}">
                <a16:creationId xmlns:a16="http://schemas.microsoft.com/office/drawing/2014/main" id="{705F64D7-6FF4-4698-8A39-1204FAB00488}"/>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980ED1E-6455-496C-8D1A-EC0A8850360B}"/>
              </a:ext>
            </a:extLst>
          </p:cNvPr>
          <p:cNvSpPr>
            <a:spLocks noGrp="1"/>
          </p:cNvSpPr>
          <p:nvPr>
            <p:ph type="sldNum" sz="quarter" idx="12"/>
          </p:nvPr>
        </p:nvSpPr>
        <p:spPr/>
        <p:txBody>
          <a:bodyPr/>
          <a:lstStyle/>
          <a:p>
            <a:fld id="{C1DF2FA6-5F6D-42EA-AD0D-6514F8B336BF}" type="slidenum">
              <a:rPr lang="ko-KR" altLang="en-US" smtClean="0"/>
              <a:t>‹#›</a:t>
            </a:fld>
            <a:endParaRPr lang="ko-KR" altLang="en-US"/>
          </a:p>
        </p:txBody>
      </p:sp>
    </p:spTree>
    <p:extLst>
      <p:ext uri="{BB962C8B-B14F-4D97-AF65-F5344CB8AC3E}">
        <p14:creationId xmlns:p14="http://schemas.microsoft.com/office/powerpoint/2010/main" val="1141608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E268282-2BF5-43AD-91E7-E34FCB905F9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84A867D8-E356-4DE4-AA6B-6F926A2537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40C1FF72-69B2-424A-8290-F9B8A542D5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CD09F1C1-AAC9-477B-87A7-1019BC8E6679}"/>
              </a:ext>
            </a:extLst>
          </p:cNvPr>
          <p:cNvSpPr>
            <a:spLocks noGrp="1"/>
          </p:cNvSpPr>
          <p:nvPr>
            <p:ph type="dt" sz="half" idx="10"/>
          </p:nvPr>
        </p:nvSpPr>
        <p:spPr/>
        <p:txBody>
          <a:bodyPr/>
          <a:lstStyle/>
          <a:p>
            <a:fld id="{81E19136-FE53-445B-94DE-906512B06C07}" type="datetimeFigureOut">
              <a:rPr lang="ko-KR" altLang="en-US" smtClean="0"/>
              <a:t>2022-05-19</a:t>
            </a:fld>
            <a:endParaRPr lang="ko-KR" altLang="en-US"/>
          </a:p>
        </p:txBody>
      </p:sp>
      <p:sp>
        <p:nvSpPr>
          <p:cNvPr id="6" name="바닥글 개체 틀 5">
            <a:extLst>
              <a:ext uri="{FF2B5EF4-FFF2-40B4-BE49-F238E27FC236}">
                <a16:creationId xmlns:a16="http://schemas.microsoft.com/office/drawing/2014/main" id="{3BC4E576-53F3-4315-8CC9-3119E8461E7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77D25EE-D3AE-4B32-B238-378662197488}"/>
              </a:ext>
            </a:extLst>
          </p:cNvPr>
          <p:cNvSpPr>
            <a:spLocks noGrp="1"/>
          </p:cNvSpPr>
          <p:nvPr>
            <p:ph type="sldNum" sz="quarter" idx="12"/>
          </p:nvPr>
        </p:nvSpPr>
        <p:spPr/>
        <p:txBody>
          <a:bodyPr/>
          <a:lstStyle/>
          <a:p>
            <a:fld id="{C1DF2FA6-5F6D-42EA-AD0D-6514F8B336BF}" type="slidenum">
              <a:rPr lang="ko-KR" altLang="en-US" smtClean="0"/>
              <a:t>‹#›</a:t>
            </a:fld>
            <a:endParaRPr lang="ko-KR" altLang="en-US"/>
          </a:p>
        </p:txBody>
      </p:sp>
    </p:spTree>
    <p:extLst>
      <p:ext uri="{BB962C8B-B14F-4D97-AF65-F5344CB8AC3E}">
        <p14:creationId xmlns:p14="http://schemas.microsoft.com/office/powerpoint/2010/main" val="85527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EDDF4F36-4A4F-4BB2-AF67-AC5395A7F1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4CCB3B04-554A-4F89-BBBD-7BB94247A1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585161EA-31DB-4EC9-BDB1-B3A2B23990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E19136-FE53-445B-94DE-906512B06C07}" type="datetimeFigureOut">
              <a:rPr lang="ko-KR" altLang="en-US" smtClean="0"/>
              <a:t>2022-05-19</a:t>
            </a:fld>
            <a:endParaRPr lang="ko-KR" altLang="en-US"/>
          </a:p>
        </p:txBody>
      </p:sp>
      <p:sp>
        <p:nvSpPr>
          <p:cNvPr id="5" name="바닥글 개체 틀 4">
            <a:extLst>
              <a:ext uri="{FF2B5EF4-FFF2-40B4-BE49-F238E27FC236}">
                <a16:creationId xmlns:a16="http://schemas.microsoft.com/office/drawing/2014/main" id="{E9377A90-F6EF-4F8F-95AE-794F7D95F2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182081BD-47A7-424F-929C-17516851F7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DF2FA6-5F6D-42EA-AD0D-6514F8B336BF}" type="slidenum">
              <a:rPr lang="ko-KR" altLang="en-US" smtClean="0"/>
              <a:t>‹#›</a:t>
            </a:fld>
            <a:endParaRPr lang="ko-KR" altLang="en-US"/>
          </a:p>
        </p:txBody>
      </p:sp>
    </p:spTree>
    <p:extLst>
      <p:ext uri="{BB962C8B-B14F-4D97-AF65-F5344CB8AC3E}">
        <p14:creationId xmlns:p14="http://schemas.microsoft.com/office/powerpoint/2010/main" val="2050220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45E9681-C1FA-4F4E-8DBD-9EA713C1BA20}"/>
              </a:ext>
            </a:extLst>
          </p:cNvPr>
          <p:cNvSpPr>
            <a:spLocks noGrp="1"/>
          </p:cNvSpPr>
          <p:nvPr>
            <p:ph type="ctrTitle"/>
          </p:nvPr>
        </p:nvSpPr>
        <p:spPr>
          <a:xfrm>
            <a:off x="459850" y="924340"/>
            <a:ext cx="11272299" cy="2980510"/>
          </a:xfrm>
        </p:spPr>
        <p:txBody>
          <a:bodyPr>
            <a:normAutofit/>
          </a:bodyPr>
          <a:lstStyle/>
          <a:p>
            <a:r>
              <a:rPr lang="zh-CN" altLang="en-US" dirty="0"/>
              <a:t>基于肤色分割与运动目标分割的</a:t>
            </a:r>
            <a:br>
              <a:rPr lang="en-US" altLang="zh-CN" dirty="0"/>
            </a:br>
            <a:r>
              <a:rPr lang="zh-CN" altLang="en-US" dirty="0"/>
              <a:t>手势检测与跟踪</a:t>
            </a:r>
            <a:endParaRPr lang="ko-KR" altLang="en-US" dirty="0"/>
          </a:p>
        </p:txBody>
      </p:sp>
      <p:sp>
        <p:nvSpPr>
          <p:cNvPr id="3" name="부제목 2">
            <a:extLst>
              <a:ext uri="{FF2B5EF4-FFF2-40B4-BE49-F238E27FC236}">
                <a16:creationId xmlns:a16="http://schemas.microsoft.com/office/drawing/2014/main" id="{C4969746-2F43-44AD-A738-0DFDEE60FD73}"/>
              </a:ext>
            </a:extLst>
          </p:cNvPr>
          <p:cNvSpPr>
            <a:spLocks noGrp="1"/>
          </p:cNvSpPr>
          <p:nvPr>
            <p:ph type="subTitle" idx="1"/>
          </p:nvPr>
        </p:nvSpPr>
        <p:spPr>
          <a:xfrm>
            <a:off x="1524000" y="4277898"/>
            <a:ext cx="9144000" cy="1655762"/>
          </a:xfrm>
        </p:spPr>
        <p:txBody>
          <a:bodyPr/>
          <a:lstStyle/>
          <a:p>
            <a:r>
              <a:rPr lang="zh-CN" altLang="en-US" dirty="0"/>
              <a:t>金镇雄</a:t>
            </a:r>
            <a:endParaRPr lang="ko-KR" altLang="en-US" dirty="0"/>
          </a:p>
        </p:txBody>
      </p:sp>
    </p:spTree>
    <p:extLst>
      <p:ext uri="{BB962C8B-B14F-4D97-AF65-F5344CB8AC3E}">
        <p14:creationId xmlns:p14="http://schemas.microsoft.com/office/powerpoint/2010/main" val="932002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73A7C44B-5CD7-4153-8E1E-D6681614A22E}"/>
              </a:ext>
            </a:extLst>
          </p:cNvPr>
          <p:cNvSpPr>
            <a:spLocks noGrp="1"/>
          </p:cNvSpPr>
          <p:nvPr>
            <p:ph type="ctrTitle"/>
          </p:nvPr>
        </p:nvSpPr>
        <p:spPr>
          <a:xfrm>
            <a:off x="1524000" y="1568133"/>
            <a:ext cx="9144000" cy="2387600"/>
          </a:xfrm>
        </p:spPr>
        <p:txBody>
          <a:bodyPr/>
          <a:lstStyle/>
          <a:p>
            <a:r>
              <a:rPr lang="zh-CN" altLang="en-US" dirty="0"/>
              <a:t>谢谢</a:t>
            </a:r>
            <a:endParaRPr lang="ko-KR" altLang="en-US" dirty="0"/>
          </a:p>
        </p:txBody>
      </p:sp>
    </p:spTree>
    <p:extLst>
      <p:ext uri="{BB962C8B-B14F-4D97-AF65-F5344CB8AC3E}">
        <p14:creationId xmlns:p14="http://schemas.microsoft.com/office/powerpoint/2010/main" val="3902038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3C1269F-CFC5-4179-86C5-73D8AF357185}"/>
              </a:ext>
            </a:extLst>
          </p:cNvPr>
          <p:cNvSpPr>
            <a:spLocks noGrp="1"/>
          </p:cNvSpPr>
          <p:nvPr>
            <p:ph type="title"/>
          </p:nvPr>
        </p:nvSpPr>
        <p:spPr/>
        <p:txBody>
          <a:bodyPr/>
          <a:lstStyle/>
          <a:p>
            <a:r>
              <a:rPr lang="zh-CN" altLang="en-US" dirty="0"/>
              <a:t>实验目的</a:t>
            </a:r>
            <a:endParaRPr lang="ko-KR" altLang="en-US" dirty="0"/>
          </a:p>
        </p:txBody>
      </p:sp>
      <p:sp>
        <p:nvSpPr>
          <p:cNvPr id="3" name="내용 개체 틀 2">
            <a:extLst>
              <a:ext uri="{FF2B5EF4-FFF2-40B4-BE49-F238E27FC236}">
                <a16:creationId xmlns:a16="http://schemas.microsoft.com/office/drawing/2014/main" id="{049A473A-7498-445B-85A6-8D8910D75E0D}"/>
              </a:ext>
            </a:extLst>
          </p:cNvPr>
          <p:cNvSpPr>
            <a:spLocks noGrp="1"/>
          </p:cNvSpPr>
          <p:nvPr>
            <p:ph idx="1"/>
          </p:nvPr>
        </p:nvSpPr>
        <p:spPr/>
        <p:txBody>
          <a:bodyPr/>
          <a:lstStyle/>
          <a:p>
            <a:pPr>
              <a:lnSpc>
                <a:spcPct val="150000"/>
              </a:lnSpc>
            </a:pPr>
            <a:r>
              <a:rPr lang="zh-CN" altLang="en-US" dirty="0"/>
              <a:t>使用</a:t>
            </a:r>
            <a:r>
              <a:rPr lang="en-US" altLang="zh-CN" dirty="0"/>
              <a:t>MATLAB</a:t>
            </a:r>
            <a:r>
              <a:rPr lang="zh-CN" altLang="en-US" dirty="0"/>
              <a:t>进行手势检测与跟踪</a:t>
            </a:r>
            <a:endParaRPr lang="en-US" altLang="zh-CN" dirty="0"/>
          </a:p>
          <a:p>
            <a:pPr>
              <a:lnSpc>
                <a:spcPct val="150000"/>
              </a:lnSpc>
            </a:pPr>
            <a:r>
              <a:rPr lang="zh-CN" altLang="en-US" dirty="0"/>
              <a:t>利用多颜色空间和</a:t>
            </a:r>
            <a:r>
              <a:rPr lang="en-US" altLang="zh-CN" dirty="0"/>
              <a:t>K</a:t>
            </a:r>
            <a:r>
              <a:rPr lang="zh-CN" altLang="en-US" dirty="0"/>
              <a:t>均值聚类算法实现肤色分割</a:t>
            </a:r>
            <a:endParaRPr lang="en-US" altLang="zh-CN" dirty="0"/>
          </a:p>
          <a:p>
            <a:pPr>
              <a:lnSpc>
                <a:spcPct val="150000"/>
              </a:lnSpc>
            </a:pPr>
            <a:r>
              <a:rPr lang="zh-CN" altLang="en-US" dirty="0"/>
              <a:t>利用帧差法或背景差法实现运动目标分割</a:t>
            </a:r>
            <a:endParaRPr lang="en-US" altLang="zh-CN" dirty="0"/>
          </a:p>
        </p:txBody>
      </p:sp>
    </p:spTree>
    <p:extLst>
      <p:ext uri="{BB962C8B-B14F-4D97-AF65-F5344CB8AC3E}">
        <p14:creationId xmlns:p14="http://schemas.microsoft.com/office/powerpoint/2010/main" val="2020821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3A7B0B1-9FC0-4454-B5C3-8DDC6EF8E4E1}"/>
              </a:ext>
            </a:extLst>
          </p:cNvPr>
          <p:cNvSpPr>
            <a:spLocks noGrp="1"/>
          </p:cNvSpPr>
          <p:nvPr>
            <p:ph type="title"/>
          </p:nvPr>
        </p:nvSpPr>
        <p:spPr>
          <a:xfrm>
            <a:off x="838200" y="365125"/>
            <a:ext cx="10515600" cy="1325563"/>
          </a:xfrm>
        </p:spPr>
        <p:txBody>
          <a:bodyPr/>
          <a:lstStyle/>
          <a:p>
            <a:r>
              <a:rPr lang="zh-CN" altLang="en-US" dirty="0"/>
              <a:t>肤色分割</a:t>
            </a:r>
            <a:endParaRPr lang="ko-KR" altLang="en-US" dirty="0"/>
          </a:p>
        </p:txBody>
      </p:sp>
      <p:sp>
        <p:nvSpPr>
          <p:cNvPr id="3" name="내용 개체 틀 2">
            <a:extLst>
              <a:ext uri="{FF2B5EF4-FFF2-40B4-BE49-F238E27FC236}">
                <a16:creationId xmlns:a16="http://schemas.microsoft.com/office/drawing/2014/main" id="{8AA03EA9-51FC-4060-BC88-2EDC6A2200B9}"/>
              </a:ext>
            </a:extLst>
          </p:cNvPr>
          <p:cNvSpPr>
            <a:spLocks noGrp="1"/>
          </p:cNvSpPr>
          <p:nvPr>
            <p:ph idx="1"/>
          </p:nvPr>
        </p:nvSpPr>
        <p:spPr>
          <a:xfrm>
            <a:off x="838200" y="1825625"/>
            <a:ext cx="7368541" cy="4351338"/>
          </a:xfrm>
        </p:spPr>
        <p:txBody>
          <a:bodyPr>
            <a:normAutofit fontScale="92500" lnSpcReduction="10000"/>
          </a:bodyPr>
          <a:lstStyle/>
          <a:p>
            <a:pPr fontAlgn="ctr">
              <a:lnSpc>
                <a:spcPct val="150000"/>
              </a:lnSpc>
            </a:pPr>
            <a:r>
              <a:rPr lang="en-US" altLang="ko-KR" dirty="0"/>
              <a:t>Jure Kovac, Peter Peer, and Franc </a:t>
            </a:r>
            <a:r>
              <a:rPr lang="en-US" altLang="ko-KR" dirty="0" err="1"/>
              <a:t>Solina</a:t>
            </a:r>
            <a:r>
              <a:rPr lang="en-US" altLang="ko-KR" dirty="0"/>
              <a:t>. </a:t>
            </a:r>
            <a:r>
              <a:rPr lang="en-US" altLang="ko-KR" b="1" dirty="0"/>
              <a:t>Human Skin </a:t>
            </a:r>
            <a:r>
              <a:rPr lang="en-US" altLang="ko-KR" b="1" dirty="0" err="1"/>
              <a:t>Colour</a:t>
            </a:r>
            <a:r>
              <a:rPr lang="en-US" altLang="ko-KR" b="1" dirty="0"/>
              <a:t> Clustering for Face Detection.</a:t>
            </a:r>
            <a:r>
              <a:rPr lang="en-US" altLang="ko-KR" dirty="0"/>
              <a:t> </a:t>
            </a:r>
            <a:r>
              <a:rPr lang="en-US" altLang="zh-CN" dirty="0"/>
              <a:t>2003</a:t>
            </a:r>
          </a:p>
          <a:p>
            <a:pPr marL="914400" lvl="1" indent="-457200" fontAlgn="ctr">
              <a:lnSpc>
                <a:spcPct val="150000"/>
              </a:lnSpc>
              <a:buFont typeface="+mj-lt"/>
              <a:buAutoNum type="arabicParenR"/>
            </a:pPr>
            <a:r>
              <a:rPr lang="zh-CN" altLang="en-US" dirty="0"/>
              <a:t>基于</a:t>
            </a:r>
            <a:r>
              <a:rPr lang="en-US" altLang="zh-CN" dirty="0"/>
              <a:t>RGB</a:t>
            </a:r>
            <a:r>
              <a:rPr lang="zh-CN" altLang="en-US" dirty="0"/>
              <a:t>颜色空间的阈值肤色分割</a:t>
            </a:r>
            <a:endParaRPr lang="en-US" altLang="zh-CN" dirty="0"/>
          </a:p>
          <a:p>
            <a:pPr marL="914400" lvl="1" indent="-457200" fontAlgn="ctr">
              <a:lnSpc>
                <a:spcPct val="150000"/>
              </a:lnSpc>
              <a:buFont typeface="+mj-lt"/>
              <a:buAutoNum type="arabicParenR"/>
            </a:pPr>
            <a:r>
              <a:rPr lang="zh-CN" altLang="en-US" dirty="0"/>
              <a:t>基于</a:t>
            </a:r>
            <a:r>
              <a:rPr lang="en-US" altLang="zh-CN" dirty="0" err="1"/>
              <a:t>YCrCb</a:t>
            </a:r>
            <a:r>
              <a:rPr lang="zh-CN" altLang="en-US" dirty="0"/>
              <a:t>颜色空间</a:t>
            </a:r>
            <a:r>
              <a:rPr lang="en-US" altLang="zh-CN" dirty="0" err="1"/>
              <a:t>Cr,Cb</a:t>
            </a:r>
            <a:r>
              <a:rPr lang="zh-CN" altLang="en-US" dirty="0"/>
              <a:t>范围筛选法</a:t>
            </a:r>
            <a:endParaRPr lang="en-US" altLang="zh-CN" dirty="0"/>
          </a:p>
          <a:p>
            <a:pPr marL="914400" lvl="1" indent="-457200" fontAlgn="ctr">
              <a:lnSpc>
                <a:spcPct val="150000"/>
              </a:lnSpc>
              <a:buFont typeface="+mj-lt"/>
              <a:buAutoNum type="arabicParenR"/>
            </a:pPr>
            <a:r>
              <a:rPr lang="zh-CN" altLang="en-US" dirty="0"/>
              <a:t>基于</a:t>
            </a:r>
            <a:r>
              <a:rPr lang="en-US" altLang="zh-CN" dirty="0"/>
              <a:t>HSV</a:t>
            </a:r>
            <a:r>
              <a:rPr lang="zh-CN" altLang="en-US" dirty="0"/>
              <a:t>颜色空间</a:t>
            </a:r>
            <a:r>
              <a:rPr lang="en-US" altLang="zh-CN" dirty="0"/>
              <a:t>H</a:t>
            </a:r>
            <a:r>
              <a:rPr lang="zh-CN" altLang="en-US" dirty="0"/>
              <a:t>范围筛选法</a:t>
            </a:r>
            <a:endParaRPr lang="en-US" altLang="zh-CN" dirty="0"/>
          </a:p>
          <a:p>
            <a:pPr marL="914400" lvl="1" indent="-457200" fontAlgn="ctr">
              <a:lnSpc>
                <a:spcPct val="150000"/>
              </a:lnSpc>
              <a:buFont typeface="+mj-lt"/>
              <a:buAutoNum type="arabicParenR"/>
            </a:pPr>
            <a:r>
              <a:rPr lang="zh-CN" altLang="en-US" dirty="0"/>
              <a:t>基于椭圆模型的肤色分割（</a:t>
            </a:r>
            <a:r>
              <a:rPr lang="en-US" altLang="zh-CN" dirty="0" err="1"/>
              <a:t>CrCb</a:t>
            </a:r>
            <a:r>
              <a:rPr lang="zh-CN" altLang="en-US" dirty="0"/>
              <a:t>）</a:t>
            </a:r>
            <a:endParaRPr lang="en-US" altLang="zh-CN" dirty="0"/>
          </a:p>
          <a:p>
            <a:pPr marL="914400" lvl="2" indent="0" fontAlgn="ctr">
              <a:lnSpc>
                <a:spcPct val="150000"/>
              </a:lnSpc>
              <a:buNone/>
            </a:pPr>
            <a:r>
              <a:rPr lang="zh-CN" altLang="en-US" sz="1600" dirty="0"/>
              <a:t>刘井微 霍宏涛</a:t>
            </a:r>
            <a:r>
              <a:rPr lang="en-US" altLang="zh-CN" sz="1600" dirty="0"/>
              <a:t>. </a:t>
            </a:r>
            <a:r>
              <a:rPr lang="zh-CN" altLang="en-US" sz="1600" b="1" dirty="0"/>
              <a:t>基于椭圆模型的肤色检测研究</a:t>
            </a:r>
            <a:r>
              <a:rPr lang="en-US" altLang="zh-CN" sz="1600" b="1" dirty="0"/>
              <a:t>.</a:t>
            </a:r>
            <a:r>
              <a:rPr lang="en-US" altLang="zh-CN" sz="1600" dirty="0"/>
              <a:t> </a:t>
            </a:r>
            <a:r>
              <a:rPr lang="zh-CN" altLang="en-US" sz="1600" dirty="0"/>
              <a:t>科教文汇</a:t>
            </a:r>
            <a:r>
              <a:rPr lang="en-US" altLang="zh-CN" sz="1600" dirty="0"/>
              <a:t>(</a:t>
            </a:r>
            <a:r>
              <a:rPr lang="zh-CN" altLang="en-US" sz="1600" dirty="0"/>
              <a:t>下旬刊</a:t>
            </a:r>
            <a:r>
              <a:rPr lang="en-US" altLang="zh-CN" sz="1600" dirty="0"/>
              <a:t>). 2008,(06)</a:t>
            </a:r>
          </a:p>
          <a:p>
            <a:pPr marL="914400" lvl="2" indent="0" fontAlgn="ctr">
              <a:lnSpc>
                <a:spcPct val="150000"/>
              </a:lnSpc>
              <a:buNone/>
            </a:pPr>
            <a:endParaRPr lang="en-US" altLang="zh-CN" dirty="0"/>
          </a:p>
          <a:p>
            <a:pPr marL="457200" lvl="1" indent="0" fontAlgn="ctr">
              <a:buNone/>
            </a:pPr>
            <a:endParaRPr lang="en-US" altLang="zh-CN" sz="1400" dirty="0"/>
          </a:p>
        </p:txBody>
      </p:sp>
      <p:pic>
        <p:nvPicPr>
          <p:cNvPr id="6" name="그림 5">
            <a:extLst>
              <a:ext uri="{FF2B5EF4-FFF2-40B4-BE49-F238E27FC236}">
                <a16:creationId xmlns:a16="http://schemas.microsoft.com/office/drawing/2014/main" id="{2A5AB5BB-B3DE-4512-86DD-FD867857B839}"/>
              </a:ext>
            </a:extLst>
          </p:cNvPr>
          <p:cNvPicPr>
            <a:picLocks noChangeAspect="1"/>
          </p:cNvPicPr>
          <p:nvPr/>
        </p:nvPicPr>
        <p:blipFill>
          <a:blip r:embed="rId3"/>
          <a:stretch>
            <a:fillRect/>
          </a:stretch>
        </p:blipFill>
        <p:spPr>
          <a:xfrm>
            <a:off x="5994803" y="441503"/>
            <a:ext cx="1274678" cy="1249185"/>
          </a:xfrm>
          <a:prstGeom prst="rect">
            <a:avLst/>
          </a:prstGeom>
        </p:spPr>
      </p:pic>
      <p:pic>
        <p:nvPicPr>
          <p:cNvPr id="7" name="그림 6">
            <a:extLst>
              <a:ext uri="{FF2B5EF4-FFF2-40B4-BE49-F238E27FC236}">
                <a16:creationId xmlns:a16="http://schemas.microsoft.com/office/drawing/2014/main" id="{F4AAF76B-77B7-4622-B3C5-86F2F2904791}"/>
              </a:ext>
            </a:extLst>
          </p:cNvPr>
          <p:cNvPicPr>
            <a:picLocks noChangeAspect="1"/>
          </p:cNvPicPr>
          <p:nvPr/>
        </p:nvPicPr>
        <p:blipFill>
          <a:blip r:embed="rId4"/>
          <a:stretch>
            <a:fillRect/>
          </a:stretch>
        </p:blipFill>
        <p:spPr>
          <a:xfrm>
            <a:off x="7560010" y="442165"/>
            <a:ext cx="1183940" cy="1241343"/>
          </a:xfrm>
          <a:prstGeom prst="rect">
            <a:avLst/>
          </a:prstGeom>
        </p:spPr>
      </p:pic>
      <p:pic>
        <p:nvPicPr>
          <p:cNvPr id="8" name="그림 7">
            <a:extLst>
              <a:ext uri="{FF2B5EF4-FFF2-40B4-BE49-F238E27FC236}">
                <a16:creationId xmlns:a16="http://schemas.microsoft.com/office/drawing/2014/main" id="{0C456953-049F-44F8-9EE1-7ADF14C49A52}"/>
              </a:ext>
            </a:extLst>
          </p:cNvPr>
          <p:cNvPicPr>
            <a:picLocks noChangeAspect="1"/>
          </p:cNvPicPr>
          <p:nvPr/>
        </p:nvPicPr>
        <p:blipFill>
          <a:blip r:embed="rId5"/>
          <a:stretch>
            <a:fillRect/>
          </a:stretch>
        </p:blipFill>
        <p:spPr>
          <a:xfrm>
            <a:off x="9060452" y="0"/>
            <a:ext cx="2780753" cy="4422630"/>
          </a:xfrm>
          <a:prstGeom prst="rect">
            <a:avLst/>
          </a:prstGeom>
        </p:spPr>
      </p:pic>
      <p:pic>
        <p:nvPicPr>
          <p:cNvPr id="9" name="그림 8">
            <a:extLst>
              <a:ext uri="{FF2B5EF4-FFF2-40B4-BE49-F238E27FC236}">
                <a16:creationId xmlns:a16="http://schemas.microsoft.com/office/drawing/2014/main" id="{B2CAF953-2238-40A9-9833-BB3DB5A1123F}"/>
              </a:ext>
            </a:extLst>
          </p:cNvPr>
          <p:cNvPicPr>
            <a:picLocks noChangeAspect="1"/>
          </p:cNvPicPr>
          <p:nvPr/>
        </p:nvPicPr>
        <p:blipFill>
          <a:blip r:embed="rId6"/>
          <a:stretch>
            <a:fillRect/>
          </a:stretch>
        </p:blipFill>
        <p:spPr>
          <a:xfrm>
            <a:off x="8936141" y="4343049"/>
            <a:ext cx="3029373" cy="2514951"/>
          </a:xfrm>
          <a:prstGeom prst="rect">
            <a:avLst/>
          </a:prstGeom>
        </p:spPr>
      </p:pic>
      <p:pic>
        <p:nvPicPr>
          <p:cNvPr id="10" name="그림 9">
            <a:extLst>
              <a:ext uri="{FF2B5EF4-FFF2-40B4-BE49-F238E27FC236}">
                <a16:creationId xmlns:a16="http://schemas.microsoft.com/office/drawing/2014/main" id="{38E21EA8-B073-4FB8-AFFE-2712264DFEF3}"/>
              </a:ext>
            </a:extLst>
          </p:cNvPr>
          <p:cNvPicPr>
            <a:picLocks noChangeAspect="1"/>
          </p:cNvPicPr>
          <p:nvPr/>
        </p:nvPicPr>
        <p:blipFill>
          <a:blip r:embed="rId7"/>
          <a:stretch>
            <a:fillRect/>
          </a:stretch>
        </p:blipFill>
        <p:spPr>
          <a:xfrm>
            <a:off x="8331052" y="2779533"/>
            <a:ext cx="3507863" cy="2860782"/>
          </a:xfrm>
          <a:prstGeom prst="rect">
            <a:avLst/>
          </a:prstGeom>
        </p:spPr>
      </p:pic>
    </p:spTree>
    <p:extLst>
      <p:ext uri="{BB962C8B-B14F-4D97-AF65-F5344CB8AC3E}">
        <p14:creationId xmlns:p14="http://schemas.microsoft.com/office/powerpoint/2010/main" val="229006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3A7B0B1-9FC0-4454-B5C3-8DDC6EF8E4E1}"/>
              </a:ext>
            </a:extLst>
          </p:cNvPr>
          <p:cNvSpPr>
            <a:spLocks noGrp="1"/>
          </p:cNvSpPr>
          <p:nvPr>
            <p:ph type="title"/>
          </p:nvPr>
        </p:nvSpPr>
        <p:spPr/>
        <p:txBody>
          <a:bodyPr/>
          <a:lstStyle/>
          <a:p>
            <a:r>
              <a:rPr lang="zh-CN" altLang="en-US" dirty="0"/>
              <a:t>肤色分割</a:t>
            </a:r>
            <a:endParaRPr lang="ko-KR" altLang="en-US" dirty="0"/>
          </a:p>
        </p:txBody>
      </p:sp>
      <p:sp>
        <p:nvSpPr>
          <p:cNvPr id="3" name="내용 개체 틀 2">
            <a:extLst>
              <a:ext uri="{FF2B5EF4-FFF2-40B4-BE49-F238E27FC236}">
                <a16:creationId xmlns:a16="http://schemas.microsoft.com/office/drawing/2014/main" id="{8AA03EA9-51FC-4060-BC88-2EDC6A2200B9}"/>
              </a:ext>
            </a:extLst>
          </p:cNvPr>
          <p:cNvSpPr>
            <a:spLocks noGrp="1"/>
          </p:cNvSpPr>
          <p:nvPr>
            <p:ph idx="1"/>
          </p:nvPr>
        </p:nvSpPr>
        <p:spPr>
          <a:xfrm>
            <a:off x="838200" y="1825625"/>
            <a:ext cx="6351270" cy="4351338"/>
          </a:xfrm>
        </p:spPr>
        <p:txBody>
          <a:bodyPr>
            <a:normAutofit/>
          </a:bodyPr>
          <a:lstStyle/>
          <a:p>
            <a:pPr fontAlgn="ctr">
              <a:lnSpc>
                <a:spcPct val="150000"/>
              </a:lnSpc>
            </a:pPr>
            <a:r>
              <a:rPr lang="zh-CN" altLang="en-US" b="1" dirty="0"/>
              <a:t>基于多色彩空间的肤色分割</a:t>
            </a:r>
            <a:endParaRPr lang="en-US" altLang="zh-CN" b="1" dirty="0"/>
          </a:p>
          <a:p>
            <a:pPr marL="457200" lvl="1" indent="0" fontAlgn="ctr">
              <a:lnSpc>
                <a:spcPct val="150000"/>
              </a:lnSpc>
              <a:buNone/>
            </a:pPr>
            <a:r>
              <a:rPr lang="en-US" altLang="ko-KR" dirty="0" err="1"/>
              <a:t>Rahmat</a:t>
            </a:r>
            <a:r>
              <a:rPr lang="en-US" altLang="ko-KR" dirty="0"/>
              <a:t>, R.F., </a:t>
            </a:r>
            <a:r>
              <a:rPr lang="en-US" altLang="ko-KR" dirty="0" err="1"/>
              <a:t>Chairunnisa</a:t>
            </a:r>
            <a:r>
              <a:rPr lang="en-US" altLang="ko-KR" dirty="0"/>
              <a:t>, T., </a:t>
            </a:r>
            <a:r>
              <a:rPr lang="en-US" altLang="ko-KR" dirty="0" err="1"/>
              <a:t>Gunawan</a:t>
            </a:r>
            <a:r>
              <a:rPr lang="en-US" altLang="ko-KR" dirty="0"/>
              <a:t>, D., &amp; </a:t>
            </a:r>
            <a:r>
              <a:rPr lang="en-US" altLang="ko-KR" dirty="0" err="1"/>
              <a:t>Sitompul</a:t>
            </a:r>
            <a:r>
              <a:rPr lang="en-US" altLang="ko-KR" dirty="0"/>
              <a:t>, O.S. </a:t>
            </a:r>
            <a:r>
              <a:rPr lang="en-US" altLang="ko-KR" b="1" dirty="0"/>
              <a:t>Skin color segmentation using multi-color space threshold. </a:t>
            </a:r>
            <a:r>
              <a:rPr lang="en-US" altLang="ko-KR" dirty="0"/>
              <a:t>2016</a:t>
            </a:r>
            <a:endParaRPr lang="en-US" altLang="zh-CN" dirty="0"/>
          </a:p>
          <a:p>
            <a:pPr marL="914400" lvl="2" indent="0" fontAlgn="ctr">
              <a:lnSpc>
                <a:spcPct val="150000"/>
              </a:lnSpc>
              <a:buNone/>
            </a:pPr>
            <a:endParaRPr lang="en-US" altLang="zh-CN" dirty="0"/>
          </a:p>
          <a:p>
            <a:pPr marL="457200" lvl="1" indent="0" fontAlgn="ctr">
              <a:buNone/>
            </a:pPr>
            <a:endParaRPr lang="en-US" altLang="zh-CN" sz="1400" dirty="0"/>
          </a:p>
        </p:txBody>
      </p:sp>
      <p:pic>
        <p:nvPicPr>
          <p:cNvPr id="4" name="그림 3">
            <a:extLst>
              <a:ext uri="{FF2B5EF4-FFF2-40B4-BE49-F238E27FC236}">
                <a16:creationId xmlns:a16="http://schemas.microsoft.com/office/drawing/2014/main" id="{929A799F-5D70-421F-96F0-EC6A9D6C6C20}"/>
              </a:ext>
            </a:extLst>
          </p:cNvPr>
          <p:cNvPicPr>
            <a:picLocks noChangeAspect="1"/>
          </p:cNvPicPr>
          <p:nvPr/>
        </p:nvPicPr>
        <p:blipFill>
          <a:blip r:embed="rId3"/>
          <a:stretch>
            <a:fillRect/>
          </a:stretch>
        </p:blipFill>
        <p:spPr>
          <a:xfrm>
            <a:off x="7893621" y="2842910"/>
            <a:ext cx="3460179" cy="2316768"/>
          </a:xfrm>
          <a:prstGeom prst="rect">
            <a:avLst/>
          </a:prstGeom>
        </p:spPr>
      </p:pic>
      <p:pic>
        <p:nvPicPr>
          <p:cNvPr id="10" name="그림 9">
            <a:extLst>
              <a:ext uri="{FF2B5EF4-FFF2-40B4-BE49-F238E27FC236}">
                <a16:creationId xmlns:a16="http://schemas.microsoft.com/office/drawing/2014/main" id="{57F2BFD5-FFC3-4370-8D3C-0E4C6AEF86F5}"/>
              </a:ext>
            </a:extLst>
          </p:cNvPr>
          <p:cNvPicPr>
            <a:picLocks noChangeAspect="1"/>
          </p:cNvPicPr>
          <p:nvPr/>
        </p:nvPicPr>
        <p:blipFill>
          <a:blip r:embed="rId4"/>
          <a:stretch>
            <a:fillRect/>
          </a:stretch>
        </p:blipFill>
        <p:spPr>
          <a:xfrm>
            <a:off x="5994803" y="441503"/>
            <a:ext cx="1274678" cy="1249185"/>
          </a:xfrm>
          <a:prstGeom prst="rect">
            <a:avLst/>
          </a:prstGeom>
        </p:spPr>
      </p:pic>
      <p:pic>
        <p:nvPicPr>
          <p:cNvPr id="11" name="그림 10">
            <a:extLst>
              <a:ext uri="{FF2B5EF4-FFF2-40B4-BE49-F238E27FC236}">
                <a16:creationId xmlns:a16="http://schemas.microsoft.com/office/drawing/2014/main" id="{06881EC4-F0D7-435E-B662-C4252D500437}"/>
              </a:ext>
            </a:extLst>
          </p:cNvPr>
          <p:cNvPicPr>
            <a:picLocks noChangeAspect="1"/>
          </p:cNvPicPr>
          <p:nvPr/>
        </p:nvPicPr>
        <p:blipFill>
          <a:blip r:embed="rId5"/>
          <a:stretch>
            <a:fillRect/>
          </a:stretch>
        </p:blipFill>
        <p:spPr>
          <a:xfrm>
            <a:off x="7560010" y="442165"/>
            <a:ext cx="1183940" cy="1241343"/>
          </a:xfrm>
          <a:prstGeom prst="rect">
            <a:avLst/>
          </a:prstGeom>
        </p:spPr>
      </p:pic>
    </p:spTree>
    <p:extLst>
      <p:ext uri="{BB962C8B-B14F-4D97-AF65-F5344CB8AC3E}">
        <p14:creationId xmlns:p14="http://schemas.microsoft.com/office/powerpoint/2010/main" val="4207221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10252BE-B3E3-4755-9AD1-DCA90FDDEE03}"/>
              </a:ext>
            </a:extLst>
          </p:cNvPr>
          <p:cNvSpPr>
            <a:spLocks noGrp="1"/>
          </p:cNvSpPr>
          <p:nvPr>
            <p:ph type="title"/>
          </p:nvPr>
        </p:nvSpPr>
        <p:spPr/>
        <p:txBody>
          <a:bodyPr/>
          <a:lstStyle/>
          <a:p>
            <a:r>
              <a:rPr lang="en-US" altLang="ko-KR" dirty="0"/>
              <a:t>K</a:t>
            </a:r>
            <a:r>
              <a:rPr lang="zh-CN" altLang="en-US" dirty="0"/>
              <a:t>均值聚类</a:t>
            </a:r>
            <a:endParaRPr lang="ko-KR" altLang="en-US" dirty="0"/>
          </a:p>
        </p:txBody>
      </p:sp>
      <p:sp>
        <p:nvSpPr>
          <p:cNvPr id="3" name="내용 개체 틀 2">
            <a:extLst>
              <a:ext uri="{FF2B5EF4-FFF2-40B4-BE49-F238E27FC236}">
                <a16:creationId xmlns:a16="http://schemas.microsoft.com/office/drawing/2014/main" id="{219CD419-9ECF-4602-B007-6EE7647E3F33}"/>
              </a:ext>
            </a:extLst>
          </p:cNvPr>
          <p:cNvSpPr>
            <a:spLocks noGrp="1"/>
          </p:cNvSpPr>
          <p:nvPr>
            <p:ph idx="1"/>
          </p:nvPr>
        </p:nvSpPr>
        <p:spPr>
          <a:xfrm>
            <a:off x="838200" y="1825625"/>
            <a:ext cx="6968490" cy="4346576"/>
          </a:xfrm>
        </p:spPr>
        <p:txBody>
          <a:bodyPr/>
          <a:lstStyle/>
          <a:p>
            <a:r>
              <a:rPr lang="en-US" altLang="ko-KR" dirty="0"/>
              <a:t>Emir </a:t>
            </a:r>
            <a:r>
              <a:rPr lang="en-US" altLang="ko-KR" dirty="0" err="1"/>
              <a:t>Buza</a:t>
            </a:r>
            <a:r>
              <a:rPr lang="en-US" altLang="ko-KR" dirty="0"/>
              <a:t>, </a:t>
            </a:r>
            <a:r>
              <a:rPr lang="en-US" altLang="ko-KR" dirty="0" err="1"/>
              <a:t>Amila</a:t>
            </a:r>
            <a:r>
              <a:rPr lang="en-US" altLang="ko-KR" dirty="0"/>
              <a:t> </a:t>
            </a:r>
            <a:r>
              <a:rPr lang="en-US" altLang="ko-KR" dirty="0" err="1"/>
              <a:t>Akagic</a:t>
            </a:r>
            <a:r>
              <a:rPr lang="en-US" altLang="ko-KR" dirty="0"/>
              <a:t>, Samir </a:t>
            </a:r>
            <a:r>
              <a:rPr lang="en-US" altLang="ko-KR" dirty="0" err="1"/>
              <a:t>Omanovic</a:t>
            </a:r>
            <a:r>
              <a:rPr lang="en-US" altLang="ko-KR" dirty="0"/>
              <a:t>. </a:t>
            </a:r>
            <a:r>
              <a:rPr lang="en-US" altLang="ko-KR" b="1" dirty="0"/>
              <a:t>Skin Detection Based on Image Color Segmentation with Histogram and K-Means Clustering</a:t>
            </a:r>
            <a:r>
              <a:rPr lang="en-US" altLang="ko-KR" dirty="0"/>
              <a:t>. 2017</a:t>
            </a:r>
          </a:p>
          <a:p>
            <a:endParaRPr lang="en-US" altLang="ko-KR" dirty="0"/>
          </a:p>
          <a:p>
            <a:r>
              <a:rPr lang="en-US" altLang="ko-KR" dirty="0"/>
              <a:t>(Cr, </a:t>
            </a:r>
            <a:r>
              <a:rPr lang="en-US" altLang="ko-KR" dirty="0" err="1"/>
              <a:t>Cb</a:t>
            </a:r>
            <a:r>
              <a:rPr lang="en-US" altLang="ko-KR" dirty="0"/>
              <a:t>, Hue, </a:t>
            </a:r>
            <a:r>
              <a:rPr lang="en-US" altLang="ko-KR" dirty="0" err="1"/>
              <a:t>Xp</a:t>
            </a:r>
            <a:r>
              <a:rPr lang="en-US" altLang="ko-KR" dirty="0"/>
              <a:t>, </a:t>
            </a:r>
            <a:r>
              <a:rPr lang="en-US" altLang="ko-KR" dirty="0" err="1"/>
              <a:t>Yp</a:t>
            </a:r>
            <a:r>
              <a:rPr lang="en-US" altLang="ko-KR" dirty="0"/>
              <a:t>, I’)</a:t>
            </a:r>
            <a:endParaRPr lang="ko-KR" altLang="en-US" dirty="0"/>
          </a:p>
        </p:txBody>
      </p:sp>
      <p:pic>
        <p:nvPicPr>
          <p:cNvPr id="4" name="그림 3">
            <a:extLst>
              <a:ext uri="{FF2B5EF4-FFF2-40B4-BE49-F238E27FC236}">
                <a16:creationId xmlns:a16="http://schemas.microsoft.com/office/drawing/2014/main" id="{B18A22D4-C856-4A95-8754-224315CABC81}"/>
              </a:ext>
            </a:extLst>
          </p:cNvPr>
          <p:cNvPicPr>
            <a:picLocks noChangeAspect="1"/>
          </p:cNvPicPr>
          <p:nvPr/>
        </p:nvPicPr>
        <p:blipFill>
          <a:blip r:embed="rId3"/>
          <a:stretch>
            <a:fillRect/>
          </a:stretch>
        </p:blipFill>
        <p:spPr>
          <a:xfrm>
            <a:off x="8393193" y="0"/>
            <a:ext cx="3593067" cy="6858000"/>
          </a:xfrm>
          <a:prstGeom prst="rect">
            <a:avLst/>
          </a:prstGeom>
        </p:spPr>
      </p:pic>
      <p:pic>
        <p:nvPicPr>
          <p:cNvPr id="5" name="그림 4">
            <a:extLst>
              <a:ext uri="{FF2B5EF4-FFF2-40B4-BE49-F238E27FC236}">
                <a16:creationId xmlns:a16="http://schemas.microsoft.com/office/drawing/2014/main" id="{0B5BA7FA-F24A-445E-91AB-EC8597183844}"/>
              </a:ext>
            </a:extLst>
          </p:cNvPr>
          <p:cNvPicPr>
            <a:picLocks noChangeAspect="1"/>
          </p:cNvPicPr>
          <p:nvPr/>
        </p:nvPicPr>
        <p:blipFill>
          <a:blip r:embed="rId4"/>
          <a:stretch>
            <a:fillRect/>
          </a:stretch>
        </p:blipFill>
        <p:spPr>
          <a:xfrm>
            <a:off x="5335391" y="3656811"/>
            <a:ext cx="2889230" cy="2650327"/>
          </a:xfrm>
          <a:prstGeom prst="rect">
            <a:avLst/>
          </a:prstGeom>
        </p:spPr>
      </p:pic>
    </p:spTree>
    <p:extLst>
      <p:ext uri="{BB962C8B-B14F-4D97-AF65-F5344CB8AC3E}">
        <p14:creationId xmlns:p14="http://schemas.microsoft.com/office/powerpoint/2010/main" val="2103415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19A883F-B80B-4A62-86D0-B95E31279720}"/>
              </a:ext>
            </a:extLst>
          </p:cNvPr>
          <p:cNvSpPr>
            <a:spLocks noGrp="1"/>
          </p:cNvSpPr>
          <p:nvPr>
            <p:ph type="title"/>
          </p:nvPr>
        </p:nvSpPr>
        <p:spPr/>
        <p:txBody>
          <a:bodyPr/>
          <a:lstStyle/>
          <a:p>
            <a:r>
              <a:rPr lang="zh-CN" altLang="en-US" dirty="0"/>
              <a:t>运动目标分割</a:t>
            </a:r>
            <a:endParaRPr lang="ko-KR" altLang="en-US" dirty="0"/>
          </a:p>
        </p:txBody>
      </p:sp>
      <p:sp>
        <p:nvSpPr>
          <p:cNvPr id="3" name="내용 개체 틀 2">
            <a:extLst>
              <a:ext uri="{FF2B5EF4-FFF2-40B4-BE49-F238E27FC236}">
                <a16:creationId xmlns:a16="http://schemas.microsoft.com/office/drawing/2014/main" id="{712F50C4-F181-4CE8-AB80-347B833B419A}"/>
              </a:ext>
            </a:extLst>
          </p:cNvPr>
          <p:cNvSpPr>
            <a:spLocks noGrp="1"/>
          </p:cNvSpPr>
          <p:nvPr>
            <p:ph idx="1"/>
          </p:nvPr>
        </p:nvSpPr>
        <p:spPr>
          <a:xfrm>
            <a:off x="838200" y="1825625"/>
            <a:ext cx="6122670" cy="4351338"/>
          </a:xfrm>
        </p:spPr>
        <p:txBody>
          <a:bodyPr>
            <a:normAutofit fontScale="70000" lnSpcReduction="20000"/>
          </a:bodyPr>
          <a:lstStyle/>
          <a:p>
            <a:pPr>
              <a:lnSpc>
                <a:spcPct val="160000"/>
              </a:lnSpc>
            </a:pPr>
            <a:r>
              <a:rPr lang="zh-CN" altLang="en-US" b="1" dirty="0"/>
              <a:t>帧差法</a:t>
            </a:r>
            <a:endParaRPr lang="en-US" altLang="zh-CN" b="1" dirty="0"/>
          </a:p>
          <a:p>
            <a:pPr marL="457200" lvl="1" indent="0">
              <a:lnSpc>
                <a:spcPct val="160000"/>
              </a:lnSpc>
              <a:buNone/>
            </a:pPr>
            <a:r>
              <a:rPr lang="zh-CN" altLang="en-US" dirty="0"/>
              <a:t>基于运动图像序列中相邻帧图像具有较强的相关性而提出的检测方法，不同帧对应的像素点相减，判断灰度差的绝对值，当绝对值超过一定阈值时，即可判断为运动目标，从而实现目标的检测功能。</a:t>
            </a:r>
            <a:endParaRPr lang="en-US" altLang="zh-CN" dirty="0"/>
          </a:p>
          <a:p>
            <a:pPr marL="457200" lvl="1" indent="0">
              <a:lnSpc>
                <a:spcPct val="160000"/>
              </a:lnSpc>
              <a:buNone/>
            </a:pPr>
            <a:endParaRPr lang="en-US" altLang="zh-CN" dirty="0"/>
          </a:p>
          <a:p>
            <a:pPr>
              <a:lnSpc>
                <a:spcPct val="160000"/>
              </a:lnSpc>
            </a:pPr>
            <a:r>
              <a:rPr lang="zh-CN" altLang="en-US" b="1" dirty="0"/>
              <a:t>背景差法</a:t>
            </a:r>
            <a:endParaRPr lang="en-US" altLang="zh-CN" b="1" dirty="0"/>
          </a:p>
          <a:p>
            <a:pPr marL="457200" lvl="1" indent="0">
              <a:lnSpc>
                <a:spcPct val="160000"/>
              </a:lnSpc>
              <a:buNone/>
            </a:pPr>
            <a:r>
              <a:rPr lang="zh-CN" altLang="en-US" dirty="0"/>
              <a:t>将当前帧与背景图像进行差分来得到运动目标区域。通过不含运动的的帧来获取背景图像。常用的背景构建方法有</a:t>
            </a:r>
            <a:r>
              <a:rPr lang="zh-CN" altLang="en-US" b="1" dirty="0"/>
              <a:t>时间平均法、单高斯法、混合高斯法</a:t>
            </a:r>
            <a:r>
              <a:rPr lang="zh-CN" altLang="en-US" dirty="0"/>
              <a:t>等。</a:t>
            </a:r>
            <a:endParaRPr lang="en-US" altLang="zh-CN" b="1" dirty="0"/>
          </a:p>
          <a:p>
            <a:pPr>
              <a:lnSpc>
                <a:spcPct val="160000"/>
              </a:lnSpc>
            </a:pPr>
            <a:endParaRPr lang="ko-KR" altLang="en-US" dirty="0"/>
          </a:p>
        </p:txBody>
      </p:sp>
      <p:pic>
        <p:nvPicPr>
          <p:cNvPr id="1026" name="Picture 2" descr="在这里插入图片描述">
            <a:extLst>
              <a:ext uri="{FF2B5EF4-FFF2-40B4-BE49-F238E27FC236}">
                <a16:creationId xmlns:a16="http://schemas.microsoft.com/office/drawing/2014/main" id="{FD740680-71AB-4C35-A165-4C542A6D5B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8959" y="4039528"/>
            <a:ext cx="5293041" cy="2137435"/>
          </a:xfrm>
          <a:prstGeom prst="rect">
            <a:avLst/>
          </a:prstGeom>
          <a:noFill/>
          <a:extLst>
            <a:ext uri="{909E8E84-426E-40DD-AFC4-6F175D3DCCD1}">
              <a14:hiddenFill xmlns:a14="http://schemas.microsoft.com/office/drawing/2010/main">
                <a:solidFill>
                  <a:srgbClr val="FFFFFF"/>
                </a:solidFill>
              </a14:hiddenFill>
            </a:ext>
          </a:extLst>
        </p:spPr>
      </p:pic>
      <p:pic>
        <p:nvPicPr>
          <p:cNvPr id="4" name="그림 3">
            <a:extLst>
              <a:ext uri="{FF2B5EF4-FFF2-40B4-BE49-F238E27FC236}">
                <a16:creationId xmlns:a16="http://schemas.microsoft.com/office/drawing/2014/main" id="{F37EB6A6-C669-4DF5-985C-298862E9C48A}"/>
              </a:ext>
            </a:extLst>
          </p:cNvPr>
          <p:cNvPicPr>
            <a:picLocks noChangeAspect="1"/>
          </p:cNvPicPr>
          <p:nvPr/>
        </p:nvPicPr>
        <p:blipFill>
          <a:blip r:embed="rId3"/>
          <a:stretch>
            <a:fillRect/>
          </a:stretch>
        </p:blipFill>
        <p:spPr>
          <a:xfrm>
            <a:off x="7124700" y="1255300"/>
            <a:ext cx="4705350" cy="2488697"/>
          </a:xfrm>
          <a:prstGeom prst="rect">
            <a:avLst/>
          </a:prstGeom>
        </p:spPr>
      </p:pic>
    </p:spTree>
    <p:extLst>
      <p:ext uri="{BB962C8B-B14F-4D97-AF65-F5344CB8AC3E}">
        <p14:creationId xmlns:p14="http://schemas.microsoft.com/office/powerpoint/2010/main" val="3064111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B966B8-C50F-4274-AD69-20D506BEFAB7}"/>
              </a:ext>
            </a:extLst>
          </p:cNvPr>
          <p:cNvSpPr>
            <a:spLocks noGrp="1"/>
          </p:cNvSpPr>
          <p:nvPr>
            <p:ph type="title"/>
          </p:nvPr>
        </p:nvSpPr>
        <p:spPr/>
        <p:txBody>
          <a:bodyPr/>
          <a:lstStyle/>
          <a:p>
            <a:r>
              <a:rPr lang="zh-CN" altLang="en-US" dirty="0"/>
              <a:t>其它</a:t>
            </a:r>
            <a:endParaRPr lang="ko-KR" altLang="en-US" dirty="0"/>
          </a:p>
        </p:txBody>
      </p:sp>
      <p:sp>
        <p:nvSpPr>
          <p:cNvPr id="3" name="내용 개체 틀 2">
            <a:extLst>
              <a:ext uri="{FF2B5EF4-FFF2-40B4-BE49-F238E27FC236}">
                <a16:creationId xmlns:a16="http://schemas.microsoft.com/office/drawing/2014/main" id="{64D57736-C78B-4998-8A68-725DFEC6B5F0}"/>
              </a:ext>
            </a:extLst>
          </p:cNvPr>
          <p:cNvSpPr>
            <a:spLocks noGrp="1"/>
          </p:cNvSpPr>
          <p:nvPr>
            <p:ph idx="1"/>
          </p:nvPr>
        </p:nvSpPr>
        <p:spPr/>
        <p:txBody>
          <a:bodyPr>
            <a:normAutofit/>
          </a:bodyPr>
          <a:lstStyle/>
          <a:p>
            <a:pPr>
              <a:lnSpc>
                <a:spcPct val="150000"/>
              </a:lnSpc>
            </a:pPr>
            <a:r>
              <a:rPr lang="zh-CN" altLang="en-US" dirty="0"/>
              <a:t>噪声色块去除</a:t>
            </a:r>
            <a:endParaRPr lang="en-US" altLang="zh-CN" dirty="0"/>
          </a:p>
          <a:p>
            <a:pPr marL="914400" lvl="1" indent="-457200">
              <a:lnSpc>
                <a:spcPct val="150000"/>
              </a:lnSpc>
              <a:buFont typeface="+mj-lt"/>
              <a:buAutoNum type="arabicParenR"/>
            </a:pPr>
            <a:r>
              <a:rPr lang="zh-CN" altLang="en-US" dirty="0"/>
              <a:t>人脸及手臂等类肤色区域的去除</a:t>
            </a:r>
            <a:endParaRPr lang="en-US" altLang="zh-CN" dirty="0"/>
          </a:p>
          <a:p>
            <a:pPr marL="914400" lvl="1" indent="-457200">
              <a:lnSpc>
                <a:spcPct val="150000"/>
              </a:lnSpc>
              <a:buFont typeface="+mj-lt"/>
              <a:buAutoNum type="arabicParenR"/>
            </a:pPr>
            <a:r>
              <a:rPr lang="zh-CN" altLang="en-US" dirty="0"/>
              <a:t>手势图像短暂丢失问题</a:t>
            </a:r>
            <a:endParaRPr lang="en-US" altLang="zh-CN" dirty="0"/>
          </a:p>
          <a:p>
            <a:pPr>
              <a:lnSpc>
                <a:spcPct val="150000"/>
              </a:lnSpc>
            </a:pPr>
            <a:r>
              <a:rPr lang="zh-CN" altLang="en-US" dirty="0"/>
              <a:t>滤波跟踪结果（卡尔曼滤波器）</a:t>
            </a:r>
            <a:endParaRPr lang="en-US" altLang="zh-CN" sz="2400" b="1" dirty="0"/>
          </a:p>
          <a:p>
            <a:pPr marL="0" indent="0">
              <a:lnSpc>
                <a:spcPct val="150000"/>
              </a:lnSpc>
              <a:buNone/>
            </a:pPr>
            <a:r>
              <a:rPr lang="zh-CN" altLang="en-US" sz="1800" dirty="0"/>
              <a:t>张忠军</a:t>
            </a:r>
            <a:r>
              <a:rPr lang="en-US" altLang="zh-CN" sz="1800" dirty="0"/>
              <a:t>. </a:t>
            </a:r>
            <a:r>
              <a:rPr lang="zh-CN" altLang="en-US" sz="1800" b="1" dirty="0"/>
              <a:t>基于肤色椭圆边界模型和改进帧差分算法的手势分割方法</a:t>
            </a:r>
            <a:r>
              <a:rPr lang="en-US" altLang="zh-CN" sz="1800" b="1" dirty="0"/>
              <a:t>.</a:t>
            </a:r>
            <a:r>
              <a:rPr lang="zh-CN" altLang="en-US" sz="1800" b="1" dirty="0"/>
              <a:t> </a:t>
            </a:r>
            <a:r>
              <a:rPr lang="ko-KR" altLang="en-US" sz="1800" dirty="0"/>
              <a:t>福建电脑</a:t>
            </a:r>
            <a:r>
              <a:rPr lang="en-US" altLang="ko-KR" sz="1800" dirty="0"/>
              <a:t>. 2018,34(05)</a:t>
            </a:r>
          </a:p>
          <a:p>
            <a:pPr marL="0" indent="0">
              <a:lnSpc>
                <a:spcPct val="150000"/>
              </a:lnSpc>
              <a:buNone/>
            </a:pPr>
            <a:r>
              <a:rPr lang="en-US" altLang="ko-KR" sz="1800" dirty="0" err="1"/>
              <a:t>Mohd</a:t>
            </a:r>
            <a:r>
              <a:rPr lang="en-US" altLang="ko-KR" sz="1800" dirty="0"/>
              <a:t> </a:t>
            </a:r>
            <a:r>
              <a:rPr lang="en-US" altLang="ko-KR" sz="1800" dirty="0" err="1"/>
              <a:t>Shahrimie</a:t>
            </a:r>
            <a:r>
              <a:rPr lang="zh-CN" altLang="en-US" sz="1800" dirty="0"/>
              <a:t>，</a:t>
            </a:r>
            <a:r>
              <a:rPr lang="en-US" altLang="ko-KR" sz="1800" dirty="0"/>
              <a:t> </a:t>
            </a:r>
            <a:r>
              <a:rPr lang="en-US" altLang="ko-KR" sz="1800" dirty="0" err="1"/>
              <a:t>Shahrel</a:t>
            </a:r>
            <a:r>
              <a:rPr lang="en-US" altLang="ko-KR" sz="1800" dirty="0"/>
              <a:t> </a:t>
            </a:r>
            <a:r>
              <a:rPr lang="en-US" altLang="ko-KR" sz="1800" dirty="0" err="1"/>
              <a:t>Azmin</a:t>
            </a:r>
            <a:r>
              <a:rPr lang="en-US" altLang="ko-KR" sz="1800" dirty="0"/>
              <a:t> </a:t>
            </a:r>
            <a:r>
              <a:rPr lang="en-US" altLang="ko-KR" sz="1800" dirty="0" err="1"/>
              <a:t>Suandi</a:t>
            </a:r>
            <a:r>
              <a:rPr lang="en-US" altLang="zh-CN" sz="1800" dirty="0"/>
              <a:t>. </a:t>
            </a:r>
            <a:r>
              <a:rPr lang="en-US" altLang="ko-KR" sz="1800" b="1" dirty="0"/>
              <a:t>Hand Gesture Tracking System Using Adaptive Kalman Filter.</a:t>
            </a:r>
            <a:r>
              <a:rPr lang="zh-CN" altLang="en-US" sz="1800" b="1" dirty="0"/>
              <a:t> </a:t>
            </a:r>
            <a:r>
              <a:rPr lang="en-US" altLang="zh-CN" sz="1800" dirty="0"/>
              <a:t>(2010)</a:t>
            </a:r>
          </a:p>
        </p:txBody>
      </p:sp>
    </p:spTree>
    <p:extLst>
      <p:ext uri="{BB962C8B-B14F-4D97-AF65-F5344CB8AC3E}">
        <p14:creationId xmlns:p14="http://schemas.microsoft.com/office/powerpoint/2010/main" val="2000611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1643558-7955-468E-AEDC-EB749799B57E}"/>
              </a:ext>
            </a:extLst>
          </p:cNvPr>
          <p:cNvSpPr>
            <a:spLocks noGrp="1"/>
          </p:cNvSpPr>
          <p:nvPr>
            <p:ph type="title"/>
          </p:nvPr>
        </p:nvSpPr>
        <p:spPr/>
        <p:txBody>
          <a:bodyPr/>
          <a:lstStyle/>
          <a:p>
            <a:r>
              <a:rPr lang="zh-CN" altLang="en-US" dirty="0"/>
              <a:t>实验仪器设备</a:t>
            </a:r>
            <a:endParaRPr lang="ko-KR" altLang="en-US" dirty="0"/>
          </a:p>
        </p:txBody>
      </p:sp>
      <p:sp>
        <p:nvSpPr>
          <p:cNvPr id="3" name="내용 개체 틀 2">
            <a:extLst>
              <a:ext uri="{FF2B5EF4-FFF2-40B4-BE49-F238E27FC236}">
                <a16:creationId xmlns:a16="http://schemas.microsoft.com/office/drawing/2014/main" id="{2E41F955-774F-4B42-AD66-D1B69DC1387E}"/>
              </a:ext>
            </a:extLst>
          </p:cNvPr>
          <p:cNvSpPr>
            <a:spLocks noGrp="1"/>
          </p:cNvSpPr>
          <p:nvPr>
            <p:ph idx="1"/>
          </p:nvPr>
        </p:nvSpPr>
        <p:spPr/>
        <p:txBody>
          <a:bodyPr/>
          <a:lstStyle/>
          <a:p>
            <a:r>
              <a:rPr lang="en-US" altLang="zh-CN" dirty="0"/>
              <a:t>MATLAB</a:t>
            </a:r>
          </a:p>
          <a:p>
            <a:r>
              <a:rPr lang="en-US" altLang="zh-CN" dirty="0"/>
              <a:t>PC</a:t>
            </a:r>
            <a:r>
              <a:rPr lang="zh-CN" altLang="en-US" dirty="0"/>
              <a:t>摄像头</a:t>
            </a:r>
            <a:endParaRPr lang="ko-KR" altLang="en-US" dirty="0"/>
          </a:p>
        </p:txBody>
      </p:sp>
    </p:spTree>
    <p:extLst>
      <p:ext uri="{BB962C8B-B14F-4D97-AF65-F5344CB8AC3E}">
        <p14:creationId xmlns:p14="http://schemas.microsoft.com/office/powerpoint/2010/main" val="1369009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3B2576D-20BD-47F2-8555-E4F1DE624094}"/>
              </a:ext>
            </a:extLst>
          </p:cNvPr>
          <p:cNvSpPr>
            <a:spLocks noGrp="1"/>
          </p:cNvSpPr>
          <p:nvPr>
            <p:ph type="title"/>
          </p:nvPr>
        </p:nvSpPr>
        <p:spPr/>
        <p:txBody>
          <a:bodyPr/>
          <a:lstStyle/>
          <a:p>
            <a:r>
              <a:rPr lang="zh-CN" altLang="en-US" dirty="0"/>
              <a:t>实验内容</a:t>
            </a:r>
            <a:endParaRPr lang="ko-KR" altLang="en-US" dirty="0"/>
          </a:p>
        </p:txBody>
      </p:sp>
      <p:sp>
        <p:nvSpPr>
          <p:cNvPr id="3" name="내용 개체 틀 2">
            <a:extLst>
              <a:ext uri="{FF2B5EF4-FFF2-40B4-BE49-F238E27FC236}">
                <a16:creationId xmlns:a16="http://schemas.microsoft.com/office/drawing/2014/main" id="{61F901E5-B5F6-4AA8-A42E-4ED5AFE70F33}"/>
              </a:ext>
            </a:extLst>
          </p:cNvPr>
          <p:cNvSpPr>
            <a:spLocks noGrp="1"/>
          </p:cNvSpPr>
          <p:nvPr>
            <p:ph idx="1"/>
          </p:nvPr>
        </p:nvSpPr>
        <p:spPr/>
        <p:txBody>
          <a:bodyPr>
            <a:normAutofit lnSpcReduction="10000"/>
          </a:bodyPr>
          <a:lstStyle/>
          <a:p>
            <a:pPr>
              <a:lnSpc>
                <a:spcPct val="200000"/>
              </a:lnSpc>
            </a:pPr>
            <a:r>
              <a:rPr lang="zh-CN" altLang="en-US" dirty="0"/>
              <a:t>实现肤色分割</a:t>
            </a:r>
            <a:endParaRPr lang="en-US" altLang="zh-CN" dirty="0"/>
          </a:p>
          <a:p>
            <a:pPr lvl="1">
              <a:lnSpc>
                <a:spcPct val="200000"/>
              </a:lnSpc>
            </a:pPr>
            <a:r>
              <a:rPr lang="zh-CN" altLang="en-US" dirty="0"/>
              <a:t>基于多色彩空间的肤色分割</a:t>
            </a:r>
            <a:endParaRPr lang="en-US" altLang="zh-CN" dirty="0"/>
          </a:p>
          <a:p>
            <a:pPr lvl="1">
              <a:lnSpc>
                <a:spcPct val="200000"/>
              </a:lnSpc>
            </a:pPr>
            <a:r>
              <a:rPr lang="en-US" altLang="zh-CN" dirty="0"/>
              <a:t>K</a:t>
            </a:r>
            <a:r>
              <a:rPr lang="zh-CN" altLang="en-US" dirty="0"/>
              <a:t>均值聚类</a:t>
            </a:r>
            <a:endParaRPr lang="en-US" altLang="zh-CN" dirty="0"/>
          </a:p>
          <a:p>
            <a:pPr>
              <a:lnSpc>
                <a:spcPct val="200000"/>
              </a:lnSpc>
            </a:pPr>
            <a:r>
              <a:rPr lang="zh-CN" altLang="en-US" dirty="0"/>
              <a:t>实现运动目标分割</a:t>
            </a:r>
            <a:endParaRPr lang="en-US" altLang="zh-CN" dirty="0"/>
          </a:p>
          <a:p>
            <a:pPr>
              <a:lnSpc>
                <a:spcPct val="200000"/>
              </a:lnSpc>
            </a:pPr>
            <a:r>
              <a:rPr lang="zh-CN" altLang="en-US" dirty="0"/>
              <a:t>利用卡尔曼滤波器滤波跟踪结果</a:t>
            </a:r>
            <a:endParaRPr lang="ko-KR" altLang="en-US" dirty="0"/>
          </a:p>
        </p:txBody>
      </p:sp>
    </p:spTree>
    <p:extLst>
      <p:ext uri="{BB962C8B-B14F-4D97-AF65-F5344CB8AC3E}">
        <p14:creationId xmlns:p14="http://schemas.microsoft.com/office/powerpoint/2010/main" val="36266174"/>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889</Words>
  <Application>Microsoft Office PowerPoint</Application>
  <PresentationFormat>와이드스크린</PresentationFormat>
  <Paragraphs>68</Paragraphs>
  <Slides>10</Slides>
  <Notes>7</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10</vt:i4>
      </vt:variant>
    </vt:vector>
  </HeadingPairs>
  <TitlesOfParts>
    <vt:vector size="15" baseType="lpstr">
      <vt:lpstr>等线</vt:lpstr>
      <vt:lpstr>等线 Light</vt:lpstr>
      <vt:lpstr>맑은 고딕</vt:lpstr>
      <vt:lpstr>Arial</vt:lpstr>
      <vt:lpstr>Office 테마</vt:lpstr>
      <vt:lpstr>基于肤色分割与运动目标分割的 手势检测与跟踪</vt:lpstr>
      <vt:lpstr>实验目的</vt:lpstr>
      <vt:lpstr>肤色分割</vt:lpstr>
      <vt:lpstr>肤色分割</vt:lpstr>
      <vt:lpstr>K均值聚类</vt:lpstr>
      <vt:lpstr>运动目标分割</vt:lpstr>
      <vt:lpstr>其它</vt:lpstr>
      <vt:lpstr>实验仪器设备</vt:lpstr>
      <vt:lpstr>实验内容</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基于肤色分割与运动目标分割的手部检测与跟踪</dc:title>
  <dc:creator>金镇雄</dc:creator>
  <cp:lastModifiedBy>金镇雄</cp:lastModifiedBy>
  <cp:revision>28</cp:revision>
  <dcterms:created xsi:type="dcterms:W3CDTF">2022-05-18T11:47:41Z</dcterms:created>
  <dcterms:modified xsi:type="dcterms:W3CDTF">2022-05-19T00:51:03Z</dcterms:modified>
</cp:coreProperties>
</file>