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3"/>
  </p:notesMasterIdLst>
  <p:sldIdLst>
    <p:sldId id="285" r:id="rId2"/>
    <p:sldId id="256" r:id="rId3"/>
    <p:sldId id="308" r:id="rId4"/>
    <p:sldId id="291" r:id="rId5"/>
    <p:sldId id="280" r:id="rId6"/>
    <p:sldId id="296" r:id="rId7"/>
    <p:sldId id="323" r:id="rId8"/>
    <p:sldId id="324" r:id="rId9"/>
    <p:sldId id="301" r:id="rId10"/>
    <p:sldId id="299" r:id="rId11"/>
    <p:sldId id="300" r:id="rId12"/>
    <p:sldId id="325" r:id="rId13"/>
    <p:sldId id="313" r:id="rId14"/>
    <p:sldId id="297" r:id="rId15"/>
    <p:sldId id="302" r:id="rId16"/>
    <p:sldId id="327" r:id="rId17"/>
    <p:sldId id="303" r:id="rId18"/>
    <p:sldId id="311" r:id="rId19"/>
    <p:sldId id="310" r:id="rId20"/>
    <p:sldId id="304" r:id="rId21"/>
    <p:sldId id="305" r:id="rId22"/>
    <p:sldId id="307" r:id="rId23"/>
    <p:sldId id="306" r:id="rId24"/>
    <p:sldId id="298" r:id="rId25"/>
    <p:sldId id="312" r:id="rId26"/>
    <p:sldId id="317" r:id="rId27"/>
    <p:sldId id="316" r:id="rId28"/>
    <p:sldId id="321" r:id="rId29"/>
    <p:sldId id="322" r:id="rId30"/>
    <p:sldId id="326" r:id="rId31"/>
    <p:sldId id="328" r:id="rId32"/>
  </p:sldIdLst>
  <p:sldSz cx="9001125" cy="5040313"/>
  <p:notesSz cx="6858000" cy="9144000"/>
  <p:custDataLst>
    <p:tags r:id="rId3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12"/>
    <a:srgbClr val="C00000"/>
    <a:srgbClr val="17375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 autoAdjust="0"/>
    <p:restoredTop sz="79334" autoAdjust="0"/>
  </p:normalViewPr>
  <p:slideViewPr>
    <p:cSldViewPr>
      <p:cViewPr>
        <p:scale>
          <a:sx n="109" d="100"/>
          <a:sy n="109" d="100"/>
        </p:scale>
        <p:origin x="-762" y="114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5EAB1-25CC-4F72-A2FC-3BABBE5A9D32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BA23-BD00-4857-B603-DD487FFC3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37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自从出现“软件生命周期”的概念，易维护性变得重要。而易维护性主要由程序的可读性决定，所以可读性成为衡量的重要指标。焦点从面向机器转变为面向人。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43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charset="0"/>
                <a:ea typeface="SimSun" charset="0"/>
              </a:rPr>
              <a:t>相对较小的基本结构集合，能够以相对较少的组合方式，来构成语言的控制结构和数据结构。而且，基本结构的任一种组合都是合法且有意义的。独立于上下文。</a:t>
            </a:r>
            <a:endParaRPr lang="en-US" altLang="zh-CN" dirty="0" smtClean="0">
              <a:latin typeface="Times New Roman" charset="0"/>
              <a:ea typeface="SimSun" charset="0"/>
            </a:endParaRPr>
          </a:p>
          <a:p>
            <a:r>
              <a:rPr lang="en-US" altLang="zh-CN" dirty="0" smtClean="0">
                <a:latin typeface="Times New Roman" charset="0"/>
                <a:ea typeface="SimSun" charset="0"/>
              </a:rPr>
              <a:t>IBM </a:t>
            </a:r>
            <a:r>
              <a:rPr lang="en-US" altLang="zh-CN" dirty="0">
                <a:latin typeface="Times New Roman" charset="0"/>
                <a:ea typeface="SimSun" charset="0"/>
              </a:rPr>
              <a:t>mainframe: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A  Reg1, </a:t>
            </a:r>
            <a:r>
              <a:rPr lang="en-US" altLang="zh-CN" dirty="0" err="1">
                <a:latin typeface="Times New Roman" charset="0"/>
                <a:ea typeface="SimSun" charset="0"/>
              </a:rPr>
              <a:t>memory_cell</a:t>
            </a:r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en-US" altLang="zh-CN" dirty="0">
                <a:latin typeface="Times New Roman" charset="0"/>
                <a:ea typeface="SimSun" charset="0"/>
              </a:rPr>
              <a:t>AR Reg1, Reg2</a:t>
            </a: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en-US" altLang="zh-CN" dirty="0">
                <a:latin typeface="Times New Roman" charset="0"/>
                <a:ea typeface="SimSun" charset="0"/>
              </a:rPr>
              <a:t>VAX: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ADDL operand_1, </a:t>
            </a:r>
            <a:r>
              <a:rPr lang="en-US" altLang="zh-CN" dirty="0" smtClean="0">
                <a:latin typeface="Times New Roman" charset="0"/>
                <a:ea typeface="SimSun" charset="0"/>
              </a:rPr>
              <a:t>operand_2</a:t>
            </a:r>
          </a:p>
          <a:p>
            <a:endParaRPr lang="en-US" altLang="zh-CN" dirty="0" smtClean="0">
              <a:latin typeface="Times New Roman" charset="0"/>
              <a:ea typeface="SimSun" charset="0"/>
            </a:endParaRPr>
          </a:p>
          <a:p>
            <a:r>
              <a:rPr lang="zh-CN" altLang="en-US" dirty="0" smtClean="0">
                <a:latin typeface="Times New Roman" charset="0"/>
                <a:ea typeface="SimSun" charset="0"/>
              </a:rPr>
              <a:t>如果再考虑以下的设计呢？</a:t>
            </a:r>
            <a:endParaRPr lang="en-US" altLang="zh-CN" dirty="0" smtClean="0">
              <a:latin typeface="Times New Roman" charset="0"/>
              <a:ea typeface="SimSun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Reg1,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memory_cell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Reg1, Reg2	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memory_cell1, memory_cell2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那么，四条不同语句呢？</a:t>
            </a:r>
            <a:endParaRPr lang="en-US" altLang="zh-CN" dirty="0" smtClean="0">
              <a:latin typeface="Times New Roman" charset="0"/>
              <a:ea typeface="SimSu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较少量的基本结构 和 一套一致的组合基本结构的规则（即正交性），比简单地提供大量基本结构好得多。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44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过程抽象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数据抽象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14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86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由于它们取决于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可读性和可写性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，所以这两个标准是最重要的。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9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91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2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可以尝试从这几个角度比较不同设计，如循环和递归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44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9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charset="0"/>
                <a:ea typeface="SimSun" charset="0"/>
              </a:rPr>
              <a:t>Docker</a:t>
            </a:r>
            <a:r>
              <a:rPr lang="en-US" altLang="zh-CN" dirty="0">
                <a:latin typeface="Times New Roman" charset="0"/>
                <a:ea typeface="SimSun" charset="0"/>
              </a:rPr>
              <a:t>, </a:t>
            </a:r>
            <a:r>
              <a:rPr lang="en-US" altLang="zh-CN" dirty="0" err="1">
                <a:latin typeface="Times New Roman" charset="0"/>
                <a:ea typeface="SimSun" charset="0"/>
              </a:rPr>
              <a:t>Kubernetes</a:t>
            </a:r>
            <a:r>
              <a:rPr lang="en-US" altLang="zh-CN" dirty="0">
                <a:latin typeface="Times New Roman" charset="0"/>
                <a:ea typeface="SimSun" charset="0"/>
              </a:rPr>
              <a:t>, </a:t>
            </a:r>
            <a:r>
              <a:rPr lang="en-US" altLang="zh-CN" dirty="0" err="1">
                <a:latin typeface="Times New Roman" charset="0"/>
                <a:ea typeface="SimSun" charset="0"/>
              </a:rPr>
              <a:t>Etcd</a:t>
            </a:r>
            <a:r>
              <a:rPr lang="en-US" altLang="zh-CN" dirty="0">
                <a:latin typeface="Times New Roman" charset="0"/>
                <a:ea typeface="SimSun" charset="0"/>
              </a:rPr>
              <a:t> and Fleet, </a:t>
            </a:r>
            <a:r>
              <a:rPr lang="en-US" altLang="zh-CN" dirty="0" err="1">
                <a:latin typeface="Times New Roman" charset="0"/>
                <a:ea typeface="SimSun" charset="0"/>
              </a:rPr>
              <a:t>Deis</a:t>
            </a:r>
            <a:r>
              <a:rPr lang="en-US" altLang="zh-CN" dirty="0">
                <a:latin typeface="Times New Roman" charset="0"/>
                <a:ea typeface="SimSun" charset="0"/>
              </a:rPr>
              <a:t>, Flynn, Lime, Revel, </a:t>
            </a:r>
            <a:r>
              <a:rPr lang="en-US" altLang="zh-CN" dirty="0" err="1">
                <a:latin typeface="Times New Roman" charset="0"/>
                <a:ea typeface="SimSun" charset="0"/>
              </a:rPr>
              <a:t>InfluxDB</a:t>
            </a:r>
            <a:r>
              <a:rPr lang="en-US" altLang="zh-CN" dirty="0">
                <a:latin typeface="Times New Roman" charset="0"/>
                <a:ea typeface="SimSun" charset="0"/>
              </a:rPr>
              <a:t>, </a:t>
            </a:r>
            <a:r>
              <a:rPr lang="en-US" altLang="zh-CN" dirty="0" err="1">
                <a:latin typeface="Times New Roman" charset="0"/>
                <a:ea typeface="SimSun" charset="0"/>
              </a:rPr>
              <a:t>Syncthing</a:t>
            </a:r>
            <a:r>
              <a:rPr lang="en-US" altLang="zh-CN" dirty="0">
                <a:latin typeface="Times New Roman" charset="0"/>
                <a:ea typeface="SimSun" charset="0"/>
              </a:rPr>
              <a:t>, </a:t>
            </a:r>
            <a:r>
              <a:rPr lang="en-US" altLang="zh-CN" dirty="0" err="1">
                <a:latin typeface="Times New Roman" charset="0"/>
                <a:ea typeface="SimSun" charset="0"/>
              </a:rPr>
              <a:t>Gogs</a:t>
            </a:r>
            <a:r>
              <a:rPr lang="en-US" altLang="zh-CN" dirty="0">
                <a:latin typeface="Times New Roman" charset="0"/>
                <a:ea typeface="SimSun" charset="0"/>
              </a:rPr>
              <a:t>.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An open source </a:t>
            </a:r>
            <a:r>
              <a:rPr lang="en-US" altLang="zh-CN" dirty="0" err="1">
                <a:latin typeface="Times New Roman" charset="0"/>
                <a:ea typeface="SimSun" charset="0"/>
              </a:rPr>
              <a:t>pl</a:t>
            </a:r>
            <a:endParaRPr lang="en-US" altLang="zh-CN" dirty="0">
              <a:latin typeface="Times New Roman" charset="0"/>
              <a:ea typeface="SimSun" charset="0"/>
            </a:endParaRP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en-US" altLang="zh-CN" dirty="0">
                <a:latin typeface="Times New Roman" charset="0"/>
                <a:ea typeface="SimSun" charset="0"/>
              </a:rPr>
              <a:t>General purpose, simple, reliable and efficient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59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69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6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81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722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SimSun" charset="0"/>
              </a:rPr>
              <a:t>Compilation process has several phases: </a:t>
            </a:r>
          </a:p>
          <a:p>
            <a:pPr lvl="1" eaLnBrk="1" hangingPunct="1"/>
            <a:r>
              <a:rPr lang="en-US" altLang="zh-CN" dirty="0">
                <a:latin typeface="Times New Roman" charset="0"/>
                <a:ea typeface="SimSun" charset="0"/>
              </a:rPr>
              <a:t>lexical analysis: converts characters in the source program into lexical units</a:t>
            </a:r>
          </a:p>
          <a:p>
            <a:pPr lvl="1" eaLnBrk="1" hangingPunct="1"/>
            <a:r>
              <a:rPr lang="en-US" altLang="zh-CN" dirty="0">
                <a:latin typeface="Times New Roman" charset="0"/>
                <a:ea typeface="SimSun" charset="0"/>
              </a:rPr>
              <a:t>syntax analysis: transforms lexical units into </a:t>
            </a:r>
            <a:r>
              <a:rPr lang="en-US" altLang="zh-CN" i="1" dirty="0">
                <a:latin typeface="Times New Roman" charset="0"/>
                <a:ea typeface="SimSun" charset="0"/>
              </a:rPr>
              <a:t>parse trees </a:t>
            </a:r>
            <a:r>
              <a:rPr lang="en-US" altLang="zh-CN" dirty="0">
                <a:latin typeface="Times New Roman" charset="0"/>
                <a:ea typeface="SimSun" charset="0"/>
              </a:rPr>
              <a:t>which represent the syntactic structure of program</a:t>
            </a:r>
          </a:p>
          <a:p>
            <a:pPr lvl="1" eaLnBrk="1" hangingPunct="1"/>
            <a:r>
              <a:rPr lang="en-US" altLang="zh-CN" dirty="0">
                <a:latin typeface="Times New Roman" charset="0"/>
                <a:ea typeface="SimSun" charset="0"/>
              </a:rPr>
              <a:t>Semantics analysis: generate intermediate code</a:t>
            </a:r>
          </a:p>
          <a:p>
            <a:pPr lvl="1" eaLnBrk="1" hangingPunct="1"/>
            <a:r>
              <a:rPr lang="en-US" altLang="zh-CN" dirty="0">
                <a:latin typeface="Times New Roman" charset="0"/>
                <a:ea typeface="SimSun" charset="0"/>
              </a:rPr>
              <a:t>code generation: machine code is generated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40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SimSun" charset="0"/>
              </a:rPr>
              <a:t>处理的是高级语言程序语句而不是机器指令，所以执行速度慢。而且每次需解码。</a:t>
            </a:r>
            <a:endParaRPr lang="en-US" altLang="zh-CN" dirty="0">
              <a:latin typeface="Times New Roman" charset="0"/>
              <a:ea typeface="SimSun" charset="0"/>
            </a:endParaRP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en-US" altLang="zh-CN" dirty="0">
                <a:latin typeface="Times New Roman" charset="0"/>
                <a:ea typeface="SimSun" charset="0"/>
              </a:rPr>
              <a:t>Python, Ruby, JavaScript</a:t>
            </a:r>
            <a:endParaRPr lang="zh-CN" altLang="en-US" dirty="0">
              <a:latin typeface="Times New Roman" charset="0"/>
              <a:ea typeface="SimSun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92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SimSun" charset="0"/>
              </a:rPr>
              <a:t>Java</a:t>
            </a:r>
            <a:r>
              <a:rPr lang="zh-CN" altLang="en-US" dirty="0">
                <a:latin typeface="Times New Roman" charset="0"/>
                <a:ea typeface="SimSun" charset="0"/>
              </a:rPr>
              <a:t>：先编译再解释。字节码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14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08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1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Arial" panose="020B0604020202020204" pitchFamily="34" charset="0"/>
              </a:rPr>
              <a:t>letter(</a:t>
            </a:r>
            <a:r>
              <a:rPr lang="en-US" altLang="zh-CN" sz="1200" dirty="0" err="1" smtClean="0">
                <a:latin typeface="Arial" panose="020B0604020202020204" pitchFamily="34" charset="0"/>
              </a:rPr>
              <a:t>letter|digit</a:t>
            </a:r>
            <a:r>
              <a:rPr lang="en-US" altLang="zh-CN" sz="1200" dirty="0" smtClean="0">
                <a:latin typeface="Arial" panose="020B0604020202020204" pitchFamily="34" charset="0"/>
              </a:rPr>
              <a:t>)*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405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 smtClean="0"/>
              <a:t>The Rust Programming Languages</a:t>
            </a:r>
            <a:r>
              <a:rPr lang="en-US" altLang="zh-CN" dirty="0" smtClean="0"/>
              <a:t>.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Steve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Klabnik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Carol Nichols, with contributions from the Rust Community.2018.</a:t>
            </a:r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1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4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SimSun" charset="0"/>
              </a:rPr>
              <a:t>关联数组 </a:t>
            </a:r>
            <a:r>
              <a:rPr lang="en-US" altLang="zh-CN" dirty="0">
                <a:latin typeface="Times New Roman" charset="0"/>
                <a:ea typeface="SimSun" charset="0"/>
              </a:rPr>
              <a:t>ch6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Go: map, hash table</a:t>
            </a: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zh-CN" altLang="en-US" dirty="0">
                <a:latin typeface="Times New Roman" charset="0"/>
                <a:ea typeface="SimSun" charset="0"/>
              </a:rPr>
              <a:t>实现的重要性</a:t>
            </a:r>
            <a:r>
              <a:rPr lang="en-US" altLang="zh-CN" dirty="0">
                <a:latin typeface="Times New Roman" charset="0"/>
                <a:ea typeface="SimSu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Recursion, ch10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53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SimSun" charset="0"/>
              </a:rPr>
              <a:t>关联数组 </a:t>
            </a:r>
            <a:r>
              <a:rPr lang="en-US" altLang="zh-CN" dirty="0">
                <a:latin typeface="Times New Roman" charset="0"/>
                <a:ea typeface="SimSun" charset="0"/>
              </a:rPr>
              <a:t>ch6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Go: map, hash table</a:t>
            </a: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zh-CN" altLang="en-US" dirty="0">
                <a:latin typeface="Times New Roman" charset="0"/>
                <a:ea typeface="SimSun" charset="0"/>
              </a:rPr>
              <a:t>实现的重要性</a:t>
            </a:r>
            <a:r>
              <a:rPr lang="en-US" altLang="zh-CN" dirty="0">
                <a:latin typeface="Times New Roman" charset="0"/>
                <a:ea typeface="SimSu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Recursion, ch10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9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charset="0"/>
                <a:ea typeface="SimSun" charset="0"/>
              </a:rPr>
              <a:t>关联数组 </a:t>
            </a:r>
            <a:r>
              <a:rPr lang="en-US" altLang="zh-CN" dirty="0">
                <a:latin typeface="Times New Roman" charset="0"/>
                <a:ea typeface="SimSun" charset="0"/>
              </a:rPr>
              <a:t>ch6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Go: map, hash table</a:t>
            </a: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zh-CN" altLang="en-US" dirty="0">
                <a:latin typeface="Times New Roman" charset="0"/>
                <a:ea typeface="SimSun" charset="0"/>
              </a:rPr>
              <a:t>实现的重要性</a:t>
            </a:r>
            <a:r>
              <a:rPr lang="en-US" altLang="zh-CN" dirty="0">
                <a:latin typeface="Times New Roman" charset="0"/>
                <a:ea typeface="SimSun" charset="0"/>
              </a:rPr>
              <a:t>:</a:t>
            </a:r>
          </a:p>
          <a:p>
            <a:r>
              <a:rPr lang="en-US" altLang="zh-CN" dirty="0">
                <a:latin typeface="Times New Roman" charset="0"/>
                <a:ea typeface="SimSun" charset="0"/>
              </a:rPr>
              <a:t>Recursion, ch10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26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SimSun" charset="0"/>
              </a:rPr>
              <a:t>Fortran</a:t>
            </a:r>
            <a:r>
              <a:rPr lang="zh-CN" altLang="en-US" dirty="0">
                <a:latin typeface="Times New Roman" charset="0"/>
                <a:ea typeface="SimSun" charset="0"/>
              </a:rPr>
              <a:t>简单好写，计算效率也很高，适合短小的计算程序</a:t>
            </a:r>
            <a:r>
              <a:rPr lang="zh-CN" altLang="en-US" dirty="0" smtClean="0">
                <a:latin typeface="Times New Roman" charset="0"/>
                <a:ea typeface="SimSun" charset="0"/>
              </a:rPr>
              <a:t>。</a:t>
            </a:r>
            <a:endParaRPr lang="en-US" altLang="zh-CN" dirty="0" smtClean="0">
              <a:latin typeface="Times New Roman" charset="0"/>
              <a:ea typeface="SimSun" charset="0"/>
            </a:endParaRPr>
          </a:p>
          <a:p>
            <a:r>
              <a:rPr lang="zh-CN" altLang="en-US" dirty="0" smtClean="0">
                <a:latin typeface="Times New Roman" charset="0"/>
                <a:ea typeface="SimSun" charset="0"/>
              </a:rPr>
              <a:t>数据结构相对简单（数组、矩阵），但需要大量的浮点算术运算。最常用的是计数循环和选择。</a:t>
            </a:r>
            <a:endParaRPr lang="en-US" altLang="zh-CN" dirty="0" smtClean="0">
              <a:latin typeface="Times New Roman" charset="0"/>
              <a:ea typeface="SimSun" charset="0"/>
            </a:endParaRPr>
          </a:p>
          <a:p>
            <a:endParaRPr lang="en-US" altLang="zh-CN" dirty="0">
              <a:latin typeface="Times New Roman" charset="0"/>
              <a:ea typeface="SimSun" charset="0"/>
            </a:endParaRPr>
          </a:p>
          <a:p>
            <a:r>
              <a:rPr lang="zh-CN" altLang="en-US" dirty="0" smtClean="0">
                <a:latin typeface="Times New Roman" charset="0"/>
                <a:ea typeface="SimSun" charset="0"/>
              </a:rPr>
              <a:t>对于</a:t>
            </a:r>
            <a:r>
              <a:rPr lang="zh-CN" altLang="en-US" dirty="0">
                <a:latin typeface="Times New Roman" charset="0"/>
                <a:ea typeface="SimSun" charset="0"/>
              </a:rPr>
              <a:t>大规模科学计算来说，核心是高强度的矩阵运算，不管用什么语言都需高度优化</a:t>
            </a:r>
            <a:r>
              <a:rPr lang="zh-CN" altLang="en-US" dirty="0" smtClean="0">
                <a:latin typeface="Times New Roman" charset="0"/>
                <a:ea typeface="SimSun" charset="0"/>
              </a:rPr>
              <a:t>。</a:t>
            </a:r>
            <a:endParaRPr lang="en-US" altLang="zh-CN" dirty="0" smtClean="0">
              <a:latin typeface="Times New Roman" charset="0"/>
              <a:ea typeface="SimSun" charset="0"/>
            </a:endParaRPr>
          </a:p>
          <a:p>
            <a:endParaRPr lang="en-US" altLang="zh-CN" dirty="0" smtClean="0">
              <a:latin typeface="Times New Roman" charset="0"/>
              <a:ea typeface="SimSun" charset="0"/>
            </a:endParaRPr>
          </a:p>
          <a:p>
            <a:r>
              <a:rPr lang="zh-CN" altLang="en-US" dirty="0" smtClean="0">
                <a:latin typeface="Times New Roman" charset="0"/>
                <a:ea typeface="SimSun" charset="0"/>
              </a:rPr>
              <a:t>还有</a:t>
            </a:r>
            <a:r>
              <a:rPr lang="en-US" altLang="zh-CN" dirty="0" smtClean="0">
                <a:latin typeface="Times New Roman" charset="0"/>
                <a:ea typeface="SimSun" charset="0"/>
              </a:rPr>
              <a:t>Web</a:t>
            </a:r>
            <a:r>
              <a:rPr lang="zh-CN" altLang="en-US" dirty="0" smtClean="0">
                <a:latin typeface="Times New Roman" charset="0"/>
                <a:ea typeface="SimSun" charset="0"/>
              </a:rPr>
              <a:t>软件。</a:t>
            </a:r>
            <a:r>
              <a:rPr lang="en-US" altLang="zh-CN" dirty="0" smtClean="0">
                <a:latin typeface="Times New Roman" charset="0"/>
                <a:ea typeface="SimSun" charset="0"/>
              </a:rPr>
              <a:t>Java</a:t>
            </a:r>
            <a:r>
              <a:rPr lang="zh-CN" altLang="en-US" dirty="0" smtClean="0">
                <a:latin typeface="Times New Roman" charset="0"/>
                <a:ea typeface="SimSun" charset="0"/>
              </a:rPr>
              <a:t>。</a:t>
            </a:r>
            <a:endParaRPr lang="en-US" altLang="zh-CN" dirty="0">
              <a:latin typeface="Times New Roman" charset="0"/>
              <a:ea typeface="SimSun" charset="0"/>
            </a:endParaRPr>
          </a:p>
          <a:p>
            <a:endParaRPr lang="en-US" altLang="zh-CN" dirty="0">
              <a:latin typeface="Times New Roman" charset="0"/>
              <a:ea typeface="SimSun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BA23-BD00-4857-B603-DD487FFC39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6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8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98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4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41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34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40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4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52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2022/2/25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ust-lang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101213095@pk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4501" y="3351359"/>
            <a:ext cx="8996623" cy="1688953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176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291370" y="1242006"/>
            <a:ext cx="84183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程序设计语言概论</a:t>
            </a:r>
            <a:endParaRPr lang="en-US" altLang="zh-CN" sz="36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3" y="282235"/>
            <a:ext cx="2147372" cy="603154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5826" y="2291117"/>
            <a:ext cx="5049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Concepts of Programming Languages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38027" y="3351359"/>
            <a:ext cx="29130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马秀莉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xlma@pku.edu.cn</a:t>
            </a: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智能学院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55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"/>
    </mc:Choice>
    <mc:Fallback xmlns="">
      <p:transition spd="slow" advTm="109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8961" y="376530"/>
            <a:ext cx="3304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语言的评估标准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56886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易于阅读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1800" b="1" dirty="0" smtClean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容易编写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与规范描述保持一致，按照规范描述执行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代价</a:t>
            </a: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开发、维护、使用等的总代价</a:t>
            </a:r>
          </a:p>
          <a:p>
            <a:pPr>
              <a:lnSpc>
                <a:spcPct val="150000"/>
              </a:lnSpc>
            </a:pPr>
            <a:endParaRPr lang="en-US" altLang="zh-CN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5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8"/>
    </mc:Choice>
    <mc:Fallback xmlns="">
      <p:transition spd="slow" advTm="309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77449"/>
            <a:ext cx="530565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可读性</a:t>
            </a:r>
            <a:endParaRPr lang="en-US" altLang="zh-CN" sz="24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4819" y="856294"/>
            <a:ext cx="6031417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en-US" altLang="zh-CN" sz="1800" b="1" dirty="0" smtClean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8045" lvl="2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rgbClr val="8B0012"/>
                </a:solidFill>
                <a:latin typeface="Helvetica" charset="0"/>
                <a:ea typeface="SimSun" charset="0"/>
              </a:rPr>
              <a:t>整体</a:t>
            </a:r>
            <a:r>
              <a:rPr lang="zh-CN" altLang="en-US" sz="18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简洁性</a:t>
            </a:r>
            <a:endParaRPr lang="en-US" altLang="zh-CN" sz="18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一组易于控制和使用的特征和成分</a:t>
            </a:r>
            <a:endParaRPr lang="en-US" altLang="en-US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特征的多样表示尽量少</a:t>
            </a:r>
            <a:endParaRPr lang="en-US" altLang="en-US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操作的重载尽量少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088045" lvl="2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正交性（</a:t>
            </a:r>
            <a:r>
              <a:rPr lang="en-US" altLang="zh-CN" sz="1800" b="1" dirty="0" err="1">
                <a:solidFill>
                  <a:srgbClr val="8B0012"/>
                </a:solidFill>
                <a:latin typeface="Helvetica" charset="0"/>
                <a:ea typeface="SimSun" charset="0"/>
              </a:rPr>
              <a:t>orthogonality</a:t>
            </a:r>
            <a:r>
              <a:rPr lang="zh-CN" altLang="en-US" sz="18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）</a:t>
            </a:r>
            <a:endParaRPr lang="en-US" altLang="zh-CN" sz="18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一组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相对</a:t>
            </a:r>
            <a:r>
              <a:rPr lang="zh-CN" altLang="en-US" b="1" dirty="0">
                <a:latin typeface="Helvetica" charset="0"/>
                <a:ea typeface="SimSun" charset="0"/>
              </a:rPr>
              <a:t>较少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的</a:t>
            </a:r>
            <a:r>
              <a:rPr lang="zh-CN" altLang="en-US" b="1" dirty="0">
                <a:latin typeface="Helvetica" charset="0"/>
                <a:ea typeface="SimSun" charset="0"/>
              </a:rPr>
              <a:t>基本成分可以组合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所有可能的组合都是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合法</a:t>
            </a:r>
            <a:r>
              <a:rPr lang="zh-CN" altLang="en-US" b="1" dirty="0">
                <a:latin typeface="Helvetica" charset="0"/>
                <a:ea typeface="SimSun" charset="0"/>
              </a:rPr>
              <a:t>且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有</a:t>
            </a:r>
            <a:r>
              <a:rPr lang="zh-CN" altLang="en-US" b="1" dirty="0">
                <a:latin typeface="Helvetica" charset="0"/>
                <a:ea typeface="SimSun" charset="0"/>
              </a:rPr>
              <a:t>意义的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缺乏正交性导致较多例外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088045" lvl="2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控制语句</a:t>
            </a:r>
            <a:endParaRPr lang="en-US" altLang="zh-CN" sz="18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使用众所周知的控制结构</a:t>
            </a:r>
            <a:r>
              <a:rPr lang="en-US" altLang="zh-CN" b="1" dirty="0">
                <a:latin typeface="Helvetica" charset="0"/>
                <a:ea typeface="SimSun" charset="0"/>
              </a:rPr>
              <a:t> (</a:t>
            </a:r>
            <a:r>
              <a:rPr lang="zh-CN" altLang="en-US" b="1" dirty="0">
                <a:latin typeface="Helvetica" charset="0"/>
                <a:ea typeface="SimSun" charset="0"/>
              </a:rPr>
              <a:t>如</a:t>
            </a:r>
            <a:r>
              <a:rPr lang="en-US" altLang="zh-CN" b="1" dirty="0">
                <a:latin typeface="Helvetica" charset="0"/>
                <a:ea typeface="SimSun" charset="0"/>
              </a:rPr>
              <a:t>while</a:t>
            </a:r>
            <a:r>
              <a:rPr lang="zh-CN" altLang="en-US" b="1" dirty="0">
                <a:latin typeface="Helvetica" charset="0"/>
                <a:ea typeface="SimSun" charset="0"/>
              </a:rPr>
              <a:t>语句</a:t>
            </a:r>
            <a:r>
              <a:rPr lang="en-US" altLang="zh-CN" b="1" dirty="0">
                <a:latin typeface="Helvetica" charset="0"/>
                <a:ea typeface="SimSun" charset="0"/>
              </a:rPr>
              <a:t>)</a:t>
            </a:r>
          </a:p>
          <a:p>
            <a:pPr marL="1088045" lvl="2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sz="18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数据类型和结构</a:t>
            </a:r>
            <a:endParaRPr lang="en-US" altLang="zh-CN" sz="18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提供充足的手段来定义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数据结构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088045" lvl="2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sz="1800" b="1" dirty="0" smtClean="0">
                <a:solidFill>
                  <a:srgbClr val="8B0012"/>
                </a:solidFill>
                <a:latin typeface="Helvetica" charset="0"/>
                <a:ea typeface="SimSun" charset="0"/>
              </a:rPr>
              <a:t>语法设计</a:t>
            </a:r>
            <a:endParaRPr lang="en-US" altLang="zh-CN" sz="18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标识符的</a:t>
            </a:r>
            <a:r>
              <a:rPr lang="zh-CN" altLang="en-US" b="1" dirty="0" smtClean="0">
                <a:latin typeface="Helvetica" charset="0"/>
                <a:ea typeface="SimSun" charset="0"/>
              </a:rPr>
              <a:t>形式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 smtClean="0">
                <a:latin typeface="Helvetica" charset="0"/>
                <a:ea typeface="SimSun" charset="0"/>
              </a:rPr>
              <a:t>特殊字定义</a:t>
            </a:r>
            <a:r>
              <a:rPr lang="zh-CN" altLang="en-US" b="1" dirty="0">
                <a:latin typeface="Helvetica" charset="0"/>
                <a:ea typeface="SimSun" charset="0"/>
              </a:rPr>
              <a:t>复合语句</a:t>
            </a:r>
            <a:endParaRPr lang="en-US" altLang="zh-CN" b="1" dirty="0">
              <a:latin typeface="Helvetica" charset="0"/>
              <a:ea typeface="SimSun" charset="0"/>
            </a:endParaRPr>
          </a:p>
          <a:p>
            <a:pPr marL="1489192" lvl="3" indent="-285750">
              <a:lnSpc>
                <a:spcPct val="90000"/>
              </a:lnSpc>
              <a:buFont typeface="Arial" charset="0"/>
              <a:buChar char="•"/>
            </a:pPr>
            <a:r>
              <a:rPr lang="zh-CN" altLang="en-US" b="1" dirty="0">
                <a:latin typeface="Helvetica" charset="0"/>
                <a:ea typeface="SimSun" charset="0"/>
              </a:rPr>
              <a:t>形式和含义：自描述的结构、有意义的关键字</a:t>
            </a:r>
            <a:endParaRPr lang="en-US" altLang="zh-CN" b="1" dirty="0">
              <a:latin typeface="Helvetica" charset="0"/>
              <a:ea typeface="SimSun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73C6095-035F-6B46-9907-0311498CD77F}"/>
              </a:ext>
            </a:extLst>
          </p:cNvPr>
          <p:cNvSpPr txBox="1"/>
          <p:nvPr/>
        </p:nvSpPr>
        <p:spPr>
          <a:xfrm>
            <a:off x="6429743" y="2005963"/>
            <a:ext cx="2410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Times New Roman" charset="0"/>
                <a:ea typeface="SimSun" charset="0"/>
              </a:rPr>
              <a:t>比较不同设计的正交性：</a:t>
            </a:r>
            <a:endParaRPr lang="en-US" altLang="zh-CN" sz="1400" dirty="0" smtClean="0">
              <a:latin typeface="Times New Roman" charset="0"/>
              <a:ea typeface="SimSun" charset="0"/>
            </a:endParaRPr>
          </a:p>
          <a:p>
            <a:endParaRPr lang="en-US" altLang="zh-CN" sz="1400" dirty="0" smtClean="0">
              <a:latin typeface="Times New Roman" charset="0"/>
              <a:ea typeface="SimSun" charset="0"/>
            </a:endParaRPr>
          </a:p>
          <a:p>
            <a:r>
              <a:rPr lang="en-US" altLang="zh-CN" sz="1400" dirty="0" smtClean="0">
                <a:latin typeface="Times New Roman" charset="0"/>
                <a:ea typeface="SimSun" charset="0"/>
              </a:rPr>
              <a:t>IBM </a:t>
            </a:r>
            <a:r>
              <a:rPr lang="en-US" altLang="zh-CN" sz="1400" dirty="0">
                <a:latin typeface="Times New Roman" charset="0"/>
                <a:ea typeface="SimSun" charset="0"/>
              </a:rPr>
              <a:t>mainframe:</a:t>
            </a:r>
          </a:p>
          <a:p>
            <a:r>
              <a:rPr lang="en-US" altLang="zh-CN" sz="1400" dirty="0">
                <a:latin typeface="Times New Roman" charset="0"/>
                <a:ea typeface="SimSun" charset="0"/>
              </a:rPr>
              <a:t>A  Reg1, </a:t>
            </a:r>
            <a:r>
              <a:rPr lang="en-US" altLang="zh-CN" sz="1400" dirty="0" err="1">
                <a:latin typeface="Times New Roman" charset="0"/>
                <a:ea typeface="SimSun" charset="0"/>
              </a:rPr>
              <a:t>memory_cell</a:t>
            </a:r>
            <a:endParaRPr lang="en-US" altLang="zh-CN" sz="1400" dirty="0">
              <a:latin typeface="Times New Roman" charset="0"/>
              <a:ea typeface="SimSun" charset="0"/>
            </a:endParaRPr>
          </a:p>
          <a:p>
            <a:r>
              <a:rPr lang="en-US" altLang="zh-CN" sz="1400" dirty="0">
                <a:latin typeface="Times New Roman" charset="0"/>
                <a:ea typeface="SimSun" charset="0"/>
              </a:rPr>
              <a:t>AR Reg1, Reg2</a:t>
            </a:r>
          </a:p>
          <a:p>
            <a:endParaRPr lang="en-US" altLang="zh-CN" sz="1400" dirty="0">
              <a:latin typeface="Times New Roman" charset="0"/>
              <a:ea typeface="SimSun" charset="0"/>
            </a:endParaRPr>
          </a:p>
          <a:p>
            <a:r>
              <a:rPr lang="en-US" altLang="zh-CN" sz="1400" dirty="0">
                <a:latin typeface="Times New Roman" charset="0"/>
                <a:ea typeface="SimSun" charset="0"/>
              </a:rPr>
              <a:t>VAX:</a:t>
            </a:r>
          </a:p>
          <a:p>
            <a:r>
              <a:rPr lang="en-US" altLang="zh-CN" sz="1400" dirty="0">
                <a:latin typeface="Times New Roman" charset="0"/>
                <a:ea typeface="SimSun" charset="0"/>
              </a:rPr>
              <a:t>ADDL operand_1, operand_2</a:t>
            </a:r>
          </a:p>
        </p:txBody>
      </p:sp>
    </p:spTree>
    <p:extLst>
      <p:ext uri="{BB962C8B-B14F-4D97-AF65-F5344CB8AC3E}">
        <p14:creationId xmlns:p14="http://schemas.microsoft.com/office/powerpoint/2010/main" val="26700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83"/>
    </mc:Choice>
    <mc:Fallback xmlns="">
      <p:transition spd="slow" advTm="264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讨论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5369" y="1053621"/>
            <a:ext cx="35283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ea typeface="SimSun" charset="0"/>
              </a:rPr>
              <a:t>比较不同设计的正交性</a:t>
            </a:r>
            <a:endParaRPr lang="zh-CN" altLang="en-US" sz="2000" b="1" dirty="0">
              <a:ea typeface="SimSun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SimSun" charset="0"/>
              </a:rPr>
              <a:t>1.</a:t>
            </a:r>
            <a:endParaRPr lang="en-US" altLang="zh-CN" sz="2000" dirty="0">
              <a:solidFill>
                <a:srgbClr val="C00000"/>
              </a:solidFill>
              <a:ea typeface="SimSun" charset="0"/>
            </a:endParaRPr>
          </a:p>
          <a:p>
            <a:r>
              <a:rPr lang="en-US" altLang="zh-CN" sz="2000" dirty="0" smtClean="0">
                <a:latin typeface="Times New Roman" charset="0"/>
                <a:ea typeface="SimSun" charset="0"/>
              </a:rPr>
              <a:t>IBM </a:t>
            </a:r>
            <a:r>
              <a:rPr lang="en-US" altLang="zh-CN" sz="2000" dirty="0">
                <a:latin typeface="Times New Roman" charset="0"/>
                <a:ea typeface="SimSun" charset="0"/>
              </a:rPr>
              <a:t>mainframe:</a:t>
            </a:r>
          </a:p>
          <a:p>
            <a:r>
              <a:rPr lang="en-US" altLang="zh-CN" sz="2000" dirty="0">
                <a:latin typeface="Times New Roman" charset="0"/>
                <a:ea typeface="SimSun" charset="0"/>
              </a:rPr>
              <a:t>A  Reg1, </a:t>
            </a:r>
            <a:r>
              <a:rPr lang="en-US" altLang="zh-CN" sz="2000" dirty="0" err="1">
                <a:latin typeface="Times New Roman" charset="0"/>
                <a:ea typeface="SimSun" charset="0"/>
              </a:rPr>
              <a:t>memory_cell</a:t>
            </a:r>
            <a:endParaRPr lang="en-US" altLang="zh-CN" sz="2000" dirty="0">
              <a:latin typeface="Times New Roman" charset="0"/>
              <a:ea typeface="SimSun" charset="0"/>
            </a:endParaRPr>
          </a:p>
          <a:p>
            <a:r>
              <a:rPr lang="en-US" altLang="zh-CN" sz="2000" dirty="0">
                <a:latin typeface="Times New Roman" charset="0"/>
                <a:ea typeface="SimSun" charset="0"/>
              </a:rPr>
              <a:t>AR Reg1, Reg2</a:t>
            </a:r>
          </a:p>
          <a:p>
            <a:endParaRPr lang="en-US" altLang="zh-CN" sz="2000" dirty="0" smtClean="0">
              <a:latin typeface="Times New Roman" charset="0"/>
              <a:ea typeface="SimSun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SimSun" charset="0"/>
              </a:rPr>
              <a:t>2.</a:t>
            </a:r>
            <a:endParaRPr lang="en-US" altLang="zh-CN" sz="2000" dirty="0">
              <a:solidFill>
                <a:srgbClr val="C00000"/>
              </a:solidFill>
              <a:latin typeface="Times New Roman" charset="0"/>
              <a:ea typeface="SimSun" charset="0"/>
            </a:endParaRPr>
          </a:p>
          <a:p>
            <a:r>
              <a:rPr lang="en-US" altLang="zh-CN" sz="2000" dirty="0">
                <a:latin typeface="Times New Roman" charset="0"/>
                <a:ea typeface="SimSun" charset="0"/>
              </a:rPr>
              <a:t>VAX:</a:t>
            </a:r>
          </a:p>
          <a:p>
            <a:r>
              <a:rPr lang="en-US" altLang="zh-CN" sz="2000" dirty="0">
                <a:latin typeface="Times New Roman" charset="0"/>
                <a:ea typeface="SimSun" charset="0"/>
              </a:rPr>
              <a:t>ADDL operand_1, operand_2</a:t>
            </a:r>
          </a:p>
          <a:p>
            <a:pPr>
              <a:buFontTx/>
              <a:buNone/>
            </a:pPr>
            <a:endParaRPr lang="zh-CN" altLang="zh-CN" sz="2000" dirty="0">
              <a:ea typeface="SimSun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SimSun" charset="0"/>
              </a:rPr>
              <a:t> </a:t>
            </a:r>
            <a:endParaRPr lang="zh-CN" altLang="zh-CN" sz="2000" dirty="0">
              <a:ea typeface="SimSun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SimSun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586" y="1152004"/>
            <a:ext cx="3744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ea typeface="SimSun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ea typeface="SimSun" charset="0"/>
              </a:rPr>
              <a:t>3.</a:t>
            </a:r>
            <a:endParaRPr lang="zh-CN" altLang="zh-CN" sz="2000" dirty="0">
              <a:solidFill>
                <a:srgbClr val="C00000"/>
              </a:solidFill>
              <a:ea typeface="SimSun" charset="0"/>
            </a:endParaRPr>
          </a:p>
          <a:p>
            <a:r>
              <a:rPr lang="en-US" altLang="zh-CN" sz="2000" dirty="0" smtClean="0"/>
              <a:t>A </a:t>
            </a:r>
            <a:r>
              <a:rPr lang="en-US" altLang="zh-CN" sz="2000" dirty="0"/>
              <a:t>Reg1, </a:t>
            </a:r>
            <a:r>
              <a:rPr lang="en-US" altLang="zh-CN" sz="2000" dirty="0" err="1"/>
              <a:t>memory_cell</a:t>
            </a:r>
            <a:endParaRPr lang="zh-CN" altLang="zh-CN" sz="2000" dirty="0"/>
          </a:p>
          <a:p>
            <a:r>
              <a:rPr lang="en-US" altLang="zh-CN" sz="2000" dirty="0"/>
              <a:t>AR Reg1, Reg2	</a:t>
            </a:r>
            <a:endParaRPr lang="zh-CN" altLang="zh-CN" sz="2000" dirty="0"/>
          </a:p>
          <a:p>
            <a:r>
              <a:rPr lang="en-US" altLang="zh-CN" sz="2000" dirty="0"/>
              <a:t>AM memory_cell1, memory_cell2</a:t>
            </a:r>
          </a:p>
          <a:p>
            <a:endParaRPr lang="en-US" altLang="zh-CN" sz="2000" dirty="0" smtClean="0">
              <a:latin typeface="Times New Roman" charset="0"/>
              <a:ea typeface="SimSun" charset="0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Times New Roman" charset="0"/>
                <a:ea typeface="SimSun" charset="0"/>
              </a:rPr>
              <a:t>4.</a:t>
            </a:r>
            <a:endParaRPr lang="en-US" altLang="zh-CN" sz="2000" dirty="0">
              <a:solidFill>
                <a:srgbClr val="C00000"/>
              </a:solidFill>
              <a:latin typeface="Times New Roman" charset="0"/>
              <a:ea typeface="SimSun" charset="0"/>
            </a:endParaRPr>
          </a:p>
          <a:p>
            <a:r>
              <a:rPr lang="en-US" altLang="zh-CN" sz="2000" dirty="0"/>
              <a:t>A Reg1, </a:t>
            </a:r>
            <a:r>
              <a:rPr lang="en-US" altLang="zh-CN" sz="2000" dirty="0" err="1"/>
              <a:t>memory_cell</a:t>
            </a:r>
            <a:endParaRPr lang="zh-CN" altLang="zh-CN" sz="2000" dirty="0"/>
          </a:p>
          <a:p>
            <a:r>
              <a:rPr lang="en-US" altLang="zh-CN" sz="2000" dirty="0"/>
              <a:t>AR Reg1, Reg2	</a:t>
            </a:r>
            <a:endParaRPr lang="zh-CN" altLang="zh-CN" sz="2000" dirty="0"/>
          </a:p>
          <a:p>
            <a:r>
              <a:rPr lang="en-US" altLang="zh-CN" sz="2000" dirty="0"/>
              <a:t>AM memory_cell1, memory_cell2</a:t>
            </a:r>
          </a:p>
          <a:p>
            <a:pPr>
              <a:buFontTx/>
              <a:buNone/>
            </a:pPr>
            <a:r>
              <a:rPr lang="en-US" altLang="zh-CN" sz="2000" dirty="0" smtClean="0">
                <a:ea typeface="SimSun" charset="0"/>
              </a:rPr>
              <a:t>AL </a:t>
            </a:r>
            <a:r>
              <a:rPr lang="en-US" altLang="zh-CN" sz="2000" dirty="0"/>
              <a:t>memory_cell1,</a:t>
            </a:r>
            <a:r>
              <a:rPr lang="en-US" altLang="zh-CN" sz="2000" dirty="0" smtClean="0">
                <a:ea typeface="SimSun" charset="0"/>
              </a:rPr>
              <a:t> </a:t>
            </a:r>
            <a:r>
              <a:rPr lang="en-US" altLang="zh-CN" sz="2000" dirty="0"/>
              <a:t>Reg1</a:t>
            </a:r>
            <a:r>
              <a:rPr lang="en-US" altLang="zh-CN" sz="2000" dirty="0" smtClean="0">
                <a:ea typeface="SimSun" charset="0"/>
              </a:rPr>
              <a:t> </a:t>
            </a:r>
            <a:endParaRPr lang="en-US" altLang="zh-CN" sz="20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3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3"/>
    </mc:Choice>
    <mc:Fallback xmlns="">
      <p:transition spd="slow" advTm="277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可</a:t>
            </a:r>
            <a:r>
              <a:rPr lang="zh-CN" altLang="en-US" sz="25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写</a:t>
            </a: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性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770485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</a:p>
          <a:p>
            <a:pPr marL="1145195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简洁、正交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latin typeface="Helvetica" charset="0"/>
                <a:ea typeface="SimSun" charset="0"/>
              </a:rPr>
              <a:t>过多的正交有损于可写性。当几乎任何基本结构的组合都合理时，程序中的错误会难以检测，导致编译器无法发现代码中的错误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solidFill>
                  <a:srgbClr val="FF0000"/>
                </a:solidFill>
                <a:latin typeface="Helvetica" charset="0"/>
                <a:ea typeface="SimSun" charset="0"/>
              </a:rPr>
              <a:t>相对少量的基本结构的组合，以及正交原理的有限应用</a:t>
            </a:r>
            <a:endParaRPr lang="en-US" altLang="zh-CN" sz="2000" b="1" dirty="0">
              <a:solidFill>
                <a:srgbClr val="FF0000"/>
              </a:solidFill>
              <a:latin typeface="Helvetica" charset="0"/>
              <a:ea typeface="SimSun" charset="0"/>
            </a:endParaRPr>
          </a:p>
          <a:p>
            <a:pPr marL="1145195" lvl="2" indent="-342900">
              <a:buFont typeface="Arial" panose="020B0604020202020204" pitchFamily="34" charset="0"/>
              <a:buChar char="•"/>
            </a:pPr>
            <a:r>
              <a:rPr lang="ja-JP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对</a:t>
            </a: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抽象的支持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latin typeface="Helvetica" charset="0"/>
                <a:ea typeface="SimSun" charset="0"/>
              </a:rPr>
              <a:t>在定义和使用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复杂结构</a:t>
            </a:r>
            <a:r>
              <a:rPr lang="zh-CN" altLang="en-US" sz="2000" b="1" dirty="0">
                <a:latin typeface="Helvetica" charset="0"/>
                <a:ea typeface="SimSun" charset="0"/>
              </a:rPr>
              <a:t>或操作时可以忽略细节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1145195" lvl="2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表达能力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latin typeface="Helvetica" charset="0"/>
                <a:ea typeface="SimSun" charset="0"/>
              </a:rPr>
              <a:t>一组相对方便的方式来表示操作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latin typeface="Helvetica" charset="0"/>
                <a:ea typeface="SimSun" charset="0"/>
              </a:rPr>
              <a:t>例如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：</a:t>
            </a:r>
            <a:r>
              <a:rPr lang="en-US" altLang="zh-CN" sz="2000" b="1" dirty="0" smtClean="0">
                <a:latin typeface="Helvetica" charset="0"/>
                <a:ea typeface="SimSun" charset="0"/>
              </a:rPr>
              <a:t>for</a:t>
            </a:r>
            <a:r>
              <a:rPr lang="zh-CN" altLang="en-US" sz="2000" b="1" dirty="0">
                <a:latin typeface="Helvetica" charset="0"/>
                <a:ea typeface="SimSun" charset="0"/>
              </a:rPr>
              <a:t>语句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68"/>
    </mc:Choice>
    <mc:Fallback xmlns="">
      <p:transition spd="slow" advTm="309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85533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可靠性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154" y="831140"/>
            <a:ext cx="734481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b="1" dirty="0">
                <a:latin typeface="Helvetica" charset="0"/>
                <a:ea typeface="SimSun" charset="0"/>
              </a:rPr>
              <a:t>在所有条件下程序都能按规范描述执行</a:t>
            </a:r>
            <a:endParaRPr lang="zh-CN" altLang="en-US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因素</a:t>
            </a:r>
            <a:endParaRPr lang="en-US" altLang="zh-CN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8045" lvl="2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类型检查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ea typeface="SimSun" charset="0"/>
              </a:rPr>
              <a:t>检查类型错误。编译时或运行时检查</a:t>
            </a:r>
            <a:r>
              <a:rPr lang="en-US" altLang="zh-CN" sz="2000" b="1" dirty="0">
                <a:ea typeface="SimSun" charset="0"/>
              </a:rPr>
              <a:t>?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1088045" lvl="2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异常处理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ea typeface="SimSun" charset="0"/>
              </a:rPr>
              <a:t>捕获运行时错误并做出适当纠正后继续执行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1088045" lvl="2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别名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ea typeface="SimSun" charset="0"/>
              </a:rPr>
              <a:t>两个或多个不同的引用指向同一存储位置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1088045" lvl="2" indent="-285750">
              <a:buFont typeface="Arial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可读性</a:t>
            </a:r>
            <a:r>
              <a:rPr lang="zh-CN" altLang="en-US" sz="2000" b="1" dirty="0" smtClean="0">
                <a:solidFill>
                  <a:srgbClr val="8B0012"/>
                </a:solidFill>
                <a:latin typeface="Helvetica" charset="0"/>
                <a:ea typeface="SimSun" charset="0"/>
              </a:rPr>
              <a:t>和可写</a:t>
            </a:r>
            <a:r>
              <a:rPr lang="zh-CN" altLang="en-US" sz="20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性</a:t>
            </a:r>
            <a:endParaRPr lang="en-US" altLang="zh-CN" sz="20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lvl="3"/>
            <a:r>
              <a:rPr lang="zh-CN" altLang="en-US" sz="2000" b="1" dirty="0">
                <a:ea typeface="SimSun" charset="0"/>
              </a:rPr>
              <a:t>一种语言如果不能以一种“自然”的方式来表示算法，那它必然采用“不自然”的方法，这会降低可靠性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2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9"/>
    </mc:Choice>
    <mc:Fallback xmlns="">
      <p:transition spd="slow" advTm="138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代价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5832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0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训练程序员使用语言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语言的实现系统：编译器的可用性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：可靠性差会导致代价也高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8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7"/>
    </mc:Choice>
    <mc:Fallback xmlns="">
      <p:transition spd="slow" advTm="3710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77448"/>
            <a:ext cx="487360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语言的评估标准及影响它们的特征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" y="935980"/>
            <a:ext cx="74390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1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07"/>
    </mc:Choice>
    <mc:Fallback xmlns="">
      <p:transition spd="slow" advTm="371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其他评估标准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7344816" cy="318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Helvetica" charset="0"/>
                <a:ea typeface="SimSun" charset="0"/>
              </a:rPr>
              <a:t>	</a:t>
            </a:r>
            <a:r>
              <a:rPr lang="zh-CN" altLang="en-US" sz="2000" b="1" dirty="0">
                <a:latin typeface="Helvetica" charset="0"/>
                <a:ea typeface="SimSun" charset="0"/>
              </a:rPr>
              <a:t>程序容易从一种实现平台迁移到另一种实现平台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</a:t>
            </a:r>
            <a:endParaRPr lang="zh-CN" altLang="en-US" sz="2000" b="1" dirty="0">
              <a:latin typeface="Helvetica" charset="0"/>
              <a:ea typeface="SimSun" charset="0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Helvetica" charset="0"/>
                <a:ea typeface="SimSun" charset="0"/>
              </a:rPr>
              <a:t>	</a:t>
            </a:r>
            <a:r>
              <a:rPr lang="zh-CN" altLang="en-US" sz="2000" b="1" dirty="0">
                <a:latin typeface="Helvetica" charset="0"/>
                <a:ea typeface="SimSun" charset="0"/>
              </a:rPr>
              <a:t>可用于编写各种各样的应用程序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良定义性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000" b="1" dirty="0">
                <a:latin typeface="Helvetica" charset="0"/>
                <a:ea typeface="SimSun" charset="0"/>
              </a:rPr>
              <a:t>	</a:t>
            </a:r>
            <a:r>
              <a:rPr lang="zh-CN" altLang="en-US" sz="2000" b="1" dirty="0">
                <a:latin typeface="Helvetica" charset="0"/>
                <a:ea typeface="SimSun" charset="0"/>
              </a:rPr>
              <a:t>语言的官方定义的完备性和精确性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62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3"/>
    </mc:Choice>
    <mc:Fallback xmlns="">
      <p:transition spd="slow" advTm="277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讨论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057" y="863972"/>
            <a:ext cx="7200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ea typeface="SimSun" charset="0"/>
              </a:rPr>
              <a:t>语言最重要的评估标准包括可读性、可写性、可靠性和代价。对于如下所示的语言特征，每个特征最为支持的评估标准</a:t>
            </a:r>
            <a:r>
              <a:rPr lang="zh-CN" altLang="en-US" sz="2000" b="1" dirty="0">
                <a:ea typeface="SimSun" charset="0"/>
              </a:rPr>
              <a:t>是？</a:t>
            </a:r>
          </a:p>
          <a:p>
            <a:endParaRPr lang="zh-CN" altLang="zh-CN" dirty="0">
              <a:ea typeface="SimSun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SimSun" charset="0"/>
              </a:rPr>
              <a:t>     </a:t>
            </a:r>
            <a:r>
              <a:rPr lang="en-US" altLang="zh-CN" sz="2000" dirty="0">
                <a:ea typeface="SimSun" charset="0"/>
              </a:rPr>
              <a:t>1. Design-by-contract</a:t>
            </a:r>
            <a:r>
              <a:rPr lang="zh-CN" altLang="zh-CN" sz="2000" dirty="0">
                <a:ea typeface="SimSun" charset="0"/>
              </a:rPr>
              <a:t>（契约）思想的采用，如在</a:t>
            </a:r>
            <a:r>
              <a:rPr lang="en-US" altLang="zh-CN" sz="2000" dirty="0">
                <a:ea typeface="SimSun" charset="0"/>
              </a:rPr>
              <a:t>Eiffel</a:t>
            </a:r>
            <a:r>
              <a:rPr lang="zh-CN" altLang="zh-CN" sz="2000" dirty="0">
                <a:ea typeface="SimSun" charset="0"/>
              </a:rPr>
              <a:t>中。即，子程序可以用布尔表达式作为前置和后置条件。当一个子程序在运行时被调用时，先检查前置条件，在程序体被实际执行后，检查后置条件。若任何一个条件不满足，都抛出异常</a:t>
            </a:r>
            <a:r>
              <a:rPr lang="zh-CN" altLang="zh-CN" sz="2000" dirty="0" smtClean="0">
                <a:ea typeface="SimSun" charset="0"/>
              </a:rPr>
              <a:t>。</a:t>
            </a:r>
            <a:r>
              <a:rPr lang="en-US" altLang="zh-CN" sz="2000" dirty="0">
                <a:ea typeface="SimSun" charset="0"/>
              </a:rPr>
              <a:t> </a:t>
            </a:r>
            <a:endParaRPr lang="zh-CN" altLang="zh-CN" sz="800" dirty="0" smtClean="0">
              <a:ea typeface="SimSun" charset="0"/>
            </a:endParaRPr>
          </a:p>
          <a:p>
            <a:pPr>
              <a:buFontTx/>
              <a:buNone/>
            </a:pPr>
            <a:endParaRPr lang="zh-CN" altLang="zh-CN" sz="800" dirty="0" smtClean="0">
              <a:ea typeface="SimSun" charset="0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SimSun" charset="0"/>
              </a:rPr>
              <a:t>     </a:t>
            </a:r>
            <a:r>
              <a:rPr lang="en-US" altLang="zh-CN" sz="2000" dirty="0">
                <a:ea typeface="SimSun" charset="0"/>
              </a:rPr>
              <a:t>2.Go</a:t>
            </a:r>
            <a:r>
              <a:rPr lang="zh-CN" altLang="zh-CN" sz="2000" dirty="0">
                <a:ea typeface="SimSun" charset="0"/>
              </a:rPr>
              <a:t>语言通过</a:t>
            </a:r>
            <a:r>
              <a:rPr lang="en-US" altLang="zh-CN" sz="2000" dirty="0" err="1">
                <a:ea typeface="SimSun" charset="0"/>
              </a:rPr>
              <a:t>Goroutine</a:t>
            </a:r>
            <a:r>
              <a:rPr lang="zh-CN" altLang="zh-CN" sz="2000" dirty="0">
                <a:ea typeface="SimSun" charset="0"/>
              </a:rPr>
              <a:t>机制提供了对并发程序设计的最简洁最直接的支持。</a:t>
            </a:r>
          </a:p>
          <a:p>
            <a:pPr>
              <a:buFontTx/>
              <a:buNone/>
            </a:pPr>
            <a:endParaRPr lang="zh-CN" altLang="zh-CN" sz="800" dirty="0">
              <a:ea typeface="SimSun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ea typeface="SimSun" charset="0"/>
              </a:rPr>
              <a:t>     3. Java</a:t>
            </a:r>
            <a:r>
              <a:rPr lang="zh-CN" altLang="zh-CN" sz="2000" dirty="0">
                <a:ea typeface="SimSun" charset="0"/>
              </a:rPr>
              <a:t>语言在编译时对几乎所有变量进行类型检测</a:t>
            </a:r>
            <a:r>
              <a:rPr lang="zh-CN" altLang="zh-CN" sz="2000" dirty="0" smtClean="0">
                <a:ea typeface="SimSun" charset="0"/>
              </a:rPr>
              <a:t>。</a:t>
            </a:r>
            <a:endParaRPr lang="en-US" altLang="zh-CN" sz="2000" dirty="0" smtClean="0">
              <a:ea typeface="SimSun" charset="0"/>
            </a:endParaRPr>
          </a:p>
          <a:p>
            <a:pPr>
              <a:buFontTx/>
              <a:buNone/>
            </a:pPr>
            <a:endParaRPr lang="en-US" altLang="zh-CN" sz="2000" dirty="0">
              <a:ea typeface="SimSun" charset="0"/>
            </a:endParaRPr>
          </a:p>
          <a:p>
            <a:r>
              <a:rPr lang="zh-CN" altLang="en-US" sz="2000" b="1" dirty="0" smtClean="0"/>
              <a:t>可以自己尝试</a:t>
            </a:r>
            <a:r>
              <a:rPr lang="zh-CN" altLang="en-US" sz="2000" b="1" dirty="0"/>
              <a:t>从这几个角度比较不同</a:t>
            </a:r>
            <a:r>
              <a:rPr lang="zh-CN" altLang="en-US" sz="2000" b="1" dirty="0" smtClean="0"/>
              <a:t>设计</a:t>
            </a:r>
            <a:endParaRPr lang="zh-CN" altLang="zh-CN" sz="2000" b="1" dirty="0"/>
          </a:p>
          <a:p>
            <a:pPr>
              <a:buFontTx/>
              <a:buNone/>
            </a:pPr>
            <a:endParaRPr lang="en-US" altLang="zh-CN" sz="20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5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3"/>
    </mc:Choice>
    <mc:Fallback xmlns="">
      <p:transition spd="slow" advTm="277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77449"/>
            <a:ext cx="378758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设计语言时的权衡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7272808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可靠性 与 执行代价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相互冲突的标准</a:t>
            </a:r>
            <a:endParaRPr lang="en-US" altLang="zh-CN" sz="2000" b="1" dirty="0"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例如：</a:t>
            </a:r>
            <a:r>
              <a:rPr lang="en-US" altLang="zh-CN" sz="2000" b="1" dirty="0">
                <a:ea typeface="SimSun" charset="0"/>
              </a:rPr>
              <a:t>JAVA</a:t>
            </a:r>
            <a:r>
              <a:rPr lang="zh-CN" altLang="en-US" sz="2000" b="1" dirty="0">
                <a:ea typeface="SimSun" charset="0"/>
              </a:rPr>
              <a:t>要求所有数组元素的引用都必须进行下标检查，这会增加执行的代价；</a:t>
            </a:r>
            <a:r>
              <a:rPr lang="en-US" altLang="zh-CN" sz="2000" b="1" dirty="0">
                <a:ea typeface="SimSun" charset="0"/>
              </a:rPr>
              <a:t>C</a:t>
            </a:r>
            <a:r>
              <a:rPr lang="zh-CN" altLang="en-US" sz="2000" b="1" dirty="0">
                <a:ea typeface="SimSun" charset="0"/>
              </a:rPr>
              <a:t>不需要检查下标范围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可</a:t>
            </a:r>
            <a:r>
              <a:rPr lang="zh-CN" altLang="en-US" sz="2400" b="1" dirty="0" smtClean="0">
                <a:solidFill>
                  <a:srgbClr val="8B0012"/>
                </a:solidFill>
                <a:latin typeface="Helvetica" charset="0"/>
                <a:ea typeface="SimSun" charset="0"/>
              </a:rPr>
              <a:t>写</a:t>
            </a: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性 与 可读性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也是相互冲突的标准</a:t>
            </a:r>
            <a:endParaRPr lang="en-US" altLang="zh-CN" sz="2000" b="1" dirty="0"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例如：</a:t>
            </a:r>
            <a:r>
              <a:rPr lang="en-US" altLang="zh-CN" sz="2000" b="1" dirty="0">
                <a:ea typeface="SimSun" charset="0"/>
              </a:rPr>
              <a:t>APL</a:t>
            </a:r>
            <a:r>
              <a:rPr lang="zh-CN" altLang="en-US" sz="2000" b="1" dirty="0">
                <a:ea typeface="SimSun" charset="0"/>
              </a:rPr>
              <a:t>提供了很多功能强大的数组运算（和大量新的符号），这样用很紧凑的程序就能实现复杂的计算，但可读性很差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灵活性 与 安全性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也是相互冲突的标准</a:t>
            </a:r>
            <a:endParaRPr lang="en-US" altLang="zh-CN" sz="2000" b="1" dirty="0">
              <a:ea typeface="SimSun" charset="0"/>
            </a:endParaRPr>
          </a:p>
          <a:p>
            <a:pPr marL="744047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000" b="1" dirty="0">
                <a:ea typeface="SimSun" charset="0"/>
              </a:rPr>
              <a:t>例如：</a:t>
            </a:r>
            <a:r>
              <a:rPr lang="en-US" altLang="zh-CN" sz="2000" b="1" dirty="0">
                <a:ea typeface="SimSun" charset="0"/>
              </a:rPr>
              <a:t>C++</a:t>
            </a:r>
            <a:r>
              <a:rPr lang="zh-CN" altLang="en-US" sz="2000" b="1" dirty="0">
                <a:ea typeface="SimSun" charset="0"/>
              </a:rPr>
              <a:t>的指针非常有用并且灵活，但会降低程序的可靠性</a:t>
            </a:r>
            <a:endParaRPr lang="en-US" altLang="zh-CN" sz="2000" b="1" dirty="0">
              <a:latin typeface="Helvetica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0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3"/>
    </mc:Choice>
    <mc:Fallback xmlns="">
      <p:transition spd="slow" advTm="277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73565" y="346671"/>
            <a:ext cx="246564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本课程的目的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756146" y="935980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程序设计语言的基本概念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语言成分的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设计问题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语言成分的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实现问题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程序设计语言的评判标准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示例语言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C++, Go, </a:t>
            </a:r>
            <a:r>
              <a:rPr lang="mr-IN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Go-</a:t>
            </a:r>
            <a:r>
              <a:rPr lang="en-US" altLang="zh-CN" sz="2000" dirty="0">
                <a:solidFill>
                  <a:srgbClr val="7F7F7F"/>
                </a:solidFill>
                <a:ea typeface="SimSun" charset="0"/>
              </a:rPr>
              <a:t> 10 open source projects proving the power of Go, Dockers, </a:t>
            </a:r>
            <a:r>
              <a:rPr lang="mr-IN" altLang="zh-CN" sz="2000" dirty="0">
                <a:solidFill>
                  <a:srgbClr val="7F7F7F"/>
                </a:solidFill>
                <a:ea typeface="SimSun" charset="0"/>
              </a:rPr>
              <a:t>…</a:t>
            </a:r>
            <a:endParaRPr lang="en-US" altLang="zh-CN" sz="2000" dirty="0">
              <a:solidFill>
                <a:srgbClr val="7F7F7F"/>
              </a:solidFill>
              <a:ea typeface="SimSun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2"/>
                </a:solidFill>
                <a:ea typeface="SimSun" charset="0"/>
                <a:hlinkClick r:id="rId3"/>
              </a:rPr>
              <a:t>https://</a:t>
            </a:r>
            <a:r>
              <a:rPr lang="en-US" altLang="zh-CN" sz="2000" b="1" dirty="0" smtClean="0">
                <a:solidFill>
                  <a:schemeClr val="tx2"/>
                </a:solidFill>
                <a:ea typeface="SimSun" charset="0"/>
                <a:hlinkClick r:id="rId3"/>
              </a:rPr>
              <a:t>golang.org</a:t>
            </a:r>
            <a:endParaRPr lang="en-US" altLang="zh-CN" sz="2000" b="1" dirty="0" smtClean="0">
              <a:solidFill>
                <a:schemeClr val="tx2"/>
              </a:solidFill>
              <a:ea typeface="SimSun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hlinkClick r:id="rId4"/>
              </a:rPr>
              <a:t>Rust Programming Language (rust-lang.org)</a:t>
            </a:r>
            <a:endParaRPr lang="en-US" altLang="zh-CN" sz="2000" b="1" dirty="0">
              <a:solidFill>
                <a:schemeClr val="tx2"/>
              </a:solidFill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97"/>
    </mc:Choice>
    <mc:Fallback xmlns="">
      <p:transition spd="slow" advTm="435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34275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影响语言</a:t>
            </a:r>
            <a:r>
              <a:rPr lang="zh-CN" altLang="en-US" sz="250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设计的因素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131" y="935980"/>
            <a:ext cx="8713995" cy="393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</a:t>
            </a:r>
            <a:endParaRPr lang="en-US" altLang="zh-CN" sz="2000" b="1" i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latin typeface="Helvetica" charset="0"/>
                <a:ea typeface="SimSun" charset="0"/>
              </a:rPr>
              <a:t>使用命令式语言的（部分）原因是因为现在的计算机是冯</a:t>
            </a:r>
            <a:r>
              <a:rPr lang="en-US" altLang="zh-CN" sz="2000" b="1" dirty="0">
                <a:latin typeface="Helvetica" charset="0"/>
                <a:ea typeface="SimSun" charset="0"/>
              </a:rPr>
              <a:t>·</a:t>
            </a:r>
            <a:r>
              <a:rPr lang="zh-CN" altLang="en-US" sz="2000" b="1" dirty="0">
                <a:latin typeface="Helvetica" charset="0"/>
                <a:ea typeface="SimSun" charset="0"/>
              </a:rPr>
              <a:t>诺伊曼机器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数据和程序都存储在内存中</a:t>
            </a:r>
            <a:endParaRPr lang="en-US" altLang="zh-CN" sz="1800" b="1" dirty="0"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内存和</a:t>
            </a:r>
            <a:r>
              <a:rPr lang="en-US" altLang="zh-CN" sz="1800" b="1" dirty="0">
                <a:ea typeface="SimSun" charset="0"/>
              </a:rPr>
              <a:t>CPU</a:t>
            </a:r>
            <a:r>
              <a:rPr lang="zh-CN" altLang="en-US" sz="1800" b="1" dirty="0">
                <a:ea typeface="SimSun" charset="0"/>
              </a:rPr>
              <a:t>相分离</a:t>
            </a:r>
            <a:endParaRPr lang="en-US" altLang="zh-CN" sz="1800" b="1" dirty="0"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指令和数据从内存像管道一样依次进入</a:t>
            </a:r>
            <a:r>
              <a:rPr lang="en-US" altLang="zh-CN" sz="1800" b="1" dirty="0">
                <a:ea typeface="SimSun" charset="0"/>
              </a:rPr>
              <a:t>CPU</a:t>
            </a:r>
            <a:r>
              <a:rPr lang="zh-CN" altLang="en-US" sz="1800" b="1" dirty="0">
                <a:ea typeface="SimSun" charset="0"/>
              </a:rPr>
              <a:t>，计算结果返回到内存</a:t>
            </a:r>
            <a:endParaRPr lang="en-US" altLang="zh-CN" sz="1800" b="1" dirty="0"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命令式语言的基础</a:t>
            </a:r>
            <a:endParaRPr lang="en-US" altLang="zh-CN" sz="1800" b="1" dirty="0">
              <a:ea typeface="SimSun" charset="0"/>
            </a:endParaRPr>
          </a:p>
          <a:p>
            <a:pPr lvl="3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变量是存储单元的模型</a:t>
            </a:r>
            <a:endParaRPr lang="en-US" altLang="zh-CN" sz="1800" b="1" dirty="0">
              <a:ea typeface="SimSun" charset="0"/>
            </a:endParaRPr>
          </a:p>
          <a:p>
            <a:pPr lvl="3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赋值语句是管道的模型</a:t>
            </a:r>
            <a:endParaRPr lang="en-US" altLang="zh-CN" sz="1800" b="1" dirty="0">
              <a:ea typeface="SimSun" charset="0"/>
            </a:endParaRPr>
          </a:p>
          <a:p>
            <a:pPr lvl="3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循环很高效，因为指令存于连续的存储单元中（与递归的区别）</a:t>
            </a:r>
            <a:endParaRPr lang="en-US" altLang="zh-CN" sz="1800" b="1" dirty="0">
              <a:ea typeface="SimSun" charset="0"/>
            </a:endParaRP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程序设计方法学</a:t>
            </a:r>
            <a:endParaRPr lang="en-US" altLang="zh-CN" sz="20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b="1" i="1" dirty="0">
                <a:latin typeface="Helvetica" charset="0"/>
                <a:ea typeface="SimSun" charset="0"/>
              </a:rPr>
              <a:t>1950</a:t>
            </a:r>
            <a:r>
              <a:rPr lang="zh-CN" altLang="en-US" sz="1800" b="1" i="1" dirty="0">
                <a:latin typeface="Helvetica" charset="0"/>
                <a:ea typeface="SimSun" charset="0"/>
              </a:rPr>
              <a:t>年代和</a:t>
            </a:r>
            <a:r>
              <a:rPr lang="en-US" altLang="zh-CN" sz="1800" b="1" i="1" dirty="0">
                <a:latin typeface="Helvetica" charset="0"/>
                <a:ea typeface="SimSun" charset="0"/>
              </a:rPr>
              <a:t>1960</a:t>
            </a:r>
            <a:r>
              <a:rPr lang="zh-CN" altLang="en-US" sz="1800" b="1" i="1" dirty="0">
                <a:latin typeface="Helvetica" charset="0"/>
                <a:ea typeface="SimSun" charset="0"/>
              </a:rPr>
              <a:t>年代早期</a:t>
            </a:r>
            <a:r>
              <a:rPr lang="en-US" altLang="zh-CN" sz="1800" b="1" i="1" dirty="0">
                <a:latin typeface="Helvetica" charset="0"/>
                <a:ea typeface="SimSun" charset="0"/>
              </a:rPr>
              <a:t>: </a:t>
            </a:r>
            <a:r>
              <a:rPr lang="zh-CN" altLang="en-US" sz="1800" b="1" dirty="0">
                <a:latin typeface="Helvetica" charset="0"/>
                <a:ea typeface="SimSun" charset="0"/>
              </a:rPr>
              <a:t>简单应用；关注机器的效率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b="1" i="1" dirty="0">
                <a:latin typeface="Helvetica" charset="0"/>
                <a:ea typeface="SimSun" charset="0"/>
              </a:rPr>
              <a:t>1960</a:t>
            </a:r>
            <a:r>
              <a:rPr lang="zh-CN" altLang="en-US" sz="1800" b="1" i="1" dirty="0">
                <a:latin typeface="Helvetica" charset="0"/>
                <a:ea typeface="SimSun" charset="0"/>
              </a:rPr>
              <a:t>年代后期</a:t>
            </a:r>
            <a:r>
              <a:rPr lang="en-US" altLang="zh-CN" sz="1800" b="1" i="1" dirty="0">
                <a:latin typeface="Helvetica" charset="0"/>
                <a:ea typeface="SimSun" charset="0"/>
              </a:rPr>
              <a:t>:</a:t>
            </a:r>
            <a:r>
              <a:rPr lang="en-US" altLang="zh-CN" sz="1800" b="1" dirty="0">
                <a:latin typeface="Helvetica" charset="0"/>
                <a:ea typeface="SimSun" charset="0"/>
              </a:rPr>
              <a:t> </a:t>
            </a:r>
            <a:r>
              <a:rPr lang="zh-CN" altLang="en-US" sz="1800" b="1" dirty="0">
                <a:latin typeface="Helvetica" charset="0"/>
                <a:ea typeface="SimSun" charset="0"/>
              </a:rPr>
              <a:t>人的效率变得更加重要；可读性，好的控制结构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结构化程序设计</a:t>
            </a:r>
            <a:endParaRPr lang="en-US" altLang="zh-CN" sz="1800" b="1" dirty="0">
              <a:ea typeface="SimSun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1800" b="1" dirty="0">
                <a:ea typeface="SimSun" charset="0"/>
              </a:rPr>
              <a:t>自顶向下及逐步求精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b="1" i="1" dirty="0">
                <a:latin typeface="Helvetica" charset="0"/>
                <a:ea typeface="SimSun" charset="0"/>
              </a:rPr>
              <a:t>1970</a:t>
            </a:r>
            <a:r>
              <a:rPr lang="zh-CN" altLang="en-US" sz="1800" b="1" i="1" dirty="0">
                <a:latin typeface="Helvetica" charset="0"/>
                <a:ea typeface="SimSun" charset="0"/>
              </a:rPr>
              <a:t>年代后期</a:t>
            </a:r>
            <a:r>
              <a:rPr lang="en-US" altLang="zh-CN" sz="1800" b="1" i="1" dirty="0">
                <a:latin typeface="Helvetica" charset="0"/>
                <a:ea typeface="SimSun" charset="0"/>
              </a:rPr>
              <a:t>:</a:t>
            </a:r>
            <a:r>
              <a:rPr lang="en-US" altLang="zh-CN" sz="1800" b="1" dirty="0">
                <a:latin typeface="Helvetica" charset="0"/>
                <a:ea typeface="SimSun" charset="0"/>
              </a:rPr>
              <a:t> </a:t>
            </a:r>
            <a:r>
              <a:rPr lang="zh-CN" altLang="en-US" sz="1800" b="1" dirty="0">
                <a:latin typeface="Helvetica" charset="0"/>
                <a:ea typeface="SimSun" charset="0"/>
              </a:rPr>
              <a:t>从面向过程到面向数据；抽象数据类型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b="1" i="1" dirty="0">
                <a:latin typeface="Helvetica" charset="0"/>
                <a:ea typeface="SimSun" charset="0"/>
              </a:rPr>
              <a:t>1980</a:t>
            </a:r>
            <a:r>
              <a:rPr lang="zh-CN" altLang="en-US" sz="1800" b="1" i="1" dirty="0">
                <a:latin typeface="Helvetica" charset="0"/>
                <a:ea typeface="SimSun" charset="0"/>
              </a:rPr>
              <a:t>年代中期</a:t>
            </a:r>
            <a:r>
              <a:rPr lang="en-US" altLang="zh-CN" sz="1800" b="1" i="1" dirty="0">
                <a:latin typeface="Helvetica" charset="0"/>
                <a:ea typeface="SimSun" charset="0"/>
              </a:rPr>
              <a:t>:</a:t>
            </a:r>
            <a:r>
              <a:rPr lang="en-US" altLang="zh-CN" sz="1800" b="1" dirty="0">
                <a:latin typeface="Helvetica" charset="0"/>
                <a:ea typeface="SimSun" charset="0"/>
              </a:rPr>
              <a:t> </a:t>
            </a:r>
            <a:r>
              <a:rPr lang="zh-CN" altLang="en-US" sz="1800" b="1" dirty="0">
                <a:latin typeface="Helvetica" charset="0"/>
                <a:ea typeface="SimSun" charset="0"/>
              </a:rPr>
              <a:t>面向对象的程序设计：将数据处理和数据对象封装在一起</a:t>
            </a:r>
            <a:endParaRPr lang="en-US" altLang="zh-CN" sz="2400" b="1" i="1" dirty="0">
              <a:latin typeface="Helvetica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4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59"/>
    </mc:Choice>
    <mc:Fallback xmlns="">
      <p:transition spd="slow" advTm="1505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20624" y="369754"/>
            <a:ext cx="5348090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冯・诺伊曼计算机体系结构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806576"/>
              </p:ext>
            </p:extLst>
          </p:nvPr>
        </p:nvGraphicFramePr>
        <p:xfrm>
          <a:off x="1908274" y="935980"/>
          <a:ext cx="5832648" cy="380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位图图像" r:id="rId4" imgW="8314286" imgH="5428571" progId="Paint.Picture">
                  <p:embed/>
                </p:oleObj>
              </mc:Choice>
              <mc:Fallback>
                <p:oleObj name="位图图像" r:id="rId4" imgW="8314286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274" y="935980"/>
                        <a:ext cx="5832648" cy="3808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3"/>
    </mc:Choice>
    <mc:Fallback xmlns="">
      <p:transition spd="slow" advTm="1159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681653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语言的分类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8237511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80000"/>
              </a:lnSpc>
              <a:buClr>
                <a:srgbClr val="8B0012"/>
              </a:buClr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命令式（</a:t>
            </a:r>
            <a:r>
              <a:rPr lang="en-US" altLang="zh-CN" sz="2000" b="1" dirty="0">
                <a:latin typeface="Helvetica" charset="0"/>
                <a:ea typeface="SimSun" charset="0"/>
              </a:rPr>
              <a:t>imperative</a:t>
            </a:r>
            <a:r>
              <a:rPr lang="zh-CN" altLang="en-US" sz="2000" b="1" dirty="0">
                <a:latin typeface="Helvetica" charset="0"/>
                <a:ea typeface="SimSun" charset="0"/>
              </a:rPr>
              <a:t>）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Clr>
                <a:srgbClr val="8B0012"/>
              </a:buClr>
              <a:buFont typeface="Arial" charset="0"/>
              <a:buChar char="•"/>
            </a:pPr>
            <a:r>
              <a:rPr lang="zh-CN" altLang="en-US" sz="1800" b="1" dirty="0">
                <a:latin typeface="Helvetica" charset="0"/>
                <a:ea typeface="SimSun" charset="0"/>
              </a:rPr>
              <a:t>主要特征：变量、赋值语句、迭代</a:t>
            </a:r>
            <a:endParaRPr lang="en-US" altLang="zh-CN" sz="1800" dirty="0"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Clr>
                <a:srgbClr val="8B0012"/>
              </a:buClr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例如：</a:t>
            </a:r>
            <a:r>
              <a:rPr lang="en-US" altLang="zh-CN" sz="1800" dirty="0">
                <a:ea typeface="SimSun" charset="0"/>
              </a:rPr>
              <a:t>C, Pascal</a:t>
            </a:r>
            <a:r>
              <a:rPr lang="en-US" altLang="zh-CN" sz="1800" b="1" dirty="0">
                <a:latin typeface="Helvetica" charset="0"/>
                <a:ea typeface="SimSun" charset="0"/>
              </a:rPr>
              <a:t> 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函数式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计算的主要方式：将函数应用到给定的参数</a:t>
            </a:r>
            <a:endParaRPr lang="en-US" altLang="zh-CN" sz="1800" dirty="0"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例如：</a:t>
            </a:r>
            <a:r>
              <a:rPr lang="en-US" altLang="zh-CN" sz="1800" dirty="0">
                <a:ea typeface="SimSun" charset="0"/>
              </a:rPr>
              <a:t>LISP, Scheme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逻辑型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基于规则</a:t>
            </a:r>
            <a:r>
              <a:rPr lang="en-US" altLang="zh-CN" sz="1800" dirty="0">
                <a:ea typeface="SimSun" charset="0"/>
              </a:rPr>
              <a:t> (</a:t>
            </a:r>
            <a:r>
              <a:rPr lang="zh-CN" altLang="en-US" sz="1800" dirty="0">
                <a:ea typeface="SimSun" charset="0"/>
              </a:rPr>
              <a:t>定义规则时不需要指定特定的顺序</a:t>
            </a:r>
            <a:r>
              <a:rPr lang="en-US" altLang="zh-CN" sz="1800" dirty="0">
                <a:ea typeface="SimSun" charset="0"/>
              </a:rPr>
              <a:t>)</a:t>
            </a: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例如：</a:t>
            </a:r>
            <a:r>
              <a:rPr lang="en-US" altLang="zh-CN" sz="1800" dirty="0">
                <a:ea typeface="SimSun" charset="0"/>
              </a:rPr>
              <a:t>Prolog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面向对象</a:t>
            </a:r>
            <a:r>
              <a:rPr lang="en-US" altLang="zh-CN" sz="2000" b="1" dirty="0">
                <a:latin typeface="Helvetica" charset="0"/>
                <a:ea typeface="SimSun" charset="0"/>
              </a:rPr>
              <a:t> (</a:t>
            </a:r>
            <a:r>
              <a:rPr lang="zh-CN" altLang="en-US" sz="2000" b="1" dirty="0">
                <a:latin typeface="Helvetica" charset="0"/>
                <a:ea typeface="SimSun" charset="0"/>
              </a:rPr>
              <a:t>与命令式语言非常相关</a:t>
            </a:r>
            <a:r>
              <a:rPr lang="en-US" altLang="zh-CN" sz="2000" b="1" dirty="0">
                <a:latin typeface="Helvetica" charset="0"/>
                <a:ea typeface="SimSun" charset="0"/>
              </a:rPr>
              <a:t>)</a:t>
            </a: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数据抽象、继承、动态绑定</a:t>
            </a:r>
            <a:endParaRPr lang="en-US" altLang="zh-CN" sz="1800" dirty="0"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例如：</a:t>
            </a:r>
            <a:r>
              <a:rPr lang="en-US" altLang="zh-CN" sz="1800" dirty="0">
                <a:ea typeface="SimSun" charset="0"/>
              </a:rPr>
              <a:t>Java, C++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标记式</a:t>
            </a:r>
            <a:r>
              <a:rPr lang="en-US" altLang="zh-CN" sz="2000" b="1" dirty="0">
                <a:latin typeface="Helvetica" charset="0"/>
                <a:ea typeface="SimSun" charset="0"/>
              </a:rPr>
              <a:t> </a:t>
            </a: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新型的，本身不是一种程序设计语言，但可用来指定</a:t>
            </a:r>
            <a:r>
              <a:rPr lang="en-US" altLang="zh-CN" sz="1800" dirty="0">
                <a:ea typeface="SimSun" charset="0"/>
              </a:rPr>
              <a:t>Web</a:t>
            </a:r>
            <a:r>
              <a:rPr lang="zh-CN" altLang="en-US" sz="1800" dirty="0">
                <a:ea typeface="SimSun" charset="0"/>
              </a:rPr>
              <a:t>文档的布局信息</a:t>
            </a:r>
            <a:endParaRPr lang="en-US" altLang="zh-CN" sz="1800" dirty="0"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例如：</a:t>
            </a:r>
            <a:r>
              <a:rPr lang="en-US" altLang="zh-CN" sz="1800" dirty="0">
                <a:ea typeface="SimSun" charset="0"/>
              </a:rPr>
              <a:t>XHTML, XML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14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3"/>
    </mc:Choice>
    <mc:Fallback xmlns="">
      <p:transition spd="slow" advTm="1632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0313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语言的实现方法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6106" y="935980"/>
            <a:ext cx="8458840" cy="398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编译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将高级语言</a:t>
            </a:r>
            <a:r>
              <a:rPr lang="en-US" altLang="zh-CN" sz="2000" b="1" dirty="0">
                <a:latin typeface="Helvetica" charset="0"/>
                <a:ea typeface="SimSun" charset="0"/>
              </a:rPr>
              <a:t> </a:t>
            </a:r>
            <a:r>
              <a:rPr lang="en-US" altLang="zh-CN" sz="2000" b="1" dirty="0">
                <a:ea typeface="SimSun" charset="0"/>
              </a:rPr>
              <a:t>(</a:t>
            </a:r>
            <a:r>
              <a:rPr lang="zh-CN" altLang="en-US" sz="2000" b="1" dirty="0">
                <a:ea typeface="SimSun" charset="0"/>
              </a:rPr>
              <a:t>源语言</a:t>
            </a:r>
            <a:r>
              <a:rPr lang="en-US" altLang="zh-CN" sz="2000" b="1" dirty="0">
                <a:ea typeface="SimSun" charset="0"/>
              </a:rPr>
              <a:t>)</a:t>
            </a:r>
            <a:r>
              <a:rPr lang="en-US" altLang="zh-CN" sz="2000" b="1" dirty="0">
                <a:latin typeface="Helvetica" charset="0"/>
                <a:ea typeface="SimSun" charset="0"/>
              </a:rPr>
              <a:t> </a:t>
            </a:r>
            <a:r>
              <a:rPr lang="zh-CN" altLang="en-US" sz="2000" b="1" dirty="0">
                <a:latin typeface="Helvetica" charset="0"/>
                <a:ea typeface="SimSun" charset="0"/>
              </a:rPr>
              <a:t>翻译成机器代码</a:t>
            </a:r>
            <a:r>
              <a:rPr lang="en-US" altLang="zh-CN" sz="2000" b="1" dirty="0">
                <a:latin typeface="Helvetica" charset="0"/>
                <a:ea typeface="SimSun" charset="0"/>
              </a:rPr>
              <a:t> </a:t>
            </a:r>
            <a:r>
              <a:rPr lang="en-US" altLang="zh-CN" sz="2000" b="1" dirty="0">
                <a:ea typeface="SimSun" charset="0"/>
              </a:rPr>
              <a:t>(</a:t>
            </a:r>
            <a:r>
              <a:rPr lang="zh-CN" altLang="en-US" sz="2000" b="1" dirty="0">
                <a:ea typeface="SimSun" charset="0"/>
              </a:rPr>
              <a:t>机器语言</a:t>
            </a:r>
            <a:r>
              <a:rPr lang="en-US" altLang="zh-CN" sz="2000" b="1" dirty="0">
                <a:ea typeface="SimSun" charset="0"/>
              </a:rPr>
              <a:t>)</a:t>
            </a:r>
            <a:r>
              <a:rPr lang="zh-CN" altLang="en-US" sz="2000" b="1" dirty="0">
                <a:ea typeface="SimSun" charset="0"/>
              </a:rPr>
              <a:t>：</a:t>
            </a:r>
            <a:r>
              <a:rPr lang="en-US" altLang="zh-CN" sz="2000" b="1" dirty="0">
                <a:ea typeface="SimSun" charset="0"/>
              </a:rPr>
              <a:t>C</a:t>
            </a:r>
            <a:r>
              <a:rPr lang="zh-CN" altLang="en-US" sz="2000" b="1" dirty="0">
                <a:ea typeface="SimSun" charset="0"/>
              </a:rPr>
              <a:t>，</a:t>
            </a:r>
            <a:r>
              <a:rPr lang="en-US" altLang="zh-CN" sz="2000" b="1" dirty="0">
                <a:ea typeface="SimSun" charset="0"/>
              </a:rPr>
              <a:t>C++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翻译慢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执行快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纯解释执行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无需翻译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执行慢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744047" lvl="1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使用这种方法实现的语言越来越少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80000"/>
              </a:lnSpc>
            </a:pPr>
            <a:endParaRPr lang="en-US" altLang="zh-CN" sz="24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</a:pPr>
            <a:r>
              <a:rPr lang="zh-CN" altLang="en-US" sz="2400" b="1" dirty="0">
                <a:solidFill>
                  <a:srgbClr val="8B0012"/>
                </a:solidFill>
                <a:latin typeface="Helvetica" charset="0"/>
                <a:ea typeface="SimSun" charset="0"/>
              </a:rPr>
              <a:t>混成式实现</a:t>
            </a:r>
            <a:endParaRPr lang="en-US" altLang="zh-CN" sz="2400" b="1" dirty="0">
              <a:solidFill>
                <a:srgbClr val="8B0012"/>
              </a:solidFill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编译器和纯解释器的折衷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高级语句翻译成较易解释执行的中间语言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翻译代价低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marL="686897" lvl="1" indent="-285750">
              <a:lnSpc>
                <a:spcPct val="80000"/>
              </a:lnSpc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执行速度中等</a:t>
            </a:r>
            <a:endParaRPr lang="en-US" altLang="zh-CN" sz="2000" b="1" dirty="0">
              <a:latin typeface="Helvetica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8"/>
    </mc:Choice>
    <mc:Fallback xmlns="">
      <p:transition spd="slow" advTm="773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52470" y="369754"/>
            <a:ext cx="5460260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计算机系统的虚拟计算机</a:t>
            </a:r>
            <a:r>
              <a:rPr lang="zh-CN" altLang="en-US" sz="2500" b="1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的层次接口</a:t>
            </a:r>
            <a:endParaRPr lang="zh-CN" altLang="en-US" sz="25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14" y="935980"/>
            <a:ext cx="7344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操作系统和语言的实现系统都处于计算机的硬件接口的上层</a:t>
            </a:r>
            <a:endParaRPr lang="en-US" altLang="zh-CN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385384"/>
              </p:ext>
            </p:extLst>
          </p:nvPr>
        </p:nvGraphicFramePr>
        <p:xfrm>
          <a:off x="3034606" y="1584052"/>
          <a:ext cx="3565383" cy="3317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位图图像" r:id="rId4" imgW="6028571" imgH="5609524" progId="Paint.Picture">
                  <p:embed/>
                </p:oleObj>
              </mc:Choice>
              <mc:Fallback>
                <p:oleObj name="位图图像" r:id="rId4" imgW="6028571" imgH="5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606" y="1584052"/>
                        <a:ext cx="3565383" cy="3317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8"/>
    </mc:Choice>
    <mc:Fallback xmlns="">
      <p:transition spd="slow" advTm="200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28062" y="377449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编译过程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874269"/>
              </p:ext>
            </p:extLst>
          </p:nvPr>
        </p:nvGraphicFramePr>
        <p:xfrm>
          <a:off x="2844378" y="126310"/>
          <a:ext cx="3816423" cy="482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位图图像" r:id="rId4" imgW="5191850" imgH="6563641" progId="Paint.Picture">
                  <p:embed/>
                </p:oleObj>
              </mc:Choice>
              <mc:Fallback>
                <p:oleObj name="位图图像" r:id="rId4" imgW="5191850" imgH="656364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378" y="126310"/>
                        <a:ext cx="3816423" cy="4826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8"/>
    </mc:Choice>
    <mc:Fallback xmlns="">
      <p:transition spd="slow" advTm="2008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28062" y="377449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解释过程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633437"/>
              </p:ext>
            </p:extLst>
          </p:nvPr>
        </p:nvGraphicFramePr>
        <p:xfrm>
          <a:off x="3276426" y="532106"/>
          <a:ext cx="3303762" cy="413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位图图像" r:id="rId4" imgW="4944165" imgH="6190476" progId="Paint.Picture">
                  <p:embed/>
                </p:oleObj>
              </mc:Choice>
              <mc:Fallback>
                <p:oleObj name="位图图像" r:id="rId4" imgW="4944165" imgH="6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426" y="532106"/>
                        <a:ext cx="3303762" cy="413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5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8"/>
    </mc:Choice>
    <mc:Fallback xmlns="">
      <p:transition spd="slow" advTm="2008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28062" y="377449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混合式实现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086549"/>
              </p:ext>
            </p:extLst>
          </p:nvPr>
        </p:nvGraphicFramePr>
        <p:xfrm>
          <a:off x="3852490" y="27832"/>
          <a:ext cx="1944216" cy="494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位图图像" r:id="rId4" imgW="2429214" imgH="6485714" progId="Paint.Picture">
                  <p:embed/>
                </p:oleObj>
              </mc:Choice>
              <mc:Fallback>
                <p:oleObj name="位图图像" r:id="rId4" imgW="2429214" imgH="64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490" y="27832"/>
                        <a:ext cx="1944216" cy="4940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8"/>
    </mc:Choice>
    <mc:Fallback xmlns="">
      <p:transition spd="slow" advTm="2008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0313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问题研讨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313" y="1224012"/>
            <a:ext cx="6892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Arial" charset="0"/>
                <a:ea typeface="SimSun" charset="0"/>
              </a:rPr>
              <a:t>什么叫语言？语言有什么作用？</a:t>
            </a:r>
            <a:endParaRPr lang="en-US" altLang="zh-CN" sz="2400" b="1" dirty="0">
              <a:latin typeface="Arial" charset="0"/>
              <a:ea typeface="SimSu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Arial" charset="0"/>
                <a:ea typeface="SimSun" charset="0"/>
              </a:rPr>
              <a:t>什么叫程序？程序的作用是什么？</a:t>
            </a:r>
            <a:endParaRPr lang="en-US" altLang="zh-CN" sz="2400" b="1" dirty="0">
              <a:latin typeface="Arial" charset="0"/>
              <a:ea typeface="SimSu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Arial" charset="0"/>
                <a:ea typeface="SimSun" charset="0"/>
              </a:rPr>
              <a:t>什么叫程序设计语言？</a:t>
            </a:r>
            <a:endParaRPr lang="en-US" altLang="zh-CN" sz="2400" b="1" dirty="0">
              <a:latin typeface="Arial" charset="0"/>
              <a:ea typeface="SimSu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Arial" charset="0"/>
                <a:ea typeface="SimSun" charset="0"/>
              </a:rPr>
              <a:t>你选择一种语言的原因是什么？</a:t>
            </a:r>
            <a:endParaRPr lang="en-US" altLang="zh-CN" sz="2400" b="1" dirty="0">
              <a:latin typeface="Arial" charset="0"/>
              <a:ea typeface="SimSu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b="1" dirty="0">
                <a:latin typeface="Arial" charset="0"/>
                <a:ea typeface="SimSun" charset="0"/>
              </a:rPr>
              <a:t>现在的程序设计语言为什么是现在的模样？将来的程序设计语言可能是什么样的？</a:t>
            </a:r>
            <a:endParaRPr lang="en-US" altLang="zh-CN" sz="2400" b="1" dirty="0">
              <a:latin typeface="Helvetica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5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8"/>
    </mc:Choice>
    <mc:Fallback xmlns="">
      <p:transition spd="slow" advTm="773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0313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问题研讨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0313" y="1224012"/>
            <a:ext cx="754064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zh-CN" sz="2400" dirty="0">
                <a:ea typeface="SimSun" charset="0"/>
              </a:rPr>
              <a:t>设某语言支持三种基本数据类型：</a:t>
            </a:r>
            <a:r>
              <a:rPr lang="en-US" altLang="zh-CN" sz="2400" dirty="0">
                <a:ea typeface="SimSun" charset="0"/>
              </a:rPr>
              <a:t>integer</a:t>
            </a:r>
            <a:r>
              <a:rPr lang="zh-CN" altLang="en-US" sz="2400" dirty="0">
                <a:ea typeface="SimSun" charset="0"/>
              </a:rPr>
              <a:t>，</a:t>
            </a:r>
            <a:r>
              <a:rPr lang="en-US" altLang="zh-CN" sz="2400" dirty="0">
                <a:ea typeface="SimSun" charset="0"/>
              </a:rPr>
              <a:t>real</a:t>
            </a:r>
            <a:r>
              <a:rPr lang="zh-CN" altLang="en-US" sz="2400" dirty="0">
                <a:ea typeface="SimSun" charset="0"/>
              </a:rPr>
              <a:t>，</a:t>
            </a:r>
            <a:r>
              <a:rPr lang="en-US" altLang="zh-CN" sz="2400" dirty="0">
                <a:ea typeface="SimSun" charset="0"/>
              </a:rPr>
              <a:t>char</a:t>
            </a:r>
            <a:r>
              <a:rPr lang="zh-CN" altLang="zh-CN" sz="2400" dirty="0">
                <a:ea typeface="SimSun" charset="0"/>
              </a:rPr>
              <a:t>，以及两种结构数据类型：</a:t>
            </a:r>
            <a:r>
              <a:rPr lang="en-US" altLang="zh-CN" sz="2400" dirty="0">
                <a:ea typeface="SimSun" charset="0"/>
              </a:rPr>
              <a:t>array</a:t>
            </a:r>
            <a:r>
              <a:rPr lang="zh-CN" altLang="zh-CN" sz="2400" dirty="0">
                <a:ea typeface="SimSun" charset="0"/>
              </a:rPr>
              <a:t>和</a:t>
            </a:r>
            <a:r>
              <a:rPr lang="en-US" altLang="zh-CN" sz="2400" dirty="0">
                <a:ea typeface="SimSun" charset="0"/>
              </a:rPr>
              <a:t>record</a:t>
            </a:r>
            <a:r>
              <a:rPr lang="zh-CN" altLang="zh-CN" sz="2400" dirty="0">
                <a:ea typeface="SimSun" charset="0"/>
              </a:rPr>
              <a:t>。试用正交性来评价下面两种设计的优缺点：</a:t>
            </a:r>
            <a:endParaRPr lang="en-US" altLang="zh-CN" sz="2400" dirty="0">
              <a:ea typeface="SimSun" charset="0"/>
            </a:endParaRPr>
          </a:p>
          <a:p>
            <a:pPr lvl="1"/>
            <a:endParaRPr lang="en-US" altLang="zh-CN" sz="800" dirty="0">
              <a:ea typeface="SimSun" charset="0"/>
            </a:endParaRPr>
          </a:p>
          <a:p>
            <a:pPr lvl="1"/>
            <a:r>
              <a:rPr lang="zh-CN" altLang="zh-CN" sz="2000" dirty="0">
                <a:ea typeface="SimSun" charset="0"/>
              </a:rPr>
              <a:t>（</a:t>
            </a:r>
            <a:r>
              <a:rPr lang="en-US" altLang="zh-CN" sz="2000" dirty="0">
                <a:ea typeface="SimSun" charset="0"/>
              </a:rPr>
              <a:t>a</a:t>
            </a:r>
            <a:r>
              <a:rPr lang="zh-CN" altLang="en-US" sz="2000" dirty="0">
                <a:ea typeface="SimSun" charset="0"/>
              </a:rPr>
              <a:t>）</a:t>
            </a:r>
            <a:r>
              <a:rPr lang="zh-CN" altLang="zh-CN" sz="2000" dirty="0">
                <a:ea typeface="SimSun" charset="0"/>
              </a:rPr>
              <a:t>数组和记录的元素既可以是基本数据类型，也可以是数组或记录。</a:t>
            </a:r>
            <a:endParaRPr lang="en-US" altLang="zh-CN" sz="2000" dirty="0">
              <a:ea typeface="SimSun" charset="0"/>
            </a:endParaRPr>
          </a:p>
          <a:p>
            <a:pPr lvl="1"/>
            <a:r>
              <a:rPr lang="zh-CN" altLang="zh-CN" sz="2000" dirty="0">
                <a:ea typeface="SimSun" charset="0"/>
              </a:rPr>
              <a:t>（</a:t>
            </a:r>
            <a:r>
              <a:rPr lang="en-US" altLang="zh-CN" sz="2000" dirty="0">
                <a:ea typeface="SimSun" charset="0"/>
              </a:rPr>
              <a:t>b</a:t>
            </a:r>
            <a:r>
              <a:rPr lang="zh-CN" altLang="zh-CN" sz="2000" dirty="0">
                <a:ea typeface="SimSun" charset="0"/>
              </a:rPr>
              <a:t>）数组和记录的元素可以是整型的或实型的。字符型的数组称为</a:t>
            </a:r>
            <a:r>
              <a:rPr lang="en-US" altLang="zh-CN" sz="2000" dirty="0">
                <a:ea typeface="SimSun" charset="0"/>
              </a:rPr>
              <a:t>string</a:t>
            </a:r>
            <a:r>
              <a:rPr lang="zh-CN" altLang="zh-CN" sz="2000" dirty="0">
                <a:ea typeface="SimSun" charset="0"/>
              </a:rPr>
              <a:t>并给予特别对待。记录的元素可以是字符型的，也可以是数组。数组的元素既不能是记录，也不能是数组，但允许定义多维数组。</a:t>
            </a:r>
            <a:endParaRPr lang="en-US" altLang="zh-CN" sz="2000" b="1" dirty="0">
              <a:latin typeface="Helvetica" charset="0"/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38"/>
    </mc:Choice>
    <mc:Fallback xmlns="">
      <p:transition spd="slow" advTm="77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69754"/>
            <a:ext cx="2465645" cy="3847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考查方式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6" y="935980"/>
            <a:ext cx="7200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期末总评成绩构成</a:t>
            </a:r>
            <a:endParaRPr lang="en-US" altLang="zh-CN" sz="20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</a:t>
            </a:r>
            <a:r>
              <a:rPr lang="en-US" altLang="zh-CN" sz="2000" dirty="0">
                <a:ea typeface="SimSun" charset="0"/>
              </a:rPr>
              <a:t> 60% </a:t>
            </a: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en-US" altLang="zh-CN" sz="2000" dirty="0">
                <a:ea typeface="SimSun" charset="0"/>
              </a:rPr>
              <a:t> 25% </a:t>
            </a: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en-US" altLang="zh-CN" sz="2000" dirty="0">
                <a:ea typeface="SimSun" charset="0"/>
              </a:rPr>
              <a:t> 15% </a:t>
            </a:r>
          </a:p>
          <a:p>
            <a:pPr marL="1088045" lvl="2" indent="-285750">
              <a:buFont typeface="Arial" charset="0"/>
              <a:buChar char="•"/>
            </a:pPr>
            <a:r>
              <a:rPr lang="en-US" altLang="zh-CN" dirty="0">
                <a:ea typeface="SimSun" charset="0"/>
              </a:rPr>
              <a:t>A compiler</a:t>
            </a:r>
          </a:p>
          <a:p>
            <a:pPr marL="1088045" lvl="2" indent="-285750">
              <a:buFont typeface="Arial" charset="0"/>
              <a:buChar char="•"/>
            </a:pPr>
            <a:r>
              <a:rPr lang="en-US" altLang="zh-CN" dirty="0" err="1">
                <a:ea typeface="SimSun" charset="0"/>
              </a:rPr>
              <a:t>Goroutines</a:t>
            </a:r>
            <a:r>
              <a:rPr lang="en-US" altLang="zh-CN" dirty="0">
                <a:ea typeface="SimSun" charset="0"/>
              </a:rPr>
              <a:t> and Channels; Concurrency with shared variables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689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王天旭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2101213095@pku.edu.cn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4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97"/>
    </mc:Choice>
    <mc:Fallback xmlns="">
      <p:transition spd="slow" advTm="4359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28062" y="377449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Parse tree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66" y="840164"/>
            <a:ext cx="5698387" cy="400562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8304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8"/>
    </mc:Choice>
    <mc:Fallback xmlns="">
      <p:transition spd="slow" advTm="2008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25256"/>
            <a:ext cx="292359" cy="49171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72" tIns="33635" rIns="67272" bIns="33635" rtlCol="0" anchor="ctr"/>
          <a:lstStyle/>
          <a:p>
            <a:pPr algn="ctr" defTabSz="496075"/>
            <a:endParaRPr lang="zh-CN" altLang="en-US" sz="1700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25239"/>
            <a:ext cx="120550" cy="4917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72" tIns="33635" rIns="67272" bIns="33635" rtlCol="0" anchor="ctr"/>
          <a:lstStyle/>
          <a:p>
            <a:pPr algn="ctr" defTabSz="496075"/>
            <a:endParaRPr lang="zh-CN" altLang="en-US" sz="1700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94919" y="403692"/>
            <a:ext cx="8150237" cy="36728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47033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非</a:t>
            </a: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charset="-122"/>
                <a:sym typeface="Arial" panose="020B0604020202020204" pitchFamily="34" charset="0"/>
              </a:rPr>
              <a:t>歧义的文法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25239"/>
            <a:ext cx="146180" cy="49171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72" tIns="33635" rIns="67272" bIns="33635" rtlCol="0" anchor="ctr"/>
          <a:lstStyle/>
          <a:p>
            <a:pPr algn="ctr" defTabSz="496075"/>
            <a:endParaRPr lang="zh-CN" altLang="en-US" sz="1700" dirty="0">
              <a:solidFill>
                <a:srgbClr val="4E639C"/>
              </a:solidFill>
              <a:ea typeface="微软雅黑" panose="020B0503020204020204" charset="-122"/>
            </a:endParaRPr>
          </a:p>
        </p:txBody>
      </p:sp>
      <p:pic>
        <p:nvPicPr>
          <p:cNvPr id="6861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79" y="852026"/>
            <a:ext cx="2805819" cy="3298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80" y="1391220"/>
            <a:ext cx="4937961" cy="21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77449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参考书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7" y="935980"/>
            <a:ext cx="78488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Concepts of Programming Languages</a:t>
            </a:r>
            <a:endParaRPr lang="zh-CN" altLang="en-US" sz="1800" dirty="0">
              <a:ea typeface="SimSun" charset="0"/>
            </a:endParaRP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ea typeface="SimSun" charset="0"/>
              </a:rPr>
              <a:t>Robert W. Sebesta,  </a:t>
            </a:r>
            <a:r>
              <a:rPr lang="en-US" altLang="zh-CN" sz="1800" dirty="0" smtClean="0">
                <a:ea typeface="SimSun" charset="0"/>
              </a:rPr>
              <a:t>Pearson, </a:t>
            </a:r>
            <a:r>
              <a:rPr lang="en-US" altLang="zh-CN" sz="1800" dirty="0" smtClean="0">
                <a:solidFill>
                  <a:srgbClr val="C00000"/>
                </a:solidFill>
                <a:ea typeface="SimSun" charset="0"/>
              </a:rPr>
              <a:t>12</a:t>
            </a:r>
            <a:r>
              <a:rPr lang="en-US" altLang="zh-CN" sz="1800" baseline="30000" dirty="0" smtClean="0">
                <a:solidFill>
                  <a:srgbClr val="C00000"/>
                </a:solidFill>
                <a:ea typeface="SimSun" charset="0"/>
              </a:rPr>
              <a:t>th</a:t>
            </a:r>
            <a:r>
              <a:rPr lang="en-US" altLang="zh-CN" sz="1800" dirty="0" smtClean="0">
                <a:ea typeface="SimSun" charset="0"/>
              </a:rPr>
              <a:t> </a:t>
            </a:r>
            <a:r>
              <a:rPr lang="en-US" altLang="zh-CN" sz="1800" dirty="0">
                <a:ea typeface="SimSun" charset="0"/>
              </a:rPr>
              <a:t>edition, </a:t>
            </a:r>
            <a:r>
              <a:rPr lang="en-US" altLang="zh-CN" sz="1800" dirty="0" smtClean="0">
                <a:ea typeface="SimSun" charset="0"/>
              </a:rPr>
              <a:t>2019</a:t>
            </a:r>
            <a:endParaRPr lang="zh-CN" altLang="en-US" sz="1800" dirty="0">
              <a:ea typeface="SimSun" charset="0"/>
            </a:endParaRP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第七版影印版，高等教育出版社，</a:t>
            </a:r>
            <a:r>
              <a:rPr lang="en-US" altLang="zh-CN" sz="1800" dirty="0">
                <a:ea typeface="SimSun" charset="0"/>
              </a:rPr>
              <a:t>2006.6</a:t>
            </a:r>
            <a:endParaRPr lang="en-US" altLang="zh-CN" sz="1800" b="1" dirty="0">
              <a:solidFill>
                <a:srgbClr val="8B00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徐明星、邬晓钧 译，程序设计语言概念（第</a:t>
            </a:r>
            <a:r>
              <a:rPr lang="zh-CN" altLang="en-US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en-US" sz="1800" dirty="0">
                <a:ea typeface="SimSun" charset="0"/>
              </a:rPr>
              <a:t>版）</a:t>
            </a:r>
            <a:r>
              <a:rPr lang="en-US" altLang="zh-CN" sz="1800" dirty="0">
                <a:ea typeface="SimSun" charset="0"/>
              </a:rPr>
              <a:t>, </a:t>
            </a:r>
            <a:r>
              <a:rPr lang="zh-CN" altLang="en-US" sz="1800" dirty="0">
                <a:ea typeface="SimSun" charset="0"/>
              </a:rPr>
              <a:t>清华大学出版社，</a:t>
            </a:r>
            <a:r>
              <a:rPr lang="en-US" altLang="zh-CN" sz="1800" dirty="0">
                <a:ea typeface="SimSun" charset="0"/>
              </a:rPr>
              <a:t>2011.1</a:t>
            </a:r>
          </a:p>
          <a:p>
            <a:pPr marL="686897" lvl="1" indent="-285750"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马跃，王敏，王国栋 译，编程语言原理（第十版），清华大学出版社， </a:t>
            </a:r>
            <a:r>
              <a:rPr lang="en-US" altLang="zh-CN" sz="1800" dirty="0">
                <a:ea typeface="SimSun" charset="0"/>
              </a:rPr>
              <a:t>2013.3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8B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Go Programming Language</a:t>
            </a: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800" dirty="0">
                <a:ea typeface="SimSun" charset="0"/>
              </a:rPr>
              <a:t>Alan </a:t>
            </a:r>
            <a:r>
              <a:rPr lang="en-US" altLang="zh-CN" sz="1800" dirty="0" err="1">
                <a:ea typeface="SimSun" charset="0"/>
              </a:rPr>
              <a:t>A.A.Donovan</a:t>
            </a:r>
            <a:r>
              <a:rPr lang="en-US" altLang="zh-CN" sz="1800" dirty="0">
                <a:ea typeface="SimSun" charset="0"/>
              </a:rPr>
              <a:t>, Brian </a:t>
            </a:r>
            <a:r>
              <a:rPr lang="en-US" altLang="zh-CN" sz="1800" dirty="0" err="1">
                <a:ea typeface="SimSun" charset="0"/>
              </a:rPr>
              <a:t>W.Kernighan</a:t>
            </a:r>
            <a:endParaRPr lang="en-US" altLang="zh-CN" sz="1800" dirty="0">
              <a:ea typeface="SimSun" charset="0"/>
            </a:endParaRPr>
          </a:p>
          <a:p>
            <a:pPr marL="686897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800" dirty="0">
                <a:ea typeface="SimSun" charset="0"/>
              </a:rPr>
              <a:t>英文版影印版，机械工业出版社</a:t>
            </a:r>
            <a:endParaRPr lang="en-US" altLang="zh-CN" sz="1800" dirty="0">
              <a:ea typeface="SimSun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6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22"/>
    </mc:Choice>
    <mc:Fallback xmlns="">
      <p:transition spd="slow" advTm="190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3344" y="1619074"/>
            <a:ext cx="9014470" cy="176517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MH_Entry_1"/>
          <p:cNvSpPr/>
          <p:nvPr>
            <p:custDataLst>
              <p:tags r:id="rId2"/>
            </p:custDataLst>
          </p:nvPr>
        </p:nvSpPr>
        <p:spPr>
          <a:xfrm>
            <a:off x="3492450" y="2232124"/>
            <a:ext cx="4032448" cy="61555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4000" i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绪论</a:t>
            </a:r>
            <a:endParaRPr lang="en-US" altLang="zh-CN" sz="4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1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"/>
    </mc:Choice>
    <mc:Fallback xmlns="">
      <p:transition spd="slow" advTm="15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46671"/>
            <a:ext cx="51093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rPr>
              <a:t>学习程序设计语言概念的理由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7" y="935980"/>
            <a:ext cx="756083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zh-CN" altLang="en-US" sz="1800" b="1" dirty="0">
              <a:ea typeface="SimSu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更准确地掌握表达编程思路的各种方式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更好地选择程序设计语言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更容易学习新的程序设计语言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理解不同实现技术的重要意义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了解计算的发展脉络</a:t>
            </a:r>
            <a:endParaRPr lang="en-US" altLang="zh-CN" sz="2400" dirty="0">
              <a:solidFill>
                <a:srgbClr val="8B00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5"/>
    </mc:Choice>
    <mc:Fallback xmlns="">
      <p:transition spd="slow" advTm="147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46671"/>
            <a:ext cx="51093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rPr>
              <a:t>学习程序设计语言概念的理由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47" y="935980"/>
            <a:ext cx="7560839" cy="353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  <a:defRPr/>
            </a:pPr>
            <a:r>
              <a:rPr lang="en-US" altLang="zh-CN" sz="1800" dirty="0">
                <a:solidFill>
                  <a:schemeClr val="tx2"/>
                </a:solidFill>
                <a:ea typeface="SimSun" pitchFamily="2" charset="-122"/>
              </a:rPr>
              <a:t>Go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map</a:t>
            </a:r>
            <a:r>
              <a:rPr lang="en-US" altLang="zh-CN" sz="1800" dirty="0">
                <a:ea typeface="SimSun" pitchFamily="2" charset="-122"/>
              </a:rPr>
              <a:t> type</a:t>
            </a:r>
          </a:p>
          <a:p>
            <a:pPr>
              <a:buFontTx/>
              <a:buNone/>
              <a:defRPr/>
            </a:pPr>
            <a:endParaRPr lang="en-US" altLang="zh-CN" sz="1800" b="1" dirty="0">
              <a:latin typeface="Helvetica" pitchFamily="34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Hash table</a:t>
            </a:r>
            <a:r>
              <a:rPr lang="zh-CN" altLang="en-US" sz="1800" dirty="0">
                <a:ea typeface="SimSun" pitchFamily="2" charset="-122"/>
              </a:rPr>
              <a:t>：</a:t>
            </a:r>
            <a:r>
              <a:rPr lang="en-US" altLang="zh-CN" sz="1800" dirty="0">
                <a:ea typeface="SimSun" pitchFamily="2" charset="-122"/>
              </a:rPr>
              <a:t>An unordered collection of key/value pairs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A map is a reference to a hash table</a:t>
            </a:r>
            <a:r>
              <a:rPr lang="zh-CN" altLang="en-US" sz="1800" dirty="0">
                <a:ea typeface="SimSun" pitchFamily="2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map[K]V</a:t>
            </a:r>
          </a:p>
          <a:p>
            <a:pPr>
              <a:lnSpc>
                <a:spcPct val="90000"/>
              </a:lnSpc>
              <a:defRPr/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    ages := make(map[string]int)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   	ages[“Alice”]=21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	ages[“Charlie”]=20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	delete(ages, “Alice”)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	ages[“Bob”] = ages[“Bob”] + 1		//grow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1800" dirty="0">
                <a:ea typeface="SimSun" pitchFamily="2" charset="-122"/>
              </a:rPr>
              <a:t>	_=&amp; ages[“Bob”] 			//compile error</a:t>
            </a:r>
          </a:p>
          <a:p>
            <a:pPr marL="285750" lvl="0" indent="-285750">
              <a:lnSpc>
                <a:spcPct val="150000"/>
              </a:lnSpc>
              <a:buFont typeface="Arial" charset="0"/>
              <a:buChar char="•"/>
            </a:pPr>
            <a:endParaRPr lang="zh-CN" altLang="en-US" sz="1800" b="1" dirty="0">
              <a:ea typeface="SimSu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5"/>
    </mc:Choice>
    <mc:Fallback xmlns="">
      <p:transition spd="slow" advTm="147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63057" y="346671"/>
            <a:ext cx="5109371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</a:rPr>
              <a:t>学习程序设计语言概念的理由</a:t>
            </a:r>
            <a:endParaRPr lang="en-US" altLang="zh-CN" sz="2800" b="1" dirty="0">
              <a:solidFill>
                <a:prstClr val="black">
                  <a:lumMod val="65000"/>
                  <a:lumOff val="35000"/>
                </a:prstClr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E914A9B-AEF8-A543-8933-47FDDC585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74" y="958975"/>
            <a:ext cx="4635426" cy="4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0C48B634-DD85-0642-A6BD-FB2217D09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3" y="2088108"/>
            <a:ext cx="3279742" cy="201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7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5"/>
    </mc:Choice>
    <mc:Fallback xmlns="">
      <p:transition spd="slow" advTm="147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5228" y="315160"/>
            <a:ext cx="292359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819" y="315143"/>
            <a:ext cx="120550" cy="4939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TextBox 8"/>
          <p:cNvSpPr txBox="1"/>
          <p:nvPr/>
        </p:nvSpPr>
        <p:spPr>
          <a:xfrm>
            <a:off x="594757" y="393702"/>
            <a:ext cx="246564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defTabSz="638367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编程领域</a:t>
            </a:r>
          </a:p>
        </p:txBody>
      </p:sp>
      <p:sp>
        <p:nvSpPr>
          <p:cNvPr id="39" name="矩形 38"/>
          <p:cNvSpPr/>
          <p:nvPr/>
        </p:nvSpPr>
        <p:spPr>
          <a:xfrm>
            <a:off x="8854946" y="315143"/>
            <a:ext cx="146180" cy="493944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/>
          <a:p>
            <a:pPr algn="ctr" defTabSz="673312"/>
            <a:endParaRPr lang="zh-CN" altLang="en-US" sz="1700" dirty="0">
              <a:solidFill>
                <a:srgbClr val="4E639C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6146" y="935980"/>
            <a:ext cx="7560840" cy="377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科学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应用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  <a:buClr>
                <a:srgbClr val="C00000"/>
              </a:buClr>
            </a:pPr>
            <a:r>
              <a:rPr lang="zh-CN" altLang="en-US" sz="1800" b="1" dirty="0">
                <a:latin typeface="Helvetica" charset="0"/>
                <a:ea typeface="SimSun" charset="0"/>
              </a:rPr>
              <a:t>	需要大量的浮点数值计算和矩阵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运算</a:t>
            </a:r>
            <a:r>
              <a:rPr lang="zh-CN" altLang="en-US" sz="1800" b="1" dirty="0">
                <a:latin typeface="Helvetica" charset="0"/>
                <a:ea typeface="SimSun" charset="0"/>
              </a:rPr>
              <a:t>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FORTRAN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商务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应用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latin typeface="Helvetica" charset="0"/>
                <a:ea typeface="SimSun" charset="0"/>
              </a:rPr>
              <a:t>	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产生详尽的报表，精确处理十进制数和字符数据，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COBOL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人工智能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latin typeface="Helvetica" charset="0"/>
                <a:ea typeface="SimSun" charset="0"/>
              </a:rPr>
              <a:t>	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符号计算，用链表，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LISP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Prolog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Python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Arial" charset="0"/>
              <a:buChar char="•"/>
            </a:pPr>
            <a:r>
              <a:rPr lang="zh-CN" altLang="en-US" sz="2000" b="1" dirty="0">
                <a:latin typeface="Helvetica" charset="0"/>
                <a:ea typeface="SimSun" charset="0"/>
              </a:rPr>
              <a:t>系统软件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latin typeface="Helvetica" charset="0"/>
                <a:ea typeface="SimSun" charset="0"/>
              </a:rPr>
              <a:t>	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计算高效</a:t>
            </a:r>
            <a:r>
              <a:rPr lang="zh-CN" altLang="en-US" sz="1800" b="1" dirty="0">
                <a:latin typeface="Helvetica" charset="0"/>
                <a:ea typeface="SimSun" charset="0"/>
              </a:rPr>
              <a:t>，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底层特征，</a:t>
            </a:r>
            <a:r>
              <a:rPr lang="en-US" altLang="zh-CN" sz="1800" b="1" dirty="0" smtClean="0">
                <a:latin typeface="Helvetica" charset="0"/>
                <a:ea typeface="SimSun" charset="0"/>
              </a:rPr>
              <a:t>C</a:t>
            </a:r>
            <a:endParaRPr lang="en-US" altLang="zh-CN" sz="18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latin typeface="Helvetica" charset="0"/>
                <a:ea typeface="SimSun" charset="0"/>
              </a:rPr>
              <a:t>	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当</a:t>
            </a:r>
            <a:r>
              <a:rPr lang="zh-CN" altLang="en-US" sz="1800" b="1" dirty="0">
                <a:latin typeface="Helvetica" charset="0"/>
                <a:ea typeface="SimSun" charset="0"/>
              </a:rPr>
              <a:t>代码量越来越大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，需重用</a:t>
            </a:r>
            <a:r>
              <a:rPr lang="zh-CN" altLang="en-US" sz="1800" b="1" dirty="0">
                <a:latin typeface="Helvetica" charset="0"/>
                <a:ea typeface="SimSun" charset="0"/>
              </a:rPr>
              <a:t>代码、多人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合作，</a:t>
            </a:r>
            <a:r>
              <a:rPr lang="en-US" altLang="zh-CN" sz="1800" b="1" dirty="0">
                <a:latin typeface="Helvetica" charset="0"/>
                <a:ea typeface="SimSun" charset="0"/>
              </a:rPr>
              <a:t>C++</a:t>
            </a:r>
            <a:r>
              <a:rPr lang="zh-CN" altLang="en-US" sz="1800" b="1" dirty="0">
                <a:latin typeface="Helvetica" charset="0"/>
                <a:ea typeface="SimSun" charset="0"/>
              </a:rPr>
              <a:t>的优势</a:t>
            </a:r>
            <a:r>
              <a:rPr lang="zh-CN" altLang="en-US" sz="1800" b="1" dirty="0" smtClean="0">
                <a:latin typeface="Helvetica" charset="0"/>
                <a:ea typeface="SimSun" charset="0"/>
              </a:rPr>
              <a:t>明显</a:t>
            </a:r>
            <a:endParaRPr lang="en-US" altLang="zh-CN" sz="1800" b="1" dirty="0" smtClean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endParaRPr lang="en-US" altLang="zh-CN" sz="1800" b="1" dirty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Font typeface="Arial" charset="0"/>
              <a:buChar char="•"/>
            </a:pPr>
            <a:r>
              <a:rPr lang="en-US" altLang="zh-CN" sz="2000" b="1" dirty="0">
                <a:latin typeface="Helvetica" charset="0"/>
                <a:ea typeface="SimSun" charset="0"/>
              </a:rPr>
              <a:t>Python</a:t>
            </a:r>
            <a:r>
              <a:rPr lang="zh-CN" altLang="en-US" sz="2000" b="1" dirty="0">
                <a:latin typeface="Helvetica" charset="0"/>
                <a:ea typeface="SimSun" charset="0"/>
              </a:rPr>
              <a:t>：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通用</a:t>
            </a:r>
            <a:r>
              <a:rPr lang="zh-CN" altLang="en-US" sz="2000" b="1" dirty="0">
                <a:latin typeface="Helvetica" charset="0"/>
                <a:ea typeface="SimSun" charset="0"/>
              </a:rPr>
              <a:t>的编程语言，可用于多领域，统计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、</a:t>
            </a:r>
            <a:r>
              <a:rPr lang="zh-CN" altLang="en-US" sz="2000" b="1" dirty="0">
                <a:latin typeface="Helvetica" charset="0"/>
                <a:ea typeface="SimSun" charset="0"/>
              </a:rPr>
              <a:t>网络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、商业</a:t>
            </a:r>
            <a:endParaRPr lang="en-US" altLang="zh-CN" sz="2000" b="1" dirty="0" smtClean="0">
              <a:latin typeface="Helvetica" charset="0"/>
              <a:ea typeface="SimSun" charset="0"/>
            </a:endParaRPr>
          </a:p>
          <a:p>
            <a:pPr marL="342900" indent="-342900">
              <a:lnSpc>
                <a:spcPct val="90000"/>
              </a:lnSpc>
              <a:buClr>
                <a:srgbClr val="0070C0"/>
              </a:buClr>
              <a:buFont typeface="Arial" charset="0"/>
              <a:buChar char="•"/>
            </a:pPr>
            <a:r>
              <a:rPr lang="en-US" altLang="zh-CN" sz="2000" b="1" dirty="0">
                <a:latin typeface="Helvetica" charset="0"/>
                <a:ea typeface="SimSun" charset="0"/>
              </a:rPr>
              <a:t>Go</a:t>
            </a:r>
            <a:r>
              <a:rPr lang="zh-CN" altLang="en-US" sz="2000" b="1" dirty="0">
                <a:latin typeface="Helvetica" charset="0"/>
                <a:ea typeface="SimSun" charset="0"/>
              </a:rPr>
              <a:t>：开源，</a:t>
            </a:r>
            <a:r>
              <a:rPr lang="zh-CN" altLang="en-US" sz="2000" b="1" dirty="0" smtClean="0">
                <a:latin typeface="Helvetica" charset="0"/>
                <a:ea typeface="SimSun" charset="0"/>
              </a:rPr>
              <a:t>具备</a:t>
            </a:r>
            <a:r>
              <a:rPr lang="en-US" altLang="zh-CN" sz="2000" b="1" dirty="0">
                <a:latin typeface="Helvetica" charset="0"/>
                <a:ea typeface="SimSun" charset="0"/>
              </a:rPr>
              <a:t>P</a:t>
            </a:r>
            <a:r>
              <a:rPr lang="en-US" altLang="zh-CN" sz="2000" b="1" dirty="0" smtClean="0">
                <a:latin typeface="Helvetica" charset="0"/>
                <a:ea typeface="SimSun" charset="0"/>
              </a:rPr>
              <a:t>ython</a:t>
            </a:r>
            <a:r>
              <a:rPr lang="zh-CN" altLang="en-US" sz="2000" b="1" dirty="0">
                <a:latin typeface="Helvetica" charset="0"/>
                <a:ea typeface="SimSun" charset="0"/>
              </a:rPr>
              <a:t>的简易和</a:t>
            </a:r>
            <a:r>
              <a:rPr lang="en-US" altLang="zh-CN" sz="2000" b="1" dirty="0">
                <a:latin typeface="Helvetica" charset="0"/>
                <a:ea typeface="SimSun" charset="0"/>
              </a:rPr>
              <a:t>C++</a:t>
            </a:r>
            <a:r>
              <a:rPr lang="zh-CN" altLang="en-US" sz="2000" b="1" dirty="0">
                <a:latin typeface="Helvetica" charset="0"/>
                <a:ea typeface="SimSun" charset="0"/>
              </a:rPr>
              <a:t>的性能，可构建可伸缩的应用程序</a:t>
            </a:r>
            <a:endParaRPr lang="en-US" altLang="zh-CN" sz="2000" b="1" dirty="0">
              <a:latin typeface="Helvetica" charset="0"/>
              <a:ea typeface="SimSun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 b="1" dirty="0">
                <a:latin typeface="Helvetica" charset="0"/>
                <a:ea typeface="SimSun" charset="0"/>
              </a:rPr>
              <a:t>	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7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52"/>
    </mc:Choice>
    <mc:Fallback xmlns="">
      <p:transition spd="slow" advTm="4245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6.pptx123121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1849</Words>
  <Application>Microsoft Office PowerPoint</Application>
  <PresentationFormat>自定义</PresentationFormat>
  <Paragraphs>345</Paragraphs>
  <Slides>31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Theme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modified xsi:type="dcterms:W3CDTF">2022-02-25T01:40:59Z</dcterms:modified>
</cp:coreProperties>
</file>