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7" r:id="rId2"/>
    <p:sldId id="261" r:id="rId3"/>
    <p:sldId id="263" r:id="rId4"/>
    <p:sldId id="309" r:id="rId5"/>
    <p:sldId id="265" r:id="rId6"/>
    <p:sldId id="266" r:id="rId7"/>
    <p:sldId id="267" r:id="rId8"/>
    <p:sldId id="268" r:id="rId9"/>
    <p:sldId id="273" r:id="rId10"/>
    <p:sldId id="313" r:id="rId11"/>
    <p:sldId id="274" r:id="rId12"/>
    <p:sldId id="270" r:id="rId13"/>
    <p:sldId id="271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07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312" r:id="rId34"/>
    <p:sldId id="293" r:id="rId35"/>
    <p:sldId id="294" r:id="rId36"/>
    <p:sldId id="295" r:id="rId37"/>
    <p:sldId id="296" r:id="rId38"/>
    <p:sldId id="297" r:id="rId39"/>
    <p:sldId id="308" r:id="rId40"/>
    <p:sldId id="299" r:id="rId41"/>
    <p:sldId id="300" r:id="rId42"/>
    <p:sldId id="311" r:id="rId43"/>
    <p:sldId id="301" r:id="rId44"/>
    <p:sldId id="302" r:id="rId45"/>
    <p:sldId id="31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74700"/>
  </p:normalViewPr>
  <p:slideViewPr>
    <p:cSldViewPr snapToGrid="0">
      <p:cViewPr>
        <p:scale>
          <a:sx n="77" d="100"/>
          <a:sy n="77" d="100"/>
        </p:scale>
        <p:origin x="-100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1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正则文法的简洁表示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been using the term context-free without explaining why such rules are in fact "free of context.”</a:t>
            </a:r>
          </a:p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simple reason is that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nonterminals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appear by themselves to the left of the arrow in context-free rules. </a:t>
            </a:r>
          </a:p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a rule A-&gt;</a:t>
            </a:r>
            <a:r>
              <a:rPr lang="el-GR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A may be replaced by </a:t>
            </a:r>
            <a:r>
              <a:rPr lang="el-GR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l-G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anywhere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regardless of where the A occurs.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charset="0"/>
                <a:ea typeface="宋体" panose="02010600030101010101" pitchFamily="2" charset="-122"/>
              </a:rPr>
              <a:t>列表；</a:t>
            </a:r>
            <a:endParaRPr lang="en-US" altLang="zh-CN" dirty="0" smtClean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Times New Roman" panose="02020603050405020304" charset="0"/>
                <a:ea typeface="宋体" panose="02010600030101010101" pitchFamily="2" charset="-122"/>
              </a:rPr>
              <a:t>顺序；</a:t>
            </a:r>
            <a:endParaRPr lang="en-US" altLang="zh-CN" dirty="0" smtClean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Times New Roman" panose="02020603050405020304" charset="0"/>
                <a:ea typeface="宋体" panose="02010600030101010101" pitchFamily="2" charset="-122"/>
              </a:rPr>
              <a:t>任意深度的嵌套结构；</a:t>
            </a:r>
            <a:endParaRPr lang="en-US" altLang="zh-CN" dirty="0" smtClean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Times New Roman" panose="02020603050405020304" charset="0"/>
                <a:ea typeface="宋体" panose="02010600030101010101" pitchFamily="2" charset="-122"/>
              </a:rPr>
              <a:t>运算符的优先级和结合性</a:t>
            </a:r>
            <a:endParaRPr lang="en-US" altLang="zh-CN" dirty="0" smtClean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07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charset="0"/>
                <a:ea typeface="宋体" panose="02010600030101010101" pitchFamily="2" charset="-122"/>
              </a:rPr>
              <a:t>问题：以上三个文法生成的语言一样吗？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9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52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7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6097" y="4555077"/>
            <a:ext cx="12185902" cy="2287682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590">
              <a:solidFill>
                <a:srgbClr val="FFFFFF"/>
              </a:solidFill>
            </a:endParaRPr>
          </a:p>
        </p:txBody>
      </p:sp>
      <p:sp>
        <p:nvSpPr>
          <p:cNvPr id="2056" name="文本框 58"/>
          <p:cNvSpPr txBox="1">
            <a:spLocks noChangeArrowheads="1"/>
          </p:cNvSpPr>
          <p:nvPr/>
        </p:nvSpPr>
        <p:spPr bwMode="auto">
          <a:xfrm>
            <a:off x="394660" y="1697964"/>
            <a:ext cx="11402664" cy="8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875" b="1" dirty="0">
                <a:solidFill>
                  <a:srgbClr val="9A0000"/>
                </a:solidFill>
                <a:latin typeface="微软雅黑" panose="020B0503020204020204" charset="-122"/>
                <a:ea typeface="微软雅黑" panose="020B0503020204020204" charset="-122"/>
              </a:rPr>
              <a:t>程序设计语言概论</a:t>
            </a:r>
            <a:endParaRPr lang="en-US" altLang="zh-CN" sz="4875" b="1" dirty="0">
              <a:solidFill>
                <a:srgbClr val="9A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" y="397957"/>
            <a:ext cx="2908610" cy="816970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z="1625" smtClean="0"/>
              <a:t>1</a:t>
            </a:fld>
            <a:endParaRPr lang="zh-CN" altLang="en-US" sz="1625"/>
          </a:p>
        </p:txBody>
      </p:sp>
      <p:sp>
        <p:nvSpPr>
          <p:cNvPr id="2" name="文本框 1"/>
          <p:cNvSpPr txBox="1"/>
          <p:nvPr/>
        </p:nvSpPr>
        <p:spPr>
          <a:xfrm>
            <a:off x="2742556" y="3118982"/>
            <a:ext cx="6706870" cy="50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710" b="1" dirty="0">
                <a:solidFill>
                  <a:srgbClr val="9A0000"/>
                </a:solidFill>
                <a:latin typeface="微软雅黑" panose="020B0503020204020204" charset="-122"/>
                <a:ea typeface="微软雅黑" panose="020B0503020204020204" charset="-122"/>
              </a:rPr>
              <a:t>Concepts of Programming Languages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79640" y="4555077"/>
            <a:ext cx="4302760" cy="2155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4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马秀莉</a:t>
            </a:r>
            <a:r>
              <a:rPr lang="en-US" altLang="zh-CN" sz="244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4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xlma@pku.edu.cn</a:t>
            </a:r>
            <a:endParaRPr lang="en-US" altLang="zh-CN" sz="244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4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信息科学技术学院 智能科学系</a:t>
            </a:r>
            <a:endParaRPr lang="en-US" altLang="zh-CN" sz="24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24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zh-CN" altLang="en-US" sz="24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6"/>
    </mc:Choice>
    <mc:Fallback xmlns="">
      <p:transition spd="slow" advTm="109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A480A912-F205-5A4C-86AF-1CAB203F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487" y="684452"/>
            <a:ext cx="5166488" cy="6184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0" lang="en-US" altLang="zh-CN" sz="1800" dirty="0"/>
              <a:t>/* Function term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 Parses strings in the language generated by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  the rule: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&lt;term&gt; </a:t>
            </a:r>
            <a:r>
              <a:rPr kumimoji="0" lang="en-US" altLang="zh-CN" sz="1800" dirty="0">
                <a:sym typeface="Symbol" pitchFamily="2" charset="2"/>
              </a:rPr>
              <a:t></a:t>
            </a:r>
            <a:r>
              <a:rPr kumimoji="0" lang="en-US" altLang="zh-CN" sz="1800" dirty="0"/>
              <a:t> &lt;factor&gt; {(* | /) &lt;factor&gt;}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*/</a:t>
            </a:r>
          </a:p>
          <a:p>
            <a:pPr>
              <a:lnSpc>
                <a:spcPct val="80000"/>
              </a:lnSpc>
            </a:pPr>
            <a:endParaRPr kumimoji="0" lang="en-US" altLang="zh-CN" sz="1800" dirty="0"/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void term() {</a:t>
            </a:r>
          </a:p>
          <a:p>
            <a:pPr>
              <a:lnSpc>
                <a:spcPct val="80000"/>
              </a:lnSpc>
            </a:pPr>
            <a:endParaRPr kumimoji="0" lang="en-US" altLang="zh-CN" sz="1800" dirty="0"/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/* Parse the first factor */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   factor(); </a:t>
            </a:r>
          </a:p>
          <a:p>
            <a:pPr>
              <a:lnSpc>
                <a:spcPct val="80000"/>
              </a:lnSpc>
            </a:pPr>
            <a:endParaRPr kumimoji="0" lang="en-US" altLang="zh-CN" sz="1800" dirty="0"/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/* As long as the next token is * or /, call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 </a:t>
            </a:r>
            <a:r>
              <a:rPr kumimoji="0" lang="en-US" altLang="zh-CN" sz="1800" dirty="0" err="1"/>
              <a:t>lex</a:t>
            </a:r>
            <a:r>
              <a:rPr kumimoji="0" lang="en-US" altLang="zh-CN" sz="1800" dirty="0"/>
              <a:t> to get the next token, and parse the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 next factor */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  while (</a:t>
            </a:r>
            <a:r>
              <a:rPr kumimoji="0" lang="en-US" altLang="zh-CN" sz="1800" dirty="0" err="1"/>
              <a:t>nextToken</a:t>
            </a:r>
            <a:r>
              <a:rPr kumimoji="0" lang="en-US" altLang="zh-CN" sz="1800" dirty="0"/>
              <a:t> == MULT_CODE ||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       </a:t>
            </a:r>
            <a:r>
              <a:rPr kumimoji="0" lang="en-US" altLang="zh-CN" sz="1800" dirty="0" err="1"/>
              <a:t>nextToken</a:t>
            </a:r>
            <a:r>
              <a:rPr kumimoji="0" lang="en-US" altLang="zh-CN" sz="1800" dirty="0"/>
              <a:t> == DIVI_CODE){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    </a:t>
            </a:r>
            <a:r>
              <a:rPr kumimoji="0" lang="en-US" altLang="zh-CN" sz="1800" dirty="0" err="1"/>
              <a:t>lex</a:t>
            </a:r>
            <a:r>
              <a:rPr kumimoji="0" lang="en-US" altLang="zh-CN" sz="1800" dirty="0"/>
              <a:t>();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    factor(); 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  }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}</a:t>
            </a:r>
            <a:r>
              <a:rPr kumimoji="0" lang="en-US" altLang="zh-CN" sz="1200" dirty="0">
                <a:latin typeface="Arial" panose="020B0604020202020204" pitchFamily="34" charset="0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9ED480-4347-6545-BBB6-7D6DE4FF3B63}"/>
              </a:ext>
            </a:extLst>
          </p:cNvPr>
          <p:cNvSpPr txBox="1"/>
          <p:nvPr/>
        </p:nvSpPr>
        <p:spPr>
          <a:xfrm>
            <a:off x="910327" y="684452"/>
            <a:ext cx="5146876" cy="6186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/* Function expr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Parses strings in the language generated by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the rule: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&lt;expr&gt; → &lt;term&gt; {(+ | -) &lt;term&gt;}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*/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void expr() {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/* Parse the first term */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  term(); 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/* As long as the next token is + or -, call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</a:rPr>
              <a:t>lex</a:t>
            </a:r>
            <a:r>
              <a:rPr lang="en-US" altLang="zh-CN" dirty="0">
                <a:latin typeface="Times New Roman" panose="02020603050405020304" pitchFamily="18" charset="0"/>
              </a:rPr>
              <a:t> to get the next token, and parse the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next term */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  while (</a:t>
            </a:r>
            <a:r>
              <a:rPr lang="en-US" altLang="zh-CN" dirty="0" err="1">
                <a:latin typeface="Times New Roman" panose="02020603050405020304" pitchFamily="18" charset="0"/>
              </a:rPr>
              <a:t>nextToken</a:t>
            </a:r>
            <a:r>
              <a:rPr lang="en-US" altLang="zh-CN" dirty="0">
                <a:latin typeface="Times New Roman" panose="02020603050405020304" pitchFamily="18" charset="0"/>
              </a:rPr>
              <a:t> == PLUS_CODE ||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nextToken</a:t>
            </a:r>
            <a:r>
              <a:rPr lang="en-US" altLang="zh-CN" dirty="0">
                <a:latin typeface="Times New Roman" panose="02020603050405020304" pitchFamily="18" charset="0"/>
              </a:rPr>
              <a:t> == MINUS_CODE){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    </a:t>
            </a:r>
            <a:r>
              <a:rPr lang="en-US" altLang="zh-CN" dirty="0" err="1">
                <a:latin typeface="Times New Roman" panose="02020603050405020304" pitchFamily="18" charset="0"/>
              </a:rPr>
              <a:t>lex</a:t>
            </a:r>
            <a:r>
              <a:rPr lang="en-US" altLang="zh-CN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    term();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  }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}	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02144DF-5809-8D4A-B165-F6EEC5588129}"/>
              </a:ext>
            </a:extLst>
          </p:cNvPr>
          <p:cNvSpPr txBox="1"/>
          <p:nvPr/>
        </p:nvSpPr>
        <p:spPr>
          <a:xfrm>
            <a:off x="798653" y="185195"/>
            <a:ext cx="524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</a:rPr>
              <a:t>递归下降</a:t>
            </a:r>
            <a:r>
              <a:rPr lang="zh-CN" altLang="en-US" b="1" dirty="0" smtClean="0">
                <a:latin typeface="Arial" panose="020B0604020202020204" pitchFamily="34" charset="0"/>
              </a:rPr>
              <a:t>语法分析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（识别？生成？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1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文法 （识别？生成？）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112002"/>
            <a:ext cx="10241138" cy="38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派生的例子</a:t>
            </a: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 eaLnBrk="0" fontAlgn="base" hangingPunct="0">
              <a:spcBef>
                <a:spcPct val="20000"/>
              </a:spcBef>
              <a:buClrTx/>
              <a:buSzTx/>
              <a:buNone/>
            </a:pPr>
            <a:endParaRPr kumimoji="1" lang="en-US" altLang="zh-CN" sz="2400" b="1" kern="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&lt;program&gt; =&gt; &lt;</a:t>
            </a:r>
            <a:r>
              <a:rPr lang="en-US" altLang="zh-CN" sz="2400" b="1" dirty="0" err="1">
                <a:latin typeface="Courier New" panose="02070309020205020404" pitchFamily="49" charset="0"/>
                <a:sym typeface="+mn-ea"/>
              </a:rPr>
              <a:t>stmts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&gt; =&gt; &lt;</a:t>
            </a:r>
            <a:r>
              <a:rPr lang="en-US" altLang="zh-CN" sz="2400" b="1" dirty="0" err="1">
                <a:latin typeface="Courier New" panose="02070309020205020404" pitchFamily="49" charset="0"/>
                <a:sym typeface="+mn-ea"/>
              </a:rPr>
              <a:t>stmt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&gt; 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                     =&gt; &lt;</a:t>
            </a:r>
            <a:r>
              <a:rPr lang="en-US" altLang="zh-CN" sz="2400" b="1" dirty="0" err="1">
                <a:latin typeface="Courier New" panose="02070309020205020404" pitchFamily="49" charset="0"/>
                <a:sym typeface="+mn-ea"/>
              </a:rPr>
              <a:t>var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&gt; = &lt;expr&gt;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				 =&gt; a = &lt;expr&gt; 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                     =&gt; a = &lt;term&gt; + &lt;term&gt;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                     =&gt; a = &lt;</a:t>
            </a:r>
            <a:r>
              <a:rPr lang="en-US" altLang="zh-CN" sz="2400" b="1" dirty="0" err="1">
                <a:latin typeface="Courier New" panose="02070309020205020404" pitchFamily="49" charset="0"/>
                <a:sym typeface="+mn-ea"/>
              </a:rPr>
              <a:t>var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&gt; + &lt;term&gt; 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                     =&gt; a = b + &lt;term&gt;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                     =&gt; a = b + </a:t>
            </a:r>
            <a:r>
              <a:rPr lang="en-US" altLang="zh-CN" sz="2400" b="1" dirty="0" err="1">
                <a:latin typeface="Courier New" panose="02070309020205020404" pitchFamily="49" charset="0"/>
                <a:sym typeface="+mn-ea"/>
              </a:rPr>
              <a:t>const</a:t>
            </a:r>
            <a:endParaRPr kumimoji="1" lang="en-US" altLang="zh-CN" sz="2400" b="1" kern="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正规表达式（识别？生成？）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283452"/>
            <a:ext cx="10241138" cy="493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标识符</a:t>
            </a: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710" b="1" dirty="0">
                <a:latin typeface="Helvetica" charset="0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710" b="1">
                <a:latin typeface="Arial" panose="020B0604020202020204" pitchFamily="34" charset="0"/>
                <a:sym typeface="+mn-ea"/>
              </a:rPr>
              <a:t>letter(letter|digit)*</a:t>
            </a:r>
            <a:endParaRPr lang="en-US" altLang="zh-CN" sz="271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710" b="1">
                <a:latin typeface="Arial" panose="020B0604020202020204" pitchFamily="34" charset="0"/>
                <a:sym typeface="+mn-ea"/>
              </a:rPr>
              <a:t>   	</a:t>
            </a:r>
            <a:endParaRPr lang="en-US" altLang="zh-CN" sz="271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710" b="1">
                <a:latin typeface="Arial" panose="020B0604020202020204" pitchFamily="34" charset="0"/>
                <a:sym typeface="+mn-ea"/>
              </a:rPr>
              <a:t>   	letter</a:t>
            </a:r>
            <a:r>
              <a:rPr lang="en-US" altLang="zh-CN" sz="271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710" b="1">
                <a:latin typeface="Arial" panose="020B0604020202020204" pitchFamily="34" charset="0"/>
                <a:sym typeface="+mn-ea"/>
              </a:rPr>
              <a:t> A|B|C|…|Z|a|b|c|…|z</a:t>
            </a:r>
            <a:endParaRPr lang="en-US" altLang="zh-CN" sz="271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710" b="1">
                <a:latin typeface="Arial" panose="020B0604020202020204" pitchFamily="34" charset="0"/>
                <a:sym typeface="+mn-ea"/>
              </a:rPr>
              <a:t>   	digit </a:t>
            </a:r>
            <a:r>
              <a:rPr lang="en-US" altLang="zh-CN" sz="271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710" b="1">
                <a:latin typeface="Arial" panose="020B0604020202020204" pitchFamily="34" charset="0"/>
                <a:sym typeface="+mn-ea"/>
              </a:rPr>
              <a:t> 0|1|2|…|9</a:t>
            </a:r>
            <a:endParaRPr lang="en-US" altLang="zh-CN" sz="271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710" b="1">
                <a:latin typeface="Arial" panose="020B0604020202020204" pitchFamily="34" charset="0"/>
                <a:sym typeface="+mn-ea"/>
              </a:rPr>
              <a:t>   	</a:t>
            </a:r>
            <a:endParaRPr lang="en-US" altLang="zh-CN" sz="271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710" b="1">
                <a:latin typeface="Arial" panose="020B0604020202020204" pitchFamily="34" charset="0"/>
                <a:sym typeface="+mn-ea"/>
              </a:rPr>
              <a:t>  	( r)|( s )</a:t>
            </a:r>
            <a:endParaRPr lang="en-US" altLang="zh-CN" sz="271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710" b="1">
                <a:latin typeface="Arial" panose="020B0604020202020204" pitchFamily="34" charset="0"/>
                <a:sym typeface="+mn-ea"/>
              </a:rPr>
              <a:t> 	( r )( s )</a:t>
            </a:r>
            <a:endParaRPr lang="en-US" altLang="zh-CN" sz="271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710" b="1">
                <a:latin typeface="Arial" panose="020B0604020202020204" pitchFamily="34" charset="0"/>
                <a:sym typeface="+mn-ea"/>
              </a:rPr>
              <a:t>	( r )*</a:t>
            </a:r>
            <a:endParaRPr lang="en-US" altLang="zh-CN" sz="271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710" b="1">
                <a:latin typeface="Arial" panose="020B0604020202020204" pitchFamily="34" charset="0"/>
                <a:sym typeface="+mn-ea"/>
              </a:rPr>
              <a:t>	( r )</a:t>
            </a:r>
            <a:endParaRPr lang="zh-CN" altLang="en-US" sz="2710" b="1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词法分析 （识别？生成？）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112002"/>
            <a:ext cx="10241138" cy="574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int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lex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 {                          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</a:t>
            </a:r>
            <a:r>
              <a:rPr kumimoji="1" lang="en-US" altLang="zh-CN" sz="1600" b="1" kern="0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getChar</a:t>
            </a:r>
            <a:r>
              <a:rPr kumimoji="1" lang="en-US" altLang="zh-CN" sz="1600" b="1" kern="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  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                 //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获取输入的下一个字符，放入nextChar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switch (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charClass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) {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case LETTER: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</a:t>
            </a:r>
            <a:r>
              <a:rPr kumimoji="1" lang="en-US" altLang="zh-CN" sz="1600" b="1" kern="0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addChar</a:t>
            </a:r>
            <a:r>
              <a:rPr kumimoji="1" lang="en-US" altLang="zh-CN" sz="1600" b="1" kern="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  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             //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将nextChar内的字符放入lexeme中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getChar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                       //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获取输入的下一个字符，放入nextChar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while (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charClass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== LETTER || 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    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charClass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== DIGIT) {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addChar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getChar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}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return lookup(lexeme);          //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确定lexeme中的内容是保留字还是名字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break;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case DIGIT: 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addChar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getChar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while (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charClass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== DIGIT) {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addChar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getChar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}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return INT_LIT;                //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将下一个token的编码放到nextToken里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break;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}  /* End of switch */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80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}  /* End of function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lex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*/</a:t>
            </a: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状态转换图（识别？生成？）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pic>
        <p:nvPicPr>
          <p:cNvPr id="27652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20" y="1236028"/>
            <a:ext cx="7581900" cy="4638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描述语法的形式方法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173" y="1450457"/>
            <a:ext cx="10241138" cy="472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上下文无关文法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	在20世纪50年代中期，由Noam Chomsky 设计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40" b="1" dirty="0">
                <a:latin typeface="Helvetica" charset="0"/>
                <a:ea typeface="宋体" panose="02010600030101010101" pitchFamily="2" charset="-122"/>
              </a:rPr>
              <a:t>	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语言生成器，用于描述自然语言的语法</a:t>
            </a: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Backus-Naur Form (1959)</a:t>
            </a: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	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  <a:sym typeface="+mn-ea"/>
              </a:rPr>
              <a:t>由John Backus创造，用以描述 Algol 58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zh-CN" sz="2440" b="1" dirty="0">
                <a:latin typeface="Helvetica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  <a:sym typeface="+mn-ea"/>
              </a:rPr>
              <a:t>Peter Naur对其进行修正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zh-CN" sz="2440" b="1" dirty="0">
                <a:latin typeface="Helvetica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  <a:sym typeface="+mn-ea"/>
              </a:rPr>
              <a:t>在能力上，与上下文无关文法是等价的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zh-CN" sz="2440" b="1" dirty="0">
                <a:latin typeface="Helvetica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  <a:sym typeface="+mn-ea"/>
              </a:rPr>
              <a:t>BNF是程序设计语言的一种元语言</a:t>
            </a:r>
            <a:endParaRPr lang="en-US" altLang="zh-CN" sz="244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上下文无关文法（</a:t>
            </a:r>
            <a:r>
              <a:rPr lang="en-US" altLang="zh-CN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BNF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173" y="1450457"/>
            <a:ext cx="10241138" cy="320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对语法结构进行抽象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40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一个起始非终结符：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它代表了文法所定义的语言的主结构</a:t>
            </a: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40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一组非终结符（语法定义的变量）</a:t>
            </a: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40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一组定义非终结符的规则（或产生式）</a:t>
            </a:r>
            <a:endParaRPr lang="zh-CN" altLang="en-US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40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一组语言标记(token)或终结符（原子符号）</a:t>
            </a:r>
            <a:endParaRPr lang="zh-CN" altLang="en-US" sz="2440" b="1" dirty="0">
              <a:latin typeface="Helvetica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52204" y="1087182"/>
            <a:ext cx="8134596" cy="486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BNF</a:t>
            </a: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（续）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抽象</a:t>
            </a:r>
            <a:r>
              <a:rPr lang="zh-CN" altLang="en-US" sz="2400" b="1" dirty="0">
                <a:latin typeface="Helvetica" charset="0"/>
                <a:ea typeface="宋体" panose="02010600030101010101" pitchFamily="2" charset="-122"/>
              </a:rPr>
              <a:t>（ abstractions ）：</a:t>
            </a:r>
            <a:r>
              <a:rPr lang="zh-CN" altLang="en-US" sz="2400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非终结符</a:t>
            </a:r>
            <a:r>
              <a:rPr lang="zh-CN" altLang="en-US" sz="2400" b="1" dirty="0">
                <a:latin typeface="Helvetica" charset="0"/>
                <a:ea typeface="宋体" panose="02010600030101010101" pitchFamily="2" charset="-122"/>
              </a:rPr>
              <a:t>（nonterminal），用于表示语法结构的类别。</a:t>
            </a:r>
          </a:p>
          <a:p>
            <a:pPr lvl="1" algn="l">
              <a:lnSpc>
                <a:spcPct val="90000"/>
              </a:lnSpc>
              <a:buClrTx/>
              <a:buSzTx/>
              <a:buFontTx/>
            </a:pPr>
            <a:endParaRPr lang="en-US" altLang="zh-CN" sz="2440" b="1" dirty="0">
              <a:solidFill>
                <a:srgbClr val="FF0000"/>
              </a:solidFill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规则</a:t>
            </a:r>
            <a:r>
              <a:rPr lang="zh-CN" altLang="en-US" sz="2400" b="1" dirty="0">
                <a:latin typeface="Helvetica" charset="0"/>
                <a:ea typeface="宋体" panose="02010600030101010101" pitchFamily="2" charset="-122"/>
              </a:rPr>
              <a:t>（rule ） ：也称为</a:t>
            </a:r>
            <a:r>
              <a:rPr lang="zh-CN" altLang="en-US" sz="2400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产生式</a:t>
            </a:r>
            <a:r>
              <a:rPr lang="zh-CN" altLang="en-US" sz="2400" b="1" dirty="0">
                <a:latin typeface="Helvetica" charset="0"/>
                <a:ea typeface="宋体" panose="02010600030101010101" pitchFamily="2" charset="-122"/>
              </a:rPr>
              <a:t>（ production），用于描述其结构</a:t>
            </a:r>
          </a:p>
          <a:p>
            <a:pPr lvl="1" algn="l">
              <a:lnSpc>
                <a:spcPct val="90000"/>
              </a:lnSpc>
              <a:buClrTx/>
              <a:buSzTx/>
              <a:buFontTx/>
            </a:pPr>
            <a:endParaRPr lang="zh-CN" altLang="en-US" sz="2400" b="1" dirty="0">
              <a:latin typeface="Helvetica" charset="0"/>
              <a:ea typeface="宋体" panose="02010600030101010101" pitchFamily="2" charset="-122"/>
            </a:endParaRPr>
          </a:p>
          <a:p>
            <a:pPr lvl="1" algn="l">
              <a:lnSpc>
                <a:spcPct val="90000"/>
              </a:lnSpc>
              <a:buClrTx/>
              <a:buSzTx/>
              <a:buFontTx/>
            </a:pPr>
            <a:r>
              <a:rPr lang="zh-CN" altLang="en-US" sz="2435" b="1" dirty="0">
                <a:latin typeface="Helvetica" charset="0"/>
                <a:sym typeface="+mn-ea"/>
              </a:rPr>
              <a:t> 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while_stmt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while ( 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logic_expr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)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 lvl="1" algn="l">
              <a:lnSpc>
                <a:spcPct val="90000"/>
              </a:lnSpc>
              <a:buClrTx/>
              <a:buSzTx/>
              <a:buFontTx/>
            </a:pPr>
            <a:endParaRPr lang="zh-CN" altLang="en-US" sz="2435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35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文法（</a:t>
            </a:r>
            <a:r>
              <a:rPr lang="en-US" altLang="en-US" sz="2435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grammar</a:t>
            </a:r>
            <a:r>
              <a:rPr lang="zh-CN" altLang="en-US" sz="2435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435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35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35" b="1" dirty="0">
                <a:latin typeface="Helvetica" charset="0"/>
                <a:ea typeface="宋体" panose="02010600030101010101" pitchFamily="2" charset="-122"/>
                <a:sym typeface="+mn-ea"/>
              </a:rPr>
              <a:t>一种BNF描述，是规则的一个有限非空集合</a:t>
            </a:r>
          </a:p>
        </p:txBody>
      </p:sp>
      <p:sp>
        <p:nvSpPr>
          <p:cNvPr id="2" name="矩形 1"/>
          <p:cNvSpPr/>
          <p:nvPr/>
        </p:nvSpPr>
        <p:spPr>
          <a:xfrm>
            <a:off x="8904403" y="716479"/>
            <a:ext cx="289976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&lt;</a:t>
            </a:r>
            <a:r>
              <a:rPr lang="en-US" altLang="zh-CN" b="1" dirty="0"/>
              <a:t>a</a:t>
            </a:r>
            <a:r>
              <a:rPr lang="en-US" altLang="zh-CN" b="1" dirty="0" smtClean="0"/>
              <a:t>ssign&gt; → = &lt;id&gt; = &lt;expr&gt;</a:t>
            </a:r>
          </a:p>
          <a:p>
            <a:r>
              <a:rPr lang="en-US" altLang="zh-CN" b="1" dirty="0" smtClean="0"/>
              <a:t>&lt;id&gt; </a:t>
            </a:r>
            <a:r>
              <a:rPr lang="en-US" altLang="zh-CN" b="1" dirty="0"/>
              <a:t>→ A | B | </a:t>
            </a:r>
            <a:r>
              <a:rPr lang="en-US" altLang="zh-CN" b="1" dirty="0" smtClean="0"/>
              <a:t>C</a:t>
            </a:r>
          </a:p>
          <a:p>
            <a:r>
              <a:rPr lang="en-US" altLang="zh-CN" b="1" dirty="0" smtClean="0"/>
              <a:t>&lt;expr&gt; </a:t>
            </a:r>
            <a:r>
              <a:rPr lang="en-US" altLang="zh-CN" b="1" dirty="0"/>
              <a:t>→ </a:t>
            </a:r>
            <a:r>
              <a:rPr lang="en-US" altLang="zh-CN" b="1" dirty="0" smtClean="0"/>
              <a:t>&lt;term</a:t>
            </a:r>
            <a:r>
              <a:rPr lang="en-US" altLang="zh-CN" b="1" dirty="0"/>
              <a:t>&gt; </a:t>
            </a:r>
            <a:r>
              <a:rPr lang="en-US" altLang="zh-CN" b="1" dirty="0" smtClean="0"/>
              <a:t>+ </a:t>
            </a:r>
            <a:r>
              <a:rPr lang="en-US" altLang="zh-CN" b="1" dirty="0"/>
              <a:t>&lt;expr&gt;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|&lt;term&gt;</a:t>
            </a:r>
          </a:p>
          <a:p>
            <a:r>
              <a:rPr lang="en-US" altLang="zh-CN" b="1" dirty="0" smtClean="0"/>
              <a:t>&lt;term&gt; → </a:t>
            </a:r>
            <a:r>
              <a:rPr lang="en-US" altLang="zh-CN" b="1" dirty="0"/>
              <a:t>&lt;factor&gt; </a:t>
            </a:r>
            <a:r>
              <a:rPr lang="en-US" altLang="zh-CN" b="1" dirty="0" smtClean="0"/>
              <a:t>* &lt;term&gt;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|&lt;factor&gt;</a:t>
            </a:r>
          </a:p>
          <a:p>
            <a:r>
              <a:rPr lang="en-US" altLang="zh-CN" b="1" dirty="0" smtClean="0"/>
              <a:t>&lt;factor&gt; </a:t>
            </a:r>
            <a:r>
              <a:rPr lang="en-US" altLang="zh-CN" b="1" dirty="0"/>
              <a:t>→ </a:t>
            </a:r>
            <a:r>
              <a:rPr lang="en-US" altLang="zh-CN" b="1" dirty="0" smtClean="0"/>
              <a:t>(&lt;expr&gt; </a:t>
            </a:r>
            <a:r>
              <a:rPr lang="en-US" altLang="zh-CN" b="1" dirty="0"/>
              <a:t>) 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|&lt;id&gt; 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71188" y="1112002"/>
            <a:ext cx="10241138" cy="5527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BNF</a:t>
            </a: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（续）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90000"/>
              </a:lnSpc>
              <a:buClrTx/>
              <a:buSzTx/>
              <a:buFontTx/>
            </a:pPr>
            <a:r>
              <a:rPr lang="zh-CN" altLang="en-US" sz="2435" b="1" dirty="0">
                <a:latin typeface="Helvetica" charset="0"/>
                <a:ea typeface="宋体" panose="02010600030101010101" pitchFamily="2" charset="-122"/>
              </a:rPr>
              <a:t>抽象可有多种不同定义，表示多种语法形式</a:t>
            </a:r>
          </a:p>
          <a:p>
            <a:pPr lvl="1" algn="l">
              <a:lnSpc>
                <a:spcPct val="90000"/>
              </a:lnSpc>
              <a:buClrTx/>
              <a:buSzTx/>
              <a:buFontTx/>
            </a:pPr>
            <a:endParaRPr lang="zh-CN" altLang="en-US" sz="2435" b="1" dirty="0">
              <a:latin typeface="Helvetica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35" b="1" dirty="0">
                <a:latin typeface="Helvetica" charset="0"/>
                <a:sym typeface="+mn-ea"/>
              </a:rPr>
              <a:t> 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	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single_stmt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                   	     |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 begin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stmt_list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end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35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90000"/>
              </a:lnSpc>
              <a:buClrTx/>
              <a:buSzTx/>
              <a:buFontTx/>
            </a:pPr>
            <a:r>
              <a:rPr lang="zh-CN" altLang="en-US" sz="2435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  <a:sym typeface="+mn-ea"/>
              </a:rPr>
              <a:t>列表</a:t>
            </a:r>
            <a:r>
              <a:rPr lang="zh-CN" altLang="en-US" sz="2435" b="1" dirty="0">
                <a:latin typeface="Helvetica" charset="0"/>
                <a:ea typeface="宋体" panose="02010600030101010101" pitchFamily="2" charset="-122"/>
                <a:sym typeface="+mn-ea"/>
              </a:rPr>
              <a:t>可以用</a:t>
            </a:r>
            <a:r>
              <a:rPr lang="zh-CN" altLang="en-US" sz="2435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  <a:sym typeface="+mn-ea"/>
              </a:rPr>
              <a:t>递归</a:t>
            </a:r>
            <a:r>
              <a:rPr lang="zh-CN" altLang="en-US" sz="2435" b="1" dirty="0">
                <a:latin typeface="Helvetica" charset="0"/>
                <a:ea typeface="宋体" panose="02010600030101010101" pitchFamily="2" charset="-122"/>
                <a:sym typeface="+mn-ea"/>
              </a:rPr>
              <a:t>方式来表示</a:t>
            </a:r>
          </a:p>
          <a:p>
            <a:pPr lvl="1" algn="l">
              <a:lnSpc>
                <a:spcPct val="90000"/>
              </a:lnSpc>
              <a:buClrTx/>
              <a:buSzTx/>
              <a:buFontTx/>
            </a:pPr>
            <a:endParaRPr lang="zh-CN" altLang="en-US" sz="2435" b="1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Helvetica" charset="0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stmt_list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Arial" panose="020B0604020202020204" pitchFamily="34" charset="0"/>
                <a:sym typeface="Wingdings" pitchFamily="2" charset="2"/>
              </a:rPr>
              <a:t> &lt;</a:t>
            </a:r>
            <a:r>
              <a:rPr lang="en-US" altLang="zh-CN" sz="2435" b="1" dirty="0" err="1">
                <a:latin typeface="Arial" panose="020B0604020202020204" pitchFamily="34" charset="0"/>
                <a:sym typeface="Wingdings" pitchFamily="2" charset="2"/>
              </a:rPr>
              <a:t>stmt</a:t>
            </a:r>
            <a:r>
              <a:rPr lang="en-US" altLang="zh-CN" sz="2435" b="1" dirty="0">
                <a:latin typeface="Arial" panose="020B0604020202020204" pitchFamily="34" charset="0"/>
                <a:sym typeface="Wingdings" pitchFamily="2" charset="2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Wingdings" pitchFamily="2" charset="2"/>
              </a:rPr>
              <a:t>			  | &lt;</a:t>
            </a:r>
            <a:r>
              <a:rPr lang="en-US" altLang="zh-CN" sz="2435" b="1" dirty="0" err="1">
                <a:latin typeface="Arial" panose="020B0604020202020204" pitchFamily="34" charset="0"/>
                <a:sym typeface="Wingdings" pitchFamily="2" charset="2"/>
              </a:rPr>
              <a:t>stmt</a:t>
            </a:r>
            <a:r>
              <a:rPr lang="en-US" altLang="zh-CN" sz="2435" b="1" dirty="0">
                <a:latin typeface="Arial" panose="020B0604020202020204" pitchFamily="34" charset="0"/>
                <a:sym typeface="Wingdings" pitchFamily="2" charset="2"/>
              </a:rPr>
              <a:t>&gt;; &lt;</a:t>
            </a:r>
            <a:r>
              <a:rPr lang="en-US" altLang="zh-CN" sz="2435" b="1" dirty="0" err="1">
                <a:latin typeface="Arial" panose="020B0604020202020204" pitchFamily="34" charset="0"/>
                <a:sym typeface="Wingdings" pitchFamily="2" charset="2"/>
              </a:rPr>
              <a:t>stmt_list</a:t>
            </a:r>
            <a:r>
              <a:rPr lang="en-US" altLang="zh-CN" sz="2435" b="1" dirty="0">
                <a:latin typeface="Arial" panose="020B0604020202020204" pitchFamily="34" charset="0"/>
                <a:sym typeface="Wingdings" pitchFamily="2" charset="2"/>
              </a:rPr>
              <a:t>&gt;</a:t>
            </a:r>
            <a:endParaRPr lang="en-US" altLang="zh-CN" sz="2435" b="1" dirty="0"/>
          </a:p>
          <a:p>
            <a:pPr>
              <a:spcBef>
                <a:spcPct val="0"/>
              </a:spcBef>
              <a:buNone/>
            </a:pPr>
            <a:endParaRPr lang="en-US" altLang="zh-CN" sz="2435" b="1" dirty="0">
              <a:latin typeface="Arial" panose="020B0604020202020204" pitchFamily="34" charset="0"/>
              <a:sym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	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ident_list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CN" sz="2435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 ident</a:t>
            </a:r>
            <a:endParaRPr lang="en-US" altLang="zh-CN" sz="2435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      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	             |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ident, 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ident_list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	</a:t>
            </a:r>
            <a:endParaRPr lang="en-US" altLang="zh-CN" sz="2435" b="1" dirty="0">
              <a:latin typeface="Helvetica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描述语法的形式方法（续）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173" y="1450457"/>
            <a:ext cx="10241138" cy="302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派生（ derivation）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生成一个句子</a:t>
            </a: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</a:endParaRPr>
          </a:p>
          <a:p>
            <a:pPr marL="1143000" lvl="2" indent="-228600" algn="l" fontAlgn="base">
              <a:lnSpc>
                <a:spcPct val="90000"/>
              </a:lnSpc>
              <a:spcBef>
                <a:spcPts val="1200"/>
              </a:spcBef>
              <a:buClrTx/>
              <a:buSzTx/>
              <a:buFontTx/>
            </a:pPr>
            <a:r>
              <a:rPr kumimoji="1" lang="zh-CN" altLang="en-US" sz="2400" b="1" kern="0" dirty="0">
                <a:ea typeface="宋体" panose="02010600030101010101" pitchFamily="2" charset="-122"/>
                <a:cs typeface="+mn-ea"/>
              </a:rPr>
              <a:t>	起始于一个起始符（start symbol）（非终结符）</a:t>
            </a:r>
          </a:p>
          <a:p>
            <a:pPr marL="1143000" lvl="2" indent="-228600" algn="l" fontAlgn="base">
              <a:lnSpc>
                <a:spcPct val="90000"/>
              </a:lnSpc>
              <a:spcBef>
                <a:spcPts val="1200"/>
              </a:spcBef>
              <a:buClrTx/>
              <a:buSzTx/>
              <a:buFontTx/>
            </a:pPr>
            <a:r>
              <a:rPr kumimoji="1" lang="zh-CN" altLang="en-US" sz="2400" b="1" kern="0" dirty="0">
                <a:ea typeface="宋体" panose="02010600030101010101" pitchFamily="2" charset="-122"/>
                <a:cs typeface="+mn-ea"/>
              </a:rPr>
              <a:t>	反复运用一系列规则</a:t>
            </a:r>
          </a:p>
          <a:p>
            <a:pPr marL="1143000" lvl="2" indent="-228600" algn="l" fontAlgn="base">
              <a:lnSpc>
                <a:spcPct val="90000"/>
              </a:lnSpc>
              <a:spcBef>
                <a:spcPts val="1200"/>
              </a:spcBef>
              <a:buClrTx/>
              <a:buSzTx/>
              <a:buFontTx/>
            </a:pPr>
            <a:r>
              <a:rPr kumimoji="1" lang="zh-CN" altLang="en-US" sz="2400" b="1" kern="0" dirty="0">
                <a:ea typeface="宋体" panose="02010600030101010101" pitchFamily="2" charset="-122"/>
                <a:cs typeface="+mn-ea"/>
              </a:rPr>
              <a:t>	终止于一个句子（其中所有都是</a:t>
            </a:r>
            <a:r>
              <a:rPr kumimoji="1" lang="zh-CN" altLang="en-US" sz="2400" b="1" kern="0" dirty="0" smtClean="0">
                <a:ea typeface="宋体" panose="02010600030101010101" pitchFamily="2" charset="-122"/>
                <a:cs typeface="+mn-ea"/>
              </a:rPr>
              <a:t>终结符）</a:t>
            </a:r>
            <a:endParaRPr kumimoji="1" lang="zh-CN" altLang="en-US" sz="2400" b="1" kern="0" dirty="0"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8074" y="2208702"/>
            <a:ext cx="12210076" cy="2390929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12" tIns="60856" rIns="121712" bIns="60856" rtlCol="0" anchor="ctr"/>
          <a:lstStyle/>
          <a:p>
            <a:pPr algn="ctr"/>
            <a:endParaRPr lang="zh-CN" altLang="en-US" sz="2440" dirty="0">
              <a:ea typeface="微软雅黑" panose="020B0503020204020204" charset="-122"/>
            </a:endParaRPr>
          </a:p>
        </p:txBody>
      </p:sp>
      <p:sp>
        <p:nvSpPr>
          <p:cNvPr id="20" name="MH_Entry_1"/>
          <p:cNvSpPr/>
          <p:nvPr>
            <p:custDataLst>
              <p:tags r:id="rId2"/>
            </p:custDataLst>
          </p:nvPr>
        </p:nvSpPr>
        <p:spPr>
          <a:xfrm>
            <a:off x="2639060" y="3033951"/>
            <a:ext cx="6895465" cy="7386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i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r>
              <a:rPr lang="zh-CN" altLang="en-US" sz="4800" i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描述语法和语义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2"/>
    </mc:Choice>
    <mc:Fallback xmlns="">
      <p:transition spd="slow" advTm="156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描述语言的文法 之例一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173" y="1388672"/>
            <a:ext cx="10241138" cy="530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&lt;program&gt; </a:t>
            </a:r>
            <a:r>
              <a:rPr lang="en-US" altLang="zh-CN" sz="2435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stmts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stmts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|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;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stmts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var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=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&lt;expr&gt;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var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a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|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b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|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c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|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d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&lt;expr&gt; </a:t>
            </a:r>
            <a:r>
              <a:rPr lang="en-US" altLang="zh-CN" sz="2435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&lt;term&gt;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+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&lt;term&gt; | &lt;term&gt;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-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&lt;term&gt;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&lt;term&gt; </a:t>
            </a:r>
            <a:r>
              <a:rPr lang="en-US" altLang="zh-CN" sz="2435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var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| </a:t>
            </a:r>
            <a:r>
              <a:rPr lang="en-US" altLang="zh-CN" sz="2435" b="1" dirty="0" err="1">
                <a:latin typeface="Courier New" panose="02070309020205020404" pitchFamily="49" charset="0"/>
                <a:sym typeface="+mn-ea"/>
              </a:rPr>
              <a:t>const</a:t>
            </a:r>
            <a:endParaRPr lang="en-US" altLang="zh-CN" sz="2435" b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该语言中一个程序的派生 （例）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	</a:t>
            </a:r>
            <a:r>
              <a:rPr lang="zh-CN" altLang="en-US" sz="2435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&lt;program&gt; 	=&gt;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stmts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=&gt;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stmt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                     	=&gt;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var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=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&lt;expr&gt; =&gt;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a =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&lt;expr&gt; 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                     	=&gt;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a =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&lt;term&gt;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+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&lt;term&gt;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                     	=&gt;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a =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</a:t>
            </a:r>
            <a:r>
              <a:rPr lang="en-US" altLang="zh-CN" sz="2435" b="1" dirty="0" err="1">
                <a:latin typeface="Arial" panose="020B0604020202020204" pitchFamily="34" charset="0"/>
                <a:sym typeface="+mn-ea"/>
              </a:rPr>
              <a:t>var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+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&lt;term&gt; 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                    		=&gt;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a = b +</a:t>
            </a: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&lt;term&gt;</a:t>
            </a:r>
            <a:endParaRPr lang="en-US" altLang="zh-CN" sz="2435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Arial" panose="020B0604020202020204" pitchFamily="34" charset="0"/>
                <a:sym typeface="+mn-ea"/>
              </a:rPr>
              <a:t>                      	=&gt; 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a = b + </a:t>
            </a:r>
            <a:r>
              <a:rPr lang="en-US" altLang="zh-CN" sz="2435" b="1" dirty="0" err="1">
                <a:latin typeface="Courier New" panose="02070309020205020404" pitchFamily="49" charset="0"/>
                <a:sym typeface="+mn-ea"/>
              </a:rPr>
              <a:t>const</a:t>
            </a:r>
            <a:endParaRPr lang="en-US" altLang="zh-CN" sz="244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描述语言的文法 之例二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5173" y="1450457"/>
            <a:ext cx="10241138" cy="37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Reals   示例（词法）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三个部分</a:t>
            </a: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</a:endParaRPr>
          </a:p>
          <a:p>
            <a:pPr marL="1143000" lvl="2" indent="-228600" algn="l" eaLnBrk="1" fontAlgn="base" hangingPunct="1">
              <a:spcBef>
                <a:spcPct val="20000"/>
              </a:spcBef>
              <a:buClrTx/>
              <a:buSzTx/>
              <a:buFontTx/>
            </a:pPr>
            <a:r>
              <a:rPr kumimoji="1" lang="en-US" altLang="zh-CN" sz="2400" b="1" kern="0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  <a:cs typeface="+mn-ea"/>
                <a:sym typeface="+mn-ea"/>
              </a:rPr>
              <a:t>Integer</a:t>
            </a:r>
            <a:r>
              <a:rPr kumimoji="1" lang="en-US" altLang="zh-CN" sz="2400" b="1" kern="0" dirty="0">
                <a:latin typeface="Helvetica" charset="0"/>
                <a:ea typeface="宋体" panose="02010600030101010101" pitchFamily="2" charset="-122"/>
                <a:cs typeface="+mn-ea"/>
                <a:sym typeface="+mn-ea"/>
              </a:rPr>
              <a:t>,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  <a:cs typeface="+mn-ea"/>
                <a:sym typeface="+mn-ea"/>
              </a:rPr>
              <a:t>a string of 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  <a:cs typeface="+mn-ea"/>
                <a:sym typeface="+mn-ea"/>
              </a:rPr>
              <a:t>digital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  <a:cs typeface="+mn-ea"/>
                <a:sym typeface="+mn-ea"/>
              </a:rPr>
              <a:t>s</a:t>
            </a:r>
            <a:endParaRPr kumimoji="1" lang="en-US" altLang="zh-CN" sz="2400" b="1" kern="0" dirty="0">
              <a:solidFill>
                <a:schemeClr val="tx1"/>
              </a:solidFill>
              <a:latin typeface="Helvetica" charset="0"/>
              <a:ea typeface="宋体" panose="02010600030101010101" pitchFamily="2" charset="-122"/>
              <a:cs typeface="+mn-ea"/>
            </a:endParaRPr>
          </a:p>
          <a:p>
            <a:pPr marL="1143000" lvl="2" indent="-228600" algn="l" eaLnBrk="1" fontAlgn="base" hangingPunct="1">
              <a:spcBef>
                <a:spcPct val="20000"/>
              </a:spcBef>
              <a:buClrTx/>
              <a:buSzTx/>
              <a:buFontTx/>
            </a:pPr>
            <a:endParaRPr kumimoji="1" lang="en-US" altLang="zh-CN" sz="2400" b="1" kern="0" dirty="0">
              <a:solidFill>
                <a:schemeClr val="tx1"/>
              </a:solidFill>
              <a:latin typeface="Helvetica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1143000" lvl="2" indent="-228600" algn="l" eaLnBrk="1" fontAlgn="base" hangingPunct="1">
              <a:spcBef>
                <a:spcPct val="20000"/>
              </a:spcBef>
              <a:buClrTx/>
              <a:buSzTx/>
              <a:buFontTx/>
            </a:pPr>
            <a:r>
              <a:rPr kumimoji="1" lang="en-US" altLang="zh-CN" sz="2400" b="1" kern="0" dirty="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  <a:cs typeface="+mn-ea"/>
                <a:sym typeface="+mn-ea"/>
              </a:rPr>
              <a:t>.</a:t>
            </a:r>
            <a:endParaRPr kumimoji="1" lang="en-US" altLang="zh-CN" sz="2400" b="1" kern="0" dirty="0">
              <a:solidFill>
                <a:schemeClr val="tx1"/>
              </a:solidFill>
              <a:latin typeface="Helvetica" charset="0"/>
              <a:ea typeface="宋体" panose="02010600030101010101" pitchFamily="2" charset="-122"/>
              <a:cs typeface="+mn-ea"/>
            </a:endParaRPr>
          </a:p>
          <a:p>
            <a:pPr marL="1143000" lvl="2" indent="-228600" algn="l" eaLnBrk="1" fontAlgn="base" hangingPunct="1">
              <a:spcBef>
                <a:spcPct val="20000"/>
              </a:spcBef>
              <a:buClrTx/>
              <a:buSzTx/>
              <a:buFontTx/>
            </a:pPr>
            <a:endParaRPr kumimoji="1" lang="en-US" altLang="zh-CN" sz="2400" b="1" kern="0" dirty="0">
              <a:solidFill>
                <a:srgbClr val="FF0000"/>
              </a:solidFill>
              <a:latin typeface="Helvetica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1143000" lvl="2" indent="-228600" algn="l" eaLnBrk="1" fontAlgn="base" hangingPunct="1">
              <a:spcBef>
                <a:spcPct val="20000"/>
              </a:spcBef>
              <a:buClrTx/>
              <a:buSzTx/>
              <a:buFontTx/>
            </a:pPr>
            <a:r>
              <a:rPr kumimoji="1" lang="en-US" altLang="zh-CN" sz="2400" b="1" kern="0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  <a:cs typeface="+mn-ea"/>
                <a:sym typeface="+mn-ea"/>
              </a:rPr>
              <a:t>Fraction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  <a:cs typeface="+mn-ea"/>
                <a:sym typeface="+mn-ea"/>
              </a:rPr>
              <a:t>, a non-empty string of digitals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079"/>
            <a:ext cx="11039475" cy="50013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BNF for Reals</a:t>
            </a:r>
            <a:endParaRPr lang="zh-CN" altLang="en-US" sz="325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5173" y="1450457"/>
            <a:ext cx="10241138" cy="341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400" kern="0" dirty="0">
              <a:ea typeface="宋体" panose="02010600030101010101" pitchFamily="2" charset="-122"/>
              <a:sym typeface="+mn-ea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ea typeface="宋体" panose="02010600030101010101" pitchFamily="2" charset="-122"/>
                <a:sym typeface="+mn-ea"/>
              </a:rPr>
              <a:t>&lt;real-number&gt; </a:t>
            </a:r>
            <a:r>
              <a:rPr kumimoji="1" lang="en-US" altLang="zh-CN" sz="2400" kern="0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kern="0" dirty="0">
                <a:ea typeface="宋体" panose="02010600030101010101" pitchFamily="2" charset="-122"/>
                <a:sym typeface="+mn-ea"/>
              </a:rPr>
              <a:t> &lt;integer-part&gt;.&lt;fraction&gt;</a:t>
            </a:r>
            <a:endParaRPr kumimoji="1" lang="en-US" altLang="zh-CN" sz="2400" kern="0" dirty="0"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ea typeface="宋体" panose="02010600030101010101" pitchFamily="2" charset="-122"/>
                <a:sym typeface="+mn-ea"/>
              </a:rPr>
              <a:t>&lt;integer-part&gt; </a:t>
            </a:r>
            <a:r>
              <a:rPr kumimoji="1" lang="en-US" altLang="zh-CN" sz="2400" kern="0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kern="0" dirty="0">
                <a:ea typeface="宋体" panose="02010600030101010101" pitchFamily="2" charset="-122"/>
                <a:sym typeface="+mn-ea"/>
              </a:rPr>
              <a:t> </a:t>
            </a:r>
            <a:r>
              <a:rPr kumimoji="1" lang="en-US" altLang="zh-CN" sz="2400" kern="0" dirty="0" err="1">
                <a:ea typeface="宋体" panose="02010600030101010101" pitchFamily="2" charset="-122"/>
                <a:sym typeface="+mn-ea"/>
              </a:rPr>
              <a:t>ɛ</a:t>
            </a:r>
            <a:r>
              <a:rPr kumimoji="1" lang="en-US" altLang="zh-CN" sz="2400" kern="0" dirty="0">
                <a:ea typeface="宋体" panose="02010600030101010101" pitchFamily="2" charset="-122"/>
                <a:sym typeface="+mn-ea"/>
              </a:rPr>
              <a:t> | &lt;digit-sequence&gt;</a:t>
            </a:r>
            <a:endParaRPr kumimoji="1" lang="en-US" altLang="zh-CN" sz="2400" kern="0" dirty="0"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ea typeface="宋体" panose="02010600030101010101" pitchFamily="2" charset="-122"/>
                <a:sym typeface="+mn-ea"/>
              </a:rPr>
              <a:t>&lt;fraction&gt; </a:t>
            </a:r>
            <a:r>
              <a:rPr kumimoji="1" lang="en-US" altLang="zh-CN" sz="2400" kern="0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kern="0" dirty="0">
                <a:ea typeface="宋体" panose="02010600030101010101" pitchFamily="2" charset="-122"/>
                <a:sym typeface="+mn-ea"/>
              </a:rPr>
              <a:t> &lt;digit-sequence&gt;</a:t>
            </a:r>
            <a:endParaRPr kumimoji="1" lang="en-US" altLang="zh-CN" sz="2400" kern="0" dirty="0"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ea typeface="宋体" panose="02010600030101010101" pitchFamily="2" charset="-122"/>
                <a:sym typeface="+mn-ea"/>
              </a:rPr>
              <a:t>&lt;digit-sequence&gt; </a:t>
            </a:r>
            <a:r>
              <a:rPr kumimoji="1" lang="en-US" altLang="zh-CN" sz="2400" kern="0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kern="0" dirty="0">
                <a:ea typeface="宋体" panose="02010600030101010101" pitchFamily="2" charset="-122"/>
                <a:sym typeface="+mn-ea"/>
              </a:rPr>
              <a:t> &lt;digit&gt; | &lt;digit&gt;&lt;digit-sequence&gt;</a:t>
            </a:r>
            <a:endParaRPr kumimoji="1" lang="en-US" altLang="zh-CN" sz="2400" kern="0" dirty="0"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ea typeface="宋体" panose="02010600030101010101" pitchFamily="2" charset="-122"/>
                <a:sym typeface="+mn-ea"/>
              </a:rPr>
              <a:t>&lt;digit&gt; </a:t>
            </a:r>
            <a:r>
              <a:rPr kumimoji="1" lang="en-US" altLang="zh-CN" sz="2400" kern="0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kern="0" dirty="0">
                <a:ea typeface="宋体" panose="02010600030101010101" pitchFamily="2" charset="-122"/>
                <a:sym typeface="+mn-ea"/>
              </a:rPr>
              <a:t> 0|1|2|3|4|5|6|7|8|9</a:t>
            </a:r>
            <a:endParaRPr lang="en-US" altLang="zh-CN" sz="2400" b="1" kern="0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kumimoji="1" lang="en-US" altLang="zh-CN" sz="2400" b="1" kern="0" dirty="0">
              <a:solidFill>
                <a:schemeClr val="tx1"/>
              </a:solidFill>
              <a:latin typeface="Helvetica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06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最左派生与最右派生</a:t>
            </a:r>
            <a:endParaRPr lang="zh-CN" altLang="en-US" sz="325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3232" y="1466668"/>
            <a:ext cx="1024113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派生过程中的每一个串，都被称为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句子范式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仅含终结符的一个句子范式就是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在派生过程中，如果每次被替换的非终结符总是句子范式中最左面的那个非终结符，按这种顺序进行的派生就称为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最左派生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最右派生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即非最左又非最右的派生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派生的顺序对于一种文法所生成的语言没有影响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语法分析树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146" y="2137924"/>
            <a:ext cx="6845935" cy="326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文法最吸引人的特征之一是，对于语言成分的层次语法结构的自然描述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分析树就是上下文无关文法的图形化表示，是对于派生的一个层次表示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422" y="1111885"/>
            <a:ext cx="3474085" cy="4886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语法分析树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4198" y="1283452"/>
            <a:ext cx="10241138" cy="472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710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上下文无关文法的图形化表示</a:t>
            </a:r>
          </a:p>
          <a:p>
            <a:pPr lvl="1">
              <a:lnSpc>
                <a:spcPct val="90000"/>
              </a:lnSpc>
            </a:pPr>
            <a:endParaRPr lang="zh-CN" altLang="en-US" sz="244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Helvetica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根结点为起始非终结符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非叶结点对应非终结符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叶结点为终结符或&lt;empty&gt;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一个非叶结点对应一个产生式，其子结点与产生式右侧的符号相对应，从左到右排列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每一棵子树对应一个抽象（非终结符）的实例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文法的歧义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255" y="1236980"/>
            <a:ext cx="6505815" cy="493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文法</a:t>
            </a: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</a:rPr>
              <a:t>被称为是</a:t>
            </a: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歧义的</a:t>
            </a: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</a:rPr>
              <a:t>，当且仅当该文法生成的句子具有两个或多个不同的分析树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71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</a:rPr>
              <a:t>一个歧义的表达式文法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example3.1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latin typeface="Courier New" panose="02070309020205020404" pitchFamily="49" charset="0"/>
                <a:sym typeface="+mn-ea"/>
              </a:rPr>
              <a:t>   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&lt;expr&gt; 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 &lt;expr&gt; &lt;op&gt; &lt;expr&gt;  		|  const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         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latin typeface="Courier New" panose="02070309020205020404" pitchFamily="49" charset="0"/>
                <a:sym typeface="+mn-ea"/>
              </a:rPr>
              <a:t>   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&lt;op&gt; 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 /  |  -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64" y="1286064"/>
            <a:ext cx="5113338" cy="424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文法的歧义（续）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255" y="1236980"/>
            <a:ext cx="6689090" cy="159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这个表达式文法有歧义吗？</a:t>
            </a: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example3.2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51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18" y="2956131"/>
            <a:ext cx="2928938" cy="1871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40" y="1831340"/>
            <a:ext cx="6156325" cy="4327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文法的歧义（续）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255" y="1236980"/>
            <a:ext cx="6689090" cy="160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这个表达式文法有歧义吗？</a:t>
            </a: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example3.3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656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35" y="3031149"/>
            <a:ext cx="3455987" cy="2214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4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5797"/>
            <a:ext cx="4465637" cy="4986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重写为非歧义的文法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255" y="1236980"/>
            <a:ext cx="6689090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一个无歧义的表达式文法</a:t>
            </a:r>
          </a:p>
        </p:txBody>
      </p:sp>
      <p:pic>
        <p:nvPicPr>
          <p:cNvPr id="68614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265" y="1159291"/>
            <a:ext cx="3800475" cy="4487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5" y="1892935"/>
            <a:ext cx="6688455" cy="2952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9255" y="4930140"/>
            <a:ext cx="6688455" cy="166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710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使用单独的非终结符来表示不同优先级的运算符的操作数，需要额外的非终结符和新的规则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提纲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283452"/>
            <a:ext cx="10241138" cy="471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语法和语义</a:t>
            </a:r>
          </a:p>
          <a:p>
            <a:pPr lvl="1">
              <a:lnSpc>
                <a:spcPct val="90000"/>
              </a:lnSpc>
            </a:pP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	</a:t>
            </a: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意义</a:t>
            </a:r>
          </a:p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描述语法的形式方法</a:t>
            </a:r>
          </a:p>
          <a:p>
            <a:pPr lvl="1">
              <a:lnSpc>
                <a:spcPct val="90000"/>
              </a:lnSpc>
            </a:pP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	</a:t>
            </a: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latin typeface="Helvetica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BNF（Backus-Naur Form，上下文无关文法）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语法分析树、歧义、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推导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、运算符优先级和结合性</a:t>
            </a: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属性文法（描述静态语义）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表达式的优先级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283452"/>
            <a:ext cx="9380191" cy="533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优先级规则</a:t>
            </a:r>
            <a:r>
              <a:rPr lang="zh-CN" altLang="en-US" sz="271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不同优先级运算符的运算顺序</a:t>
            </a:r>
            <a:r>
              <a:rPr lang="zh-CN" altLang="en-US" sz="2440" dirty="0">
                <a:latin typeface="Helvetica" charset="0"/>
                <a:ea typeface="宋体" panose="02010600030101010101" pitchFamily="2" charset="-122"/>
              </a:rPr>
              <a:t>	</a:t>
            </a:r>
            <a:endParaRPr lang="zh-CN" altLang="en-US" sz="2440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altLang="en-US" sz="2440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使用不同的非终结符来表示不同优先级运算符的操作数，并指定正确的运算顺序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710" dirty="0">
                <a:sym typeface="+mn-ea"/>
              </a:rPr>
              <a:t>   </a:t>
            </a:r>
            <a:r>
              <a:rPr lang="en-US" altLang="zh-CN" sz="2710" dirty="0" smtClean="0">
                <a:sym typeface="+mn-ea"/>
              </a:rPr>
              <a:t>	</a:t>
            </a:r>
            <a:r>
              <a:rPr lang="en-US" altLang="zh-CN" sz="2000" b="1" dirty="0" smtClean="0"/>
              <a:t>&lt;</a:t>
            </a:r>
            <a:r>
              <a:rPr lang="en-US" altLang="zh-CN" sz="2000" b="1" dirty="0"/>
              <a:t>assign&gt; → = &lt;id&gt; = &lt;expr&gt;</a:t>
            </a:r>
          </a:p>
          <a:p>
            <a:r>
              <a:rPr lang="en-US" altLang="zh-CN" sz="2000" b="1" dirty="0" smtClean="0"/>
              <a:t>	&lt;</a:t>
            </a:r>
            <a:r>
              <a:rPr lang="en-US" altLang="zh-CN" sz="2000" b="1" dirty="0"/>
              <a:t>id&gt; → A | B | C</a:t>
            </a:r>
          </a:p>
          <a:p>
            <a:r>
              <a:rPr lang="en-US" altLang="zh-CN" sz="2000" b="1" dirty="0" smtClean="0"/>
              <a:t>	&lt;</a:t>
            </a:r>
            <a:r>
              <a:rPr lang="en-US" altLang="zh-CN" sz="2000" b="1" dirty="0"/>
              <a:t>expr&gt; → &lt;term&gt; + &lt;expr&gt;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smtClean="0"/>
              <a:t>	|&lt;</a:t>
            </a:r>
            <a:r>
              <a:rPr lang="en-US" altLang="zh-CN" sz="2000" b="1" dirty="0"/>
              <a:t>term&gt;</a:t>
            </a:r>
          </a:p>
          <a:p>
            <a:r>
              <a:rPr lang="en-US" altLang="zh-CN" sz="2000" b="1" dirty="0" smtClean="0"/>
              <a:t>	&lt;</a:t>
            </a:r>
            <a:r>
              <a:rPr lang="en-US" altLang="zh-CN" sz="2000" b="1" dirty="0"/>
              <a:t>term&gt; → &lt;factor&gt; * &lt;term&gt;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smtClean="0"/>
              <a:t>	|&lt;</a:t>
            </a:r>
            <a:r>
              <a:rPr lang="en-US" altLang="zh-CN" sz="2000" b="1" dirty="0"/>
              <a:t>factor&gt;</a:t>
            </a:r>
          </a:p>
          <a:p>
            <a:r>
              <a:rPr lang="en-US" altLang="zh-CN" sz="2000" b="1" dirty="0" smtClean="0"/>
              <a:t>	&lt;</a:t>
            </a:r>
            <a:r>
              <a:rPr lang="en-US" altLang="zh-CN" sz="2000" b="1" dirty="0"/>
              <a:t>factor&gt; → (&lt;expr&gt; ) </a:t>
            </a:r>
          </a:p>
          <a:p>
            <a:r>
              <a:rPr lang="en-US" altLang="zh-CN" sz="2000" b="1" dirty="0"/>
              <a:t>	  </a:t>
            </a:r>
            <a:r>
              <a:rPr lang="en-US" altLang="zh-CN" sz="2000" b="1" dirty="0" smtClean="0"/>
              <a:t>	|&lt;</a:t>
            </a:r>
            <a:r>
              <a:rPr lang="en-US" altLang="zh-CN" sz="2000" b="1" dirty="0"/>
              <a:t>id&gt; </a:t>
            </a:r>
            <a:endParaRPr lang="zh-CN" altLang="en-US" sz="2000" b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表达式的结合性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283452"/>
            <a:ext cx="10241138" cy="468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结合性：两个具有相同优先级的运算符的计算顺序</a:t>
            </a:r>
          </a:p>
          <a:p>
            <a:pPr marL="0" lvl="1">
              <a:lnSpc>
                <a:spcPct val="90000"/>
              </a:lnSpc>
            </a:pPr>
            <a:endParaRPr lang="en-US" altLang="zh-CN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文法可以指示操作符的结合性</a:t>
            </a:r>
            <a:endParaRPr lang="zh-CN" altLang="en-US" sz="2440" b="1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&lt;expr&gt; -&gt; &lt;expr&gt; + &lt;expr&gt;  |  </a:t>
            </a:r>
            <a:r>
              <a:rPr lang="en-US" altLang="zh-CN" sz="2435" b="1" dirty="0" err="1">
                <a:latin typeface="Courier New" panose="02070309020205020404" pitchFamily="49" charset="0"/>
                <a:sym typeface="+mn-ea"/>
              </a:rPr>
              <a:t>const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  </a:t>
            </a:r>
            <a:r>
              <a:rPr lang="en-US" altLang="zh-CN" sz="2435" b="1" dirty="0">
                <a:latin typeface="Helvetica" charset="0"/>
                <a:sym typeface="+mn-ea"/>
              </a:rPr>
              <a:t>(ambiguous)</a:t>
            </a:r>
            <a:endParaRPr lang="en-US" altLang="zh-CN" sz="2435" b="1" dirty="0">
              <a:latin typeface="Courier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&lt;expr&gt; -&gt; &lt;expr&gt; + </a:t>
            </a:r>
            <a:r>
              <a:rPr lang="en-US" altLang="zh-CN" sz="2435" b="1" dirty="0" err="1">
                <a:latin typeface="Courier New" panose="02070309020205020404" pitchFamily="49" charset="0"/>
                <a:sym typeface="+mn-ea"/>
              </a:rPr>
              <a:t>const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  |  </a:t>
            </a:r>
            <a:r>
              <a:rPr lang="en-US" altLang="zh-CN" sz="2435" b="1" dirty="0" err="1">
                <a:latin typeface="Courier New" panose="02070309020205020404" pitchFamily="49" charset="0"/>
                <a:sym typeface="+mn-ea"/>
              </a:rPr>
              <a:t>const</a:t>
            </a:r>
            <a:r>
              <a:rPr lang="en-US" altLang="zh-CN" sz="2435" b="1" dirty="0">
                <a:latin typeface="Courier New" panose="02070309020205020404" pitchFamily="49" charset="0"/>
                <a:sym typeface="+mn-ea"/>
              </a:rPr>
              <a:t>  </a:t>
            </a:r>
            <a:r>
              <a:rPr lang="en-US" altLang="zh-CN" sz="2435" b="1" dirty="0">
                <a:latin typeface="Helvetica" charset="0"/>
                <a:sym typeface="+mn-ea"/>
              </a:rPr>
              <a:t>(unambiguous</a:t>
            </a:r>
            <a:r>
              <a:rPr lang="zh-CN" altLang="en-US" sz="2435" b="1" dirty="0">
                <a:latin typeface="Helvetica" charset="0"/>
                <a:sym typeface="+mn-ea"/>
              </a:rPr>
              <a:t>）</a:t>
            </a:r>
            <a:endParaRPr lang="zh-CN" altLang="en-US" sz="2440" b="1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1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左递归，左结合（考虑语法分析算法？）</a:t>
            </a:r>
          </a:p>
          <a:p>
            <a:pPr lvl="1"/>
            <a:r>
              <a:rPr lang="en-US" altLang="pt-BR" sz="2710" dirty="0">
                <a:sym typeface="+mn-ea"/>
              </a:rPr>
              <a:t>	</a:t>
            </a:r>
            <a:r>
              <a:rPr lang="pt-BR" altLang="zh-CN" sz="2710" dirty="0">
                <a:sym typeface="+mn-ea"/>
              </a:rPr>
              <a:t>&lt;L&gt; ::= &lt;L&gt; + &lt;N&gt; | &lt;L&gt; - &lt;N&gt; | &lt;N&gt;</a:t>
            </a:r>
            <a:endParaRPr lang="pt-BR" altLang="zh-CN" sz="2710" dirty="0"/>
          </a:p>
          <a:p>
            <a:pPr lvl="1">
              <a:buNone/>
            </a:pPr>
            <a:r>
              <a:rPr lang="en-US" altLang="zh-CN" sz="2710" dirty="0">
                <a:sym typeface="+mn-ea"/>
              </a:rPr>
              <a:t>	&lt;N&gt; ::= 0 | 1 | 2 | ...</a:t>
            </a:r>
            <a:endParaRPr lang="zh-CN" altLang="en-US" sz="271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1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右递归，右结合</a:t>
            </a: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eaLnBrk="1" hangingPunct="1"/>
            <a:r>
              <a:rPr lang="en-US" altLang="zh-CN" sz="2710" dirty="0">
                <a:sym typeface="+mn-ea"/>
              </a:rPr>
              <a:t>   &lt;exponent&gt; </a:t>
            </a:r>
            <a:r>
              <a:rPr lang="en-US" altLang="zh-CN" sz="2710" dirty="0">
                <a:sym typeface="Wingdings" panose="05000000000000000000" pitchFamily="2" charset="2"/>
              </a:rPr>
              <a:t> &lt;expr&gt; ** &lt;exponent&gt;</a:t>
            </a: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歧义（续）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255" y="1111885"/>
            <a:ext cx="11456035" cy="205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80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if-then-else的文法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&lt;if statement&gt; 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 if &lt;logical expr&gt; then &lt;</a:t>
            </a:r>
            <a:r>
              <a:rPr lang="en-US" altLang="zh-CN" sz="2400" b="1" dirty="0" err="1">
                <a:latin typeface="Courier New" panose="02070309020205020404" pitchFamily="49" charset="0"/>
                <a:sym typeface="+mn-ea"/>
              </a:rPr>
              <a:t>stmt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&gt; 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                | if &lt;logical expr&gt; then &lt;</a:t>
            </a:r>
            <a:r>
              <a:rPr lang="en-US" altLang="zh-CN" sz="2400" b="1" dirty="0" err="1">
                <a:latin typeface="Courier New" panose="02070309020205020404" pitchFamily="49" charset="0"/>
                <a:sym typeface="+mn-ea"/>
              </a:rPr>
              <a:t>stmt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&gt; else &lt;</a:t>
            </a:r>
            <a:r>
              <a:rPr lang="en-US" altLang="zh-CN" sz="2400" b="1" dirty="0" err="1">
                <a:latin typeface="Courier New" panose="02070309020205020404" pitchFamily="49" charset="0"/>
                <a:sym typeface="+mn-ea"/>
              </a:rPr>
              <a:t>stmt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&lt;</a:t>
            </a:r>
            <a:r>
              <a:rPr lang="en-US" altLang="zh-CN" sz="2400" b="1" dirty="0" err="1">
                <a:latin typeface="Courier New" panose="02070309020205020404" pitchFamily="49" charset="0"/>
                <a:sym typeface="+mn-ea"/>
              </a:rPr>
              <a:t>stmt</a:t>
            </a:r>
            <a:r>
              <a:rPr lang="en-US" altLang="zh-CN" sz="2400" b="1" dirty="0">
                <a:latin typeface="Courier New" panose="02070309020205020404" pitchFamily="49" charset="0"/>
                <a:sym typeface="+mn-ea"/>
              </a:rPr>
              <a:t>&gt; </a:t>
            </a:r>
            <a:r>
              <a:rPr lang="en-US" altLang="zh-CN" sz="2400" b="1" dirty="0">
                <a:latin typeface="Courier New" panose="02070309020205020404" pitchFamily="49" charset="0"/>
                <a:sym typeface="Wingdings" panose="05000000000000000000" pitchFamily="2" charset="2"/>
              </a:rPr>
              <a:t> &lt;if statement&gt;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Wingdings" panose="05000000000000000000" pitchFamily="2" charset="2"/>
              </a:rPr>
              <a:t>          |&lt;assign&gt;</a:t>
            </a:r>
            <a:endParaRPr lang="zh-CN" altLang="en-US" sz="240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475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1" y="3780442"/>
            <a:ext cx="4225925" cy="2817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272" y="3780442"/>
            <a:ext cx="5000625" cy="2828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讨论</a:t>
            </a:r>
            <a:endParaRPr lang="zh-CN" altLang="en-US" sz="325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173" y="1112002"/>
            <a:ext cx="10241138" cy="231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Tx/>
              <a:buSzTx/>
            </a:pPr>
            <a:endParaRPr lang="zh-CN" altLang="en-US" sz="271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zh-CN" sz="2000" dirty="0"/>
              <a:t>图中所示是</a:t>
            </a:r>
            <a:r>
              <a:rPr lang="en-US" altLang="zh-CN" sz="2000" dirty="0"/>
              <a:t>________</a:t>
            </a:r>
            <a:r>
              <a:rPr lang="zh-CN" altLang="zh-CN" sz="2000" dirty="0"/>
              <a:t>的解析树？</a:t>
            </a:r>
          </a:p>
          <a:p>
            <a:pPr lvl="0"/>
            <a:r>
              <a:rPr lang="en-US" altLang="zh-CN" sz="2000" dirty="0"/>
              <a:t>A = B + C * A</a:t>
            </a:r>
            <a:endParaRPr lang="zh-CN" altLang="zh-CN" sz="2000" dirty="0"/>
          </a:p>
          <a:p>
            <a:pPr lvl="0"/>
            <a:r>
              <a:rPr lang="en-US" altLang="zh-CN" sz="2000" dirty="0"/>
              <a:t>A = B + ( C * A)</a:t>
            </a:r>
            <a:endParaRPr lang="zh-CN" altLang="zh-CN" sz="2000" dirty="0"/>
          </a:p>
          <a:p>
            <a:pPr lvl="0"/>
            <a:r>
              <a:rPr lang="en-US" altLang="zh-CN" sz="2000" dirty="0"/>
              <a:t>A = C * A + B</a:t>
            </a:r>
            <a:endParaRPr lang="zh-CN" altLang="zh-CN" sz="2000" dirty="0"/>
          </a:p>
          <a:p>
            <a:pPr lvl="0"/>
            <a:r>
              <a:rPr lang="en-US" altLang="zh-CN" sz="2000" dirty="0"/>
              <a:t>A = (B + C) * A</a:t>
            </a:r>
            <a:endParaRPr lang="zh-CN" altLang="zh-CN" sz="2000" dirty="0"/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01" y="1112002"/>
            <a:ext cx="3474848" cy="34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9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歧义（续）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255" y="1111885"/>
            <a:ext cx="11456035" cy="242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80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if-then-else的文法</a:t>
            </a:r>
          </a:p>
          <a:p>
            <a:pPr>
              <a:spcBef>
                <a:spcPct val="0"/>
              </a:spcBef>
              <a:buNone/>
            </a:pPr>
            <a:endParaRPr lang="en-US" altLang="zh-CN" sz="2000" b="1" dirty="0">
              <a:latin typeface="Courier New" panose="02070309020205020404" pitchFamily="49" charset="0"/>
              <a:sym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sym typeface="+mn-ea"/>
              </a:rPr>
              <a:t>stmt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&gt;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&lt;matched&gt; 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|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&lt;unmatched&gt;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&lt;matched&gt;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if &lt;logical expr&gt; then &lt;matched&gt; else &lt;matched&gt;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           | any non-if statement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&lt;unmatched&gt;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if &lt;logical expr&gt; then &lt;</a:t>
            </a:r>
            <a:r>
              <a:rPr lang="en-US" altLang="zh-CN" sz="2000" b="1" dirty="0" err="1">
                <a:latin typeface="Courier New" panose="02070309020205020404" pitchFamily="49" charset="0"/>
                <a:sym typeface="+mn-ea"/>
              </a:rPr>
              <a:t>stmt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&gt;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            | if &lt;logical expr&gt; then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&lt;matched&gt; 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else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&lt;unmatched&gt;</a:t>
            </a:r>
            <a:endParaRPr lang="zh-CN" altLang="en-US" sz="200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680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12" y="3787885"/>
            <a:ext cx="5149850" cy="284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扩展的</a:t>
            </a:r>
            <a:r>
              <a:rPr lang="en-US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BNF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lang="en-US" altLang="zh-CN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EBNF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255" y="1111885"/>
            <a:ext cx="11456035" cy="546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71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[ ]</a:t>
            </a:r>
            <a:r>
              <a:rPr lang="zh-CN" altLang="en-US" sz="271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，可选的部分</a:t>
            </a:r>
            <a:r>
              <a:rPr lang="en-US" altLang="zh-CN" sz="271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sym typeface="+mn-ea"/>
              </a:rPr>
              <a:t>proc_call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&gt; -&gt; ident [ ( &lt;</a:t>
            </a:r>
            <a:r>
              <a:rPr lang="en-US" altLang="zh-CN" sz="2000" b="1" dirty="0" err="1">
                <a:latin typeface="Courier New" panose="02070309020205020404" pitchFamily="49" charset="0"/>
                <a:sym typeface="+mn-ea"/>
              </a:rPr>
              <a:t>expr_list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&gt;)]</a:t>
            </a: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710" b="1" dirty="0">
                <a:solidFill>
                  <a:srgbClr val="FF0000"/>
                </a:solidFill>
                <a:sym typeface="+mn-ea"/>
              </a:rPr>
              <a:t>( </a:t>
            </a:r>
            <a:r>
              <a:rPr lang="zh-CN" altLang="en-US" sz="2710" b="1" dirty="0">
                <a:solidFill>
                  <a:srgbClr val="FF0000"/>
                </a:solidFill>
                <a:sym typeface="Symbol" panose="05050102010706020507" pitchFamily="18" charset="2"/>
              </a:rPr>
              <a:t> </a:t>
            </a:r>
            <a:r>
              <a:rPr lang="en-US" altLang="zh-CN" sz="271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10" b="1" dirty="0">
                <a:solidFill>
                  <a:srgbClr val="FF0000"/>
                </a:solidFill>
                <a:sym typeface="+mn-ea"/>
              </a:rPr>
              <a:t>，多选选项</a:t>
            </a:r>
            <a:r>
              <a:rPr lang="en-US" altLang="zh-CN" sz="271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&lt;term&gt; -&gt; &lt;term&gt; (+ | -) </a:t>
            </a:r>
            <a:r>
              <a:rPr lang="en-US" altLang="zh-CN" sz="2000" b="1" dirty="0" err="1">
                <a:latin typeface="Courier New" panose="02070309020205020404" pitchFamily="49" charset="0"/>
                <a:sym typeface="+mn-ea"/>
              </a:rPr>
              <a:t>const</a:t>
            </a:r>
            <a:endParaRPr lang="en-US" altLang="zh-CN" sz="2000" b="1" dirty="0">
              <a:latin typeface="Courier New" panose="02070309020205020404" pitchFamily="49" charset="0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2000" b="1" dirty="0">
              <a:latin typeface="Courier New" panose="02070309020205020404" pitchFamily="49" charset="0"/>
              <a:sym typeface="+mn-ea"/>
            </a:endParaRPr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710" b="1" dirty="0">
                <a:solidFill>
                  <a:srgbClr val="FF0000"/>
                </a:solidFill>
                <a:sym typeface="+mn-ea"/>
              </a:rPr>
              <a:t>{  }</a:t>
            </a:r>
            <a:r>
              <a:rPr lang="zh-CN" altLang="en-US" sz="2710" b="1" dirty="0">
                <a:solidFill>
                  <a:srgbClr val="FF0000"/>
                </a:solidFill>
                <a:sym typeface="+mn-ea"/>
              </a:rPr>
              <a:t>，零次或无限次重复</a:t>
            </a:r>
            <a:r>
              <a:rPr lang="en-US" altLang="zh-CN" sz="271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sym typeface="+mn-ea"/>
              </a:rPr>
              <a:t>ident_list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&gt; </a:t>
            </a: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&lt;ident&gt; {, &lt;ident&gt;}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FF0000"/>
              </a:solidFill>
              <a:sym typeface="+mn-ea"/>
            </a:endParaRPr>
          </a:p>
          <a:p>
            <a:pPr marL="457200" indent="-457200" algn="l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71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BNF	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&lt;expr&gt; </a:t>
            </a: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&lt;expr&gt; + &lt;term&gt;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        		| &lt;expr&gt; - &lt;term&gt;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    			| &lt;term&gt;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  		&lt;term&gt; </a:t>
            </a: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&lt;term&gt; * &lt;factor&gt;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     			| &lt;term&gt; / &lt;factor&gt;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      			| &lt;factor&gt;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71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EBNF 	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&lt;expr&gt; </a:t>
            </a: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&lt;term&gt; {(+ | -) &lt;term&gt;}</a:t>
            </a:r>
            <a:endParaRPr lang="en-US" altLang="zh-CN" sz="2710" b="1" dirty="0">
              <a:latin typeface="Courier New" panose="02070309020205020404" pitchFamily="49" charset="0"/>
              <a:sym typeface="+mn-ea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710" b="1" dirty="0">
                <a:latin typeface="Courier New" panose="02070309020205020404" pitchFamily="49" charset="0"/>
                <a:sym typeface="+mn-ea"/>
              </a:rPr>
              <a:t>		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&lt;term&gt; </a:t>
            </a: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Courier New" panose="02070309020205020404" pitchFamily="49" charset="0"/>
                <a:sym typeface="+mn-ea"/>
              </a:rPr>
              <a:t> &lt;factor&gt; {(* | /) &lt;factor&gt;}</a:t>
            </a: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扩展的</a:t>
            </a:r>
            <a:r>
              <a:rPr lang="en-US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BNF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lang="en-US" altLang="zh-CN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EBNF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r>
              <a:rPr lang="en-US" altLang="zh-CN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例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55" y="1111568"/>
            <a:ext cx="9001125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属性文法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4538" y="1112002"/>
            <a:ext cx="10241138" cy="545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</a:rPr>
              <a:t>有些程序设计语言的结构特点很难用BNF描述</a:t>
            </a:r>
            <a:r>
              <a:rPr lang="zh-CN" altLang="en-US" sz="2440" dirty="0">
                <a:latin typeface="Helvetica" charset="0"/>
                <a:ea typeface="宋体" panose="02010600030101010101" pitchFamily="2" charset="-122"/>
              </a:rPr>
              <a:t>	</a:t>
            </a: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440" dirty="0">
              <a:latin typeface="Helvetica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35" dirty="0">
                <a:solidFill>
                  <a:srgbClr val="262699"/>
                </a:solidFill>
                <a:sym typeface="+mn-ea"/>
              </a:rPr>
              <a:t>所有变量必须在引用前先声明</a:t>
            </a:r>
            <a:endParaRPr lang="en-US" altLang="zh-CN" sz="2435" dirty="0">
              <a:solidFill>
                <a:srgbClr val="262699"/>
              </a:solidFill>
            </a:endParaRPr>
          </a:p>
          <a:p>
            <a:pPr lvl="1" eaLnBrk="1" hangingPunct="1"/>
            <a:r>
              <a:rPr lang="en-US" altLang="zh-CN" sz="2435" dirty="0">
                <a:solidFill>
                  <a:srgbClr val="262699"/>
                </a:solidFill>
                <a:sym typeface="+mn-ea"/>
              </a:rPr>
              <a:t>end</a:t>
            </a:r>
            <a:r>
              <a:rPr lang="zh-CN" altLang="en-US" sz="2435" dirty="0">
                <a:solidFill>
                  <a:srgbClr val="262699"/>
                </a:solidFill>
                <a:sym typeface="+mn-ea"/>
              </a:rPr>
              <a:t>处的名称必须与过程名匹配</a:t>
            </a:r>
            <a:endParaRPr lang="en-US" altLang="zh-CN" sz="2435" dirty="0">
              <a:solidFill>
                <a:srgbClr val="262699"/>
              </a:solidFill>
            </a:endParaRPr>
          </a:p>
          <a:p>
            <a:pPr lvl="1" eaLnBrk="1" hangingPunct="1"/>
            <a:r>
              <a:rPr lang="zh-CN" altLang="en-US" sz="2435" dirty="0">
                <a:solidFill>
                  <a:srgbClr val="262699"/>
                </a:solidFill>
                <a:sym typeface="+mn-ea"/>
              </a:rPr>
              <a:t>类型兼容性</a:t>
            </a:r>
            <a:endParaRPr lang="zh-CN" altLang="en-US" sz="2440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440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dirty="0">
                <a:solidFill>
                  <a:srgbClr val="262699"/>
                </a:solidFill>
                <a:sym typeface="+mn-ea"/>
              </a:rPr>
              <a:t>静态语义</a:t>
            </a: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规则</a:t>
            </a: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435" dirty="0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35" dirty="0">
                <a:solidFill>
                  <a:schemeClr val="tx1"/>
                </a:solidFill>
                <a:sym typeface="+mn-ea"/>
              </a:rPr>
              <a:t>检查这些规则所需的分析可以在编译时进行</a:t>
            </a: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435" dirty="0">
              <a:solidFill>
                <a:schemeClr val="tx1"/>
              </a:solidFill>
              <a:sym typeface="+mn-ea"/>
            </a:endParaRPr>
          </a:p>
          <a:p>
            <a:pPr marL="0" lvl="1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35" dirty="0">
                <a:sym typeface="+mn-ea"/>
              </a:rPr>
              <a:t>属性文法</a:t>
            </a:r>
          </a:p>
          <a:p>
            <a:pPr marL="0" lvl="1"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435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35" dirty="0">
                <a:sym typeface="+mn-ea"/>
              </a:rPr>
              <a:t>描述和检查静态语义规则的形式化方法</a:t>
            </a:r>
          </a:p>
          <a:p>
            <a:pPr lvl="1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35" dirty="0">
                <a:sym typeface="+mn-ea"/>
              </a:rPr>
              <a:t>添加了属性、属性计算函数和谓词函数的BNF</a:t>
            </a:r>
            <a:endParaRPr lang="zh-CN" altLang="en-US" sz="2435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表达式</a:t>
            </a:r>
            <a:r>
              <a:rPr lang="en-US" altLang="zh-CN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值</a:t>
            </a:r>
            <a:r>
              <a:rPr lang="en-US" altLang="zh-CN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”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的属性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4538" y="1112002"/>
            <a:ext cx="10241138" cy="470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	</a:t>
            </a: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435" b="1">
              <a:solidFill>
                <a:schemeClr val="tx1"/>
              </a:solidFill>
              <a:sym typeface="+mn-ea"/>
            </a:endParaRPr>
          </a:p>
          <a:p>
            <a:pPr lvl="1">
              <a:buNone/>
            </a:pPr>
            <a:r>
              <a:rPr lang="en-US" altLang="zh-CN" sz="2435">
                <a:latin typeface="Courier New" panose="02070309020205020404" pitchFamily="49" charset="0"/>
                <a:sym typeface="+mn-ea"/>
              </a:rPr>
              <a:t>&lt;assign&gt; -&gt; &lt;var&gt; = &lt;expr&gt;</a:t>
            </a:r>
            <a:endParaRPr lang="en-US" altLang="zh-CN" sz="2435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2435">
                <a:latin typeface="Courier New" panose="02070309020205020404" pitchFamily="49" charset="0"/>
                <a:sym typeface="+mn-ea"/>
              </a:rPr>
              <a:t>&lt;expr&gt; -&gt; &lt;var&gt; + &lt;var&gt; | &lt;var&gt;</a:t>
            </a:r>
            <a:endParaRPr lang="en-US" altLang="zh-CN" sz="2435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2435">
                <a:latin typeface="Courier New" panose="02070309020205020404" pitchFamily="49" charset="0"/>
                <a:sym typeface="+mn-ea"/>
              </a:rPr>
              <a:t>&lt;var&gt; -&gt; A | B | C</a:t>
            </a:r>
            <a:endParaRPr lang="en-US" altLang="zh-CN" sz="2435">
              <a:latin typeface="Courier New" panose="02070309020205020404" pitchFamily="49" charset="0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435" b="1">
              <a:solidFill>
                <a:schemeClr val="tx1"/>
              </a:solidFill>
              <a:sym typeface="+mn-ea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435" b="1">
              <a:solidFill>
                <a:schemeClr val="tx1"/>
              </a:solidFill>
              <a:sym typeface="+mn-ea"/>
            </a:endParaRPr>
          </a:p>
          <a:p>
            <a:pPr marL="0" lvl="1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属性集合</a:t>
            </a:r>
          </a:p>
          <a:p>
            <a:pPr marL="0" lvl="1"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435" b="1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35">
                <a:latin typeface="Courier New" panose="02070309020205020404" pitchFamily="49" charset="0"/>
                <a:sym typeface="+mn-ea"/>
              </a:rPr>
              <a:t>actual_type</a:t>
            </a:r>
            <a:r>
              <a:rPr lang="en-US" altLang="zh-CN" sz="2435">
                <a:sym typeface="+mn-ea"/>
              </a:rPr>
              <a:t>: </a:t>
            </a:r>
            <a:r>
              <a:rPr lang="en-US" altLang="zh-CN" sz="2435">
                <a:latin typeface="Courier New" panose="02070309020205020404" pitchFamily="49" charset="0"/>
                <a:sym typeface="+mn-ea"/>
              </a:rPr>
              <a:t>&lt;var&gt;</a:t>
            </a:r>
            <a:r>
              <a:rPr lang="zh-CN" altLang="en-US" sz="2435">
                <a:latin typeface="Courier New" panose="02070309020205020404" pitchFamily="49" charset="0"/>
                <a:sym typeface="+mn-ea"/>
              </a:rPr>
              <a:t>和</a:t>
            </a:r>
            <a:r>
              <a:rPr lang="en-US" altLang="zh-CN" sz="2435">
                <a:latin typeface="Courier New" panose="02070309020205020404" pitchFamily="49" charset="0"/>
                <a:sym typeface="+mn-ea"/>
              </a:rPr>
              <a:t>&lt;expr&gt;</a:t>
            </a:r>
            <a:r>
              <a:rPr lang="en-US" altLang="zh-CN" sz="2435">
                <a:sym typeface="+mn-ea"/>
              </a:rPr>
              <a:t> </a:t>
            </a:r>
            <a:r>
              <a:rPr lang="zh-CN" altLang="en-US" sz="2435">
                <a:sym typeface="+mn-ea"/>
              </a:rPr>
              <a:t>的综合属性</a:t>
            </a:r>
            <a:endParaRPr lang="en-US" altLang="zh-CN" sz="2435"/>
          </a:p>
          <a:p>
            <a:pPr lvl="1"/>
            <a:r>
              <a:rPr lang="en-US" altLang="zh-CN" sz="2435">
                <a:latin typeface="Courier New" panose="02070309020205020404" pitchFamily="49" charset="0"/>
                <a:sym typeface="+mn-ea"/>
              </a:rPr>
              <a:t>expected_type</a:t>
            </a:r>
            <a:r>
              <a:rPr lang="en-US" altLang="zh-CN" sz="2435">
                <a:sym typeface="+mn-ea"/>
              </a:rPr>
              <a:t>: </a:t>
            </a:r>
            <a:r>
              <a:rPr lang="en-US" altLang="zh-CN" sz="2435">
                <a:latin typeface="Courier New" panose="02070309020205020404" pitchFamily="49" charset="0"/>
                <a:sym typeface="+mn-ea"/>
              </a:rPr>
              <a:t>&lt;expr&gt;</a:t>
            </a:r>
            <a:r>
              <a:rPr lang="zh-CN" altLang="en-US" sz="2435">
                <a:latin typeface="Courier New" panose="02070309020205020404" pitchFamily="49" charset="0"/>
                <a:sym typeface="+mn-ea"/>
              </a:rPr>
              <a:t>的继承属性</a:t>
            </a:r>
            <a:r>
              <a:rPr lang="en-US" altLang="zh-CN" sz="2435">
                <a:sym typeface="+mn-ea"/>
              </a:rPr>
              <a:t>  </a:t>
            </a:r>
            <a:endParaRPr lang="en-US" altLang="zh-CN" sz="2435"/>
          </a:p>
          <a:p>
            <a:pPr marL="0" lvl="1"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435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="" xmlns:a16="http://schemas.microsoft.com/office/drawing/2014/main" id="{9F6332FF-C6DE-8F46-BA89-FA229B25257B}"/>
              </a:ext>
            </a:extLst>
          </p:cNvPr>
          <p:cNvSpPr txBox="1"/>
          <p:nvPr/>
        </p:nvSpPr>
        <p:spPr>
          <a:xfrm>
            <a:off x="904818" y="1540627"/>
            <a:ext cx="10241138" cy="4419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语法	</a:t>
            </a:r>
            <a:r>
              <a:rPr lang="en-US" altLang="zh-CN" sz="2435" dirty="0">
                <a:latin typeface="Courier New" panose="02070309020205020404" pitchFamily="49" charset="0"/>
                <a:sym typeface="+mn-ea"/>
              </a:rPr>
              <a:t>&lt;expr&gt; </a:t>
            </a:r>
            <a:r>
              <a:rPr lang="en-US" altLang="zh-CN" sz="2435" dirty="0"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zh-CN" sz="2435" dirty="0">
                <a:latin typeface="Courier New" panose="02070309020205020404" pitchFamily="49" charset="0"/>
                <a:sym typeface="+mn-ea"/>
              </a:rPr>
              <a:t> &lt;</a:t>
            </a:r>
            <a:r>
              <a:rPr lang="en-US" altLang="zh-CN" sz="2435" dirty="0" err="1">
                <a:latin typeface="Courier New" panose="02070309020205020404" pitchFamily="49" charset="0"/>
                <a:sym typeface="+mn-ea"/>
              </a:rPr>
              <a:t>var</a:t>
            </a:r>
            <a:r>
              <a:rPr lang="en-US" altLang="zh-CN" sz="2435" dirty="0">
                <a:latin typeface="Courier New" panose="02070309020205020404" pitchFamily="49" charset="0"/>
                <a:sym typeface="+mn-ea"/>
              </a:rPr>
              <a:t>&gt;[1] + &lt;</a:t>
            </a:r>
            <a:r>
              <a:rPr lang="en-US" altLang="zh-CN" sz="2435" dirty="0" err="1">
                <a:latin typeface="Courier New" panose="02070309020205020404" pitchFamily="49" charset="0"/>
                <a:sym typeface="+mn-ea"/>
              </a:rPr>
              <a:t>var</a:t>
            </a:r>
            <a:r>
              <a:rPr lang="en-US" altLang="zh-CN" sz="2435" dirty="0">
                <a:latin typeface="Courier New" panose="02070309020205020404" pitchFamily="49" charset="0"/>
                <a:sym typeface="+mn-ea"/>
              </a:rPr>
              <a:t>&gt;[2]</a:t>
            </a: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2435" dirty="0">
              <a:latin typeface="Courier New" panose="02070309020205020404" pitchFamily="49" charset="0"/>
              <a:sym typeface="+mn-ea"/>
            </a:endParaRPr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语义规则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435" dirty="0">
                <a:latin typeface="Courier New" panose="02070309020205020404" pitchFamily="49" charset="0"/>
                <a:sym typeface="+mn-ea"/>
              </a:rPr>
              <a:t>&lt;expr&gt;.</a:t>
            </a:r>
            <a:r>
              <a:rPr lang="en-US" altLang="zh-CN" sz="2435" dirty="0" err="1">
                <a:latin typeface="Courier New" panose="02070309020205020404" pitchFamily="49" charset="0"/>
                <a:sym typeface="+mn-ea"/>
              </a:rPr>
              <a:t>actual_type</a:t>
            </a:r>
            <a:r>
              <a:rPr lang="en-US" altLang="zh-CN" sz="2435" dirty="0"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CN" sz="2435" dirty="0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zh-CN" sz="2435" dirty="0">
                <a:latin typeface="Courier New" panose="02070309020205020404" pitchFamily="49" charset="0"/>
                <a:sym typeface="+mn-ea"/>
              </a:rPr>
              <a:t> &lt;</a:t>
            </a:r>
            <a:r>
              <a:rPr lang="en-US" altLang="zh-CN" sz="2435" dirty="0" err="1">
                <a:latin typeface="Courier New" panose="02070309020205020404" pitchFamily="49" charset="0"/>
                <a:sym typeface="+mn-ea"/>
              </a:rPr>
              <a:t>var</a:t>
            </a:r>
            <a:r>
              <a:rPr lang="en-US" altLang="zh-CN" sz="2435" dirty="0">
                <a:latin typeface="Courier New" panose="02070309020205020404" pitchFamily="49" charset="0"/>
                <a:sym typeface="+mn-ea"/>
              </a:rPr>
              <a:t>&gt;[1].</a:t>
            </a:r>
            <a:r>
              <a:rPr lang="en-US" altLang="zh-CN" sz="2435" dirty="0" err="1">
                <a:latin typeface="Courier New" panose="02070309020205020404" pitchFamily="49" charset="0"/>
                <a:sym typeface="+mn-ea"/>
              </a:rPr>
              <a:t>actual_type</a:t>
            </a:r>
            <a:endParaRPr lang="en-US" altLang="zh-CN" sz="2435" dirty="0">
              <a:latin typeface="Courier New" panose="02070309020205020404" pitchFamily="49" charset="0"/>
              <a:sym typeface="+mn-ea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435" b="1" dirty="0">
              <a:solidFill>
                <a:schemeClr val="tx1"/>
              </a:solidFill>
              <a:sym typeface="+mn-ea"/>
            </a:endParaRPr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谓词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710" dirty="0">
                <a:latin typeface="Courier New" panose="02070309020205020404" pitchFamily="49" charset="0"/>
                <a:sym typeface="+mn-ea"/>
              </a:rPr>
              <a:t>&lt;</a:t>
            </a:r>
            <a:r>
              <a:rPr lang="en-US" altLang="zh-CN" sz="2710" dirty="0" err="1">
                <a:latin typeface="Courier New" panose="02070309020205020404" pitchFamily="49" charset="0"/>
                <a:sym typeface="+mn-ea"/>
              </a:rPr>
              <a:t>var</a:t>
            </a:r>
            <a:r>
              <a:rPr lang="en-US" altLang="zh-CN" sz="2710" dirty="0">
                <a:latin typeface="Courier New" panose="02070309020205020404" pitchFamily="49" charset="0"/>
                <a:sym typeface="+mn-ea"/>
              </a:rPr>
              <a:t>&gt;[1].</a:t>
            </a:r>
            <a:r>
              <a:rPr lang="en-US" altLang="zh-CN" sz="2710" dirty="0" err="1">
                <a:latin typeface="Courier New" panose="02070309020205020404" pitchFamily="49" charset="0"/>
                <a:sym typeface="+mn-ea"/>
              </a:rPr>
              <a:t>actual_type</a:t>
            </a:r>
            <a:r>
              <a:rPr lang="en-US" altLang="zh-CN" sz="2710" dirty="0">
                <a:latin typeface="Courier New" panose="02070309020205020404" pitchFamily="49" charset="0"/>
                <a:sym typeface="+mn-ea"/>
              </a:rPr>
              <a:t> == &lt;</a:t>
            </a:r>
            <a:r>
              <a:rPr lang="en-US" altLang="zh-CN" sz="2710" dirty="0" err="1">
                <a:latin typeface="Courier New" panose="02070309020205020404" pitchFamily="49" charset="0"/>
                <a:sym typeface="+mn-ea"/>
              </a:rPr>
              <a:t>var</a:t>
            </a:r>
            <a:r>
              <a:rPr lang="en-US" altLang="zh-CN" sz="2710" dirty="0">
                <a:latin typeface="Courier New" panose="02070309020205020404" pitchFamily="49" charset="0"/>
                <a:sym typeface="+mn-ea"/>
              </a:rPr>
              <a:t>&gt;[2].</a:t>
            </a:r>
            <a:r>
              <a:rPr lang="en-US" altLang="zh-CN" sz="2710" dirty="0" err="1">
                <a:latin typeface="Courier New" panose="02070309020205020404" pitchFamily="49" charset="0"/>
                <a:sym typeface="+mn-ea"/>
              </a:rPr>
              <a:t>actual_type</a:t>
            </a:r>
            <a:endParaRPr lang="en-US" altLang="zh-CN" sz="2710" dirty="0">
              <a:latin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710" dirty="0">
                <a:latin typeface="Courier New" panose="02070309020205020404" pitchFamily="49" charset="0"/>
                <a:sym typeface="+mn-ea"/>
              </a:rPr>
              <a:t>&lt;expr&gt;.</a:t>
            </a:r>
            <a:r>
              <a:rPr lang="en-US" altLang="zh-CN" sz="2710" dirty="0" err="1">
                <a:latin typeface="Courier New" panose="02070309020205020404" pitchFamily="49" charset="0"/>
                <a:sym typeface="+mn-ea"/>
              </a:rPr>
              <a:t>expected_type</a:t>
            </a:r>
            <a:r>
              <a:rPr lang="en-US" altLang="zh-CN" sz="2710" dirty="0">
                <a:latin typeface="Courier New" panose="02070309020205020404" pitchFamily="49" charset="0"/>
                <a:sym typeface="+mn-ea"/>
              </a:rPr>
              <a:t> == &lt;expr&gt;.</a:t>
            </a:r>
            <a:r>
              <a:rPr lang="en-US" altLang="zh-CN" sz="2710" dirty="0" err="1">
                <a:latin typeface="Courier New" panose="02070309020205020404" pitchFamily="49" charset="0"/>
                <a:sym typeface="+mn-ea"/>
              </a:rPr>
              <a:t>actual_type</a:t>
            </a:r>
            <a:endParaRPr lang="en-US" altLang="zh-CN" sz="2710" dirty="0">
              <a:latin typeface="Courier New" panose="02070309020205020404" pitchFamily="49" charset="0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95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提纲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283452"/>
            <a:ext cx="10241138" cy="424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语法的描述和分析</a:t>
            </a:r>
          </a:p>
          <a:p>
            <a:pPr lvl="1">
              <a:lnSpc>
                <a:spcPct val="90000"/>
              </a:lnSpc>
            </a:pP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	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r>
              <a:rPr lang="en-US" dirty="0"/>
              <a:t>	if </a:t>
            </a:r>
            <a:r>
              <a:rPr lang="en-US" dirty="0" err="1"/>
              <a:t>control_expression</a:t>
            </a:r>
            <a:endParaRPr lang="en-US" dirty="0"/>
          </a:p>
          <a:p>
            <a:r>
              <a:rPr lang="en-US" dirty="0"/>
              <a:t>	then clause</a:t>
            </a:r>
          </a:p>
          <a:p>
            <a:r>
              <a:rPr lang="en-US" dirty="0"/>
              <a:t>	else clause</a:t>
            </a:r>
          </a:p>
          <a:p>
            <a:endParaRPr lang="en-US" dirty="0"/>
          </a:p>
          <a:p>
            <a:r>
              <a:rPr lang="en-US" dirty="0"/>
              <a:t>	&lt;</a:t>
            </a:r>
            <a:r>
              <a:rPr lang="en-US" dirty="0" err="1"/>
              <a:t>if_stmt</a:t>
            </a:r>
            <a:r>
              <a:rPr lang="en-US" dirty="0"/>
              <a:t>&gt; → if &lt;</a:t>
            </a:r>
            <a:r>
              <a:rPr lang="en-US" dirty="0" err="1"/>
              <a:t>logic_expr</a:t>
            </a:r>
            <a:r>
              <a:rPr lang="en-US" dirty="0"/>
              <a:t>&gt; then &lt;</a:t>
            </a:r>
            <a:r>
              <a:rPr lang="en-US" dirty="0" err="1"/>
              <a:t>stmt</a:t>
            </a:r>
            <a:r>
              <a:rPr lang="en-US" dirty="0"/>
              <a:t>&gt;</a:t>
            </a:r>
          </a:p>
          <a:p>
            <a:r>
              <a:rPr lang="en-US" dirty="0"/>
              <a:t>		     | if &lt;</a:t>
            </a:r>
            <a:r>
              <a:rPr lang="en-US" dirty="0" err="1"/>
              <a:t>logic_expr</a:t>
            </a:r>
            <a:r>
              <a:rPr lang="en-US" dirty="0"/>
              <a:t>&gt; then &lt;</a:t>
            </a:r>
            <a:r>
              <a:rPr lang="en-US" dirty="0" err="1"/>
              <a:t>stmt</a:t>
            </a:r>
            <a:r>
              <a:rPr lang="en-US" dirty="0"/>
              <a:t>&gt; else &lt;</a:t>
            </a:r>
            <a:r>
              <a:rPr lang="en-US" dirty="0" err="1"/>
              <a:t>stmt</a:t>
            </a:r>
            <a:r>
              <a:rPr lang="en-US" dirty="0"/>
              <a:t>&gt;</a:t>
            </a:r>
          </a:p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	if </a:t>
            </a:r>
            <a:r>
              <a:rPr lang="en-US" altLang="zh-CN" dirty="0" err="1"/>
              <a:t>i</a:t>
            </a:r>
            <a:r>
              <a:rPr lang="en-US" altLang="zh-CN" dirty="0"/>
              <a:t> &gt; 0.5 {sum = sum + </a:t>
            </a:r>
            <a:r>
              <a:rPr lang="en-US" altLang="zh-CN" dirty="0" err="1"/>
              <a:t>i</a:t>
            </a:r>
            <a:r>
              <a:rPr lang="en-US" altLang="zh-CN" dirty="0"/>
              <a:t>} 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	if err != nil {return err}</a:t>
            </a:r>
          </a:p>
        </p:txBody>
      </p:sp>
    </p:spTree>
    <p:extLst>
      <p:ext uri="{BB962C8B-B14F-4D97-AF65-F5344CB8AC3E}">
        <p14:creationId xmlns:p14="http://schemas.microsoft.com/office/powerpoint/2010/main" val="12171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2" descr="D:\e03-06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796925"/>
            <a:ext cx="882015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讨论</a:t>
            </a:r>
            <a:endParaRPr lang="zh-CN" altLang="en-US" sz="325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173" y="1112002"/>
            <a:ext cx="10241138" cy="385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Tx/>
              <a:buSzTx/>
            </a:pPr>
            <a:endParaRPr lang="zh-CN" altLang="en-US" sz="271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考虑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下面的文法。</a:t>
            </a: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&lt;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S&gt;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/>
              </a:rPr>
              <a:t>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&lt;A&gt;&lt;S&gt;&lt;A&gt; | a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&lt;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A&gt;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/>
              </a:rPr>
              <a:t>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a | b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以下哪个不属于该文法所产生的语言</a:t>
            </a:r>
            <a:r>
              <a:rPr lang="zh-CN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lang="en-US" altLang="zh-CN" sz="2000" dirty="0" smtClean="0"/>
              <a:t>Ababa</a:t>
            </a:r>
            <a:r>
              <a:rPr lang="zh-CN" altLang="en-US" sz="2000" dirty="0"/>
              <a:t>，</a:t>
            </a:r>
            <a:r>
              <a:rPr lang="en-US" altLang="zh-CN" sz="2000" dirty="0" err="1" smtClean="0"/>
              <a:t>aaaba</a:t>
            </a:r>
            <a:r>
              <a:rPr lang="zh-CN" altLang="en-US" sz="2000" dirty="0"/>
              <a:t>，</a:t>
            </a:r>
            <a:r>
              <a:rPr lang="en-US" altLang="zh-CN" sz="2000" dirty="0" err="1" smtClean="0"/>
              <a:t>bababab</a:t>
            </a:r>
            <a:r>
              <a:rPr lang="zh-CN" altLang="en-US" sz="2000" dirty="0"/>
              <a:t>，</a:t>
            </a:r>
            <a:r>
              <a:rPr lang="en-US" altLang="zh-CN" sz="2000" dirty="0" err="1" smtClean="0"/>
              <a:t>abababa</a:t>
            </a:r>
            <a:endParaRPr lang="en-US" altLang="zh-CN" sz="2000" dirty="0" smtClean="0"/>
          </a:p>
          <a:p>
            <a:pPr lvl="0"/>
            <a:endParaRPr lang="en-US" altLang="zh-CN" sz="2000" dirty="0"/>
          </a:p>
          <a:p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 	</a:t>
            </a:r>
            <a:r>
              <a:rPr lang="zh-CN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考虑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如下的上下文无关文法：</a:t>
            </a: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E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/>
              </a:rPr>
              <a:t>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T | T + E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T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/>
              </a:rPr>
              <a:t>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* E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请证明该文法是有歧义的。</a:t>
            </a: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请改写为无歧义并描述同一语言的上下文无关文法。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问题研讨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173" y="1112002"/>
            <a:ext cx="10241138" cy="568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</a:rPr>
              <a:t>为什么需要语法？</a:t>
            </a: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71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</a:rPr>
              <a:t>现实生活中的语言的语法是如何定义的？为什么用“产生式”来定义文法？</a:t>
            </a: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71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</a:rPr>
              <a:t>语法正确的程序就是正确的程序吗？</a:t>
            </a: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71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</a:rPr>
              <a:t>上下文无关文法最本质的特征是什么？用它来定义程序设计语言够用吗？</a:t>
            </a: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71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</a:rPr>
              <a:t>什么是语义？文法也带有语义吗？</a:t>
            </a: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71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dirty="0">
                <a:latin typeface="微软雅黑" panose="020B0503020204020204" charset="-122"/>
                <a:ea typeface="微软雅黑" panose="020B0503020204020204" charset="-122"/>
              </a:rPr>
              <a:t>用属性文法来表示语言的语义有什么好处？你还能想到别的用来表示语义的方法吗？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3774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作业1（提交截止日期：Mar. </a:t>
            </a:r>
            <a:r>
              <a:rPr lang="en-US" altLang="zh-CN" sz="325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18</a:t>
            </a:r>
            <a:r>
              <a:rPr lang="zh-CN" altLang="en-US" sz="325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th 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173" y="1112002"/>
            <a:ext cx="10241138" cy="508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9th edition，第三章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3（例3.4文法见下页）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en-US" altLang="zh-CN" sz="27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(b)</a:t>
            </a:r>
            <a:r>
              <a:rPr lang="zh-CN" altLang="en-US" sz="27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7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7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71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7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 smtClean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可选：Go</a:t>
            </a: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环境配置和尝试ch1的1~3实例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作业1</a:t>
            </a:r>
            <a:r>
              <a:rPr lang="ja-JP" altLang="en-US" sz="3250" b="1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中的文法</a:t>
            </a:r>
            <a:endParaRPr lang="zh-CN" altLang="en-US" sz="325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" y="1989138"/>
            <a:ext cx="9104313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作业1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172" y="1112002"/>
            <a:ext cx="10520315" cy="517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CN" sz="2440" b="1" dirty="0">
                <a:latin typeface="Helvetica" charset="0"/>
                <a:ea typeface="宋体" panose="02010600030101010101" pitchFamily="2" charset="-122"/>
              </a:rPr>
              <a:t>3.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 重写例</a:t>
            </a:r>
            <a:r>
              <a:rPr lang="en-US" altLang="zh-CN" sz="2440" b="1" dirty="0">
                <a:latin typeface="Helvetica" charset="0"/>
                <a:ea typeface="宋体" panose="02010600030101010101" pitchFamily="2" charset="-122"/>
              </a:rPr>
              <a:t>3.4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中的</a:t>
            </a:r>
            <a:r>
              <a:rPr lang="en-US" altLang="zh-CN" sz="2440" b="1" dirty="0">
                <a:latin typeface="Helvetica" charset="0"/>
                <a:ea typeface="宋体" panose="02010600030101010101" pitchFamily="2" charset="-122"/>
              </a:rPr>
              <a:t>BNF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，使得</a:t>
            </a:r>
            <a:r>
              <a:rPr lang="en-US" altLang="zh-CN" sz="2440" b="1" dirty="0">
                <a:latin typeface="Helvetica" charset="0"/>
                <a:ea typeface="宋体" panose="02010600030101010101" pitchFamily="2" charset="-122"/>
              </a:rPr>
              <a:t>+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的优先级高于*并且强制</a:t>
            </a:r>
            <a:r>
              <a:rPr lang="en-US" altLang="zh-CN" sz="2440" b="1" dirty="0">
                <a:latin typeface="Helvetica" charset="0"/>
                <a:ea typeface="宋体" panose="02010600030101010101" pitchFamily="2" charset="-122"/>
              </a:rPr>
              <a:t>+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为右结合。</a:t>
            </a: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40" b="1" dirty="0">
                <a:latin typeface="Helvetica" charset="0"/>
                <a:ea typeface="宋体" panose="02010600030101010101" pitchFamily="2" charset="-122"/>
              </a:rPr>
              <a:t>7.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 使用例</a:t>
            </a:r>
            <a:r>
              <a:rPr lang="en-US" altLang="zh-CN" sz="2440" b="1" dirty="0">
                <a:latin typeface="Helvetica" charset="0"/>
                <a:ea typeface="宋体" panose="02010600030101010101" pitchFamily="2" charset="-122"/>
              </a:rPr>
              <a:t>3.4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中的文法，为以下语句给出语法分析树和最左推导</a:t>
            </a: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       </a:t>
            </a:r>
            <a:r>
              <a:rPr lang="en-US" altLang="zh-CN" sz="2440" b="1" dirty="0">
                <a:latin typeface="Helvetica" charset="0"/>
                <a:ea typeface="宋体" panose="02010600030101010101" pitchFamily="2" charset="-122"/>
              </a:rPr>
              <a:t>A=B+C+A</a:t>
            </a:r>
          </a:p>
          <a:p>
            <a:pPr lvl="1">
              <a:lnSpc>
                <a:spcPct val="90000"/>
              </a:lnSpc>
            </a:pPr>
            <a:r>
              <a:rPr lang="en-US" altLang="zh-CN" sz="2440" b="1" dirty="0" smtClean="0">
                <a:latin typeface="Helvetica" charset="0"/>
                <a:ea typeface="宋体" panose="02010600030101010101" pitchFamily="2" charset="-122"/>
              </a:rPr>
              <a:t>	  A</a:t>
            </a:r>
            <a:r>
              <a:rPr lang="en-US" altLang="zh-CN" sz="2440" b="1" dirty="0">
                <a:latin typeface="Helvetica" charset="0"/>
                <a:ea typeface="宋体" panose="02010600030101010101" pitchFamily="2" charset="-122"/>
              </a:rPr>
              <a:t>= </a:t>
            </a:r>
            <a:r>
              <a:rPr lang="en-US" altLang="zh-CN" sz="2440" b="1" dirty="0" smtClean="0">
                <a:latin typeface="Helvetica" charset="0"/>
                <a:ea typeface="宋体" panose="02010600030101010101" pitchFamily="2" charset="-122"/>
              </a:rPr>
              <a:t>A*(B+C)</a:t>
            </a: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40" b="1" dirty="0" smtClean="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rPr>
              <a:t>8</a:t>
            </a:r>
            <a:r>
              <a:rPr lang="en-US" altLang="zh-CN" sz="2440" b="1" dirty="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rPr>
              <a:t>. 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证明以下文法有歧义：</a:t>
            </a: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40" b="1" dirty="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rPr>
              <a:t>      </a:t>
            </a:r>
            <a:r>
              <a:rPr lang="en-US" altLang="zh-CN" sz="2440" b="1" dirty="0">
                <a:latin typeface="Helvetica" charset="0"/>
                <a:ea typeface="宋体" panose="02010600030101010101" pitchFamily="2" charset="-122"/>
              </a:rPr>
              <a:t>&lt;S&gt; </a:t>
            </a:r>
            <a:r>
              <a:rPr lang="en-US" altLang="zh-CN" sz="2440" b="1" dirty="0">
                <a:latin typeface="Helvetica" charset="0"/>
                <a:ea typeface="宋体" panose="02010600030101010101" pitchFamily="2" charset="-122"/>
                <a:sym typeface="Wingdings" pitchFamily="2" charset="2"/>
              </a:rPr>
              <a:t> &lt;A&gt;</a:t>
            </a:r>
          </a:p>
          <a:p>
            <a:pPr lvl="1">
              <a:lnSpc>
                <a:spcPct val="90000"/>
              </a:lnSpc>
            </a:pPr>
            <a:r>
              <a:rPr lang="en-US" altLang="zh-CN" sz="2440" b="1" dirty="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  <a:sym typeface="Wingdings" pitchFamily="2" charset="2"/>
              </a:rPr>
              <a:t>      &lt;A&gt;  &lt;A&gt; + &lt;A&gt; | &lt;id</a:t>
            </a:r>
            <a:r>
              <a:rPr lang="en-US" altLang="zh-CN" sz="2440" b="1" dirty="0">
                <a:latin typeface="Helvetica" charset="0"/>
                <a:ea typeface="宋体" panose="02010600030101010101" pitchFamily="2" charset="-122"/>
                <a:sym typeface="Wingdings" pitchFamily="2" charset="2"/>
              </a:rPr>
              <a:t>&gt;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CN" sz="2440" b="1" dirty="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  <a:sym typeface="Wingdings" pitchFamily="2" charset="2"/>
              </a:rPr>
              <a:t>      </a:t>
            </a:r>
            <a:r>
              <a:rPr lang="en-US" altLang="zh-CN" sz="2440" b="1" dirty="0">
                <a:latin typeface="Helvetica" charset="0"/>
                <a:ea typeface="宋体" panose="02010600030101010101" pitchFamily="2" charset="-122"/>
                <a:sym typeface="Wingdings" pitchFamily="2" charset="2"/>
              </a:rPr>
              <a:t>&lt;id&gt;  a | b | c</a:t>
            </a:r>
            <a:endParaRPr lang="en-US" altLang="zh-CN" sz="2710" b="1" dirty="0">
              <a:latin typeface="微软雅黑" panose="020B0503020204020204" charset="-122"/>
              <a:ea typeface="微软雅黑" panose="020B0503020204020204" charset="-122"/>
              <a:sym typeface="Wingdings" pitchFamily="2" charset="2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Wingdings" pitchFamily="2" charset="2"/>
              </a:rPr>
              <a:t>9.</a:t>
            </a:r>
            <a:r>
              <a:rPr lang="en-US" altLang="zh-CN" sz="271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Wingdings" pitchFamily="2" charset="2"/>
              </a:rPr>
              <a:t> </a:t>
            </a:r>
            <a:r>
              <a:rPr lang="zh-CN" altLang="en-US" sz="2400" b="1" dirty="0">
                <a:latin typeface="Helvetica" charset="0"/>
                <a:ea typeface="宋体" panose="02010600030101010101" pitchFamily="2" charset="-122"/>
                <a:sym typeface="Wingdings" pitchFamily="2" charset="2"/>
              </a:rPr>
              <a:t>修改</a:t>
            </a:r>
            <a:r>
              <a:rPr lang="zh-CN" altLang="en-US" sz="2400" b="1" dirty="0">
                <a:latin typeface="Helvetica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Helvetica" charset="0"/>
                <a:ea typeface="宋体" panose="02010600030101010101" pitchFamily="2" charset="-122"/>
              </a:rPr>
              <a:t>3.4</a:t>
            </a:r>
            <a:r>
              <a:rPr lang="zh-CN" altLang="en-US" sz="2400" b="1" dirty="0">
                <a:latin typeface="Helvetica" charset="0"/>
                <a:ea typeface="宋体" panose="02010600030101010101" pitchFamily="2" charset="-122"/>
              </a:rPr>
              <a:t>中的</a:t>
            </a:r>
            <a:r>
              <a:rPr lang="en-US" altLang="zh-CN" sz="2400" b="1" dirty="0">
                <a:latin typeface="Helvetica" charset="0"/>
                <a:ea typeface="宋体" panose="02010600030101010101" pitchFamily="2" charset="-122"/>
              </a:rPr>
              <a:t>BNF</a:t>
            </a:r>
            <a:r>
              <a:rPr lang="zh-CN" altLang="en-US" sz="2400" b="1" dirty="0">
                <a:latin typeface="Helvetica" charset="0"/>
                <a:ea typeface="宋体" panose="02010600030101010101" pitchFamily="2" charset="-122"/>
              </a:rPr>
              <a:t>，添加比</a:t>
            </a:r>
            <a:r>
              <a:rPr lang="en-US" altLang="zh-CN" sz="2400" b="1" dirty="0">
                <a:latin typeface="Helvetica" charset="0"/>
                <a:ea typeface="宋体" panose="02010600030101010101" pitchFamily="2" charset="-122"/>
              </a:rPr>
              <a:t>+</a:t>
            </a:r>
            <a:r>
              <a:rPr lang="zh-CN" altLang="en-US" sz="2400" b="1" dirty="0">
                <a:latin typeface="Helvetica" charset="0"/>
                <a:ea typeface="宋体" panose="02010600030101010101" pitchFamily="2" charset="-122"/>
              </a:rPr>
              <a:t>和*的优先级都高的一元减法运算符（负）</a:t>
            </a:r>
            <a:endParaRPr lang="en-US" altLang="zh-CN" sz="2400" b="1" dirty="0">
              <a:latin typeface="Helvetica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13.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写出由字符串构成的语言的文法，该字符串有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个字母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，后面跟相同数目的字母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，其中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n&gt;0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为第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题中的文法推导出的句子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aabb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aaaabbbb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画出语法分析树。</a:t>
            </a:r>
            <a:endParaRPr lang="en-US" altLang="zh-CN" sz="271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710" b="1" dirty="0" smtClean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可选：Go</a:t>
            </a: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环境配置和尝试ch1的1~3实例</a:t>
            </a:r>
          </a:p>
        </p:txBody>
      </p:sp>
    </p:spTree>
    <p:extLst>
      <p:ext uri="{BB962C8B-B14F-4D97-AF65-F5344CB8AC3E}">
        <p14:creationId xmlns:p14="http://schemas.microsoft.com/office/powerpoint/2010/main" val="6166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翻译器和软件仿真计算机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5303" y="1370725"/>
            <a:ext cx="10357420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8B00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机器语言是大多数硬件计算机能够“理解”的唯一语言</a:t>
            </a:r>
          </a:p>
          <a:p>
            <a:pPr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8B00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程序设计仍以高级语言进行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8B00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语言实现者面临的任务是如何使高级语言</a:t>
            </a:r>
            <a:r>
              <a:rPr lang="ja-JP" altLang="en-US" sz="2400">
                <a:solidFill>
                  <a:srgbClr val="8B00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编写的</a:t>
            </a:r>
            <a:r>
              <a:rPr lang="zh-CN" altLang="en-US" sz="2400" dirty="0">
                <a:solidFill>
                  <a:srgbClr val="8B00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程序在实际计算机上执行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8B001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8B001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8B00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语言的实现有两个基本方案</a:t>
            </a:r>
            <a:endParaRPr lang="en-US" altLang="zh-CN" sz="2710" b="1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sym typeface="+mn-ea"/>
              </a:rPr>
              <a:t>翻译（编译）</a:t>
            </a:r>
            <a:endParaRPr lang="en-US" altLang="zh-CN" sz="2400" dirty="0">
              <a:latin typeface="+mn-ea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sym typeface="+mn-ea"/>
              </a:rPr>
              <a:t>软件仿真（解释）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编译过程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003656"/>
              </p:ext>
            </p:extLst>
          </p:nvPr>
        </p:nvGraphicFramePr>
        <p:xfrm>
          <a:off x="3867665" y="54737"/>
          <a:ext cx="5360473" cy="68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r:id="rId4" imgW="5191125" imgH="6562725" progId="Paint.Picture">
                  <p:embed/>
                </p:oleObj>
              </mc:Choice>
              <mc:Fallback>
                <p:oleObj r:id="rId4" imgW="5191125" imgH="65627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7665" y="54737"/>
                        <a:ext cx="5360473" cy="68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语言的描述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5815" y="1283452"/>
            <a:ext cx="10459521" cy="545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程序设计语言的实现人员需要给出语言的精炼、易理解的描述，需要确定词法单元、语法结构的构成和执行后的预期效果</a:t>
            </a:r>
          </a:p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词法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latin typeface="+mn-ea"/>
              </a:rPr>
              <a:t>词素（</a:t>
            </a:r>
            <a:r>
              <a:rPr lang="en-US" altLang="zh-CN" sz="2400" dirty="0" smtClean="0">
                <a:latin typeface="+mn-ea"/>
              </a:rPr>
              <a:t>lexeme</a:t>
            </a:r>
            <a:r>
              <a:rPr lang="zh-CN" altLang="en-US" sz="2400" dirty="0" smtClean="0">
                <a:latin typeface="+mn-ea"/>
              </a:rPr>
              <a:t>）、</a:t>
            </a:r>
            <a:r>
              <a:rPr lang="zh-CN" altLang="en-US" sz="2400" dirty="0" smtClean="0">
                <a:latin typeface="+mn-ea"/>
                <a:sym typeface="+mn-ea"/>
              </a:rPr>
              <a:t>标记</a:t>
            </a:r>
            <a:r>
              <a:rPr lang="zh-CN" altLang="en-US" sz="2400" dirty="0">
                <a:latin typeface="+mn-ea"/>
                <a:sym typeface="+mn-ea"/>
              </a:rPr>
              <a:t>（token）</a:t>
            </a: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</a:t>
            </a: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zh-CN" altLang="en-US" sz="2710" b="1" dirty="0">
                <a:latin typeface="Helvetica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dirty="0">
                <a:latin typeface="+mn-ea"/>
                <a:sym typeface="+mn-ea"/>
              </a:rPr>
              <a:t>程序看起来像什么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>
                <a:latin typeface="+mn-ea"/>
                <a:sym typeface="+mn-ea"/>
              </a:rPr>
              <a:t>	</a:t>
            </a:r>
            <a:r>
              <a:rPr lang="zh-CN" altLang="en-US" sz="2400" dirty="0">
                <a:latin typeface="+mn-ea"/>
                <a:sym typeface="+mn-ea"/>
              </a:rPr>
              <a:t>规定了语言结构（表达式、语句、程序单元）的形式</a:t>
            </a:r>
          </a:p>
          <a:p>
            <a:pPr lvl="1">
              <a:lnSpc>
                <a:spcPct val="90000"/>
              </a:lnSpc>
            </a:pPr>
            <a:endParaRPr lang="zh-CN" altLang="en-US" sz="2710" b="1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语义</a:t>
            </a: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zh-CN" altLang="en-US" sz="2710" b="1" dirty="0">
                <a:latin typeface="Helvetica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dirty="0">
                <a:latin typeface="+mn-ea"/>
                <a:sym typeface="+mn-ea"/>
              </a:rPr>
              <a:t>对各种语法结构赋予的含义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描述语法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283452"/>
            <a:ext cx="10241138" cy="4787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CN" sz="2440" b="1" dirty="0">
              <a:latin typeface="Helvetica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语言</a:t>
            </a:r>
            <a:r>
              <a:rPr lang="zh-CN" altLang="en-US" sz="271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：语句的集合</a:t>
            </a:r>
            <a:r>
              <a:rPr lang="zh-CN" altLang="en-US" sz="2440" b="1" dirty="0">
                <a:latin typeface="Helvetica" charset="0"/>
                <a:ea typeface="宋体" panose="02010600030101010101" pitchFamily="2" charset="-122"/>
              </a:rPr>
              <a:t>	</a:t>
            </a:r>
            <a:endParaRPr lang="zh-CN" altLang="en-US" sz="2440" b="1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440" b="1" dirty="0"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  <a:r>
              <a:rPr lang="zh-CN" altLang="en-US" sz="271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（statement）或</a:t>
            </a: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句子</a:t>
            </a:r>
            <a:r>
              <a:rPr lang="zh-CN" altLang="en-US" sz="271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 sentence ）：来自某种字符集的一串字符</a:t>
            </a: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描述语法的形式方法</a:t>
            </a:r>
            <a:endParaRPr lang="en-US" altLang="zh-CN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sym typeface="+mn-ea"/>
              </a:rPr>
              <a:t>识别</a:t>
            </a:r>
            <a:r>
              <a:rPr lang="zh-CN" altLang="en-US" sz="2800" dirty="0">
                <a:latin typeface="+mn-ea"/>
                <a:sym typeface="+mn-ea"/>
              </a:rPr>
              <a:t>：判断给定的串是不是在语言中</a:t>
            </a:r>
            <a:endParaRPr lang="en-US" altLang="zh-CN" sz="2800" dirty="0">
              <a:latin typeface="+mn-ea"/>
              <a:sym typeface="+mn-ea"/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sym typeface="+mn-ea"/>
              </a:rPr>
              <a:t>生成</a:t>
            </a:r>
            <a:r>
              <a:rPr lang="zh-CN" altLang="en-US" sz="2800" dirty="0">
                <a:latin typeface="+mn-ea"/>
                <a:sym typeface="+mn-ea"/>
              </a:rPr>
              <a:t>：产生语言中句子，更易被人们所理解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文法 （识别？生成？）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112002"/>
            <a:ext cx="10241138" cy="394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例子</a:t>
            </a: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 eaLnBrk="0" fontAlgn="base" hangingPunct="0">
              <a:spcBef>
                <a:spcPct val="20000"/>
              </a:spcBef>
              <a:buClrTx/>
              <a:buSzTx/>
              <a:buNone/>
            </a:pPr>
            <a:endParaRPr kumimoji="1" lang="en-US" altLang="zh-CN" sz="2400" b="1" kern="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marL="342900" indent="-342900" algn="l" eaLnBrk="0" fontAlgn="base" hangingPunct="0">
              <a:spcBef>
                <a:spcPct val="20000"/>
              </a:spcBef>
              <a:buClrTx/>
              <a:buSzTx/>
              <a:buNone/>
            </a:pP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	&lt;program&gt; 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&lt;</a:t>
            </a:r>
            <a:r>
              <a:rPr kumimoji="1" lang="en-US" altLang="zh-CN" sz="24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stmts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&gt;</a:t>
            </a:r>
            <a:endParaRPr kumimoji="1" lang="en-US" altLang="zh-CN" sz="24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spcBef>
                <a:spcPct val="20000"/>
              </a:spcBef>
              <a:buClrTx/>
              <a:buSzTx/>
              <a:buNone/>
            </a:pP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	&lt;</a:t>
            </a:r>
            <a:r>
              <a:rPr kumimoji="1" lang="en-US" altLang="zh-CN" sz="24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stmts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&gt; 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&lt;</a:t>
            </a:r>
            <a:r>
              <a:rPr kumimoji="1" lang="en-US" altLang="zh-CN" sz="24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stmt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&gt; | &lt;</a:t>
            </a:r>
            <a:r>
              <a:rPr kumimoji="1" lang="en-US" altLang="zh-CN" sz="24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stmt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&gt; ; &lt;</a:t>
            </a:r>
            <a:r>
              <a:rPr kumimoji="1" lang="en-US" altLang="zh-CN" sz="24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stmts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&gt;</a:t>
            </a:r>
            <a:endParaRPr kumimoji="1" lang="en-US" altLang="zh-CN" sz="24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spcBef>
                <a:spcPct val="20000"/>
              </a:spcBef>
              <a:buClrTx/>
              <a:buSzTx/>
              <a:buNone/>
            </a:pP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	&lt;</a:t>
            </a:r>
            <a:r>
              <a:rPr kumimoji="1" lang="en-US" altLang="zh-CN" sz="24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stmt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&gt; 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&lt;</a:t>
            </a:r>
            <a:r>
              <a:rPr kumimoji="1" lang="en-US" altLang="zh-CN" sz="24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var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&gt; = &lt;expr&gt;</a:t>
            </a:r>
            <a:endParaRPr kumimoji="1" lang="en-US" altLang="zh-CN" sz="24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spcBef>
                <a:spcPct val="20000"/>
              </a:spcBef>
              <a:buClrTx/>
              <a:buSzTx/>
              <a:buNone/>
            </a:pP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	&lt;</a:t>
            </a:r>
            <a:r>
              <a:rPr kumimoji="1" lang="en-US" altLang="zh-CN" sz="24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var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&gt; 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a | b | c | d</a:t>
            </a:r>
            <a:endParaRPr kumimoji="1" lang="en-US" altLang="zh-CN" sz="24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spcBef>
                <a:spcPct val="20000"/>
              </a:spcBef>
              <a:buClrTx/>
              <a:buSzTx/>
              <a:buNone/>
            </a:pP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	&lt;expr&gt; 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&lt;term&gt; + &lt;term&gt; | &lt;term&gt; - &lt;term&gt;</a:t>
            </a:r>
            <a:endParaRPr kumimoji="1" lang="en-US" altLang="zh-CN" sz="24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spcBef>
                <a:spcPct val="20000"/>
              </a:spcBef>
              <a:buClrTx/>
              <a:buSzTx/>
              <a:buNone/>
            </a:pP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	&lt;term&gt; 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&lt;</a:t>
            </a:r>
            <a:r>
              <a:rPr kumimoji="1" lang="en-US" altLang="zh-CN" sz="24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var</a:t>
            </a:r>
            <a:r>
              <a:rPr kumimoji="1"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&gt; | </a:t>
            </a:r>
            <a:r>
              <a:rPr kumimoji="1" lang="en-US" altLang="zh-CN" sz="24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const</a:t>
            </a:r>
            <a:endParaRPr kumimoji="1" lang="en-US" altLang="zh-CN" sz="2400" b="1" kern="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1643</Words>
  <Application>Microsoft Office PowerPoint</Application>
  <PresentationFormat>自定义</PresentationFormat>
  <Paragraphs>535</Paragraphs>
  <Slides>45</Slides>
  <Notes>45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王天浩</dc:creator>
  <cp:lastModifiedBy>user1</cp:lastModifiedBy>
  <cp:revision>169</cp:revision>
  <dcterms:created xsi:type="dcterms:W3CDTF">2020-02-13T08:17:00Z</dcterms:created>
  <dcterms:modified xsi:type="dcterms:W3CDTF">2022-03-11T01:43:25Z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