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61" r:id="rId3"/>
    <p:sldId id="263" r:id="rId4"/>
    <p:sldId id="309" r:id="rId5"/>
    <p:sldId id="265" r:id="rId6"/>
    <p:sldId id="267" r:id="rId7"/>
    <p:sldId id="313" r:id="rId8"/>
    <p:sldId id="268" r:id="rId9"/>
    <p:sldId id="273" r:id="rId10"/>
    <p:sldId id="274" r:id="rId11"/>
    <p:sldId id="269" r:id="rId12"/>
    <p:sldId id="311" r:id="rId13"/>
    <p:sldId id="312" r:id="rId14"/>
    <p:sldId id="271" r:id="rId15"/>
    <p:sldId id="275" r:id="rId16"/>
    <p:sldId id="276" r:id="rId17"/>
    <p:sldId id="316" r:id="rId18"/>
    <p:sldId id="279" r:id="rId19"/>
    <p:sldId id="280" r:id="rId20"/>
    <p:sldId id="307" r:id="rId21"/>
    <p:sldId id="281" r:id="rId22"/>
    <p:sldId id="317" r:id="rId23"/>
    <p:sldId id="283" r:id="rId24"/>
    <p:sldId id="285" r:id="rId25"/>
    <p:sldId id="286" r:id="rId26"/>
    <p:sldId id="287" r:id="rId27"/>
    <p:sldId id="318" r:id="rId28"/>
    <p:sldId id="288" r:id="rId29"/>
    <p:sldId id="2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82663" autoAdjust="0"/>
  </p:normalViewPr>
  <p:slideViewPr>
    <p:cSldViewPr snapToGrid="0">
      <p:cViewPr>
        <p:scale>
          <a:sx n="77" d="100"/>
          <a:sy n="77" d="100"/>
        </p:scale>
        <p:origin x="-828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2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用来识别名字、保留字、直接数等</a:t>
            </a:r>
            <a:endParaRPr lang="en-US" altLang="zh-CN" dirty="0"/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diagram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9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3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Global declarations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Variables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charClass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lexeme [100];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token;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nextToken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*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in_fp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Function declarations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getNonBlank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Preorder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node is visited before its branches 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followed. Branches from a particular node are followed in left-to-right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the current sentential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A-rules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ASbB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AScBb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top-down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 must choose among these three rules to get the next sentential form,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could be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xcBba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comparing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token of input with the first symbols that can be generated by 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RHSs of those rules.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（</a:t>
            </a:r>
            <a:r>
              <a:rPr lang="en-US" altLang="zh-CN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recursive-descent parser</a:t>
            </a: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）</a:t>
            </a:r>
            <a:endParaRPr lang="en-US" altLang="zh-CN" sz="1200" b="1" dirty="0">
              <a:latin typeface="SimSun" panose="02010600030101010101" pitchFamily="2" charset="-122"/>
              <a:ea typeface="SimSun" panose="02010600030101010101" pitchFamily="2" charset="-122"/>
              <a:cs typeface="Microsoft Sans Serif" panose="020B0604020202020204" pitchFamily="34" charset="0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Microsoft Sans Serif" panose="020B0604020202020204" pitchFamily="34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L in LL specifies a left-to-right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 of the input; the second L specifies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 leftmost derivation is generated.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been using the term context-free without explaining why such rules are in fact "free of context.”</a:t>
            </a:r>
          </a:p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simple reason is that 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nonterminals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appear by themselves to the left of the arrow in context-free rules. </a:t>
            </a:r>
          </a:p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a rule A-&gt;</a:t>
            </a:r>
            <a:r>
              <a:rPr lang="el-GR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A may be replaced by </a:t>
            </a:r>
            <a:r>
              <a:rPr lang="el-GR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anywhere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regardless of where the A occurs.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7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假设我们有一个名为</a:t>
            </a:r>
            <a:r>
              <a:rPr lang="en-US" altLang="zh-CN" sz="1200" b="1" dirty="0" err="1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lex</a:t>
            </a: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的词法分析器，它可以将下一个</a:t>
            </a:r>
            <a:r>
              <a:rPr lang="en-US" altLang="zh-CN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token</a:t>
            </a: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的编码放到</a:t>
            </a:r>
            <a:r>
              <a:rPr lang="en-US" altLang="zh-CN" sz="1200" b="1" dirty="0" err="1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nextToken</a:t>
            </a: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里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latin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</a:rPr>
              <a:t>(“Enter &lt;expr&gt;\n”);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latin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</a:rPr>
              <a:t>(“Exit &lt;expr&gt;\n”);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07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7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（外层括号是</a:t>
            </a:r>
            <a:r>
              <a:rPr lang="en-US" altLang="zh-CN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EBNF</a:t>
            </a: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的元符号）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语法中的终结符一般是</a:t>
            </a:r>
            <a:r>
              <a:rPr lang="en-US" altLang="zh-CN" dirty="0"/>
              <a:t>Tokens</a:t>
            </a:r>
          </a:p>
          <a:p>
            <a:pPr eaLnBrk="1" hangingPunct="1"/>
            <a:r>
              <a:rPr lang="zh-CN" altLang="en-US" dirty="0"/>
              <a:t>语法分析的输入是</a:t>
            </a:r>
            <a:r>
              <a:rPr lang="en-US" altLang="zh-CN" dirty="0"/>
              <a:t>Tokens</a:t>
            </a:r>
          </a:p>
          <a:p>
            <a:pPr eaLnBrk="1" hangingPunct="1"/>
            <a:r>
              <a:rPr lang="zh-CN" altLang="en-US" dirty="0"/>
              <a:t>语法分析产生语法分析树，再形成语义（目标代码），或者直接执行</a:t>
            </a:r>
            <a:endParaRPr lang="en-US" altLang="zh-CN" dirty="0"/>
          </a:p>
          <a:p>
            <a:pPr eaLnBrk="1" hangingPunct="1"/>
            <a:r>
              <a:rPr lang="zh-CN" altLang="en-US" dirty="0"/>
              <a:t>多个产生式的最左（终结符）符号相同时，需要往前看，只到出现不同为止</a:t>
            </a:r>
            <a:endParaRPr lang="zh-CN" altLang="zh-CN" dirty="0"/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一个语言是正则的，当且仅当可以用正则表达式描述它。</a:t>
            </a:r>
            <a:endParaRPr lang="en-US" altLang="zh-CN" sz="1600" dirty="0"/>
          </a:p>
          <a:p>
            <a:r>
              <a:rPr lang="zh-CN" altLang="en-US" sz="1600" dirty="0"/>
              <a:t>可以被一台</a:t>
            </a:r>
            <a:r>
              <a:rPr lang="en-US" altLang="zh-CN" sz="1600" dirty="0"/>
              <a:t>DFA</a:t>
            </a:r>
            <a:r>
              <a:rPr lang="zh-CN" altLang="en-US" sz="1600" dirty="0"/>
              <a:t>接受。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正则语言是有穷自动机的语言。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识别</a:t>
            </a:r>
            <a:r>
              <a:rPr lang="en-US" altLang="zh-CN" dirty="0"/>
              <a:t>{0</a:t>
            </a:r>
            <a:r>
              <a:rPr lang="en-US" altLang="zh-CN" baseline="30000" dirty="0"/>
              <a:t>n</a:t>
            </a:r>
            <a:r>
              <a:rPr lang="en-US" altLang="zh-CN" dirty="0"/>
              <a:t>1</a:t>
            </a:r>
            <a:r>
              <a:rPr lang="en-US" altLang="zh-CN" baseline="30000" dirty="0"/>
              <a:t>n</a:t>
            </a:r>
            <a:r>
              <a:rPr lang="en-US" altLang="zh-CN" dirty="0"/>
              <a:t>|n≥0}</a:t>
            </a:r>
          </a:p>
          <a:p>
            <a:endParaRPr lang="en-US" altLang="zh-CN" dirty="0"/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语法描述、静态语义描述：上次内容</a:t>
            </a:r>
          </a:p>
          <a:p>
            <a:pPr eaLnBrk="1" hangingPunct="1"/>
            <a:r>
              <a:rPr lang="zh-CN" altLang="en-US" dirty="0"/>
              <a:t>词法分析、语法分析：本章内容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8B001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8B0012"/>
                </a:solidFill>
              </a:rPr>
              <a:t>语义分析器</a:t>
            </a:r>
            <a:r>
              <a:rPr lang="zh-CN" altLang="en-US" sz="1200" b="0" dirty="0"/>
              <a:t>检测在语法分析时难以发现的错误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5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0" lang="en-US" altLang="zh-CN" sz="1200" b="1" dirty="0">
                <a:latin typeface="Arial" panose="020B0604020202020204" pitchFamily="34" charset="0"/>
              </a:rPr>
              <a:t>Finite automaton; regular languages; regular expression and regular grammar</a:t>
            </a:r>
          </a:p>
          <a:p>
            <a:pPr>
              <a:spcBef>
                <a:spcPct val="0"/>
              </a:spcBef>
            </a:pPr>
            <a:endParaRPr kumimoji="0" lang="en-US" altLang="zh-CN" sz="12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n-US" altLang="zh-CN" sz="1200" b="1" dirty="0">
                <a:latin typeface="Arial" panose="020B0604020202020204" pitchFamily="34" charset="0"/>
              </a:rPr>
              <a:t>Simplicity - less complex approaches can be used for lexical analysis; separating them simplifies the parser</a:t>
            </a:r>
          </a:p>
          <a:p>
            <a:pPr>
              <a:spcBef>
                <a:spcPct val="0"/>
              </a:spcBef>
            </a:pPr>
            <a:r>
              <a:rPr kumimoji="0" lang="en-US" altLang="zh-CN" sz="1200" b="1" dirty="0">
                <a:latin typeface="Arial" panose="020B0604020202020204" pitchFamily="34" charset="0"/>
              </a:rPr>
              <a:t>Efficiency - separation allows optimization of the lexical analyzer</a:t>
            </a:r>
          </a:p>
          <a:p>
            <a:pPr>
              <a:spcBef>
                <a:spcPct val="0"/>
              </a:spcBef>
            </a:pPr>
            <a:r>
              <a:rPr kumimoji="0" lang="en-US" altLang="zh-CN" sz="1200" b="1" dirty="0">
                <a:latin typeface="Arial" panose="020B0604020202020204" pitchFamily="34" charset="0"/>
              </a:rPr>
              <a:t>Portability - parts of the lexical analyzer may not be portable, but the parser always is portable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iota, constant generator, is used to create a sequence of related values without spelling out each one explicitly.</a:t>
            </a:r>
          </a:p>
          <a:p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In a const declaration, the value of iota begins at zero and increments by one for each item in a sequence.</a:t>
            </a:r>
          </a:p>
          <a:p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3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identifiers in C++:</a:t>
            </a:r>
          </a:p>
          <a:p>
            <a:r>
              <a:rPr lang="en-US" altLang="zh-CN" dirty="0"/>
              <a:t>real numbers:</a:t>
            </a:r>
          </a:p>
          <a:p>
            <a:r>
              <a:rPr lang="en-US" altLang="zh-CN" dirty="0"/>
              <a:t>email addresses:</a:t>
            </a:r>
          </a:p>
          <a:p>
            <a:r>
              <a:rPr lang="en-US" altLang="zh-CN" dirty="0"/>
              <a:t>white spaces:</a:t>
            </a:r>
          </a:p>
          <a:p>
            <a:r>
              <a:rPr lang="en-US" altLang="zh-CN" dirty="0"/>
              <a:t>all C++ source or include files</a:t>
            </a:r>
            <a:endParaRPr lang="zh-CN" altLang="zh-CN" dirty="0"/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6097" y="4555077"/>
            <a:ext cx="12185902" cy="2287682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590">
              <a:solidFill>
                <a:srgbClr val="FFFFFF"/>
              </a:solidFill>
            </a:endParaRPr>
          </a:p>
        </p:txBody>
      </p: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394660" y="1697964"/>
            <a:ext cx="11402664" cy="8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75" b="1" dirty="0">
                <a:solidFill>
                  <a:srgbClr val="9A0000"/>
                </a:solidFill>
                <a:latin typeface="微软雅黑" panose="020B0503020204020204" charset="-122"/>
                <a:ea typeface="微软雅黑" panose="020B0503020204020204" charset="-122"/>
              </a:rPr>
              <a:t>程序设计语言概论</a:t>
            </a:r>
            <a:endParaRPr lang="en-US" altLang="zh-CN" sz="4875" b="1" dirty="0">
              <a:solidFill>
                <a:srgbClr val="9A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" y="397957"/>
            <a:ext cx="2908610" cy="81697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z="1625" smtClean="0"/>
              <a:t>1</a:t>
            </a:fld>
            <a:endParaRPr lang="zh-CN" altLang="en-US" sz="1625"/>
          </a:p>
        </p:txBody>
      </p:sp>
      <p:sp>
        <p:nvSpPr>
          <p:cNvPr id="2" name="文本框 1"/>
          <p:cNvSpPr txBox="1"/>
          <p:nvPr/>
        </p:nvSpPr>
        <p:spPr>
          <a:xfrm>
            <a:off x="2742556" y="3118982"/>
            <a:ext cx="6706870" cy="50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710" b="1" dirty="0">
                <a:solidFill>
                  <a:srgbClr val="9A0000"/>
                </a:solidFill>
                <a:latin typeface="微软雅黑" panose="020B0503020204020204" charset="-122"/>
                <a:ea typeface="微软雅黑" panose="020B0503020204020204" charset="-122"/>
              </a:rPr>
              <a:t>Concepts of Programming Languages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79640" y="4555077"/>
            <a:ext cx="4302760" cy="2155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马秀莉</a:t>
            </a:r>
            <a:r>
              <a:rPr lang="en-US" altLang="zh-CN" sz="244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4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xlma@pku.edu.cn</a:t>
            </a:r>
            <a:endParaRPr lang="en-US" altLang="zh-CN" sz="244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4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信息科学技术学院 智能科学系</a:t>
            </a:r>
            <a:endParaRPr lang="en-US" altLang="zh-CN" sz="24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24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zh-CN" altLang="en-US" sz="24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6"/>
    </mc:Choice>
    <mc:Fallback xmlns="">
      <p:transition spd="slow" advTm="109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正则表达式（例）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112002"/>
            <a:ext cx="10241138" cy="461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710" b="1" dirty="0">
                <a:solidFill>
                  <a:srgbClr val="8B0012"/>
                </a:solidFill>
                <a:latin typeface="微软雅黑" panose="020B0503020204020204" charset="-122"/>
                <a:ea typeface="微软雅黑" panose="020B0503020204020204" charset="-122"/>
              </a:rPr>
              <a:t>标识符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 eaLnBrk="0" fontAlgn="base" hangingPunct="0">
              <a:spcBef>
                <a:spcPct val="20000"/>
              </a:spcBef>
              <a:buClrTx/>
              <a:buSzTx/>
              <a:buNone/>
            </a:pPr>
            <a:endParaRPr kumimoji="1" lang="en-US" altLang="zh-CN" sz="2400" b="1" kern="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latin typeface="Arial" panose="020B0604020202020204" pitchFamily="34" charset="0"/>
              </a:rPr>
              <a:t>letter(</a:t>
            </a:r>
            <a:r>
              <a:rPr lang="en-US" altLang="zh-CN" sz="2400" dirty="0" err="1">
                <a:latin typeface="Arial" panose="020B0604020202020204" pitchFamily="34" charset="0"/>
              </a:rPr>
              <a:t>letter|digit</a:t>
            </a:r>
            <a:r>
              <a:rPr lang="en-US" altLang="zh-CN" sz="2400" dirty="0">
                <a:latin typeface="Arial" panose="020B0604020202020204" pitchFamily="34" charset="0"/>
              </a:rPr>
              <a:t>)*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	letter</a:t>
            </a:r>
            <a:r>
              <a:rPr lang="en-US" altLang="zh-CN" sz="2400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zh-CN" sz="2400" dirty="0">
                <a:latin typeface="Arial" panose="020B0604020202020204" pitchFamily="34" charset="0"/>
              </a:rPr>
              <a:t> A|B|C|…|</a:t>
            </a:r>
            <a:r>
              <a:rPr lang="en-US" altLang="zh-CN" sz="2400" dirty="0" err="1">
                <a:latin typeface="Arial" panose="020B0604020202020204" pitchFamily="34" charset="0"/>
              </a:rPr>
              <a:t>Z|a|b|c</a:t>
            </a:r>
            <a:r>
              <a:rPr lang="en-US" altLang="zh-CN" sz="2400" dirty="0">
                <a:latin typeface="Arial" panose="020B0604020202020204" pitchFamily="34" charset="0"/>
              </a:rPr>
              <a:t>|…|z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	digit </a:t>
            </a:r>
            <a:r>
              <a:rPr lang="en-US" altLang="zh-CN" sz="2400" dirty="0">
                <a:latin typeface="Arial" panose="020B0604020202020204" pitchFamily="34" charset="0"/>
                <a:sym typeface="Symbol" pitchFamily="2" charset="2"/>
              </a:rPr>
              <a:t></a:t>
            </a:r>
            <a:r>
              <a:rPr lang="en-US" altLang="zh-CN" sz="2400" dirty="0">
                <a:latin typeface="Arial" panose="020B0604020202020204" pitchFamily="34" charset="0"/>
              </a:rPr>
              <a:t> 0|1|2|…|9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	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	( r)|( s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	( r )( s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( r )*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	( r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状态转换图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0" y="1236028"/>
            <a:ext cx="7581900" cy="463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词法分析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1699" y="1111576"/>
            <a:ext cx="10459521" cy="513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构造一个词法分析器的方法</a:t>
            </a:r>
            <a:endParaRPr lang="zh-CN" altLang="en-US" sz="2400" dirty="0">
              <a:latin typeface="+mn-ea"/>
              <a:cs typeface="Microsoft Sans Serif" panose="020B0604020202020204" pitchFamily="34" charset="0"/>
            </a:endParaRP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写出标记（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token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）的一种形式描述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(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如，正则表达式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)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，使用软件工具来自动地生成词法分析器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设计一个状态转换图来描述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token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，编写程序实现这种状态转换图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+mn-ea"/>
                <a:cs typeface="Microsoft Sans Serif" panose="020B0604020202020204" pitchFamily="34" charset="0"/>
              </a:rPr>
              <a:t>状态转换图的设计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一个朴素的状态转换图，每一状态，针对源语言中的每一字符，都有一个转换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这样一个图极其庞大！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6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079"/>
            <a:ext cx="11039475" cy="50013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状态转换图的设计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1699" y="1111576"/>
            <a:ext cx="11032302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在许多情况下，可以组合转换来简化状态转换图</a:t>
            </a:r>
            <a:endParaRPr lang="zh-CN" altLang="en-US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用一个字符类来包括所有的字母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当识别一个标识符的时候，所有大小写字母都是等价的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Microsoft Sans Serif" panose="020B0604020202020204" pitchFamily="34" charset="0"/>
            </a:endParaRP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用一个数字类来包括所有的数字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当识别一个整数值的时候，所有数字都是等价的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保留字和标识符可以一起识别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使用一个保留字表，查找决定一个可能的标识符是否保留字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cs typeface="Microsoft Sans Serif" panose="020B0604020202020204" pitchFamily="34" charset="0"/>
            </a:endParaRP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一些功能子程序</a:t>
            </a:r>
          </a:p>
          <a:p>
            <a:pPr marL="1257300" lvl="3" indent="-34290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 err="1">
                <a:ea typeface="SimSun" panose="02010600030101010101" pitchFamily="2" charset="-122"/>
              </a:rPr>
              <a:t>getChar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()-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获取输入的下一个字符，放在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nextChar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，确定其类别，将其类别放入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charClass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3" indent="-34290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 err="1">
                <a:ea typeface="SimSun" panose="02010600030101010101" pitchFamily="2" charset="-122"/>
              </a:rPr>
              <a:t>addChar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()-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将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nextChar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中的字符放入词素表中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3" indent="-34290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>
                <a:ea typeface="SimSun" panose="02010600030101010101" pitchFamily="2" charset="-122"/>
              </a:rPr>
              <a:t>Lookup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()-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判定词素表中的字符串是否为一个保留字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7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978" y="561609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词法分析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（实现）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112002"/>
            <a:ext cx="10241138" cy="6007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int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lex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 {                          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                           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获取输入的下一个字符，放入nextChar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switch (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charClass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) {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case LETTER: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addChar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                       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将nextChar内的字符放入lexeme中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                       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while (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charClass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== LETTER ||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charClass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== DIGIT) {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addChar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}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return lookup(lexeme);           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确定lexeme中的内容是保留字还是名字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break;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case DIGIT: 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addChar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while (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charClass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== DIGIT) {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addChar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</a:t>
            </a:r>
            <a:r>
              <a:rPr kumimoji="1" lang="en-US" altLang="zh-CN" sz="1600" b="1" kern="0" dirty="0" err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getChar</a:t>
            </a:r>
            <a:r>
              <a:rPr kumimoji="1" lang="en-US" altLang="zh-CN" sz="1600" b="1" kern="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();</a:t>
            </a:r>
            <a:endParaRPr kumimoji="1" lang="en-US" altLang="zh-CN" sz="1600" b="1" kern="0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}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return INT_LIT;                  //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将下一个token的编码放到nextToken里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break;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}  /* End of switch */</a:t>
            </a:r>
            <a:endParaRPr kumimoji="1"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l" eaLnBrk="0" fontAlgn="base" hangingPunct="0">
              <a:lnSpc>
                <a:spcPct val="101000"/>
              </a:lnSpc>
              <a:buClrTx/>
              <a:buSzTx/>
              <a:buNone/>
            </a:pP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}  /* End of function </a:t>
            </a:r>
            <a:r>
              <a:rPr kumimoji="1"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lex</a:t>
            </a:r>
            <a:r>
              <a:rPr kumimoji="1"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*/</a:t>
            </a: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语法分析问题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815" y="1111576"/>
            <a:ext cx="11039474" cy="543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给定一个输入程序，语法分析器的目标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发现所有的语法错误；对于每一个错误，给出一条诊断信息并尽快地恢复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对于语法正确的输入，生成语法分析树，或至少是对语法树的遍历（跟踪）</a:t>
            </a:r>
            <a:endParaRPr lang="zh-CN" altLang="en-US" sz="2400" b="1" dirty="0"/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两类语法分析器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自顶向下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——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从根节点开始生成语法分析树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000" b="1" dirty="0">
                <a:solidFill>
                  <a:srgbClr val="8B0012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前序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创建（跟踪）语法分析树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顺序与最左派生相同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自底向上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——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从叶节点开始生成语法分析树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顺序是最右派生的逆</a:t>
            </a:r>
            <a:endParaRPr lang="zh-CN" altLang="en-US" sz="2000" b="1" dirty="0"/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语法分析器每次从输入中仅仅向前看一个</a:t>
            </a:r>
            <a:r>
              <a:rPr lang="en-US" altLang="zh-CN" sz="2400" b="1" dirty="0">
                <a:solidFill>
                  <a:srgbClr val="8B0012"/>
                </a:solidFill>
              </a:rPr>
              <a:t>token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语法分析问题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560" y="1157876"/>
            <a:ext cx="10788880" cy="545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自顶向下语法分析器</a:t>
            </a:r>
          </a:p>
          <a:p>
            <a:pPr marL="800100" lvl="2" indent="-342900">
              <a:lnSpc>
                <a:spcPct val="12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给定一个句子范式，</a:t>
            </a:r>
            <a:r>
              <a:rPr lang="en-US" altLang="zh-CN" sz="2400" b="1" dirty="0" err="1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xA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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，语法分析器必须选择正确的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A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规则，以最左派生的方式得到下一个句子范式（仅使用由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A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产生的第一个符号）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使用最普遍的自顶向下语法分析算法（</a:t>
            </a:r>
            <a:r>
              <a:rPr lang="en-US" altLang="zh-CN" sz="2400" b="1" dirty="0">
                <a:solidFill>
                  <a:srgbClr val="8B0012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LL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算法）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递归下降分析器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——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编码实现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表驱动实现</a:t>
            </a:r>
            <a:endParaRPr lang="zh-CN" altLang="en-US" sz="2000" b="1" dirty="0"/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自底向上语法分析器</a:t>
            </a:r>
          </a:p>
          <a:p>
            <a:pPr marL="800100" lvl="2" indent="-342900">
              <a:lnSpc>
                <a:spcPct val="12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给定一个右句子范式，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，找到中的那个子串，它是某规则的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RHS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，该规则在最右派生过程中产生前一个句子范式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最普遍的自底向上语法分析算法都是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LR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一族的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语法分析问题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1" y="1450457"/>
            <a:ext cx="10788880" cy="265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语法分析的复杂性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对于任一非歧义语法都可行的语法分析器既复杂又低效（ 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O(n</a:t>
            </a:r>
            <a:r>
              <a:rPr lang="en-US" altLang="zh-CN" sz="2400" b="1" baseline="30000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3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)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，其中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n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是输入的长度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）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编译器使用的语法分析器仅仅对所有非歧义语法中的一个子集有效，但是却可以在线性时间内完成（ 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O(n) 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，其中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n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是输入的长度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776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递归下降语法分析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815" y="1242112"/>
            <a:ext cx="10930914" cy="5212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递归下降过程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对于文法中的每一个非终结，都有一个子过程与之对应，该子过程可以分析由这个非终结产生的句子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  <a:cs typeface="Microsoft Sans Serif" panose="020B0604020202020204" pitchFamily="34" charset="0"/>
            </a:endParaRP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当给定一个输入串时，构造出以此非终结为根的解析树，其叶子与输入串匹配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EBNF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十分适合作为递归下降语法分析器的基础，因为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EBNF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最小化了非终结的数量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当仅有一个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RHS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时，编码过程如下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对于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RHS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的每个终结，将它与下一个输入符号比较，如果匹配，那么继续，否则报错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对于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RHS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的每个非终结，调用它对应的语法分析子过程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A480A912-F205-5A4C-86AF-1CAB203F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487" y="684452"/>
            <a:ext cx="5166488" cy="6184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0" lang="en-US" altLang="zh-CN" sz="1800" dirty="0"/>
              <a:t>/* Function term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Parses strings in the language generated by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 the rule: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&lt;term&gt; </a:t>
            </a:r>
            <a:r>
              <a:rPr kumimoji="0" lang="en-US" altLang="zh-CN" sz="1800" dirty="0">
                <a:sym typeface="Symbol" pitchFamily="2" charset="2"/>
              </a:rPr>
              <a:t></a:t>
            </a:r>
            <a:r>
              <a:rPr kumimoji="0" lang="en-US" altLang="zh-CN" sz="1800" dirty="0"/>
              <a:t> &lt;factor&gt; {(* | /) &lt;factor&gt;}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*/</a:t>
            </a:r>
          </a:p>
          <a:p>
            <a:pPr>
              <a:lnSpc>
                <a:spcPct val="80000"/>
              </a:lnSpc>
            </a:pPr>
            <a:endParaRPr kumimoji="0" lang="en-US" altLang="zh-CN" sz="1800" dirty="0"/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void term() {</a:t>
            </a:r>
          </a:p>
          <a:p>
            <a:pPr>
              <a:lnSpc>
                <a:spcPct val="80000"/>
              </a:lnSpc>
            </a:pPr>
            <a:endParaRPr kumimoji="0" lang="en-US" altLang="zh-CN" sz="1800" dirty="0"/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/* Parse the first factor */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 factor(); </a:t>
            </a:r>
          </a:p>
          <a:p>
            <a:pPr>
              <a:lnSpc>
                <a:spcPct val="80000"/>
              </a:lnSpc>
            </a:pPr>
            <a:endParaRPr kumimoji="0" lang="en-US" altLang="zh-CN" sz="1800" dirty="0"/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/* As long as the next token is * or /, call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</a:t>
            </a:r>
            <a:r>
              <a:rPr kumimoji="0" lang="en-US" altLang="zh-CN" sz="1800" dirty="0" err="1"/>
              <a:t>lex</a:t>
            </a:r>
            <a:r>
              <a:rPr kumimoji="0" lang="en-US" altLang="zh-CN" sz="1800" dirty="0"/>
              <a:t> to get the next token, and parse the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next factor */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while (</a:t>
            </a:r>
            <a:r>
              <a:rPr kumimoji="0" lang="en-US" altLang="zh-CN" sz="1800" dirty="0" err="1"/>
              <a:t>nextToken</a:t>
            </a:r>
            <a:r>
              <a:rPr kumimoji="0" lang="en-US" altLang="zh-CN" sz="1800" dirty="0"/>
              <a:t> == MULT_CODE ||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       </a:t>
            </a:r>
            <a:r>
              <a:rPr kumimoji="0" lang="en-US" altLang="zh-CN" sz="1800" dirty="0" err="1"/>
              <a:t>nextToken</a:t>
            </a:r>
            <a:r>
              <a:rPr kumimoji="0" lang="en-US" altLang="zh-CN" sz="1800" dirty="0"/>
              <a:t> == DIVI_CODE){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  </a:t>
            </a:r>
            <a:r>
              <a:rPr kumimoji="0" lang="en-US" altLang="zh-CN" sz="1800" dirty="0" err="1"/>
              <a:t>lex</a:t>
            </a:r>
            <a:r>
              <a:rPr kumimoji="0" lang="en-US" altLang="zh-CN" sz="1800" dirty="0"/>
              <a:t>();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  factor(); 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  }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  </a:t>
            </a:r>
          </a:p>
          <a:p>
            <a:pPr>
              <a:lnSpc>
                <a:spcPct val="80000"/>
              </a:lnSpc>
            </a:pPr>
            <a:r>
              <a:rPr kumimoji="0" lang="en-US" altLang="zh-CN" sz="1800" dirty="0"/>
              <a:t>}</a:t>
            </a:r>
            <a:r>
              <a:rPr kumimoji="0" lang="en-US" altLang="zh-CN" sz="1200" dirty="0">
                <a:latin typeface="Arial" panose="020B0604020202020204" pitchFamily="34" charset="0"/>
              </a:rPr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9ED480-4347-6545-BBB6-7D6DE4FF3B63}"/>
              </a:ext>
            </a:extLst>
          </p:cNvPr>
          <p:cNvSpPr txBox="1"/>
          <p:nvPr/>
        </p:nvSpPr>
        <p:spPr>
          <a:xfrm>
            <a:off x="910327" y="684452"/>
            <a:ext cx="5146876" cy="6186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/* Function expr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Parses strings in the language generated by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the rule: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&lt;expr&gt; → &lt;term&gt; {(+ | -) &lt;term&gt;}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*/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void expr() {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/* Parse the first term */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term();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/* As long as the next token is + or -, call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</a:rPr>
              <a:t>lex</a:t>
            </a:r>
            <a:r>
              <a:rPr lang="en-US" altLang="zh-CN" dirty="0">
                <a:latin typeface="Times New Roman" panose="02020603050405020304" pitchFamily="18" charset="0"/>
              </a:rPr>
              <a:t> to get the next token, and parse the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next term */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while (</a:t>
            </a:r>
            <a:r>
              <a:rPr lang="en-US" altLang="zh-CN" dirty="0" err="1">
                <a:latin typeface="Times New Roman" panose="02020603050405020304" pitchFamily="18" charset="0"/>
              </a:rPr>
              <a:t>nextToken</a:t>
            </a:r>
            <a:r>
              <a:rPr lang="en-US" altLang="zh-CN" dirty="0">
                <a:latin typeface="Times New Roman" panose="02020603050405020304" pitchFamily="18" charset="0"/>
              </a:rPr>
              <a:t> == PLUS_CODE ||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nextToken</a:t>
            </a:r>
            <a:r>
              <a:rPr lang="en-US" altLang="zh-CN" dirty="0">
                <a:latin typeface="Times New Roman" panose="02020603050405020304" pitchFamily="18" charset="0"/>
              </a:rPr>
              <a:t> == MINUS_CODE){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  </a:t>
            </a:r>
            <a:r>
              <a:rPr lang="en-US" altLang="zh-CN" dirty="0" err="1">
                <a:latin typeface="Times New Roman" panose="02020603050405020304" pitchFamily="18" charset="0"/>
              </a:rPr>
              <a:t>lex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  term();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  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}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02144DF-5809-8D4A-B165-F6EEC5588129}"/>
              </a:ext>
            </a:extLst>
          </p:cNvPr>
          <p:cNvSpPr txBox="1"/>
          <p:nvPr/>
        </p:nvSpPr>
        <p:spPr>
          <a:xfrm>
            <a:off x="798653" y="185195"/>
            <a:ext cx="524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递归下降语法分析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8074" y="2208702"/>
            <a:ext cx="12210076" cy="2390929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12" tIns="60856" rIns="121712" bIns="60856" rtlCol="0" anchor="ctr"/>
          <a:lstStyle/>
          <a:p>
            <a:pPr algn="ctr"/>
            <a:endParaRPr lang="zh-CN" altLang="en-US" sz="2440" dirty="0">
              <a:ea typeface="微软雅黑" panose="020B0503020204020204" charset="-122"/>
            </a:endParaRPr>
          </a:p>
        </p:txBody>
      </p:sp>
      <p:sp>
        <p:nvSpPr>
          <p:cNvPr id="20" name="MH_Entry_1"/>
          <p:cNvSpPr/>
          <p:nvPr>
            <p:custDataLst>
              <p:tags r:id="rId2"/>
            </p:custDataLst>
          </p:nvPr>
        </p:nvSpPr>
        <p:spPr>
          <a:xfrm>
            <a:off x="2639060" y="2787731"/>
            <a:ext cx="6895465" cy="123110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i="1" dirty="0">
                <a:latin typeface="Haettenschweiler" panose="020B0706040902060204" pitchFamily="34" charset="0"/>
                <a:ea typeface="Batang" panose="02030600000101010101" pitchFamily="18" charset="-127"/>
              </a:rPr>
              <a:t>3</a:t>
            </a:r>
            <a:r>
              <a:rPr lang="en-US" altLang="zh-CN" sz="8000" b="1" i="1" dirty="0">
                <a:latin typeface="Tahoma" panose="020B0604030504040204" pitchFamily="34" charset="0"/>
              </a:rPr>
              <a:t> </a:t>
            </a:r>
            <a:r>
              <a:rPr lang="en-US" altLang="zh-CN" sz="4800" b="1" i="1" dirty="0">
                <a:latin typeface="Tahoma" panose="020B0604030504040204" pitchFamily="34" charset="0"/>
              </a:rPr>
              <a:t>   </a:t>
            </a:r>
            <a:r>
              <a:rPr lang="zh-CN" altLang="en-US" sz="4800" b="1" dirty="0">
                <a:latin typeface="Tahoma" panose="020B0604030504040204" pitchFamily="34" charset="0"/>
              </a:rPr>
              <a:t>词法分析和语法分析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"/>
    </mc:Choice>
    <mc:Fallback xmlns="">
      <p:transition spd="slow" advTm="15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887A9C0-40F8-5B47-A67B-4B3487835D32}"/>
              </a:ext>
            </a:extLst>
          </p:cNvPr>
          <p:cNvSpPr txBox="1">
            <a:spLocks noChangeArrowheads="1"/>
          </p:cNvSpPr>
          <p:nvPr/>
        </p:nvSpPr>
        <p:spPr>
          <a:xfrm>
            <a:off x="950955" y="167070"/>
            <a:ext cx="5358275" cy="6690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7200" dirty="0">
                <a:latin typeface="Times New Roman" panose="02020603050405020304" pitchFamily="18" charset="0"/>
              </a:rPr>
              <a:t>/* Function factor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Parses strings in the language generated by 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 the rule: &lt;factor&gt; → id  |  (&lt;expr&gt;)  */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void factor() {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/* Determine which RHS */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   if (</a:t>
            </a:r>
            <a:r>
              <a:rPr lang="en-US" altLang="zh-CN" sz="7200" dirty="0" err="1">
                <a:latin typeface="Times New Roman" panose="02020603050405020304" pitchFamily="18" charset="0"/>
              </a:rPr>
              <a:t>nextToken</a:t>
            </a:r>
            <a:r>
              <a:rPr lang="en-US" altLang="zh-CN" sz="7200" dirty="0">
                <a:latin typeface="Times New Roman" panose="02020603050405020304" pitchFamily="18" charset="0"/>
              </a:rPr>
              <a:t>) == ID_CODE)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/* For the RHS id, just call </a:t>
            </a:r>
            <a:r>
              <a:rPr lang="en-US" altLang="zh-CN" sz="7200" dirty="0" err="1">
                <a:latin typeface="Times New Roman" panose="02020603050405020304" pitchFamily="18" charset="0"/>
              </a:rPr>
              <a:t>lex</a:t>
            </a:r>
            <a:r>
              <a:rPr lang="en-US" altLang="zh-CN" sz="7200" dirty="0">
                <a:latin typeface="Times New Roman" panose="02020603050405020304" pitchFamily="18" charset="0"/>
              </a:rPr>
              <a:t> */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     </a:t>
            </a:r>
            <a:r>
              <a:rPr lang="en-US" altLang="zh-CN" sz="7200" dirty="0" err="1">
                <a:latin typeface="Times New Roman" panose="02020603050405020304" pitchFamily="18" charset="0"/>
              </a:rPr>
              <a:t>lex</a:t>
            </a:r>
            <a:r>
              <a:rPr lang="en-US" altLang="zh-CN" sz="7200" dirty="0">
                <a:latin typeface="Times New Roman" panose="02020603050405020304" pitchFamily="18" charset="0"/>
              </a:rPr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/* If the RHS is (&lt;expr&gt;) – call </a:t>
            </a:r>
            <a:r>
              <a:rPr lang="en-US" altLang="zh-CN" sz="7200" dirty="0" err="1">
                <a:latin typeface="Times New Roman" panose="02020603050405020304" pitchFamily="18" charset="0"/>
              </a:rPr>
              <a:t>lex</a:t>
            </a:r>
            <a:r>
              <a:rPr lang="en-US" altLang="zh-CN" sz="7200" dirty="0">
                <a:latin typeface="Times New Roman" panose="02020603050405020304" pitchFamily="18" charset="0"/>
              </a:rPr>
              <a:t> to pass 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 over the left parenthesis, call expr, and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 check for the right parenthesis */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   else if (</a:t>
            </a:r>
            <a:r>
              <a:rPr lang="en-US" altLang="zh-CN" sz="7200" dirty="0" err="1">
                <a:latin typeface="Times New Roman" panose="02020603050405020304" pitchFamily="18" charset="0"/>
              </a:rPr>
              <a:t>nextToken</a:t>
            </a:r>
            <a:r>
              <a:rPr lang="en-US" altLang="zh-CN" sz="7200" dirty="0">
                <a:latin typeface="Times New Roman" panose="02020603050405020304" pitchFamily="18" charset="0"/>
              </a:rPr>
              <a:t> == LEFT_PAREN_CODE) {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     	</a:t>
            </a:r>
            <a:r>
              <a:rPr lang="en-US" altLang="zh-CN" sz="7200" dirty="0" err="1">
                <a:latin typeface="Times New Roman" panose="02020603050405020304" pitchFamily="18" charset="0"/>
              </a:rPr>
              <a:t>lex</a:t>
            </a:r>
            <a:r>
              <a:rPr lang="en-US" altLang="zh-CN" sz="7200" dirty="0">
                <a:latin typeface="Times New Roman" panose="02020603050405020304" pitchFamily="18" charset="0"/>
              </a:rPr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 	expr();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     	if (</a:t>
            </a:r>
            <a:r>
              <a:rPr lang="en-US" altLang="zh-CN" sz="7200" dirty="0" err="1">
                <a:latin typeface="Times New Roman" panose="02020603050405020304" pitchFamily="18" charset="0"/>
              </a:rPr>
              <a:t>nextToken</a:t>
            </a:r>
            <a:r>
              <a:rPr lang="en-US" altLang="zh-CN" sz="7200" dirty="0">
                <a:latin typeface="Times New Roman" panose="02020603050405020304" pitchFamily="18" charset="0"/>
              </a:rPr>
              <a:t> == RIGHT_PAREN_CODE)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   		</a:t>
            </a:r>
            <a:r>
              <a:rPr lang="en-US" altLang="zh-CN" sz="7200" dirty="0" err="1">
                <a:latin typeface="Times New Roman" panose="02020603050405020304" pitchFamily="18" charset="0"/>
              </a:rPr>
              <a:t>lex</a:t>
            </a:r>
            <a:r>
              <a:rPr lang="en-US" altLang="zh-CN" sz="7200" dirty="0">
                <a:latin typeface="Times New Roman" panose="02020603050405020304" pitchFamily="18" charset="0"/>
              </a:rPr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 	else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   		error();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}  /* End of else if (</a:t>
            </a:r>
            <a:r>
              <a:rPr lang="en-US" altLang="zh-CN" sz="7200" dirty="0" err="1">
                <a:latin typeface="Times New Roman" panose="02020603050405020304" pitchFamily="18" charset="0"/>
              </a:rPr>
              <a:t>nextToken</a:t>
            </a:r>
            <a:r>
              <a:rPr lang="en-US" altLang="zh-CN" sz="7200" dirty="0">
                <a:latin typeface="Times New Roman" panose="02020603050405020304" pitchFamily="18" charset="0"/>
              </a:rPr>
              <a:t> == ...  */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         else error(); /* Neither RHS matches */</a:t>
            </a:r>
          </a:p>
          <a:p>
            <a:pPr algn="l">
              <a:lnSpc>
                <a:spcPct val="80000"/>
              </a:lnSpc>
            </a:pPr>
            <a:r>
              <a:rPr lang="en-US" altLang="zh-CN" sz="7200" dirty="0">
                <a:latin typeface="Times New Roman" panose="02020603050405020304" pitchFamily="18" charset="0"/>
              </a:rPr>
              <a:t> }</a:t>
            </a:r>
            <a:r>
              <a:rPr lang="en-US" altLang="zh-CN" sz="33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24D9481F-9730-8644-873B-45F3E1984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387" y="167070"/>
            <a:ext cx="5303834" cy="6690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int </a:t>
            </a:r>
            <a:r>
              <a:rPr lang="en-US" altLang="zh-CN" sz="1800" dirty="0" err="1">
                <a:ea typeface="+mn-ea"/>
              </a:rPr>
              <a:t>lex</a:t>
            </a:r>
            <a:r>
              <a:rPr lang="en-US" altLang="zh-CN" sz="1800" dirty="0">
                <a:ea typeface="+mn-ea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</a:t>
            </a:r>
            <a:r>
              <a:rPr lang="en-US" altLang="zh-CN" sz="1800" dirty="0" err="1">
                <a:ea typeface="+mn-ea"/>
              </a:rPr>
              <a:t>getChar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switch (</a:t>
            </a:r>
            <a:r>
              <a:rPr lang="en-US" altLang="zh-CN" sz="1800" dirty="0" err="1">
                <a:ea typeface="+mn-ea"/>
              </a:rPr>
              <a:t>charClass</a:t>
            </a:r>
            <a:r>
              <a:rPr lang="en-US" altLang="zh-CN" sz="1800" dirty="0">
                <a:ea typeface="+mn-ea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case LETTER: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</a:t>
            </a:r>
            <a:r>
              <a:rPr lang="en-US" altLang="zh-CN" sz="1800" dirty="0" err="1">
                <a:ea typeface="+mn-ea"/>
              </a:rPr>
              <a:t>addChar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</a:t>
            </a:r>
            <a:r>
              <a:rPr lang="en-US" altLang="zh-CN" sz="1800" dirty="0" err="1">
                <a:ea typeface="+mn-ea"/>
              </a:rPr>
              <a:t>getChar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while (</a:t>
            </a:r>
            <a:r>
              <a:rPr lang="en-US" altLang="zh-CN" sz="1800" dirty="0" err="1">
                <a:ea typeface="+mn-ea"/>
              </a:rPr>
              <a:t>charClass</a:t>
            </a:r>
            <a:r>
              <a:rPr lang="en-US" altLang="zh-CN" sz="1800" dirty="0">
                <a:ea typeface="+mn-ea"/>
              </a:rPr>
              <a:t> == LETTER ||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		</a:t>
            </a:r>
            <a:r>
              <a:rPr lang="en-US" altLang="zh-CN" sz="1800" dirty="0" err="1">
                <a:ea typeface="+mn-ea"/>
              </a:rPr>
              <a:t>charClass</a:t>
            </a:r>
            <a:r>
              <a:rPr lang="en-US" altLang="zh-CN" sz="1800" dirty="0">
                <a:ea typeface="+mn-ea"/>
              </a:rPr>
              <a:t> == DIGIT)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  </a:t>
            </a:r>
            <a:r>
              <a:rPr lang="en-US" altLang="zh-CN" sz="1800" dirty="0" err="1">
                <a:ea typeface="+mn-ea"/>
              </a:rPr>
              <a:t>addChar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  </a:t>
            </a:r>
            <a:r>
              <a:rPr lang="en-US" altLang="zh-CN" sz="1800" dirty="0" err="1">
                <a:ea typeface="+mn-ea"/>
              </a:rPr>
              <a:t>getChar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return lookup(lexeme);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case DIGIT: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</a:t>
            </a:r>
            <a:r>
              <a:rPr lang="en-US" altLang="zh-CN" sz="1800" dirty="0" err="1">
                <a:ea typeface="+mn-ea"/>
              </a:rPr>
              <a:t>addChar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</a:t>
            </a:r>
            <a:r>
              <a:rPr lang="en-US" altLang="zh-CN" sz="1800" dirty="0" err="1">
                <a:ea typeface="+mn-ea"/>
              </a:rPr>
              <a:t>getChar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while (</a:t>
            </a:r>
            <a:r>
              <a:rPr lang="en-US" altLang="zh-CN" sz="1800" dirty="0" err="1">
                <a:ea typeface="+mn-ea"/>
              </a:rPr>
              <a:t>charClass</a:t>
            </a:r>
            <a:r>
              <a:rPr lang="en-US" altLang="zh-CN" sz="1800" dirty="0">
                <a:ea typeface="+mn-ea"/>
              </a:rPr>
              <a:t> == DIGIT)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  </a:t>
            </a:r>
            <a:r>
              <a:rPr lang="en-US" altLang="zh-CN" sz="1800" dirty="0" err="1">
                <a:ea typeface="+mn-ea"/>
              </a:rPr>
              <a:t>addChar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  </a:t>
            </a:r>
            <a:r>
              <a:rPr lang="en-US" altLang="zh-CN" sz="1800" dirty="0" err="1">
                <a:ea typeface="+mn-ea"/>
              </a:rPr>
              <a:t>getChar</a:t>
            </a:r>
            <a:r>
              <a:rPr lang="en-US" altLang="zh-CN" sz="1800" dirty="0">
                <a:ea typeface="+mn-ea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return INT_LIT;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   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  }  /* End of switch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+mn-ea"/>
              </a:rPr>
              <a:t>}  /* End of function </a:t>
            </a:r>
            <a:r>
              <a:rPr lang="en-US" altLang="zh-CN" sz="1800" dirty="0" err="1">
                <a:ea typeface="+mn-ea"/>
              </a:rPr>
              <a:t>lex</a:t>
            </a:r>
            <a:r>
              <a:rPr lang="en-US" altLang="zh-CN" sz="1800" dirty="0">
                <a:ea typeface="+mn-ea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7206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递归下降语法分析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5815" y="1111576"/>
            <a:ext cx="10241138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约定：每个语法分析程序都把下一标记放到</a:t>
            </a:r>
            <a:r>
              <a:rPr lang="en-US" altLang="zh-CN" sz="2000" dirty="0" err="1"/>
              <a:t>nextToken</a:t>
            </a:r>
            <a:r>
              <a:rPr lang="zh-CN" altLang="en-US" sz="2000" dirty="0"/>
              <a:t>中</a:t>
            </a: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具有超过一个</a:t>
            </a:r>
            <a:r>
              <a:rPr lang="en-US" altLang="zh-CN" sz="2000" dirty="0"/>
              <a:t>RHS</a:t>
            </a:r>
            <a:r>
              <a:rPr lang="zh-CN" altLang="en-US" sz="2000" dirty="0"/>
              <a:t>的非终结需要一个初始过程来决定分析哪个</a:t>
            </a:r>
            <a:r>
              <a:rPr lang="en-US" altLang="zh-CN" sz="2000" dirty="0"/>
              <a:t>RHS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基于输入的下一个标记（向前看）选择正确的</a:t>
            </a:r>
            <a:r>
              <a:rPr lang="en-US" altLang="zh-CN" sz="2000" dirty="0"/>
              <a:t>RHS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把下一个标记与每个</a:t>
            </a:r>
            <a:r>
              <a:rPr lang="en-US" altLang="zh-CN" sz="2000" dirty="0"/>
              <a:t>RHS</a:t>
            </a:r>
            <a:r>
              <a:rPr lang="zh-CN" altLang="en-US" sz="2000" dirty="0"/>
              <a:t>能够产生的第一个符号进行比较，直到匹配成功</a:t>
            </a:r>
          </a:p>
          <a:p>
            <a:pPr marL="1257300" lvl="4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如果没有匹配成功，就返回一个语法错误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见下页的代码</a:t>
            </a: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en-US" altLang="zh-CN" sz="2000" dirty="0"/>
              <a:t>LL</a:t>
            </a:r>
            <a:r>
              <a:rPr lang="zh-CN" altLang="en-US" sz="2000" dirty="0"/>
              <a:t>文法类</a:t>
            </a:r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左递归问题</a:t>
            </a:r>
          </a:p>
          <a:p>
            <a:pPr marL="8001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如果一个文法有直接或间接的左递归，它就不能作为自顶向下语法分析的基础</a:t>
            </a:r>
          </a:p>
          <a:p>
            <a:pPr marL="1257300" lvl="4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可以修改文法去除左递归</a:t>
            </a:r>
            <a:endParaRPr lang="en-US" altLang="zh-CN" sz="2000" dirty="0"/>
          </a:p>
          <a:p>
            <a:r>
              <a:rPr lang="en-US" altLang="zh-CN" sz="1600" dirty="0"/>
              <a:t>		</a:t>
            </a:r>
            <a:r>
              <a:rPr lang="en-US" altLang="zh-CN" dirty="0"/>
              <a:t>A</a:t>
            </a:r>
            <a:r>
              <a:rPr lang="en-US" altLang="zh-CN" dirty="0">
                <a:sym typeface="Wingdings" pitchFamily="2" charset="2"/>
              </a:rPr>
              <a:t>A</a:t>
            </a:r>
            <a:r>
              <a:rPr lang="el-GR" altLang="zh-CN" dirty="0">
                <a:sym typeface="Wingdings" pitchFamily="2" charset="2"/>
              </a:rPr>
              <a:t>α</a:t>
            </a:r>
            <a:r>
              <a:rPr lang="en-US" altLang="zh-CN" baseline="-25000" dirty="0">
                <a:sym typeface="Wingdings" pitchFamily="2" charset="2"/>
              </a:rPr>
              <a:t>1</a:t>
            </a:r>
            <a:r>
              <a:rPr lang="en-US" altLang="zh-CN" dirty="0">
                <a:sym typeface="Wingdings" pitchFamily="2" charset="2"/>
              </a:rPr>
              <a:t>|…| A</a:t>
            </a:r>
            <a:r>
              <a:rPr lang="el-GR" altLang="zh-CN" dirty="0">
                <a:sym typeface="Wingdings" pitchFamily="2" charset="2"/>
              </a:rPr>
              <a:t>α</a:t>
            </a:r>
            <a:r>
              <a:rPr lang="en-US" altLang="zh-CN" baseline="-25000" dirty="0">
                <a:sym typeface="Wingdings" pitchFamily="2" charset="2"/>
              </a:rPr>
              <a:t>m</a:t>
            </a:r>
            <a:r>
              <a:rPr lang="en-US" altLang="zh-CN" dirty="0">
                <a:sym typeface="Wingdings" pitchFamily="2" charset="2"/>
              </a:rPr>
              <a:t>| </a:t>
            </a:r>
            <a:r>
              <a:rPr lang="el-GR" altLang="zh-CN" dirty="0">
                <a:sym typeface="Wingdings" pitchFamily="2" charset="2"/>
              </a:rPr>
              <a:t>β</a:t>
            </a:r>
            <a:r>
              <a:rPr lang="en-US" altLang="zh-CN" baseline="-25000" dirty="0">
                <a:sym typeface="Wingdings" pitchFamily="2" charset="2"/>
              </a:rPr>
              <a:t>1</a:t>
            </a:r>
            <a:r>
              <a:rPr lang="en-US" altLang="zh-CN" dirty="0">
                <a:sym typeface="Wingdings" pitchFamily="2" charset="2"/>
              </a:rPr>
              <a:t>|…|</a:t>
            </a:r>
            <a:r>
              <a:rPr lang="el-GR" altLang="zh-CN" dirty="0">
                <a:sym typeface="Wingdings" pitchFamily="2" charset="2"/>
              </a:rPr>
              <a:t>β</a:t>
            </a:r>
            <a:r>
              <a:rPr lang="en-US" altLang="zh-CN" baseline="-25000" dirty="0">
                <a:sym typeface="Wingdings" pitchFamily="2" charset="2"/>
              </a:rPr>
              <a:t>n</a:t>
            </a:r>
            <a:endParaRPr lang="en-US" altLang="zh-CN" dirty="0">
              <a:sym typeface="Wingdings" pitchFamily="2" charset="2"/>
            </a:endParaRPr>
          </a:p>
          <a:p>
            <a:pPr>
              <a:spcBef>
                <a:spcPct val="30000"/>
              </a:spcBef>
            </a:pPr>
            <a:r>
              <a:rPr lang="en-US" altLang="zh-CN" dirty="0"/>
              <a:t>		A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l-GR" altLang="zh-CN" dirty="0">
                <a:sym typeface="Wingdings" pitchFamily="2" charset="2"/>
              </a:rPr>
              <a:t>β</a:t>
            </a:r>
            <a:r>
              <a:rPr lang="en-US" altLang="zh-CN" baseline="-25000" dirty="0">
                <a:sym typeface="Wingdings" pitchFamily="2" charset="2"/>
              </a:rPr>
              <a:t>1</a:t>
            </a:r>
            <a:r>
              <a:rPr lang="en-US" altLang="zh-CN" dirty="0">
                <a:sym typeface="Wingdings" pitchFamily="2" charset="2"/>
              </a:rPr>
              <a:t>A′|…|</a:t>
            </a:r>
            <a:r>
              <a:rPr lang="el-GR" altLang="zh-CN" dirty="0">
                <a:sym typeface="Wingdings" pitchFamily="2" charset="2"/>
              </a:rPr>
              <a:t>β</a:t>
            </a:r>
            <a:r>
              <a:rPr lang="en-US" altLang="zh-CN" baseline="-25000" dirty="0" err="1">
                <a:sym typeface="Wingdings" pitchFamily="2" charset="2"/>
              </a:rPr>
              <a:t>n</a:t>
            </a:r>
            <a:r>
              <a:rPr lang="en-US" altLang="zh-CN" dirty="0" err="1">
                <a:sym typeface="Wingdings" pitchFamily="2" charset="2"/>
              </a:rPr>
              <a:t>A</a:t>
            </a:r>
            <a:r>
              <a:rPr lang="en-US" altLang="zh-CN" dirty="0">
                <a:sym typeface="Wingdings" pitchFamily="2" charset="2"/>
              </a:rPr>
              <a:t>′</a:t>
            </a:r>
          </a:p>
          <a:p>
            <a:pPr>
              <a:spcBef>
                <a:spcPct val="30000"/>
              </a:spcBef>
            </a:pPr>
            <a:r>
              <a:rPr lang="en-US" altLang="zh-CN" dirty="0">
                <a:sym typeface="Wingdings" pitchFamily="2" charset="2"/>
              </a:rPr>
              <a:t>		A′</a:t>
            </a:r>
            <a:r>
              <a:rPr lang="el-GR" altLang="zh-CN" dirty="0">
                <a:sym typeface="Wingdings" pitchFamily="2" charset="2"/>
              </a:rPr>
              <a:t>α</a:t>
            </a:r>
            <a:r>
              <a:rPr lang="en-US" altLang="zh-CN" baseline="-25000" dirty="0">
                <a:sym typeface="Wingdings" pitchFamily="2" charset="2"/>
              </a:rPr>
              <a:t>1</a:t>
            </a:r>
            <a:r>
              <a:rPr lang="en-US" altLang="zh-CN" dirty="0">
                <a:sym typeface="Wingdings" pitchFamily="2" charset="2"/>
              </a:rPr>
              <a:t>A′|…| </a:t>
            </a:r>
            <a:r>
              <a:rPr lang="el-GR" altLang="zh-CN" dirty="0">
                <a:sym typeface="Wingdings" pitchFamily="2" charset="2"/>
              </a:rPr>
              <a:t>α</a:t>
            </a:r>
            <a:r>
              <a:rPr lang="en-US" altLang="zh-CN" baseline="-25000" dirty="0">
                <a:sym typeface="Wingdings" pitchFamily="2" charset="2"/>
              </a:rPr>
              <a:t>m</a:t>
            </a:r>
            <a:r>
              <a:rPr lang="en-US" altLang="zh-CN" dirty="0">
                <a:sym typeface="Wingdings" pitchFamily="2" charset="2"/>
              </a:rPr>
              <a:t>A′|</a:t>
            </a:r>
            <a:r>
              <a:rPr lang="en-US" altLang="zh-CN" dirty="0" err="1">
                <a:sym typeface="Wingdings" pitchFamily="2" charset="2"/>
              </a:rPr>
              <a:t>ɛ</a:t>
            </a:r>
            <a:endParaRPr lang="en-US" altLang="zh-CN" dirty="0">
              <a:sym typeface="Wingding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左递归问题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5815" y="1111576"/>
            <a:ext cx="1024113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例子</a:t>
            </a:r>
          </a:p>
          <a:p>
            <a:pPr>
              <a:lnSpc>
                <a:spcPct val="150000"/>
              </a:lnSpc>
              <a:buClr>
                <a:srgbClr val="8B0012"/>
              </a:buClr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endParaRPr lang="zh-CN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B5D939A-C962-0140-9AD3-E42D287D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660" y="1182993"/>
            <a:ext cx="3073400" cy="146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5A4E9FA-1E99-904F-BA2B-5AF8A5DA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894" y="2643493"/>
            <a:ext cx="27813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C5AFEA-D0E8-EB45-878C-8550049C5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194" y="3222263"/>
            <a:ext cx="2857500" cy="100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6669BBF-E4FB-7940-AFF2-C827441F5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394" y="4225563"/>
            <a:ext cx="2717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D199A7F-DFE2-3043-8105-7B9C22490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9194" y="4925028"/>
            <a:ext cx="2501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479529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递归下降语法分析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430" y="972676"/>
            <a:ext cx="11187859" cy="576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</a:rPr>
              <a:t>文法不允许自顶向下语法分析的另一个特点是缺乏成对不相交性</a:t>
            </a:r>
          </a:p>
          <a:p>
            <a:pPr marL="800100" lvl="2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基于向前看一个标记无法决定正确的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RHS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定义： 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FIRST(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) = {a |  =&gt;* a }  (If  =&gt;* ,  is in FIRST())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成对不相交测试</a:t>
            </a:r>
          </a:p>
          <a:p>
            <a:pPr marL="1257300" lvl="3" indent="-342900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对于含有多个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RHS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的文法中的每个非终结，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A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，对于每个规则对，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A  </a:t>
            </a:r>
            <a:r>
              <a:rPr lang="en-US" altLang="zh-CN" sz="2000" b="1" dirty="0" err="1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i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 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和 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A  j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，下式必须成立：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FIRST(</a:t>
            </a:r>
            <a:r>
              <a:rPr lang="en-US" altLang="zh-CN" sz="2000" b="1" dirty="0" err="1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i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)  FIRST(j) = 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例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dirty="0">
                <a:latin typeface="+mn-ea"/>
                <a:cs typeface="Microsoft Sans Serif" panose="020B0604020202020204" pitchFamily="34" charset="0"/>
                <a:sym typeface="Symbol" pitchFamily="2" charset="2"/>
              </a:rPr>
              <a:t>A  a  |  </a:t>
            </a:r>
            <a:r>
              <a:rPr lang="en-US" altLang="zh-CN" dirty="0" err="1">
                <a:latin typeface="+mn-ea"/>
                <a:cs typeface="Microsoft Sans Serif" panose="020B0604020202020204" pitchFamily="34" charset="0"/>
                <a:sym typeface="Symbol" pitchFamily="2" charset="2"/>
              </a:rPr>
              <a:t>bB</a:t>
            </a:r>
            <a:r>
              <a:rPr lang="en-US" altLang="zh-CN" dirty="0">
                <a:latin typeface="+mn-ea"/>
                <a:cs typeface="Microsoft Sans Serif" panose="020B0604020202020204" pitchFamily="34" charset="0"/>
                <a:sym typeface="Symbol" pitchFamily="2" charset="2"/>
              </a:rPr>
              <a:t>  |  </a:t>
            </a:r>
            <a:r>
              <a:rPr lang="en-US" altLang="zh-CN" dirty="0" err="1">
                <a:latin typeface="+mn-ea"/>
                <a:cs typeface="Microsoft Sans Serif" panose="020B0604020202020204" pitchFamily="34" charset="0"/>
                <a:sym typeface="Symbol" pitchFamily="2" charset="2"/>
              </a:rPr>
              <a:t>cAb</a:t>
            </a:r>
            <a:endParaRPr lang="en-US" altLang="zh-CN" dirty="0">
              <a:latin typeface="+mn-ea"/>
              <a:cs typeface="Microsoft Sans Serif" panose="020B0604020202020204" pitchFamily="34" charset="0"/>
              <a:sym typeface="Symbol" pitchFamily="2" charset="2"/>
            </a:endParaRPr>
          </a:p>
          <a:p>
            <a:pPr marL="914400" lvl="3">
              <a:lnSpc>
                <a:spcPct val="13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dirty="0">
                <a:latin typeface="+mn-ea"/>
                <a:cs typeface="Microsoft Sans Serif" panose="020B0604020202020204" pitchFamily="34" charset="0"/>
                <a:sym typeface="Symbol" pitchFamily="2" charset="2"/>
              </a:rPr>
              <a:t>	A  a  |  </a:t>
            </a:r>
            <a:r>
              <a:rPr lang="en-US" altLang="zh-CN" dirty="0" err="1">
                <a:latin typeface="+mn-ea"/>
                <a:cs typeface="Microsoft Sans Serif" panose="020B0604020202020204" pitchFamily="34" charset="0"/>
                <a:sym typeface="Symbol" pitchFamily="2" charset="2"/>
              </a:rPr>
              <a:t>aB</a:t>
            </a:r>
            <a:endParaRPr lang="en-US" altLang="zh-CN" dirty="0">
              <a:latin typeface="+mn-ea"/>
              <a:cs typeface="Microsoft Sans Serif" panose="020B0604020202020204" pitchFamily="34" charset="0"/>
              <a:sym typeface="Symbol" pitchFamily="2" charset="2"/>
            </a:endParaRP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提取左因子的方法可以解决问题</a:t>
            </a:r>
          </a:p>
          <a:p>
            <a:pPr marL="1257300" lvl="3" indent="-34290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用 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&lt;variable&gt;  identifier &lt;new&gt;</a:t>
            </a:r>
          </a:p>
          <a:p>
            <a:pPr marL="457200" lvl="2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	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  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&lt;new&gt;     |  [&lt;expression&gt;]</a:t>
            </a:r>
          </a:p>
          <a:p>
            <a:pPr marL="1257300" lvl="3" indent="-34290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或 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&lt;variable&gt;  identifier [[&lt;expression&gt;]]</a:t>
            </a:r>
          </a:p>
          <a:p>
            <a:pPr marL="1257300" lvl="3" indent="-34290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替换 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cs typeface="Microsoft Sans Serif" panose="020B0604020202020204" pitchFamily="34" charset="0"/>
                <a:sym typeface="Symbol" pitchFamily="2" charset="2"/>
              </a:rPr>
              <a:t>&lt;variable&gt;  identifier  |  identifier [&lt;expression&gt;]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问题研讨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815" y="1283452"/>
            <a:ext cx="10459521" cy="479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词素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(Lexeme)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和标记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(Token)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有什么区别？词法分析器返回的是什么？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词法分析和语法分析是交织在一起进行的，为什么不先把所有的词法分析都做完后再做语法分析？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语法分析和语义分析总是分开的吗？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递归下降不允许有左递归，为什么？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递归下降分析法一般用来解释执行程序，是否也能产生目标代码？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在词法和语法分析时，有时候需要往前看（即预先输入后面的）几个字符或标记，为什么？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83704"/>
            <a:ext cx="110394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作业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提交截止日期</a:t>
            </a: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：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4.1</a:t>
            </a: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）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236979"/>
            <a:ext cx="11456035" cy="545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/>
              <a:t>用</a:t>
            </a:r>
            <a:r>
              <a:rPr lang="en-US" altLang="zh-CN" sz="2400" dirty="0"/>
              <a:t>BNF</a:t>
            </a:r>
            <a:r>
              <a:rPr lang="zh-CN" altLang="en-US" sz="2400" dirty="0"/>
              <a:t>描述一个小的语言，并实现其语法分析器（含词法分析部分）。提交其代码和相应的简洁说明文档，其中须有语言的形式化语法描述</a:t>
            </a:r>
            <a:r>
              <a:rPr lang="en-US" altLang="zh-CN" sz="2400" dirty="0"/>
              <a:t>BNF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lvl="3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/>
              <a:t>输入：字符串。</a:t>
            </a:r>
            <a:endParaRPr lang="en-US" altLang="zh-CN" sz="2400" dirty="0"/>
          </a:p>
          <a:p>
            <a:pPr marL="342900" lvl="3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/>
              <a:t>语法分析器的输出：对于语法正确的输入，输出完整的语法分析树（或树的一个遍历）；对于语法错误的输入，生成诊断信息并尽可能继续进行分析。</a:t>
            </a:r>
            <a:endParaRPr lang="en-US" altLang="zh-CN" sz="2400" dirty="0"/>
          </a:p>
          <a:p>
            <a:pPr marL="342900" lvl="3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dirty="0"/>
              <a:t>词法分析器的输出：获取（生成）输入中的下一个词素及其标记。</a:t>
            </a:r>
            <a:endParaRPr lang="en-US" altLang="zh-CN" sz="2400" dirty="0"/>
          </a:p>
          <a:p>
            <a:pPr marL="342900" lvl="2" indent="-3429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endParaRPr lang="en-US" altLang="zh-CN" sz="2400" dirty="0"/>
          </a:p>
          <a:p>
            <a:pPr marL="0" lvl="2">
              <a:lnSpc>
                <a:spcPct val="150000"/>
              </a:lnSpc>
              <a:buClr>
                <a:srgbClr val="8B0012"/>
              </a:buClr>
            </a:pPr>
            <a:r>
              <a:rPr lang="zh-CN" altLang="en-US" sz="2400" dirty="0"/>
              <a:t>（该语言可以包含</a:t>
            </a:r>
            <a:r>
              <a:rPr lang="en-US" altLang="zh-CN" sz="2400" dirty="0"/>
              <a:t>while</a:t>
            </a:r>
            <a:r>
              <a:rPr lang="zh-CN" altLang="en-US" sz="2400" dirty="0"/>
              <a:t>语句、</a:t>
            </a:r>
            <a:r>
              <a:rPr lang="en-US" altLang="zh-CN" sz="2400" dirty="0"/>
              <a:t>for</a:t>
            </a:r>
            <a:r>
              <a:rPr lang="zh-CN" altLang="en-US" sz="2400" dirty="0"/>
              <a:t>语句、</a:t>
            </a:r>
            <a:r>
              <a:rPr lang="en-US" altLang="zh-CN" sz="2400" dirty="0"/>
              <a:t>if</a:t>
            </a:r>
            <a:r>
              <a:rPr lang="zh-CN" altLang="en-US" sz="2400" dirty="0"/>
              <a:t>语句等语句之一，或扩展了除*</a:t>
            </a:r>
            <a:r>
              <a:rPr lang="en-US" altLang="zh-CN" sz="2400" dirty="0"/>
              <a:t>/+-</a:t>
            </a:r>
            <a:r>
              <a:rPr lang="zh-CN" altLang="en-US" sz="2400" dirty="0"/>
              <a:t>之外的操作符的表达式。）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71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22148"/>
            <a:ext cx="1103947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有限自动机</a:t>
            </a:r>
            <a:r>
              <a:rPr lang="zh-CN" altLang="en-US" sz="3600" dirty="0"/>
              <a:t>（</a:t>
            </a:r>
            <a:r>
              <a:rPr lang="en-US" altLang="zh-CN" sz="3600" dirty="0"/>
              <a:t>Deterministic Finite Automaton, DFA</a:t>
            </a:r>
            <a:r>
              <a:rPr lang="zh-CN" altLang="en-US" sz="3600" dirty="0"/>
              <a:t>）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示例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1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236980"/>
            <a:ext cx="6689090" cy="219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(0|1)</a:t>
            </a:r>
            <a:r>
              <a:rPr lang="zh-CN" altLang="en-US" sz="2800" baseline="30000" dirty="0">
                <a:latin typeface="SimSun" panose="02010600030101010101" pitchFamily="2" charset="-122"/>
                <a:ea typeface="SimSun" panose="02010600030101010101" pitchFamily="2" charset="-122"/>
              </a:rPr>
              <a:t>*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</a:p>
          <a:p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L(M)={</a:t>
            </a:r>
            <a:r>
              <a:rPr lang="en-US" altLang="zh-CN" sz="2800" i="1" dirty="0" err="1">
                <a:latin typeface="SimSun" panose="02010600030101010101" pitchFamily="2" charset="-122"/>
                <a:ea typeface="SimSun" panose="02010600030101010101" pitchFamily="2" charset="-122"/>
              </a:rPr>
              <a:t>w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|</a:t>
            </a:r>
            <a:r>
              <a:rPr lang="en-US" altLang="zh-CN" sz="2800" i="1" dirty="0" err="1">
                <a:latin typeface="SimSun" panose="02010600030101010101" pitchFamily="2" charset="-122"/>
                <a:ea typeface="SimSun" panose="02010600030101010101" pitchFamily="2" charset="-122"/>
              </a:rPr>
              <a:t>w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含若干个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0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，以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结束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endParaRPr lang="en-US" altLang="zh-CN" sz="2800" dirty="0">
              <a:latin typeface="宋体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090F0D0-4E32-9646-B159-6A1C02F50D6E}"/>
              </a:ext>
            </a:extLst>
          </p:cNvPr>
          <p:cNvGrpSpPr/>
          <p:nvPr/>
        </p:nvGrpSpPr>
        <p:grpSpPr>
          <a:xfrm>
            <a:off x="4295378" y="3553602"/>
            <a:ext cx="3601243" cy="1800225"/>
            <a:chOff x="5973391" y="3184290"/>
            <a:chExt cx="3601243" cy="1800225"/>
          </a:xfrm>
        </p:grpSpPr>
        <p:sp>
          <p:nvSpPr>
            <p:cNvPr id="10" name="椭圆 3">
              <a:extLst>
                <a:ext uri="{FF2B5EF4-FFF2-40B4-BE49-F238E27FC236}">
                  <a16:creationId xmlns="" xmlns:a16="http://schemas.microsoft.com/office/drawing/2014/main" id="{4E7C9AD8-6DFF-E44C-AE3C-A8B86FFE2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5191" y="4019315"/>
              <a:ext cx="647700" cy="6477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q1</a:t>
              </a:r>
              <a:endParaRPr lang="zh-CN" altLang="en-US" sz="18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AD293DE2-8396-7346-A616-9711F0AE2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2094" y="4002186"/>
              <a:ext cx="576262" cy="57626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/>
                <a:t>q2</a:t>
              </a:r>
              <a:endParaRPr lang="zh-CN" altLang="en-US" sz="1600" dirty="0"/>
            </a:p>
          </p:txBody>
        </p:sp>
        <p:cxnSp>
          <p:nvCxnSpPr>
            <p:cNvPr id="12" name="曲线连接符 17">
              <a:extLst>
                <a:ext uri="{FF2B5EF4-FFF2-40B4-BE49-F238E27FC236}">
                  <a16:creationId xmlns="" xmlns:a16="http://schemas.microsoft.com/office/drawing/2014/main" id="{57E23F12-0D15-1E4F-B04A-5BC4677A53C0}"/>
                </a:ext>
              </a:extLst>
            </p:cNvPr>
            <p:cNvCxnSpPr>
              <a:cxnSpLocks noChangeShapeType="1"/>
              <a:stCxn id="10" idx="7"/>
            </p:cNvCxnSpPr>
            <p:nvPr/>
          </p:nvCxnSpPr>
          <p:spPr bwMode="auto">
            <a:xfrm rot="5400000" flipH="1" flipV="1">
              <a:off x="7794254" y="3190640"/>
              <a:ext cx="87312" cy="1760537"/>
            </a:xfrm>
            <a:prstGeom prst="curvedConnector3">
              <a:avLst>
                <a:gd name="adj1" fmla="val 497046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8">
              <a:extLst>
                <a:ext uri="{FF2B5EF4-FFF2-40B4-BE49-F238E27FC236}">
                  <a16:creationId xmlns="" xmlns:a16="http://schemas.microsoft.com/office/drawing/2014/main" id="{50980ABF-A3E0-F94C-BB22-DE1E93D15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9153" y="3308115"/>
              <a:ext cx="431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</a:t>
              </a:r>
              <a:endParaRPr lang="zh-CN" altLang="en-US" sz="2400"/>
            </a:p>
          </p:txBody>
        </p:sp>
        <p:cxnSp>
          <p:nvCxnSpPr>
            <p:cNvPr id="14" name="曲线连接符 20">
              <a:extLst>
                <a:ext uri="{FF2B5EF4-FFF2-40B4-BE49-F238E27FC236}">
                  <a16:creationId xmlns="" xmlns:a16="http://schemas.microsoft.com/office/drawing/2014/main" id="{1A0CD1CD-87A8-4344-AD1F-83A8A78517A4}"/>
                </a:ext>
              </a:extLst>
            </p:cNvPr>
            <p:cNvCxnSpPr>
              <a:cxnSpLocks noChangeShapeType="1"/>
              <a:endCxn id="10" idx="5"/>
            </p:cNvCxnSpPr>
            <p:nvPr/>
          </p:nvCxnSpPr>
          <p:spPr bwMode="auto">
            <a:xfrm rot="5400000" flipH="1">
              <a:off x="7829972" y="3699434"/>
              <a:ext cx="15875" cy="1760537"/>
            </a:xfrm>
            <a:prstGeom prst="curvedConnector3">
              <a:avLst>
                <a:gd name="adj1" fmla="val -224413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21">
              <a:extLst>
                <a:ext uri="{FF2B5EF4-FFF2-40B4-BE49-F238E27FC236}">
                  <a16:creationId xmlns="" xmlns:a16="http://schemas.microsoft.com/office/drawing/2014/main" id="{B8428B18-5A81-0C4B-9937-620EDD206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9153" y="4522553"/>
              <a:ext cx="431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  <a:endParaRPr lang="zh-CN" altLang="en-US" sz="2400"/>
            </a:p>
          </p:txBody>
        </p:sp>
        <p:sp>
          <p:nvSpPr>
            <p:cNvPr id="16" name="TextBox 29">
              <a:extLst>
                <a:ext uri="{FF2B5EF4-FFF2-40B4-BE49-F238E27FC236}">
                  <a16:creationId xmlns="" xmlns:a16="http://schemas.microsoft.com/office/drawing/2014/main" id="{5D7EF481-28F1-8A47-A642-8547BCB48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191" y="3319228"/>
              <a:ext cx="431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  <a:endParaRPr lang="zh-CN" altLang="en-US" sz="2400"/>
            </a:p>
          </p:txBody>
        </p:sp>
        <p:cxnSp>
          <p:nvCxnSpPr>
            <p:cNvPr id="17" name="直接箭头连接符 53">
              <a:extLst>
                <a:ext uri="{FF2B5EF4-FFF2-40B4-BE49-F238E27FC236}">
                  <a16:creationId xmlns="" xmlns:a16="http://schemas.microsoft.com/office/drawing/2014/main" id="{CAF33AD7-4815-6742-B7DC-AA6255EF6EB7}"/>
                </a:ext>
              </a:extLst>
            </p:cNvPr>
            <p:cNvCxnSpPr>
              <a:cxnSpLocks noChangeShapeType="1"/>
              <a:endCxn id="10" idx="2"/>
            </p:cNvCxnSpPr>
            <p:nvPr/>
          </p:nvCxnSpPr>
          <p:spPr bwMode="auto">
            <a:xfrm>
              <a:off x="5973391" y="4343165"/>
              <a:ext cx="431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曲线连接符 17">
              <a:extLst>
                <a:ext uri="{FF2B5EF4-FFF2-40B4-BE49-F238E27FC236}">
                  <a16:creationId xmlns="" xmlns:a16="http://schemas.microsoft.com/office/drawing/2014/main" id="{7847E455-CA34-BC4B-AB40-C03520E386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674272" y="3796271"/>
              <a:ext cx="12700" cy="458788"/>
            </a:xfrm>
            <a:prstGeom prst="curvedConnector3">
              <a:avLst>
                <a:gd name="adj1" fmla="val 254687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曲线连接符 17">
              <a:extLst>
                <a:ext uri="{FF2B5EF4-FFF2-40B4-BE49-F238E27FC236}">
                  <a16:creationId xmlns="" xmlns:a16="http://schemas.microsoft.com/office/drawing/2014/main" id="{FDBE1DC9-65DE-6E43-A944-CCD4944D57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9174496" y="3651810"/>
              <a:ext cx="12700" cy="458788"/>
            </a:xfrm>
            <a:prstGeom prst="curvedConnector3">
              <a:avLst>
                <a:gd name="adj1" fmla="val 207934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8">
              <a:extLst>
                <a:ext uri="{FF2B5EF4-FFF2-40B4-BE49-F238E27FC236}">
                  <a16:creationId xmlns="" xmlns:a16="http://schemas.microsoft.com/office/drawing/2014/main" id="{BE74F67B-12F2-8446-8CE4-245B0D5E9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8372" y="3184290"/>
              <a:ext cx="431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</a:t>
              </a:r>
              <a:endParaRPr lang="zh-CN" altLang="en-US" sz="2400"/>
            </a:p>
          </p:txBody>
        </p:sp>
        <p:sp>
          <p:nvSpPr>
            <p:cNvPr id="21" name="椭圆 10">
              <a:extLst>
                <a:ext uri="{FF2B5EF4-FFF2-40B4-BE49-F238E27FC236}">
                  <a16:creationId xmlns="" xmlns:a16="http://schemas.microsoft.com/office/drawing/2014/main" id="{A6678ACA-401B-C341-853F-296C46CE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5816" y="3887554"/>
              <a:ext cx="708818" cy="77946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22148"/>
            <a:ext cx="1103947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有限自动机</a:t>
            </a:r>
            <a:r>
              <a:rPr lang="zh-CN" altLang="en-US" sz="3600" dirty="0"/>
              <a:t>（</a:t>
            </a:r>
            <a:r>
              <a:rPr lang="en-US" altLang="zh-CN" sz="3600" dirty="0"/>
              <a:t>Deterministic Finite Automaton, DFA</a:t>
            </a:r>
            <a:r>
              <a:rPr lang="zh-CN" altLang="en-US" sz="3600" dirty="0"/>
              <a:t>）</a:t>
            </a:r>
            <a:r>
              <a:rPr lang="zh-CN" altLang="en-US" sz="325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示例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</a:rPr>
              <a:t>2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4" y="1236980"/>
            <a:ext cx="7148367" cy="312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考虑下面的</a:t>
            </a:r>
            <a:r>
              <a:rPr lang="zh-CN" altLang="zh-CN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有限自动机</a:t>
            </a:r>
            <a:r>
              <a:rPr lang="en-US" altLang="zh-CN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M</a:t>
            </a:r>
            <a:r>
              <a:rPr lang="zh-CN" altLang="zh-CN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CN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（字母表为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Σ={a}</a:t>
            </a:r>
            <a:r>
              <a:rPr lang="zh-CN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  <a:p>
            <a:pPr marL="914400" lvl="1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(1) </a:t>
            </a:r>
            <a:r>
              <a:rPr lang="zh-CN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请给出它所描述的语言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L(M)</a:t>
            </a:r>
            <a:r>
              <a:rPr lang="zh-CN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  <a:p>
            <a:pPr marL="914400" lvl="1" indent="-457200">
              <a:lnSpc>
                <a:spcPct val="15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(2) </a:t>
            </a:r>
            <a:r>
              <a:rPr lang="zh-CN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请为该语言写出正则表达式</a:t>
            </a:r>
            <a:r>
              <a:rPr lang="zh-CN" altLang="zh-CN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CN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800" dirty="0"/>
              <a:t> </a:t>
            </a:r>
            <a:endParaRPr lang="zh-CN" altLang="zh-CN" sz="28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16" y="1433384"/>
            <a:ext cx="4227871" cy="223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19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22148"/>
            <a:ext cx="1103947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下推自动机（</a:t>
            </a:r>
            <a:r>
              <a:rPr lang="en-US" altLang="zh-CN" sz="3600" dirty="0"/>
              <a:t> pushdown automaton, PDA 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）示例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255" y="1236980"/>
            <a:ext cx="6689090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zh-CN" sz="271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dirty="0"/>
              <a:t>识别</a:t>
            </a:r>
            <a:r>
              <a:rPr lang="en-US" altLang="zh-CN" sz="2400" dirty="0"/>
              <a:t>{0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|n≥0}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08111FC-5B26-5648-B7A0-8C23FE6C8398}"/>
              </a:ext>
            </a:extLst>
          </p:cNvPr>
          <p:cNvGrpSpPr/>
          <p:nvPr/>
        </p:nvGrpSpPr>
        <p:grpSpPr>
          <a:xfrm>
            <a:off x="3695700" y="2369470"/>
            <a:ext cx="4800600" cy="3552825"/>
            <a:chOff x="5650660" y="2205038"/>
            <a:chExt cx="4800600" cy="3552825"/>
          </a:xfrm>
        </p:grpSpPr>
        <p:sp>
          <p:nvSpPr>
            <p:cNvPr id="12" name="椭圆 25">
              <a:extLst>
                <a:ext uri="{FF2B5EF4-FFF2-40B4-BE49-F238E27FC236}">
                  <a16:creationId xmlns="" xmlns:a16="http://schemas.microsoft.com/office/drawing/2014/main" id="{27B67D29-472C-3A4E-9C86-40A04137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2460" y="2744788"/>
              <a:ext cx="685800" cy="720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椭圆 3">
              <a:extLst>
                <a:ext uri="{FF2B5EF4-FFF2-40B4-BE49-F238E27FC236}">
                  <a16:creationId xmlns="" xmlns:a16="http://schemas.microsoft.com/office/drawing/2014/main" id="{B1C2DD90-56DC-8842-81AA-0DA0C9863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2460" y="4868863"/>
              <a:ext cx="695325" cy="7207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B</a:t>
              </a:r>
              <a:endParaRPr lang="zh-CN" altLang="en-US" sz="2400"/>
            </a:p>
          </p:txBody>
        </p:sp>
        <p:sp>
          <p:nvSpPr>
            <p:cNvPr id="14" name="椭圆 4">
              <a:extLst>
                <a:ext uri="{FF2B5EF4-FFF2-40B4-BE49-F238E27FC236}">
                  <a16:creationId xmlns="" xmlns:a16="http://schemas.microsoft.com/office/drawing/2014/main" id="{FBD6D57B-9C5C-A749-AAFE-B5104785A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2460" y="2781300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q1</a:t>
              </a:r>
              <a:endParaRPr lang="zh-CN" altLang="en-US" sz="2000"/>
            </a:p>
          </p:txBody>
        </p:sp>
        <p:sp>
          <p:nvSpPr>
            <p:cNvPr id="15" name="椭圆 5">
              <a:extLst>
                <a:ext uri="{FF2B5EF4-FFF2-40B4-BE49-F238E27FC236}">
                  <a16:creationId xmlns="" xmlns:a16="http://schemas.microsoft.com/office/drawing/2014/main" id="{2E13A4C4-D462-DB42-A924-0BBE91C31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7510" y="2781300"/>
              <a:ext cx="647700" cy="57626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q2</a:t>
              </a:r>
              <a:endParaRPr lang="zh-CN" altLang="en-US" sz="1800"/>
            </a:p>
          </p:txBody>
        </p:sp>
        <p:sp>
          <p:nvSpPr>
            <p:cNvPr id="16" name="椭圆 6">
              <a:extLst>
                <a:ext uri="{FF2B5EF4-FFF2-40B4-BE49-F238E27FC236}">
                  <a16:creationId xmlns="" xmlns:a16="http://schemas.microsoft.com/office/drawing/2014/main" id="{6AB5CFA7-5D1D-C342-9085-F384B13E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972" y="4941888"/>
              <a:ext cx="649288" cy="57467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q4</a:t>
              </a:r>
              <a:endParaRPr lang="zh-CN" altLang="en-US" sz="2000"/>
            </a:p>
          </p:txBody>
        </p:sp>
        <p:sp>
          <p:nvSpPr>
            <p:cNvPr id="17" name="椭圆 7">
              <a:extLst>
                <a:ext uri="{FF2B5EF4-FFF2-40B4-BE49-F238E27FC236}">
                  <a16:creationId xmlns="" xmlns:a16="http://schemas.microsoft.com/office/drawing/2014/main" id="{D24CCD40-436A-6C4E-B679-74726F99B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7510" y="4868863"/>
              <a:ext cx="647700" cy="6477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q3</a:t>
              </a:r>
              <a:endParaRPr lang="zh-CN" altLang="en-US" sz="2000"/>
            </a:p>
          </p:txBody>
        </p:sp>
        <p:cxnSp>
          <p:nvCxnSpPr>
            <p:cNvPr id="18" name="曲线连接符 8">
              <a:extLst>
                <a:ext uri="{FF2B5EF4-FFF2-40B4-BE49-F238E27FC236}">
                  <a16:creationId xmlns="" xmlns:a16="http://schemas.microsoft.com/office/drawing/2014/main" id="{536962AD-D7A5-284F-B59F-9545E7C9AD0B}"/>
                </a:ext>
              </a:extLst>
            </p:cNvPr>
            <p:cNvCxnSpPr>
              <a:cxnSpLocks noChangeShapeType="1"/>
              <a:stCxn id="14" idx="0"/>
              <a:endCxn id="15" idx="1"/>
            </p:cNvCxnSpPr>
            <p:nvPr/>
          </p:nvCxnSpPr>
          <p:spPr bwMode="auto">
            <a:xfrm rot="16200000" flipH="1">
              <a:off x="7402466" y="1785144"/>
              <a:ext cx="84138" cy="2076450"/>
            </a:xfrm>
            <a:prstGeom prst="curvedConnector3">
              <a:avLst>
                <a:gd name="adj1" fmla="val -27097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9">
              <a:extLst>
                <a:ext uri="{FF2B5EF4-FFF2-40B4-BE49-F238E27FC236}">
                  <a16:creationId xmlns="" xmlns:a16="http://schemas.microsoft.com/office/drawing/2014/main" id="{3DD227A0-67CB-B74E-A53E-BECC7B2A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085" y="2205038"/>
              <a:ext cx="1079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ɛ, ɛ</a:t>
              </a:r>
              <a:r>
                <a:rPr lang="en-US" altLang="zh-CN" sz="2000">
                  <a:sym typeface="Wingdings" pitchFamily="2" charset="2"/>
                </a:rPr>
                <a:t>$</a:t>
              </a:r>
              <a:r>
                <a:rPr lang="en-US" altLang="zh-CN" sz="2000"/>
                <a:t> </a:t>
              </a:r>
              <a:endParaRPr lang="zh-CN" altLang="en-US" sz="2000"/>
            </a:p>
          </p:txBody>
        </p:sp>
        <p:cxnSp>
          <p:nvCxnSpPr>
            <p:cNvPr id="20" name="曲线连接符 14">
              <a:extLst>
                <a:ext uri="{FF2B5EF4-FFF2-40B4-BE49-F238E27FC236}">
                  <a16:creationId xmlns="" xmlns:a16="http://schemas.microsoft.com/office/drawing/2014/main" id="{7E80BA3F-E7BB-DB4D-A2F6-EEDEDA276D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512798" y="4521200"/>
              <a:ext cx="80962" cy="1989137"/>
            </a:xfrm>
            <a:prstGeom prst="curvedConnector3">
              <a:avLst>
                <a:gd name="adj1" fmla="val 430778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15">
              <a:extLst>
                <a:ext uri="{FF2B5EF4-FFF2-40B4-BE49-F238E27FC236}">
                  <a16:creationId xmlns="" xmlns:a16="http://schemas.microsoft.com/office/drawing/2014/main" id="{E47949A7-87F3-6848-9D1A-4BACD80D5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110" y="5357813"/>
              <a:ext cx="10493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ɛ, </a:t>
              </a:r>
              <a:r>
                <a:rPr lang="en-US" altLang="zh-CN" sz="2000">
                  <a:sym typeface="Wingdings" pitchFamily="2" charset="2"/>
                </a:rPr>
                <a:t>$ </a:t>
              </a:r>
              <a:r>
                <a:rPr lang="en-US" altLang="zh-CN" sz="2000"/>
                <a:t> ɛ</a:t>
              </a:r>
              <a:endParaRPr lang="zh-CN" altLang="en-US" sz="2000"/>
            </a:p>
          </p:txBody>
        </p:sp>
        <p:sp>
          <p:nvSpPr>
            <p:cNvPr id="22" name="TextBox 23">
              <a:extLst>
                <a:ext uri="{FF2B5EF4-FFF2-40B4-BE49-F238E27FC236}">
                  <a16:creationId xmlns="" xmlns:a16="http://schemas.microsoft.com/office/drawing/2014/main" id="{7B40E3D4-C1E5-AD4A-8B23-34EF90A8D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7872" y="3878263"/>
              <a:ext cx="15113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1, </a:t>
              </a:r>
              <a:r>
                <a:rPr lang="en-US" altLang="zh-CN" sz="2000">
                  <a:sym typeface="Wingdings" pitchFamily="2" charset="2"/>
                </a:rPr>
                <a:t>0 </a:t>
              </a:r>
              <a:r>
                <a:rPr lang="en-US" altLang="zh-CN" sz="2000"/>
                <a:t> ɛ</a:t>
              </a:r>
              <a:endParaRPr lang="zh-CN" altLang="en-US" sz="2000"/>
            </a:p>
          </p:txBody>
        </p:sp>
        <p:cxnSp>
          <p:nvCxnSpPr>
            <p:cNvPr id="23" name="直接箭头连接符 24">
              <a:extLst>
                <a:ext uri="{FF2B5EF4-FFF2-40B4-BE49-F238E27FC236}">
                  <a16:creationId xmlns="" xmlns:a16="http://schemas.microsoft.com/office/drawing/2014/main" id="{16125DAF-EADB-D342-AD8E-DE0D8D4CFA40}"/>
                </a:ext>
              </a:extLst>
            </p:cNvPr>
            <p:cNvCxnSpPr>
              <a:cxnSpLocks noChangeShapeType="1"/>
              <a:endCxn id="14" idx="2"/>
            </p:cNvCxnSpPr>
            <p:nvPr/>
          </p:nvCxnSpPr>
          <p:spPr bwMode="auto">
            <a:xfrm>
              <a:off x="5650660" y="3105150"/>
              <a:ext cx="431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31">
              <a:extLst>
                <a:ext uri="{FF2B5EF4-FFF2-40B4-BE49-F238E27FC236}">
                  <a16:creationId xmlns="" xmlns:a16="http://schemas.microsoft.com/office/drawing/2014/main" id="{E4B8CF6D-D92C-B342-A013-A0D37DF1E541}"/>
                </a:ext>
              </a:extLst>
            </p:cNvPr>
            <p:cNvCxnSpPr>
              <a:cxnSpLocks noChangeShapeType="1"/>
              <a:endCxn id="17" idx="0"/>
            </p:cNvCxnSpPr>
            <p:nvPr/>
          </p:nvCxnSpPr>
          <p:spPr bwMode="auto">
            <a:xfrm>
              <a:off x="8711360" y="3357563"/>
              <a:ext cx="0" cy="15113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曲线连接符 33">
              <a:extLst>
                <a:ext uri="{FF2B5EF4-FFF2-40B4-BE49-F238E27FC236}">
                  <a16:creationId xmlns="" xmlns:a16="http://schemas.microsoft.com/office/drawing/2014/main" id="{0F118844-C6B2-104B-903D-A64830971422}"/>
                </a:ext>
              </a:extLst>
            </p:cNvPr>
            <p:cNvCxnSpPr>
              <a:cxnSpLocks noChangeShapeType="1"/>
              <a:stCxn id="15" idx="0"/>
              <a:endCxn id="15" idx="6"/>
            </p:cNvCxnSpPr>
            <p:nvPr/>
          </p:nvCxnSpPr>
          <p:spPr bwMode="auto">
            <a:xfrm rot="16200000" flipH="1">
              <a:off x="8729616" y="2763044"/>
              <a:ext cx="287338" cy="323850"/>
            </a:xfrm>
            <a:prstGeom prst="curvedConnector4">
              <a:avLst>
                <a:gd name="adj1" fmla="val -79366"/>
                <a:gd name="adj2" fmla="val 170546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36">
              <a:extLst>
                <a:ext uri="{FF2B5EF4-FFF2-40B4-BE49-F238E27FC236}">
                  <a16:creationId xmlns="" xmlns:a16="http://schemas.microsoft.com/office/drawing/2014/main" id="{8DE69444-155A-9D4D-90A4-AE250E95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5210" y="2282825"/>
              <a:ext cx="99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0, ɛ</a:t>
              </a:r>
              <a:r>
                <a:rPr lang="en-US" altLang="zh-CN" sz="2000">
                  <a:sym typeface="Wingdings" pitchFamily="2" charset="2"/>
                </a:rPr>
                <a:t>0</a:t>
              </a:r>
              <a:r>
                <a:rPr lang="en-US" altLang="zh-CN" sz="2000"/>
                <a:t> </a:t>
              </a:r>
              <a:endParaRPr lang="zh-CN" altLang="en-US" sz="2000"/>
            </a:p>
          </p:txBody>
        </p:sp>
        <p:cxnSp>
          <p:nvCxnSpPr>
            <p:cNvPr id="27" name="曲线连接符 42">
              <a:extLst>
                <a:ext uri="{FF2B5EF4-FFF2-40B4-BE49-F238E27FC236}">
                  <a16:creationId xmlns="" xmlns:a16="http://schemas.microsoft.com/office/drawing/2014/main" id="{14D3163D-9096-5047-B69B-F310EDB4100B}"/>
                </a:ext>
              </a:extLst>
            </p:cNvPr>
            <p:cNvCxnSpPr>
              <a:cxnSpLocks noChangeShapeType="1"/>
              <a:stCxn id="17" idx="7"/>
              <a:endCxn id="17" idx="5"/>
            </p:cNvCxnSpPr>
            <p:nvPr/>
          </p:nvCxnSpPr>
          <p:spPr bwMode="auto">
            <a:xfrm rot="16200000" flipH="1">
              <a:off x="8710566" y="5193507"/>
              <a:ext cx="458787" cy="12700"/>
            </a:xfrm>
            <a:prstGeom prst="curvedConnector5">
              <a:avLst>
                <a:gd name="adj1" fmla="val -11880"/>
                <a:gd name="adj2" fmla="val 3755620"/>
                <a:gd name="adj3" fmla="val 10475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43">
              <a:extLst>
                <a:ext uri="{FF2B5EF4-FFF2-40B4-BE49-F238E27FC236}">
                  <a16:creationId xmlns="" xmlns:a16="http://schemas.microsoft.com/office/drawing/2014/main" id="{F0771FD9-5F27-1B4D-A057-FC886B194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5572" y="4875213"/>
              <a:ext cx="1055688" cy="76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1, </a:t>
              </a:r>
              <a:r>
                <a:rPr lang="en-US" altLang="zh-CN" sz="2000">
                  <a:sym typeface="Wingdings" pitchFamily="2" charset="2"/>
                </a:rPr>
                <a:t>0 </a:t>
              </a:r>
              <a:r>
                <a:rPr lang="en-US" altLang="zh-CN" sz="2000"/>
                <a:t> ɛ</a:t>
              </a:r>
              <a:endParaRPr lang="zh-CN" altLang="en-US" sz="2000"/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78EB21B-7C49-F545-8AFB-B93A841208AA}"/>
              </a:ext>
            </a:extLst>
          </p:cNvPr>
          <p:cNvSpPr txBox="1"/>
          <p:nvPr/>
        </p:nvSpPr>
        <p:spPr>
          <a:xfrm>
            <a:off x="268941" y="26087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DFA</a:t>
            </a: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与</a:t>
            </a:r>
            <a:r>
              <a:rPr lang="en-US" altLang="zh-CN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PDA</a:t>
            </a:r>
            <a:endParaRPr lang="zh-CN" altLang="en-US" sz="325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graphicFrame>
        <p:nvGraphicFramePr>
          <p:cNvPr id="10" name="内容占位符 4">
            <a:extLst>
              <a:ext uri="{FF2B5EF4-FFF2-40B4-BE49-F238E27FC236}">
                <a16:creationId xmlns="" xmlns:a16="http://schemas.microsoft.com/office/drawing/2014/main" id="{61A530FE-7B5F-9A42-B60E-DD8B865D95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913257"/>
              </p:ext>
            </p:extLst>
          </p:nvPr>
        </p:nvGraphicFramePr>
        <p:xfrm>
          <a:off x="8561383" y="3286125"/>
          <a:ext cx="1511300" cy="366713"/>
        </p:xfrm>
        <a:graphic>
          <a:graphicData uri="http://schemas.openxmlformats.org/drawingml/2006/table">
            <a:tbl>
              <a:tblPr/>
              <a:tblGrid>
                <a:gridCol w="37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388" marR="91388" marT="45839" marB="458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388" marR="91388" marT="45839" marB="458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388" marR="91388" marT="45839" marB="458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388" marR="91388" marT="45839" marB="458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3">
            <a:extLst>
              <a:ext uri="{FF2B5EF4-FFF2-40B4-BE49-F238E27FC236}">
                <a16:creationId xmlns="" xmlns:a16="http://schemas.microsoft.com/office/drawing/2014/main" id="{CBA5E13A-E011-994C-B75C-E48EE75B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3" y="2924175"/>
            <a:ext cx="1728787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状态控制器</a:t>
            </a:r>
          </a:p>
        </p:txBody>
      </p:sp>
      <p:cxnSp>
        <p:nvCxnSpPr>
          <p:cNvPr id="12" name="肘形连接符 10">
            <a:extLst>
              <a:ext uri="{FF2B5EF4-FFF2-40B4-BE49-F238E27FC236}">
                <a16:creationId xmlns="" xmlns:a16="http://schemas.microsoft.com/office/drawing/2014/main" id="{6E382867-2C61-7E45-85FB-8D93A775B33F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8201020" y="3155950"/>
            <a:ext cx="1116013" cy="1301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表格 11">
            <a:extLst>
              <a:ext uri="{FF2B5EF4-FFF2-40B4-BE49-F238E27FC236}">
                <a16:creationId xmlns="" xmlns:a16="http://schemas.microsoft.com/office/drawing/2014/main" id="{377953BB-A8BF-2342-BD10-F4FD9995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16275"/>
              </p:ext>
            </p:extLst>
          </p:nvPr>
        </p:nvGraphicFramePr>
        <p:xfrm>
          <a:off x="8224833" y="4006850"/>
          <a:ext cx="312737" cy="1097010"/>
        </p:xfrm>
        <a:graphic>
          <a:graphicData uri="http://schemas.openxmlformats.org/drawingml/2006/table">
            <a:tbl>
              <a:tblPr/>
              <a:tblGrid>
                <a:gridCol w="3127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745" marR="91745"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745" marR="91745"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745" marR="91745"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肘形连接符 15">
            <a:extLst>
              <a:ext uri="{FF2B5EF4-FFF2-40B4-BE49-F238E27FC236}">
                <a16:creationId xmlns="" xmlns:a16="http://schemas.microsoft.com/office/drawing/2014/main" id="{83725F1B-2524-A040-B240-AEF7F1614CC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980358" y="3606800"/>
            <a:ext cx="620712" cy="1793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21">
            <a:extLst>
              <a:ext uri="{FF2B5EF4-FFF2-40B4-BE49-F238E27FC236}">
                <a16:creationId xmlns="" xmlns:a16="http://schemas.microsoft.com/office/drawing/2014/main" id="{EC2CE4B3-3CB4-114A-84F3-B427DFFE3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8358" y="4367213"/>
            <a:ext cx="433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栈</a:t>
            </a:r>
          </a:p>
        </p:txBody>
      </p:sp>
      <p:graphicFrame>
        <p:nvGraphicFramePr>
          <p:cNvPr id="16" name="内容占位符 4">
            <a:extLst>
              <a:ext uri="{FF2B5EF4-FFF2-40B4-BE49-F238E27FC236}">
                <a16:creationId xmlns="" xmlns:a16="http://schemas.microsoft.com/office/drawing/2014/main" id="{6C2350E3-841A-1545-B77E-AB839FF01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72512"/>
              </p:ext>
            </p:extLst>
          </p:nvPr>
        </p:nvGraphicFramePr>
        <p:xfrm>
          <a:off x="4027483" y="3257550"/>
          <a:ext cx="1511300" cy="365210"/>
        </p:xfrm>
        <a:graphic>
          <a:graphicData uri="http://schemas.openxmlformats.org/drawingml/2006/table">
            <a:tbl>
              <a:tblPr/>
              <a:tblGrid>
                <a:gridCol w="37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388" marR="91388" marT="45445" marB="454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388" marR="91388" marT="45445" marB="454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388" marR="91388" marT="45445" marB="454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388" marR="91388" marT="45445" marB="454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23">
            <a:extLst>
              <a:ext uri="{FF2B5EF4-FFF2-40B4-BE49-F238E27FC236}">
                <a16:creationId xmlns="" xmlns:a16="http://schemas.microsoft.com/office/drawing/2014/main" id="{4077F134-D5AD-FD40-95A3-0A96377C3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3" y="2895600"/>
            <a:ext cx="1728787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状态控制器</a:t>
            </a:r>
          </a:p>
        </p:txBody>
      </p:sp>
      <p:cxnSp>
        <p:nvCxnSpPr>
          <p:cNvPr id="18" name="肘形连接符 24">
            <a:extLst>
              <a:ext uri="{FF2B5EF4-FFF2-40B4-BE49-F238E27FC236}">
                <a16:creationId xmlns="" xmlns:a16="http://schemas.microsoft.com/office/drawing/2014/main" id="{A54EEA7C-B510-914A-A984-711A0CC59C1A}"/>
              </a:ext>
            </a:extLst>
          </p:cNvPr>
          <p:cNvCxnSpPr>
            <a:cxnSpLocks noChangeShapeType="1"/>
            <a:stCxn id="17" idx="3"/>
          </p:cNvCxnSpPr>
          <p:nvPr/>
        </p:nvCxnSpPr>
        <p:spPr bwMode="auto">
          <a:xfrm>
            <a:off x="3667120" y="3125788"/>
            <a:ext cx="1116013" cy="1317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27">
            <a:extLst>
              <a:ext uri="{FF2B5EF4-FFF2-40B4-BE49-F238E27FC236}">
                <a16:creationId xmlns="" xmlns:a16="http://schemas.microsoft.com/office/drawing/2014/main" id="{B567BD4D-B7C9-3644-A816-2AC134B84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0" y="3192463"/>
            <a:ext cx="79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/>
              <a:t>输入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提纲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283452"/>
            <a:ext cx="10241138" cy="340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概述	</a:t>
            </a:r>
            <a:endParaRPr lang="en-US" altLang="zh-CN" sz="28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词法分析</a:t>
            </a:r>
            <a:endParaRPr lang="en-US" altLang="zh-CN" sz="28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语法分析</a:t>
            </a:r>
            <a:endParaRPr lang="en-US" altLang="zh-CN" sz="28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递归下降语法分析</a:t>
            </a:r>
            <a:endParaRPr lang="en-US" altLang="zh-CN" sz="28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08934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编译过程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="" xmlns:a16="http://schemas.microsoft.com/office/drawing/2014/main" id="{894E38A7-26EC-DB45-8B8F-99ED1A84D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321154"/>
              </p:ext>
            </p:extLst>
          </p:nvPr>
        </p:nvGraphicFramePr>
        <p:xfrm>
          <a:off x="6105582" y="92006"/>
          <a:ext cx="5319105" cy="672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位图图像" r:id="rId4" imgW="3460750" imgH="4375150" progId="Paint.Picture">
                  <p:embed/>
                </p:oleObj>
              </mc:Choice>
              <mc:Fallback>
                <p:oleObj name="位图图像" r:id="rId4" imgW="3460750" imgH="4375150" progId="Paint.Picture">
                  <p:embed/>
                  <p:pic>
                    <p:nvPicPr>
                      <p:cNvPr id="17411" name="Object 5">
                        <a:extLst>
                          <a:ext uri="{FF2B5EF4-FFF2-40B4-BE49-F238E27FC236}">
                            <a16:creationId xmlns="" xmlns:a16="http://schemas.microsoft.com/office/drawing/2014/main" id="{24F24D7B-DFAF-6047-80B0-BF34FF64F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82" y="92006"/>
                        <a:ext cx="5319105" cy="672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8">
            <a:extLst>
              <a:ext uri="{FF2B5EF4-FFF2-40B4-BE49-F238E27FC236}">
                <a16:creationId xmlns="" xmlns:a16="http://schemas.microsoft.com/office/drawing/2014/main" id="{379BB235-77DD-2649-AAFD-5AC9EB118D81}"/>
              </a:ext>
            </a:extLst>
          </p:cNvPr>
          <p:cNvSpPr txBox="1"/>
          <p:nvPr/>
        </p:nvSpPr>
        <p:spPr>
          <a:xfrm>
            <a:off x="657103" y="991129"/>
            <a:ext cx="5438897" cy="579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词法分析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将源程序字符流分组，成为一些基本的构成成分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词法单元</a:t>
            </a:r>
            <a:r>
              <a:rPr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如标识符、操作符、关键字等</a:t>
            </a:r>
            <a:endParaRPr lang="en-US" altLang="zh-CN" sz="28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语法分析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用词法单元构造程序的层次结构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分析树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，标识大的程序结构，如语句、声明、表达式等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语义分析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处理语法分析器识别的语法结构，开始形成可执行目标码的结构</a:t>
            </a:r>
          </a:p>
        </p:txBody>
      </p:sp>
    </p:spTree>
    <p:extLst>
      <p:ext uri="{BB962C8B-B14F-4D97-AF65-F5344CB8AC3E}">
        <p14:creationId xmlns:p14="http://schemas.microsoft.com/office/powerpoint/2010/main" val="12171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词法分析和语法分析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7290" y="1111576"/>
            <a:ext cx="10405134" cy="484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latin typeface="+mn-ea"/>
                <a:cs typeface="Microsoft Sans Serif" panose="020B0604020202020204" pitchFamily="34" charset="0"/>
              </a:rPr>
              <a:t>几乎所有的语法分析都基于对源语言</a:t>
            </a:r>
            <a:r>
              <a:rPr lang="zh-CN" altLang="en-US" sz="2400" b="1" dirty="0">
                <a:solidFill>
                  <a:srgbClr val="8B0012"/>
                </a:solidFill>
                <a:latin typeface="+mn-ea"/>
                <a:cs typeface="Microsoft Sans Serif" panose="020B0604020202020204" pitchFamily="34" charset="0"/>
              </a:rPr>
              <a:t>语法的形式描述</a:t>
            </a:r>
            <a:endParaRPr lang="en-US" altLang="zh-CN" sz="2400" b="1" dirty="0">
              <a:solidFill>
                <a:srgbClr val="8B0012"/>
              </a:solidFill>
              <a:latin typeface="+mn-ea"/>
              <a:cs typeface="Microsoft Sans Serif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上下文无关文法（</a:t>
            </a:r>
            <a:r>
              <a:rPr lang="en-US" altLang="zh-CN" sz="2400" dirty="0">
                <a:latin typeface="+mn-ea"/>
              </a:rPr>
              <a:t>BNF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latin typeface="+mn-ea"/>
                <a:cs typeface="Microsoft Sans Serif" panose="020B0604020202020204" pitchFamily="34" charset="0"/>
              </a:rPr>
              <a:t>几乎所有的编译器都将分析语法的任务分为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词法分析器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：低层次的部分（数学上，基于正规文法的</a:t>
            </a:r>
            <a:r>
              <a:rPr lang="zh-CN" altLang="en-US" sz="2400" dirty="0">
                <a:solidFill>
                  <a:srgbClr val="8B001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有限自动机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  <a:p>
            <a:pPr marL="800100" lvl="1" indent="-342900">
              <a:lnSpc>
                <a:spcPct val="13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语法分析器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400" dirty="0">
                <a:latin typeface="+mn-ea"/>
              </a:rPr>
              <a:t>parser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）：高层次的部分（数学上，基于</a:t>
            </a:r>
            <a:r>
              <a:rPr lang="en-US" altLang="zh-CN" sz="2400" dirty="0">
                <a:latin typeface="+mn-ea"/>
              </a:rPr>
              <a:t>BNF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8B001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下推自动机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zh-CN" altLang="en-US" sz="2400" b="1" dirty="0">
                <a:latin typeface="+mn-ea"/>
                <a:cs typeface="Microsoft Sans Serif" panose="020B0604020202020204" pitchFamily="34" charset="0"/>
              </a:rPr>
              <a:t>分离上述任务的原因</a:t>
            </a:r>
          </a:p>
          <a:p>
            <a:pPr marL="800100" lvl="1" indent="-34290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简单性；效率；可移植性	</a:t>
            </a:r>
            <a:endParaRPr lang="zh-CN" altLang="en-US" sz="2400" dirty="0">
              <a:latin typeface="SimSun" panose="02010600030101010101" pitchFamily="2" charset="-122"/>
              <a:ea typeface="SimSun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词法分析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1699" y="1111576"/>
            <a:ext cx="10459521" cy="489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/>
              <a:t>一个词法分析器实质上是字符串的</a:t>
            </a:r>
            <a:r>
              <a:rPr lang="zh-CN" altLang="en-US" sz="2400" b="1" dirty="0">
                <a:solidFill>
                  <a:srgbClr val="FF0000"/>
                </a:solidFill>
              </a:rPr>
              <a:t>模式匹配器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/>
              <a:t>识别源程序中属于一起的子串（</a:t>
            </a:r>
            <a:r>
              <a:rPr lang="zh-CN" altLang="en-US" sz="2400" b="1" dirty="0">
                <a:solidFill>
                  <a:srgbClr val="FF0000"/>
                </a:solidFill>
              </a:rPr>
              <a:t>词素，</a:t>
            </a:r>
            <a:r>
              <a:rPr lang="en-US" altLang="zh-CN" sz="2400" dirty="0">
                <a:latin typeface="+mn-ea"/>
              </a:rPr>
              <a:t>lexeme</a:t>
            </a:r>
            <a:r>
              <a:rPr lang="zh-CN" altLang="en-US" sz="2400" b="1" dirty="0"/>
              <a:t>）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词素匹配一种字符串模式，一个词法类别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标记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Token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marL="800100" lvl="2" indent="-342900">
              <a:lnSpc>
                <a:spcPct val="130000"/>
              </a:lnSpc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词素：</a:t>
            </a:r>
            <a:r>
              <a:rPr lang="en-US" altLang="zh-CN" sz="2400" dirty="0">
                <a:latin typeface="+mn-ea"/>
              </a:rPr>
              <a:t>sum</a:t>
            </a: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,  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标记：</a:t>
            </a:r>
            <a:r>
              <a:rPr lang="en-US" altLang="zh-CN" sz="2400" dirty="0">
                <a:latin typeface="+mn-ea"/>
              </a:rPr>
              <a:t>IDENT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/>
              <a:t>词法分析器是语法分析器的前端</a:t>
            </a:r>
          </a:p>
          <a:p>
            <a:pPr marL="342900" indent="-342900">
              <a:lnSpc>
                <a:spcPct val="200000"/>
              </a:lnSpc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/>
              <a:t>词法分析器通常</a:t>
            </a:r>
            <a:r>
              <a:rPr lang="zh-CN" altLang="en-US" sz="2400" b="1" dirty="0" smtClean="0"/>
              <a:t>是语法分析器</a:t>
            </a:r>
            <a:r>
              <a:rPr lang="zh-CN" altLang="en-US" sz="2400" b="1" dirty="0"/>
              <a:t>调用的一</a:t>
            </a:r>
            <a:r>
              <a:rPr lang="zh-CN" altLang="en-US" sz="2400" b="1" dirty="0" smtClean="0"/>
              <a:t>个子程序（当语法分析器</a:t>
            </a:r>
            <a:r>
              <a:rPr lang="zh-CN" altLang="en-US" sz="2400" b="1" dirty="0"/>
              <a:t>需要下一词素和标记时）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词法分析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07852131-DCF5-C745-B00E-7592EF08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5435600" cy="677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5E6B7EBD-7E0D-D04F-B6DF-F9D92B06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65" y="109537"/>
            <a:ext cx="22764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1565E022-088C-4F4E-998A-EC205928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61" y="120651"/>
            <a:ext cx="1533525" cy="663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="" xmlns:a16="http://schemas.microsoft.com/office/drawing/2014/main" id="{F9A8B173-06E8-514F-8CAE-0FEF8BE5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07" y="3852862"/>
            <a:ext cx="14398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7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正则文法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283452"/>
            <a:ext cx="10241138" cy="523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Helvetica" pitchFamily="2" charset="0"/>
              </a:rPr>
              <a:t>上下文无关文法的一个子集，产生式都具有如下形式之一</a:t>
            </a:r>
            <a:endParaRPr lang="zh-CN" altLang="en-US" sz="2440" b="1" dirty="0">
              <a:solidFill>
                <a:srgbClr val="8B0012"/>
              </a:solidFill>
              <a:latin typeface="Helvetica" charset="0"/>
              <a:ea typeface="宋体" panose="02010600030101010101" pitchFamily="2" charset="-122"/>
              <a:sym typeface="+mn-ea"/>
            </a:endParaRP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2400" dirty="0"/>
              <a:t>Right-Linear Grammar</a:t>
            </a:r>
          </a:p>
          <a:p>
            <a:pPr lvl="1"/>
            <a:r>
              <a:rPr lang="en-US" altLang="zh-CN" sz="2400" dirty="0"/>
              <a:t>	&lt;A&gt;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 x</a:t>
            </a:r>
          </a:p>
          <a:p>
            <a:pPr lvl="1"/>
            <a:r>
              <a:rPr lang="en-US" altLang="zh-CN" sz="2400" dirty="0"/>
              <a:t>	&lt;A&gt;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 x&lt;B&gt;</a:t>
            </a:r>
          </a:p>
          <a:p>
            <a:pPr marL="800100" lvl="1" indent="-342900"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en-US" altLang="zh-CN" sz="2400" dirty="0"/>
              <a:t>Left-Linear Grammar</a:t>
            </a:r>
          </a:p>
          <a:p>
            <a:pPr lvl="1"/>
            <a:r>
              <a:rPr lang="en-US" altLang="zh-CN" sz="2400" dirty="0"/>
              <a:t>	&lt;A&gt;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 x</a:t>
            </a:r>
          </a:p>
          <a:p>
            <a:pPr lvl="1"/>
            <a:r>
              <a:rPr lang="en-US" altLang="zh-CN" sz="2400" dirty="0"/>
              <a:t>	&lt;A&gt;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 &lt;B&gt;x</a:t>
            </a: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000" dirty="0"/>
              <a:t>如下所示的例子生成什么样的正则语言？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en-US" altLang="zh-CN" sz="2000" dirty="0"/>
              <a:t>	&lt;S&gt; 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en-US" altLang="zh-CN" sz="2000" dirty="0"/>
              <a:t> a &lt;A&gt;</a:t>
            </a:r>
          </a:p>
          <a:p>
            <a:pPr lvl="1">
              <a:buFontTx/>
              <a:buNone/>
            </a:pPr>
            <a:r>
              <a:rPr lang="en-US" altLang="zh-CN" sz="2000" dirty="0"/>
              <a:t>	&lt;S&gt; 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en-US" altLang="zh-CN" sz="2000" dirty="0"/>
              <a:t> b &lt;B&gt;</a:t>
            </a:r>
          </a:p>
          <a:p>
            <a:pPr lvl="1">
              <a:buFontTx/>
              <a:buNone/>
            </a:pPr>
            <a:r>
              <a:rPr lang="en-US" altLang="zh-CN" sz="2000" dirty="0"/>
              <a:t>	&lt;S&gt; 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en-US" altLang="zh-CN" sz="2000" dirty="0"/>
              <a:t> &lt;empty&gt;</a:t>
            </a:r>
          </a:p>
          <a:p>
            <a:pPr lvl="1">
              <a:buFontTx/>
              <a:buNone/>
            </a:pPr>
            <a:r>
              <a:rPr lang="en-US" altLang="zh-CN" sz="2000" dirty="0"/>
              <a:t>	&lt;A&gt; 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en-US" altLang="zh-CN" sz="2000" dirty="0"/>
              <a:t> a &lt;S&gt;</a:t>
            </a:r>
          </a:p>
          <a:p>
            <a:pPr lvl="1">
              <a:buFontTx/>
              <a:buNone/>
            </a:pPr>
            <a:r>
              <a:rPr lang="en-US" altLang="zh-CN" sz="2000" dirty="0"/>
              <a:t>	&lt;B&gt; 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en-US" altLang="zh-CN" sz="2000" dirty="0"/>
              <a:t> bb &lt;S&gt;</a:t>
            </a:r>
            <a:endParaRPr lang="zh-CN" altLang="en-US" sz="200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7081" y="442553"/>
            <a:ext cx="395999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4146" y="442530"/>
            <a:ext cx="163285" cy="669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05815" y="549275"/>
            <a:ext cx="11039475" cy="49974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5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正则表达式</a:t>
            </a:r>
          </a:p>
        </p:txBody>
      </p:sp>
      <p:sp>
        <p:nvSpPr>
          <p:cNvPr id="39" name="矩形 38"/>
          <p:cNvSpPr/>
          <p:nvPr/>
        </p:nvSpPr>
        <p:spPr>
          <a:xfrm>
            <a:off x="11994001" y="442530"/>
            <a:ext cx="198000" cy="669046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8" tIns="45638" rIns="91278" bIns="45638" rtlCol="0" anchor="ctr"/>
          <a:lstStyle/>
          <a:p>
            <a:pPr algn="ctr" defTabSz="673100"/>
            <a:endParaRPr lang="zh-CN" altLang="en-US" sz="2305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198" y="1112002"/>
            <a:ext cx="10241138" cy="446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endParaRPr lang="zh-CN" altLang="en-US" sz="271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Helvetica" pitchFamily="2" charset="0"/>
              </a:rPr>
              <a:t>正则文法的简洁表示</a:t>
            </a:r>
            <a:endParaRPr lang="en-US" altLang="zh-CN" sz="2400" b="1" dirty="0">
              <a:solidFill>
                <a:srgbClr val="8B0012"/>
              </a:solidFill>
              <a:latin typeface="Helvetica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8B0012"/>
              </a:buClr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8B0012"/>
                </a:solidFill>
                <a:latin typeface="Helvetica" pitchFamily="2" charset="0"/>
              </a:rPr>
              <a:t>例子</a:t>
            </a:r>
            <a:endParaRPr lang="en-US" altLang="zh-CN" sz="2400" b="1" dirty="0">
              <a:solidFill>
                <a:srgbClr val="8B0012"/>
              </a:solidFill>
              <a:latin typeface="Helvetica" pitchFamily="2" charset="0"/>
            </a:endParaRPr>
          </a:p>
          <a:p>
            <a:pPr lvl="1"/>
            <a:r>
              <a:rPr lang="en-US" altLang="zh-CN" sz="2400" dirty="0" err="1"/>
              <a:t>abc</a:t>
            </a:r>
            <a:r>
              <a:rPr lang="en-US" altLang="zh-CN" sz="2400" dirty="0"/>
              <a:t>		 the string 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</a:t>
            </a:r>
          </a:p>
          <a:p>
            <a:pPr lvl="1"/>
            <a:r>
              <a:rPr lang="pt-BR" altLang="zh-CN" sz="2400" dirty="0" err="1"/>
              <a:t>a</a:t>
            </a:r>
            <a:r>
              <a:rPr lang="pt-BR" altLang="zh-CN" sz="2400" baseline="30000" dirty="0" err="1"/>
              <a:t>+</a:t>
            </a:r>
            <a:r>
              <a:rPr lang="pt-BR" altLang="zh-CN" sz="2400" dirty="0" err="1"/>
              <a:t>b</a:t>
            </a:r>
            <a:r>
              <a:rPr lang="pt-BR" altLang="zh-CN" sz="2400" baseline="30000" dirty="0"/>
              <a:t>+</a:t>
            </a:r>
            <a:r>
              <a:rPr lang="pt-BR" altLang="zh-CN" sz="2400" dirty="0"/>
              <a:t> 	{</a:t>
            </a:r>
            <a:r>
              <a:rPr lang="pt-BR" altLang="zh-CN" sz="2400" dirty="0" err="1"/>
              <a:t>a</a:t>
            </a:r>
            <a:r>
              <a:rPr lang="pt-BR" altLang="zh-CN" sz="2400" baseline="30000" dirty="0" err="1"/>
              <a:t>m</a:t>
            </a:r>
            <a:r>
              <a:rPr lang="pt-BR" altLang="zh-CN" sz="2400" dirty="0" err="1"/>
              <a:t>b</a:t>
            </a:r>
            <a:r>
              <a:rPr lang="pt-BR" altLang="zh-CN" sz="2400" baseline="30000" dirty="0" err="1"/>
              <a:t>n</a:t>
            </a:r>
            <a:r>
              <a:rPr lang="pt-BR" altLang="zh-CN" sz="2400" dirty="0"/>
              <a:t> : m, </a:t>
            </a:r>
            <a:r>
              <a:rPr lang="pt-BR" altLang="zh-CN" sz="2400" dirty="0" err="1"/>
              <a:t>n</a:t>
            </a:r>
            <a:r>
              <a:rPr lang="pt-BR" altLang="zh-CN" sz="2400" dirty="0"/>
              <a:t> ≥ 1}</a:t>
            </a:r>
          </a:p>
          <a:p>
            <a:pPr lvl="1"/>
            <a:r>
              <a:rPr lang="pt-BR" altLang="zh-CN" sz="2400" dirty="0"/>
              <a:t>a*</a:t>
            </a:r>
            <a:r>
              <a:rPr lang="pt-BR" altLang="zh-CN" sz="2400" dirty="0" err="1"/>
              <a:t>b</a:t>
            </a:r>
            <a:r>
              <a:rPr lang="pt-BR" altLang="zh-CN" sz="2400" dirty="0"/>
              <a:t>*</a:t>
            </a:r>
            <a:r>
              <a:rPr lang="pt-BR" altLang="zh-CN" sz="2400" dirty="0" err="1"/>
              <a:t>c</a:t>
            </a:r>
            <a:r>
              <a:rPr lang="pt-BR" altLang="zh-CN" sz="2400" dirty="0"/>
              <a:t> 	{</a:t>
            </a:r>
            <a:r>
              <a:rPr lang="pt-BR" altLang="zh-CN" sz="2400" dirty="0" err="1"/>
              <a:t>a</a:t>
            </a:r>
            <a:r>
              <a:rPr lang="pt-BR" altLang="zh-CN" sz="2400" baseline="30000" dirty="0" err="1"/>
              <a:t>m</a:t>
            </a:r>
            <a:r>
              <a:rPr lang="pt-BR" altLang="zh-CN" sz="2400" dirty="0" err="1"/>
              <a:t>b</a:t>
            </a:r>
            <a:r>
              <a:rPr lang="pt-BR" altLang="zh-CN" sz="2400" baseline="30000" dirty="0" err="1"/>
              <a:t>n</a:t>
            </a:r>
            <a:r>
              <a:rPr lang="pt-BR" altLang="zh-CN" sz="2400" dirty="0" err="1"/>
              <a:t>c</a:t>
            </a:r>
            <a:r>
              <a:rPr lang="pt-BR" altLang="zh-CN" sz="2400" dirty="0"/>
              <a:t> : m, </a:t>
            </a:r>
            <a:r>
              <a:rPr lang="pt-BR" altLang="zh-CN" sz="2400" dirty="0" err="1"/>
              <a:t>n</a:t>
            </a:r>
            <a:r>
              <a:rPr lang="pt-BR" altLang="zh-CN" sz="2400" dirty="0"/>
              <a:t> ≥ 0}</a:t>
            </a:r>
          </a:p>
          <a:p>
            <a:pPr lvl="1"/>
            <a:r>
              <a:rPr lang="en-US" altLang="zh-CN" sz="2400" dirty="0"/>
              <a:t>a*b*c? 	{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m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n</a:t>
            </a:r>
            <a:r>
              <a:rPr lang="en-US" altLang="zh-CN" sz="2400" dirty="0" err="1"/>
              <a:t>c</a:t>
            </a:r>
            <a:r>
              <a:rPr lang="en-US" altLang="zh-CN" sz="2400" dirty="0"/>
              <a:t> or 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m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 : m, n </a:t>
            </a:r>
            <a:r>
              <a:rPr lang="pt-BR" altLang="zh-CN" sz="2400" dirty="0"/>
              <a:t>≥</a:t>
            </a:r>
            <a:r>
              <a:rPr lang="en-US" altLang="zh-CN" sz="2400" dirty="0"/>
              <a:t> 0}</a:t>
            </a:r>
          </a:p>
          <a:p>
            <a:pPr lvl="1"/>
            <a:r>
              <a:rPr lang="en-US" altLang="zh-CN" sz="2400" dirty="0" err="1"/>
              <a:t>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)</a:t>
            </a:r>
            <a:r>
              <a:rPr lang="pt-BR" altLang="zh-CN" sz="2400" baseline="30000" dirty="0"/>
              <a:t>+</a:t>
            </a:r>
            <a:r>
              <a:rPr lang="en-US" altLang="zh-CN" sz="2400" dirty="0"/>
              <a:t> 	{</a:t>
            </a:r>
            <a:r>
              <a:rPr lang="en-US" altLang="zh-CN" sz="2400" dirty="0" err="1"/>
              <a:t>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 : n </a:t>
            </a:r>
            <a:r>
              <a:rPr lang="pt-BR" altLang="zh-CN" sz="2400" dirty="0"/>
              <a:t>≥</a:t>
            </a:r>
            <a:r>
              <a:rPr lang="en-US" altLang="zh-CN" sz="2400" dirty="0"/>
              <a:t> 1}</a:t>
            </a:r>
          </a:p>
          <a:p>
            <a:pPr lvl="1"/>
            <a:r>
              <a:rPr lang="en-US" altLang="zh-CN" sz="2400" dirty="0" err="1"/>
              <a:t>xy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] 	{</a:t>
            </a:r>
            <a:r>
              <a:rPr lang="en-US" altLang="zh-CN" sz="2400" dirty="0" err="1"/>
              <a:t>xya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xyb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xyc</a:t>
            </a:r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 err="1"/>
              <a:t>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a|b</a:t>
            </a:r>
            <a:r>
              <a:rPr lang="en-US" altLang="zh-CN" sz="2400" dirty="0"/>
              <a:t>) 	{</a:t>
            </a:r>
            <a:r>
              <a:rPr lang="en-US" altLang="zh-CN" sz="2400" dirty="0" err="1"/>
              <a:t>xya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xyb</a:t>
            </a:r>
            <a:r>
              <a:rPr lang="en-US" altLang="zh-CN" sz="2400" dirty="0"/>
              <a:t>}</a:t>
            </a:r>
            <a:endParaRPr lang="zh-CN" altLang="en-US" sz="2400" b="1" dirty="0">
              <a:solidFill>
                <a:srgbClr val="8B001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2357</Words>
  <Application>Microsoft Office PowerPoint</Application>
  <PresentationFormat>自定义</PresentationFormat>
  <Paragraphs>423</Paragraphs>
  <Slides>29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王天浩</dc:creator>
  <cp:lastModifiedBy>user1</cp:lastModifiedBy>
  <cp:revision>217</cp:revision>
  <dcterms:created xsi:type="dcterms:W3CDTF">2020-02-13T08:17:00Z</dcterms:created>
  <dcterms:modified xsi:type="dcterms:W3CDTF">2022-03-11T01:38:59Z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