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61" r:id="rId3"/>
    <p:sldId id="263" r:id="rId4"/>
    <p:sldId id="309" r:id="rId5"/>
    <p:sldId id="265" r:id="rId6"/>
    <p:sldId id="267" r:id="rId7"/>
    <p:sldId id="268" r:id="rId8"/>
    <p:sldId id="273" r:id="rId9"/>
    <p:sldId id="274" r:id="rId10"/>
    <p:sldId id="311" r:id="rId11"/>
    <p:sldId id="318" r:id="rId12"/>
    <p:sldId id="312" r:id="rId13"/>
    <p:sldId id="325" r:id="rId14"/>
    <p:sldId id="271" r:id="rId15"/>
    <p:sldId id="319" r:id="rId16"/>
    <p:sldId id="275" r:id="rId17"/>
    <p:sldId id="276" r:id="rId18"/>
    <p:sldId id="326" r:id="rId19"/>
    <p:sldId id="316" r:id="rId20"/>
    <p:sldId id="279" r:id="rId21"/>
    <p:sldId id="320" r:id="rId22"/>
    <p:sldId id="281" r:id="rId23"/>
    <p:sldId id="317" r:id="rId24"/>
    <p:sldId id="283" r:id="rId25"/>
    <p:sldId id="321" r:id="rId26"/>
    <p:sldId id="285" r:id="rId27"/>
    <p:sldId id="322" r:id="rId28"/>
    <p:sldId id="323" r:id="rId29"/>
    <p:sldId id="287" r:id="rId30"/>
    <p:sldId id="324"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5" autoAdjust="0"/>
    <p:restoredTop sz="78641" autoAdjust="0"/>
  </p:normalViewPr>
  <p:slideViewPr>
    <p:cSldViewPr snapToGrid="0">
      <p:cViewPr>
        <p:scale>
          <a:sx n="80" d="100"/>
          <a:sy n="80" d="100"/>
        </p:scale>
        <p:origin x="-108"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7322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olang.org/pkg/go/token/" TargetMode="External"/><Relationship Id="rId7" Type="http://schemas.openxmlformats.org/officeDocument/2006/relationships/hyperlink" Target="https://golang.org/pkg/builtin/#boo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golang.org/pkg/builtin/#string" TargetMode="External"/><Relationship Id="rId5" Type="http://schemas.openxmlformats.org/officeDocument/2006/relationships/hyperlink" Target="https://golang.org/pkg/go/token/#Pos" TargetMode="External"/><Relationship Id="rId4" Type="http://schemas.openxmlformats.org/officeDocument/2006/relationships/hyperlink" Target="https://golang.org/pkg/go/token/#FileS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686599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charset="0"/>
                <a:ea typeface="宋体" panose="02010600030101010101" pitchFamily="2" charset="-122"/>
              </a:rPr>
              <a:t>exported</a:t>
            </a:r>
            <a:r>
              <a:rPr lang="zh-CN" altLang="en-US" dirty="0">
                <a:latin typeface="Times New Roman" panose="02020603050405020304" charset="0"/>
                <a:ea typeface="宋体" panose="02010600030101010101" pitchFamily="2" charset="-122"/>
              </a:rPr>
              <a:t>表示在它被声明的</a:t>
            </a:r>
            <a:r>
              <a:rPr lang="en-US" altLang="zh-CN" dirty="0">
                <a:latin typeface="Times New Roman" panose="02020603050405020304" charset="0"/>
                <a:ea typeface="宋体" panose="02010600030101010101" pitchFamily="2" charset="-122"/>
              </a:rPr>
              <a:t>package</a:t>
            </a:r>
            <a:r>
              <a:rPr lang="zh-CN" altLang="en-US" dirty="0">
                <a:latin typeface="Times New Roman" panose="02020603050405020304" charset="0"/>
                <a:ea typeface="宋体" panose="02010600030101010101" pitchFamily="2" charset="-122"/>
              </a:rPr>
              <a:t>之外，也是可见的可被访问的</a:t>
            </a: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6131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charset="0"/>
                <a:ea typeface="宋体" panose="02010600030101010101" pitchFamily="2" charset="-122"/>
              </a:rPr>
              <a:t>x := 1</a:t>
            </a:r>
          </a:p>
          <a:p>
            <a:endParaRPr lang="en-US" altLang="zh-CN" dirty="0" smtClean="0">
              <a:latin typeface="Times New Roman" panose="02020603050405020304" charset="0"/>
              <a:ea typeface="宋体" panose="02010600030101010101" pitchFamily="2" charset="-122"/>
            </a:endParaRPr>
          </a:p>
          <a:p>
            <a:r>
              <a:rPr lang="en-US" altLang="zh-CN" dirty="0" smtClean="0">
                <a:latin typeface="Times New Roman" panose="02020603050405020304" charset="0"/>
                <a:ea typeface="宋体" panose="02010600030101010101" pitchFamily="2" charset="-122"/>
              </a:rPr>
              <a:t>p</a:t>
            </a:r>
            <a:r>
              <a:rPr lang="en-US" altLang="zh-CN" baseline="0"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 &amp;x</a:t>
            </a:r>
          </a:p>
          <a:p>
            <a:endParaRPr lang="en-US" altLang="zh-CN" dirty="0" smtClean="0">
              <a:latin typeface="Times New Roman" panose="02020603050405020304" charset="0"/>
              <a:ea typeface="宋体" panose="02010600030101010101" pitchFamily="2" charset="-122"/>
            </a:endParaRPr>
          </a:p>
          <a:p>
            <a:r>
              <a:rPr lang="en-US" altLang="zh-CN" dirty="0" smtClean="0">
                <a:latin typeface="Times New Roman" panose="02020603050405020304" charset="0"/>
                <a:ea typeface="宋体" panose="02010600030101010101" pitchFamily="2" charset="-122"/>
              </a:rPr>
              <a:t>*p = 2   //</a:t>
            </a:r>
            <a:r>
              <a:rPr lang="zh-CN" altLang="en-US" dirty="0" smtClean="0">
                <a:latin typeface="Times New Roman" panose="02020603050405020304" charset="0"/>
                <a:ea typeface="宋体" panose="02010600030101010101" pitchFamily="2" charset="-122"/>
              </a:rPr>
              <a:t>等价于 </a:t>
            </a:r>
            <a:r>
              <a:rPr lang="en-US" altLang="zh-CN" dirty="0" smtClean="0">
                <a:latin typeface="Times New Roman" panose="02020603050405020304" charset="0"/>
                <a:ea typeface="宋体" panose="02010600030101010101" pitchFamily="2" charset="-122"/>
              </a:rPr>
              <a:t>x = 2</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90653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charset="0"/>
                <a:ea typeface="宋体" panose="02010600030101010101" pitchFamily="2" charset="-122"/>
              </a:rPr>
              <a:t>Array:		</a:t>
            </a:r>
            <a:r>
              <a:rPr lang="en-US" altLang="zh-CN" dirty="0" err="1" smtClean="0">
                <a:latin typeface="Times New Roman" panose="02020603050405020304" charset="0"/>
                <a:ea typeface="宋体" panose="02010600030101010101" pitchFamily="2" charset="-122"/>
              </a:rPr>
              <a:t>var</a:t>
            </a:r>
            <a:r>
              <a:rPr lang="en-US" altLang="zh-CN" dirty="0" smtClean="0">
                <a:latin typeface="Times New Roman" panose="02020603050405020304" charset="0"/>
                <a:ea typeface="宋体" panose="02010600030101010101" pitchFamily="2" charset="-122"/>
              </a:rPr>
              <a:t> name</a:t>
            </a:r>
            <a:r>
              <a:rPr lang="en-US" altLang="zh-CN" baseline="0"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[...]type</a:t>
            </a:r>
          </a:p>
          <a:p>
            <a:r>
              <a:rPr lang="en-US" altLang="zh-CN" dirty="0" smtClean="0">
                <a:latin typeface="Times New Roman" panose="02020603050405020304" charset="0"/>
                <a:ea typeface="宋体" panose="02010600030101010101" pitchFamily="2" charset="-122"/>
              </a:rPr>
              <a:t>Slice:		</a:t>
            </a:r>
            <a:r>
              <a:rPr lang="en-US" altLang="zh-CN" dirty="0" err="1" smtClean="0">
                <a:latin typeface="Times New Roman" panose="02020603050405020304" charset="0"/>
                <a:ea typeface="宋体" panose="02010600030101010101" pitchFamily="2" charset="-122"/>
              </a:rPr>
              <a:t>var</a:t>
            </a:r>
            <a:r>
              <a:rPr lang="en-US" altLang="zh-CN" dirty="0" smtClean="0">
                <a:latin typeface="Times New Roman" panose="02020603050405020304" charset="0"/>
                <a:ea typeface="宋体" panose="02010600030101010101" pitchFamily="2" charset="-122"/>
              </a:rPr>
              <a:t> name []type</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98948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106790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28763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generic program is capable of dealing with data of any numeric type.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Whatever type data is input will be acceptable, because the variables in which the data are to be stored can be bound to the correct type when the data is assigned to the variables after input.</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202777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3711130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1731486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171408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600" dirty="0"/>
              <a:t>Variable --- addressable values</a:t>
            </a:r>
          </a:p>
          <a:p>
            <a:pPr eaLnBrk="1" hangingPunct="1"/>
            <a:endParaRPr lang="en-US" altLang="zh-CN" sz="1600" dirty="0"/>
          </a:p>
          <a:p>
            <a:pPr eaLnBrk="1" hangingPunct="1"/>
            <a:r>
              <a:rPr lang="en-US" altLang="zh-CN" sz="1600" dirty="0"/>
              <a:t>Unreachable --- its storage may be recycled</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x must be heap-allocated, because it is still reachable from </a:t>
            </a:r>
            <a:r>
              <a:rPr lang="en-US" altLang="zh-CN" i="1" dirty="0"/>
              <a:t>global</a:t>
            </a:r>
            <a:r>
              <a:rPr lang="en-US" altLang="zh-CN" dirty="0"/>
              <a:t> after </a:t>
            </a:r>
            <a:r>
              <a:rPr lang="en-US" altLang="zh-CN" i="1" dirty="0"/>
              <a:t>f</a:t>
            </a:r>
            <a:r>
              <a:rPr lang="en-US" altLang="zh-CN" dirty="0"/>
              <a:t> returned, despite being declared as local. </a:t>
            </a:r>
          </a:p>
          <a:p>
            <a:pPr eaLnBrk="1" hangingPunct="1"/>
            <a:r>
              <a:rPr lang="en-US" altLang="zh-CN" b="1" dirty="0">
                <a:solidFill>
                  <a:srgbClr val="FF0000"/>
                </a:solidFill>
              </a:rPr>
              <a:t>x escapes from f.</a:t>
            </a:r>
          </a:p>
          <a:p>
            <a:pPr eaLnBrk="1" hangingPunct="1"/>
            <a:endParaRPr lang="en-US" altLang="zh-CN" dirty="0"/>
          </a:p>
          <a:p>
            <a:pPr eaLnBrk="1" hangingPunct="1"/>
            <a:r>
              <a:rPr lang="en-US" altLang="zh-CN" dirty="0"/>
              <a:t>It is safe for the compiler to allocate *y on the stack, even though it was allocated with new.</a:t>
            </a:r>
            <a:endParaRPr lang="zh-CN" altLang="zh-CN" dirty="0"/>
          </a:p>
          <a:p>
            <a:pPr eaLnBrk="1" hangingPunct="1"/>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3980801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变量有许多属性，如名字、类型、作用域、生存期</a:t>
            </a:r>
            <a:r>
              <a:rPr lang="en-US" altLang="zh-CN" dirty="0"/>
              <a:t>……</a:t>
            </a:r>
            <a:r>
              <a:rPr lang="zh-CN" altLang="en-US" dirty="0"/>
              <a:t>。类型，在设计时，必须考虑作用域、生存期、类型检测、初始化、类型兼容。</a:t>
            </a:r>
          </a:p>
          <a:p>
            <a:pPr eaLnBrk="1" hangingPunct="1"/>
            <a:endParaRPr lang="zh-CN" altLang="en-US" dirty="0"/>
          </a:p>
          <a:p>
            <a:pPr eaLnBrk="1" hangingPunct="1"/>
            <a:r>
              <a:rPr lang="zh-CN" altLang="en-US" dirty="0"/>
              <a:t>对于理解</a:t>
            </a:r>
            <a:r>
              <a:rPr kumimoji="0" lang="zh-CN" altLang="en-US" sz="900" b="1" dirty="0">
                <a:solidFill>
                  <a:srgbClr val="FF0000"/>
                </a:solidFill>
                <a:latin typeface="Helvetica" pitchFamily="2" charset="0"/>
              </a:rPr>
              <a:t>命令式语言</a:t>
            </a:r>
            <a:r>
              <a:rPr kumimoji="0" lang="zh-CN" altLang="en-US" sz="900" dirty="0">
                <a:solidFill>
                  <a:srgbClr val="FF0000"/>
                </a:solidFill>
                <a:latin typeface="Helvetica" pitchFamily="2" charset="0"/>
              </a:rPr>
              <a:t>十分必要</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eaLnBrk="1" hangingPunct="1"/>
            <a:r>
              <a:rPr lang="zh-CN" altLang="en-US" dirty="0"/>
              <a:t>并非所有的变量都有名字：</a:t>
            </a:r>
            <a:r>
              <a:rPr lang="zh-CN" altLang="en-US" b="1" dirty="0"/>
              <a:t>显式堆动态变量</a:t>
            </a:r>
            <a:r>
              <a:rPr lang="zh-CN" altLang="en-US" dirty="0"/>
              <a:t>，是无名的存储单元。在堆上分配和解除，只能通过指针变量或引用变量来引用。</a:t>
            </a:r>
            <a:endParaRPr lang="en-US" altLang="zh-CN" dirty="0"/>
          </a:p>
          <a:p>
            <a:pPr marL="0" lvl="1" eaLnBrk="1" hangingPunct="1"/>
            <a:r>
              <a:rPr lang="en-US" altLang="zh-CN" b="1" dirty="0"/>
              <a:t>  int </a:t>
            </a:r>
            <a:r>
              <a:rPr lang="en-US" altLang="zh-CN" dirty="0"/>
              <a:t>* p;</a:t>
            </a:r>
          </a:p>
          <a:p>
            <a:pPr marL="0" lvl="1" eaLnBrk="1" hangingPunct="1"/>
            <a:r>
              <a:rPr lang="en-US" altLang="zh-CN" dirty="0"/>
              <a:t>  p = </a:t>
            </a:r>
            <a:r>
              <a:rPr lang="en-US" altLang="zh-CN" b="1" dirty="0"/>
              <a:t>new int;</a:t>
            </a:r>
          </a:p>
          <a:p>
            <a:pPr marL="0" lvl="1" eaLnBrk="1" hangingPunct="1"/>
            <a:r>
              <a:rPr lang="en-US" altLang="zh-CN" b="1" dirty="0"/>
              <a:t>  …</a:t>
            </a:r>
          </a:p>
          <a:p>
            <a:pPr marL="0" lvl="1" eaLnBrk="1" hangingPunct="1"/>
            <a:r>
              <a:rPr lang="en-US" altLang="zh-CN" b="1" dirty="0"/>
              <a:t>  delete </a:t>
            </a:r>
            <a:r>
              <a:rPr lang="en-US" altLang="zh-CN" dirty="0"/>
              <a:t>p;</a:t>
            </a:r>
            <a:endParaRPr lang="zh-CN" altLang="en-US" b="1" dirty="0"/>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Variable --- addressable values</a:t>
            </a:r>
          </a:p>
          <a:p>
            <a:pPr eaLnBrk="1" hangingPunct="1"/>
            <a:endParaRPr lang="en-US" altLang="zh-CN" dirty="0"/>
          </a:p>
          <a:p>
            <a:pPr eaLnBrk="1" hangingPunct="1"/>
            <a:r>
              <a:rPr lang="zh-CN" altLang="en-US" dirty="0"/>
              <a:t>注意区分 多变量声明和</a:t>
            </a:r>
            <a:r>
              <a:rPr lang="en-US" altLang="zh-CN" dirty="0"/>
              <a:t>tuple</a:t>
            </a:r>
            <a:r>
              <a:rPr lang="zh-CN" altLang="en-US" dirty="0"/>
              <a:t> </a:t>
            </a:r>
            <a:r>
              <a:rPr lang="en-US" altLang="zh-CN" dirty="0"/>
              <a:t>assignment</a:t>
            </a:r>
          </a:p>
          <a:p>
            <a:pPr eaLnBrk="1" hangingPunct="1"/>
            <a:endParaRPr lang="en-US" altLang="zh-CN" dirty="0"/>
          </a:p>
          <a:p>
            <a:pPr eaLnBrk="1" hangingPunct="1"/>
            <a:r>
              <a:rPr lang="en-US" altLang="zh-CN" dirty="0"/>
              <a:t>:=</a:t>
            </a:r>
            <a:r>
              <a:rPr lang="zh-CN" altLang="en-US" dirty="0"/>
              <a:t> </a:t>
            </a:r>
            <a:r>
              <a:rPr lang="en-US" altLang="zh-CN" dirty="0"/>
              <a:t>is</a:t>
            </a:r>
            <a:r>
              <a:rPr lang="zh-CN" altLang="en-US" dirty="0"/>
              <a:t> </a:t>
            </a:r>
            <a:r>
              <a:rPr lang="en-US" altLang="zh-CN" dirty="0"/>
              <a:t>a declaration, whereas = is an assignment</a:t>
            </a:r>
          </a:p>
          <a:p>
            <a:pPr eaLnBrk="1" hangingPunct="1"/>
            <a:endParaRPr lang="en-US" altLang="zh-CN" dirty="0"/>
          </a:p>
          <a:p>
            <a:pPr eaLnBrk="1" hangingPunct="1"/>
            <a:r>
              <a:rPr lang="en-US" dirty="0"/>
              <a:t>type Error struct</a:t>
            </a:r>
          </a:p>
          <a:p>
            <a:pPr eaLnBrk="1" hangingPunct="1"/>
            <a:r>
              <a:rPr lang="en-US" dirty="0"/>
              <a:t> { </a:t>
            </a:r>
            <a:r>
              <a:rPr lang="en-US" dirty="0" err="1"/>
              <a:t>Fset</a:t>
            </a:r>
            <a:r>
              <a:rPr lang="en-US" dirty="0"/>
              <a:t> *</a:t>
            </a:r>
            <a:r>
              <a:rPr lang="en-US" sz="1200" u="none" strike="noStrike" kern="1200" dirty="0" err="1">
                <a:solidFill>
                  <a:schemeClr val="tx1"/>
                </a:solidFill>
                <a:effectLst/>
                <a:latin typeface="+mn-lt"/>
                <a:ea typeface="+mn-ea"/>
                <a:cs typeface="+mn-cs"/>
                <a:hlinkClick r:id="rId3"/>
              </a:rPr>
              <a:t>token</a:t>
            </a:r>
            <a:r>
              <a:rPr lang="en-US" dirty="0" err="1"/>
              <a:t>.</a:t>
            </a:r>
            <a:r>
              <a:rPr lang="en-US" sz="1200" u="none" strike="noStrike" kern="1200" dirty="0" err="1">
                <a:solidFill>
                  <a:schemeClr val="tx1"/>
                </a:solidFill>
                <a:effectLst/>
                <a:latin typeface="+mn-lt"/>
                <a:ea typeface="+mn-ea"/>
                <a:cs typeface="+mn-cs"/>
                <a:hlinkClick r:id="rId4"/>
              </a:rPr>
              <a:t>FileSet</a:t>
            </a:r>
            <a:r>
              <a:rPr lang="en-US" dirty="0"/>
              <a:t> </a:t>
            </a:r>
            <a:r>
              <a:rPr lang="en-US" sz="1200" kern="1200" dirty="0">
                <a:solidFill>
                  <a:schemeClr val="tx1"/>
                </a:solidFill>
                <a:effectLst/>
                <a:latin typeface="+mn-lt"/>
                <a:ea typeface="+mn-ea"/>
                <a:cs typeface="+mn-cs"/>
              </a:rPr>
              <a:t>// file set for interpretation of Pos</a:t>
            </a:r>
            <a:r>
              <a:rPr lang="en-US" dirty="0"/>
              <a:t> </a:t>
            </a:r>
          </a:p>
          <a:p>
            <a:pPr eaLnBrk="1" hangingPunct="1"/>
            <a:r>
              <a:rPr lang="en-US" dirty="0"/>
              <a:t>   Pos </a:t>
            </a:r>
            <a:r>
              <a:rPr lang="en-US" sz="1200" u="none" strike="noStrike" kern="1200" dirty="0" err="1">
                <a:solidFill>
                  <a:schemeClr val="tx1"/>
                </a:solidFill>
                <a:effectLst/>
                <a:latin typeface="+mn-lt"/>
                <a:ea typeface="+mn-ea"/>
                <a:cs typeface="+mn-cs"/>
                <a:hlinkClick r:id="rId3"/>
              </a:rPr>
              <a:t>token</a:t>
            </a:r>
            <a:r>
              <a:rPr lang="en-US" dirty="0" err="1"/>
              <a:t>.</a:t>
            </a:r>
            <a:r>
              <a:rPr lang="en-US" sz="1200" u="none" strike="noStrike" kern="1200" dirty="0" err="1">
                <a:solidFill>
                  <a:schemeClr val="tx1"/>
                </a:solidFill>
                <a:effectLst/>
                <a:latin typeface="+mn-lt"/>
                <a:ea typeface="+mn-ea"/>
                <a:cs typeface="+mn-cs"/>
                <a:hlinkClick r:id="rId5"/>
              </a:rPr>
              <a:t>Pos</a:t>
            </a:r>
            <a:r>
              <a:rPr lang="en-US" dirty="0"/>
              <a:t> </a:t>
            </a:r>
            <a:r>
              <a:rPr lang="en-US" sz="1200" kern="1200" dirty="0">
                <a:solidFill>
                  <a:schemeClr val="tx1"/>
                </a:solidFill>
                <a:effectLst/>
                <a:latin typeface="+mn-lt"/>
                <a:ea typeface="+mn-ea"/>
                <a:cs typeface="+mn-cs"/>
              </a:rPr>
              <a:t>// error position</a:t>
            </a:r>
            <a:r>
              <a:rPr lang="en-US" dirty="0"/>
              <a:t> </a:t>
            </a:r>
          </a:p>
          <a:p>
            <a:pPr eaLnBrk="1" hangingPunct="1"/>
            <a:r>
              <a:rPr lang="en-US" dirty="0"/>
              <a:t>   Msg </a:t>
            </a:r>
            <a:r>
              <a:rPr lang="en-US" sz="1200" u="none" strike="noStrike" kern="1200" dirty="0">
                <a:solidFill>
                  <a:schemeClr val="tx1"/>
                </a:solidFill>
                <a:effectLst/>
                <a:latin typeface="+mn-lt"/>
                <a:ea typeface="+mn-ea"/>
                <a:cs typeface="+mn-cs"/>
                <a:hlinkClick r:id="rId6"/>
              </a:rPr>
              <a:t>string</a:t>
            </a:r>
            <a:r>
              <a:rPr lang="en-US" dirty="0"/>
              <a:t> </a:t>
            </a:r>
            <a:r>
              <a:rPr lang="en-US" sz="1200" kern="1200" dirty="0">
                <a:solidFill>
                  <a:schemeClr val="tx1"/>
                </a:solidFill>
                <a:effectLst/>
                <a:latin typeface="+mn-lt"/>
                <a:ea typeface="+mn-ea"/>
                <a:cs typeface="+mn-cs"/>
              </a:rPr>
              <a:t>// error message</a:t>
            </a:r>
            <a:r>
              <a:rPr lang="en-US" dirty="0"/>
              <a:t> </a:t>
            </a:r>
          </a:p>
          <a:p>
            <a:pPr eaLnBrk="1" hangingPunct="1"/>
            <a:r>
              <a:rPr lang="en-US" dirty="0"/>
              <a:t>   Soft </a:t>
            </a:r>
            <a:r>
              <a:rPr lang="en-US" sz="1200" u="none" strike="noStrike" kern="1200" dirty="0">
                <a:solidFill>
                  <a:schemeClr val="tx1"/>
                </a:solidFill>
                <a:effectLst/>
                <a:latin typeface="+mn-lt"/>
                <a:ea typeface="+mn-ea"/>
                <a:cs typeface="+mn-cs"/>
                <a:hlinkClick r:id="rId7"/>
              </a:rPr>
              <a:t>bool</a:t>
            </a:r>
            <a:r>
              <a:rPr lang="en-US" dirty="0"/>
              <a:t> </a:t>
            </a:r>
            <a:r>
              <a:rPr lang="en-US" sz="1200" kern="1200" dirty="0">
                <a:solidFill>
                  <a:schemeClr val="tx1"/>
                </a:solidFill>
                <a:effectLst/>
                <a:latin typeface="+mn-lt"/>
                <a:ea typeface="+mn-ea"/>
                <a:cs typeface="+mn-cs"/>
              </a:rPr>
              <a:t>// if set, error is "soft"</a:t>
            </a:r>
            <a:r>
              <a:rPr lang="en-US" dirty="0"/>
              <a:t> }</a:t>
            </a:r>
            <a:endParaRPr lang="zh-CN" altLang="zh-CN" dirty="0"/>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08" y="4555077"/>
            <a:ext cx="4221092" cy="1594283"/>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b="1" dirty="0">
              <a:solidFill>
                <a:schemeClr val="bg1"/>
              </a:solidFill>
              <a:latin typeface="微软雅黑" panose="020B0503020204020204" charset="-122"/>
              <a:ea typeface="微软雅黑" panose="020B0503020204020204" charset="-122"/>
            </a:endParaRPr>
          </a:p>
          <a:p>
            <a:pPr algn="r">
              <a:lnSpc>
                <a:spcPct val="150000"/>
              </a:lnSpc>
            </a:pP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名字</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699" y="1111576"/>
            <a:ext cx="10459521" cy="4123821"/>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b="1" dirty="0">
                <a:solidFill>
                  <a:srgbClr val="8B0012"/>
                </a:solidFill>
              </a:rPr>
              <a:t>特殊字</a:t>
            </a:r>
            <a:endParaRPr lang="zh-CN" altLang="en-US" sz="2400" dirty="0">
              <a:latin typeface="+mn-ea"/>
              <a:cs typeface="Microsoft Sans Serif" panose="020B0604020202020204" pitchFamily="34" charset="0"/>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提高可读性（对动作命名）；用来分隔程序中的语法实体</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定义：</a:t>
            </a:r>
            <a:r>
              <a:rPr lang="zh-CN" altLang="en-US" sz="2400" b="1" dirty="0">
                <a:solidFill>
                  <a:srgbClr val="8B0012"/>
                </a:solidFill>
                <a:latin typeface="SimSun" panose="02010600030101010101" pitchFamily="2" charset="-122"/>
                <a:ea typeface="SimSun" panose="02010600030101010101" pitchFamily="2" charset="-122"/>
              </a:rPr>
              <a:t>关键字</a:t>
            </a:r>
            <a:r>
              <a:rPr lang="zh-CN" altLang="en-US" sz="2400" b="1" dirty="0">
                <a:solidFill>
                  <a:srgbClr val="002060"/>
                </a:solidFill>
                <a:latin typeface="SimSun" panose="02010600030101010101" pitchFamily="2" charset="-122"/>
                <a:ea typeface="SimSun" panose="02010600030101010101" pitchFamily="2" charset="-122"/>
              </a:rPr>
              <a:t>是仅仅在特定的上下文中特殊的词</a:t>
            </a:r>
          </a:p>
          <a:p>
            <a:pPr marL="1257300" lvl="2"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缺点：较差的可读性</a:t>
            </a:r>
          </a:p>
          <a:p>
            <a:pPr marL="1257300" lvl="2"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Real </a:t>
            </a:r>
            <a:r>
              <a:rPr lang="en-US" altLang="zh-CN" sz="2400" b="1" dirty="0" err="1">
                <a:solidFill>
                  <a:srgbClr val="002060"/>
                </a:solidFill>
                <a:latin typeface="SimSun" panose="02010600030101010101" pitchFamily="2" charset="-122"/>
                <a:ea typeface="SimSun" panose="02010600030101010101" pitchFamily="2" charset="-122"/>
              </a:rPr>
              <a:t>VarName</a:t>
            </a:r>
            <a:r>
              <a:rPr lang="en-US" altLang="zh-CN" sz="2400" b="1" dirty="0">
                <a:solidFill>
                  <a:srgbClr val="002060"/>
                </a:solidFill>
                <a:latin typeface="SimSun" panose="02010600030101010101" pitchFamily="2" charset="-122"/>
                <a:ea typeface="SimSun" panose="02010600030101010101" pitchFamily="2" charset="-122"/>
              </a:rPr>
              <a:t>  (Real </a:t>
            </a:r>
            <a:r>
              <a:rPr lang="zh-CN" altLang="en-US" sz="2400" b="1" dirty="0">
                <a:solidFill>
                  <a:srgbClr val="002060"/>
                </a:solidFill>
                <a:latin typeface="SimSun" panose="02010600030101010101" pitchFamily="2" charset="-122"/>
                <a:ea typeface="SimSun" panose="02010600030101010101" pitchFamily="2" charset="-122"/>
              </a:rPr>
              <a:t>后面跟一个名字，表示变量的类型，因此，</a:t>
            </a:r>
            <a:r>
              <a:rPr lang="en-US" altLang="zh-CN" sz="2400" b="1" dirty="0">
                <a:solidFill>
                  <a:srgbClr val="002060"/>
                </a:solidFill>
                <a:latin typeface="SimSun" panose="02010600030101010101" pitchFamily="2" charset="-122"/>
                <a:ea typeface="SimSun" panose="02010600030101010101" pitchFamily="2" charset="-122"/>
              </a:rPr>
              <a:t>Real</a:t>
            </a:r>
            <a:r>
              <a:rPr lang="zh-CN" altLang="en-US" sz="2400" b="1" dirty="0">
                <a:solidFill>
                  <a:srgbClr val="002060"/>
                </a:solidFill>
                <a:latin typeface="SimSun" panose="02010600030101010101" pitchFamily="2" charset="-122"/>
                <a:ea typeface="SimSun" panose="02010600030101010101" pitchFamily="2" charset="-122"/>
              </a:rPr>
              <a:t>是一个关键字</a:t>
            </a:r>
            <a:r>
              <a:rPr lang="en-US" altLang="zh-CN" sz="2400" b="1" dirty="0">
                <a:solidFill>
                  <a:srgbClr val="002060"/>
                </a:solidFill>
                <a:latin typeface="SimSun" panose="02010600030101010101" pitchFamily="2" charset="-122"/>
                <a:ea typeface="SimSun" panose="02010600030101010101" pitchFamily="2" charset="-122"/>
              </a:rPr>
              <a:t>)</a:t>
            </a:r>
          </a:p>
          <a:p>
            <a:pPr marL="1257300" lvl="2"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Real = 3.4 (Real </a:t>
            </a:r>
            <a:r>
              <a:rPr lang="zh-CN" altLang="en-US" sz="2400" b="1" dirty="0">
                <a:solidFill>
                  <a:srgbClr val="002060"/>
                </a:solidFill>
                <a:latin typeface="SimSun" panose="02010600030101010101" pitchFamily="2" charset="-122"/>
                <a:ea typeface="SimSun" panose="02010600030101010101" pitchFamily="2" charset="-122"/>
              </a:rPr>
              <a:t>是一个变量</a:t>
            </a:r>
            <a:r>
              <a:rPr lang="en-US" altLang="zh-CN" sz="2400" b="1" dirty="0">
                <a:solidFill>
                  <a:srgbClr val="002060"/>
                </a:solidFill>
                <a:latin typeface="SimSun" panose="02010600030101010101" pitchFamily="2" charset="-122"/>
                <a:ea typeface="SimSun" panose="02010600030101010101" pitchFamily="2" charset="-122"/>
              </a:rPr>
              <a:t>)	</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定义：</a:t>
            </a:r>
            <a:r>
              <a:rPr lang="zh-CN" altLang="en-US" sz="2400" b="1" dirty="0">
                <a:solidFill>
                  <a:srgbClr val="8B0012"/>
                </a:solidFill>
                <a:latin typeface="SimSun" panose="02010600030101010101" pitchFamily="2" charset="-122"/>
                <a:ea typeface="SimSun" panose="02010600030101010101" pitchFamily="2" charset="-122"/>
              </a:rPr>
              <a:t>保留字（</a:t>
            </a:r>
            <a:r>
              <a:rPr lang="en-US" altLang="zh-CN" sz="2400" b="1" dirty="0">
                <a:solidFill>
                  <a:srgbClr val="8B0012"/>
                </a:solidFill>
                <a:latin typeface="SimSun" panose="02010600030101010101" pitchFamily="2" charset="-122"/>
                <a:ea typeface="SimSun" panose="02010600030101010101" pitchFamily="2" charset="-122"/>
              </a:rPr>
              <a:t>reserved word</a:t>
            </a:r>
            <a:r>
              <a:rPr lang="zh-CN" altLang="en-US" sz="2400" b="1" dirty="0">
                <a:solidFill>
                  <a:srgbClr val="8B0012"/>
                </a:solidFill>
                <a:latin typeface="SimSun" panose="02010600030101010101" pitchFamily="2" charset="-122"/>
                <a:ea typeface="SimSun" panose="02010600030101010101" pitchFamily="2" charset="-122"/>
              </a:rPr>
              <a:t>）</a:t>
            </a:r>
            <a:r>
              <a:rPr lang="zh-CN" altLang="en-US" sz="2400" b="1" dirty="0">
                <a:solidFill>
                  <a:srgbClr val="002060"/>
                </a:solidFill>
                <a:latin typeface="SimSun" panose="02010600030101010101" pitchFamily="2" charset="-122"/>
                <a:ea typeface="SimSun" panose="02010600030101010101" pitchFamily="2" charset="-122"/>
              </a:rPr>
              <a:t>是不能用来作为名字的特殊字</a:t>
            </a:r>
            <a:endParaRPr lang="zh-CN" altLang="en-US" sz="2400" b="1" dirty="0">
              <a:solidFill>
                <a:srgbClr val="002060"/>
              </a:solidFill>
              <a:latin typeface="SimSun" panose="02010600030101010101" pitchFamily="2" charset="-122"/>
              <a:ea typeface="SimSun" panose="02010600030101010101" pitchFamily="2" charset="-122"/>
              <a:sym typeface="+mn-ea"/>
            </a:endParaRPr>
          </a:p>
        </p:txBody>
      </p:sp>
    </p:spTree>
    <p:extLst>
      <p:ext uri="{BB962C8B-B14F-4D97-AF65-F5344CB8AC3E}">
        <p14:creationId xmlns:p14="http://schemas.microsoft.com/office/powerpoint/2010/main" val="4796913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endParaRPr lang="zh-CN" altLang="en-US" sz="325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699" y="1111576"/>
            <a:ext cx="10459521" cy="4603953"/>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b="1" dirty="0">
                <a:solidFill>
                  <a:srgbClr val="8B0012"/>
                </a:solidFill>
              </a:rPr>
              <a:t>名字</a:t>
            </a:r>
            <a:endParaRPr lang="zh-CN" altLang="en-US" sz="2400" dirty="0">
              <a:latin typeface="+mn-ea"/>
              <a:cs typeface="Microsoft Sans Serif" panose="020B0604020202020204" pitchFamily="34" charset="0"/>
            </a:endParaRP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(letter|</a:t>
            </a:r>
            <a:r>
              <a:rPr lang="en-US" altLang="zh-CN" sz="2400" b="1" dirty="0">
                <a:solidFill>
                  <a:srgbClr val="8B0012"/>
                </a:solidFill>
                <a:latin typeface="SimSun" panose="02010600030101010101" pitchFamily="2" charset="-122"/>
                <a:ea typeface="SimSun" panose="02010600030101010101" pitchFamily="2" charset="-122"/>
              </a:rPr>
              <a:t>_</a:t>
            </a:r>
            <a:r>
              <a:rPr lang="en-US" altLang="zh-CN" sz="2400" b="1" dirty="0">
                <a:solidFill>
                  <a:srgbClr val="002060"/>
                </a:solidFill>
                <a:latin typeface="SimSun" panose="02010600030101010101" pitchFamily="2" charset="-122"/>
                <a:ea typeface="SimSun" panose="02010600030101010101" pitchFamily="2" charset="-122"/>
              </a:rPr>
              <a:t>)(letter|digit|</a:t>
            </a:r>
            <a:r>
              <a:rPr lang="en-US" altLang="zh-CN" sz="2400" b="1" dirty="0">
                <a:solidFill>
                  <a:srgbClr val="8B0012"/>
                </a:solidFill>
                <a:latin typeface="SimSun" panose="02010600030101010101" pitchFamily="2" charset="-122"/>
                <a:ea typeface="SimSun" panose="02010600030101010101" pitchFamily="2" charset="-122"/>
              </a:rPr>
              <a:t>_</a:t>
            </a:r>
            <a:r>
              <a:rPr lang="en-US" altLang="zh-CN" sz="2400" b="1" dirty="0">
                <a:solidFill>
                  <a:srgbClr val="002060"/>
                </a:solidFill>
                <a:latin typeface="SimSun" panose="02010600030101010101" pitchFamily="2" charset="-122"/>
                <a:ea typeface="SimSun" panose="02010600030101010101" pitchFamily="2" charset="-122"/>
              </a:rPr>
              <a:t>)</a:t>
            </a:r>
            <a:r>
              <a:rPr lang="en-US" altLang="zh-CN" sz="2400" b="1" baseline="30000"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  </a:t>
            </a:r>
            <a:r>
              <a:rPr lang="zh-CN" altLang="en-US" sz="2400" b="1" dirty="0">
                <a:solidFill>
                  <a:srgbClr val="002060"/>
                </a:solidFill>
                <a:latin typeface="SimSun" panose="02010600030101010101" pitchFamily="2" charset="-122"/>
                <a:ea typeface="SimSun" panose="02010600030101010101" pitchFamily="2" charset="-122"/>
              </a:rPr>
              <a:t>（可以是</a:t>
            </a:r>
            <a:r>
              <a:rPr lang="en-US" altLang="zh-CN" sz="2400" b="1" dirty="0">
                <a:solidFill>
                  <a:srgbClr val="8B0012"/>
                </a:solidFill>
                <a:latin typeface="SimSun" panose="02010600030101010101" pitchFamily="2" charset="-122"/>
                <a:ea typeface="SimSun" panose="02010600030101010101" pitchFamily="2" charset="-122"/>
              </a:rPr>
              <a:t>blank identifier</a:t>
            </a:r>
            <a:r>
              <a:rPr lang="zh-CN" altLang="en-US" sz="2400" b="1" dirty="0">
                <a:solidFill>
                  <a:srgbClr val="002060"/>
                </a:solidFill>
                <a:latin typeface="SimSun" panose="02010600030101010101" pitchFamily="2" charset="-122"/>
                <a:ea typeface="SimSun" panose="02010600030101010101" pitchFamily="2" charset="-122"/>
              </a:rPr>
              <a:t>）</a:t>
            </a:r>
            <a:endParaRPr lang="en-US" altLang="zh-CN" sz="2400" b="1" dirty="0">
              <a:solidFill>
                <a:srgbClr val="002060"/>
              </a:solidFill>
              <a:latin typeface="SimSun" panose="02010600030101010101" pitchFamily="2" charset="-122"/>
              <a:ea typeface="SimSun" panose="02010600030101010101" pitchFamily="2" charset="-122"/>
            </a:endParaRPr>
          </a:p>
          <a:p>
            <a:pPr marL="1257300" lvl="2"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for _, arg := range os.Args[1:]{		}</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大小写敏感：</a:t>
            </a:r>
            <a:r>
              <a:rPr lang="en-US" altLang="zh-CN" sz="2400" b="1" dirty="0" err="1">
                <a:solidFill>
                  <a:srgbClr val="002060"/>
                </a:solidFill>
                <a:latin typeface="SimSun" panose="02010600030101010101" pitchFamily="2" charset="-122"/>
                <a:ea typeface="SimSun" panose="02010600030101010101" pitchFamily="2" charset="-122"/>
              </a:rPr>
              <a:t>heapSort</a:t>
            </a:r>
            <a:r>
              <a:rPr lang="zh-CN" altLang="en-US" sz="2400" b="1" dirty="0">
                <a:solidFill>
                  <a:srgbClr val="002060"/>
                </a:solidFill>
                <a:latin typeface="SimSun" panose="02010600030101010101" pitchFamily="2" charset="-122"/>
                <a:ea typeface="SimSun" panose="02010600030101010101" pitchFamily="2" charset="-122"/>
              </a:rPr>
              <a:t>和</a:t>
            </a:r>
            <a:r>
              <a:rPr lang="en-US" altLang="zh-CN" sz="2400" b="1" dirty="0">
                <a:solidFill>
                  <a:srgbClr val="002060"/>
                </a:solidFill>
                <a:latin typeface="SimSun" panose="02010600030101010101" pitchFamily="2" charset="-122"/>
                <a:ea typeface="SimSun" panose="02010600030101010101" pitchFamily="2" charset="-122"/>
              </a:rPr>
              <a:t>Heapsort</a:t>
            </a:r>
            <a:r>
              <a:rPr lang="zh-CN" altLang="en-US" sz="2400" b="1" dirty="0">
                <a:solidFill>
                  <a:srgbClr val="002060"/>
                </a:solidFill>
                <a:latin typeface="SimSun" panose="02010600030101010101" pitchFamily="2" charset="-122"/>
                <a:ea typeface="SimSun" panose="02010600030101010101" pitchFamily="2" charset="-122"/>
              </a:rPr>
              <a:t>不同</a:t>
            </a:r>
            <a:r>
              <a:rPr lang="en-US" altLang="zh-CN" sz="2400" b="1" dirty="0">
                <a:solidFill>
                  <a:srgbClr val="002060"/>
                </a:solidFill>
                <a:latin typeface="SimSun" panose="02010600030101010101" pitchFamily="2" charset="-122"/>
                <a:ea typeface="SimSun" panose="02010600030101010101" pitchFamily="2" charset="-122"/>
              </a:rPr>
              <a:t> </a:t>
            </a:r>
            <a:endParaRPr lang="zh-CN" altLang="en-US"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25 </a:t>
            </a:r>
            <a:r>
              <a:rPr lang="zh-CN" altLang="en-US" sz="2400" b="1" dirty="0">
                <a:solidFill>
                  <a:srgbClr val="002060"/>
                </a:solidFill>
                <a:latin typeface="SimSun" panose="02010600030101010101" pitchFamily="2" charset="-122"/>
                <a:ea typeface="SimSun" panose="02010600030101010101" pitchFamily="2" charset="-122"/>
              </a:rPr>
              <a:t>个保留字（如</a:t>
            </a:r>
            <a:r>
              <a:rPr lang="en-US" altLang="zh-CN" sz="2400" b="1" dirty="0">
                <a:solidFill>
                  <a:srgbClr val="002060"/>
                </a:solidFill>
                <a:latin typeface="SimSun" panose="02010600030101010101" pitchFamily="2" charset="-122"/>
                <a:ea typeface="SimSun" panose="02010600030101010101" pitchFamily="2" charset="-122"/>
              </a:rPr>
              <a:t>if, switch, for</a:t>
            </a:r>
            <a:r>
              <a:rPr lang="zh-CN" altLang="en-US" sz="2400" b="1" dirty="0">
                <a:solidFill>
                  <a:srgbClr val="002060"/>
                </a:solidFill>
                <a:latin typeface="SimSun" panose="02010600030101010101" pitchFamily="2" charset="-122"/>
                <a:ea typeface="SimSun" panose="02010600030101010101" pitchFamily="2" charset="-122"/>
              </a:rPr>
              <a:t>）不能用于声明中作为名字</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还有一些</a:t>
            </a:r>
            <a:r>
              <a:rPr lang="en-US" altLang="zh-CN" sz="2400" b="1" dirty="0">
                <a:solidFill>
                  <a:srgbClr val="002060"/>
                </a:solidFill>
                <a:latin typeface="SimSun" panose="02010600030101010101" pitchFamily="2" charset="-122"/>
                <a:ea typeface="SimSun" panose="02010600030101010101" pitchFamily="2" charset="-122"/>
              </a:rPr>
              <a:t>predeclared names</a:t>
            </a:r>
            <a:r>
              <a:rPr lang="zh-CN" altLang="en-US" sz="2400" b="1" dirty="0">
                <a:solidFill>
                  <a:srgbClr val="002060"/>
                </a:solidFill>
                <a:latin typeface="SimSun" panose="02010600030101010101" pitchFamily="2" charset="-122"/>
                <a:ea typeface="SimSun" panose="02010600030101010101" pitchFamily="2" charset="-122"/>
              </a:rPr>
              <a:t>（如</a:t>
            </a:r>
            <a:r>
              <a:rPr lang="en-US" altLang="zh-CN" sz="2400" b="1" dirty="0">
                <a:solidFill>
                  <a:srgbClr val="002060"/>
                </a:solidFill>
                <a:latin typeface="SimSun" panose="02010600030101010101" pitchFamily="2" charset="-122"/>
                <a:ea typeface="SimSun" panose="02010600030101010101" pitchFamily="2" charset="-122"/>
              </a:rPr>
              <a:t>int, true</a:t>
            </a:r>
            <a:r>
              <a:rPr lang="zh-CN" altLang="en-US" sz="2400" b="1" dirty="0">
                <a:solidFill>
                  <a:srgbClr val="002060"/>
                </a:solidFill>
                <a:latin typeface="SimSun" panose="02010600030101010101" pitchFamily="2" charset="-122"/>
                <a:ea typeface="SimSun" panose="02010600030101010101" pitchFamily="2" charset="-122"/>
              </a:rPr>
              <a:t>）非保留</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大小写：若开头字母是大写，</a:t>
            </a:r>
            <a:r>
              <a:rPr lang="en-US" altLang="zh-CN" sz="2400" b="1" dirty="0">
                <a:solidFill>
                  <a:srgbClr val="002060"/>
                </a:solidFill>
                <a:latin typeface="SimSun" panose="02010600030101010101" pitchFamily="2" charset="-122"/>
                <a:ea typeface="SimSun" panose="02010600030101010101" pitchFamily="2" charset="-122"/>
              </a:rPr>
              <a:t>exported</a:t>
            </a:r>
            <a:r>
              <a:rPr lang="zh-CN" altLang="en-US" sz="2400" b="1" dirty="0">
                <a:solidFill>
                  <a:srgbClr val="002060"/>
                </a:solidFill>
                <a:latin typeface="SimSun" panose="02010600030101010101" pitchFamily="2" charset="-122"/>
                <a:ea typeface="SimSun" panose="02010600030101010101" pitchFamily="2" charset="-122"/>
              </a:rPr>
              <a:t>（如</a:t>
            </a:r>
            <a:r>
              <a:rPr lang="en-US" altLang="zh-CN" sz="2400" b="1" dirty="0" err="1">
                <a:solidFill>
                  <a:srgbClr val="002060"/>
                </a:solidFill>
                <a:latin typeface="SimSun" panose="02010600030101010101" pitchFamily="2" charset="-122"/>
                <a:ea typeface="SimSun" panose="02010600030101010101" pitchFamily="2" charset="-122"/>
              </a:rPr>
              <a:t>fmt.Printf</a:t>
            </a:r>
            <a:r>
              <a:rPr lang="zh-CN" altLang="en-US" sz="2400" b="1" dirty="0">
                <a:solidFill>
                  <a:srgbClr val="002060"/>
                </a:solidFill>
                <a:latin typeface="SimSun" panose="02010600030101010101" pitchFamily="2" charset="-122"/>
                <a:ea typeface="SimSun" panose="02010600030101010101" pitchFamily="2" charset="-122"/>
              </a:rPr>
              <a:t>）</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长度：与作用域有关</a:t>
            </a:r>
            <a:r>
              <a:rPr lang="en-US" altLang="zh-CN" sz="2400" b="1" dirty="0">
                <a:solidFill>
                  <a:srgbClr val="002060"/>
                </a:solidFill>
                <a:latin typeface="SimSun" panose="02010600030101010101" pitchFamily="2" charset="-122"/>
                <a:ea typeface="SimSun" panose="02010600030101010101" pitchFamily="2" charset="-122"/>
              </a:rPr>
              <a:t> </a:t>
            </a:r>
            <a:r>
              <a:rPr lang="zh-CN" altLang="en-US" sz="2400" b="1" dirty="0">
                <a:solidFill>
                  <a:srgbClr val="002060"/>
                </a:solidFill>
                <a:latin typeface="SimSun" panose="02010600030101010101" pitchFamily="2" charset="-122"/>
                <a:ea typeface="SimSun" panose="02010600030101010101" pitchFamily="2" charset="-122"/>
              </a:rPr>
              <a:t>（作用域小的局部变量的名字短）</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倾向于用</a:t>
            </a:r>
            <a:r>
              <a:rPr lang="en-US" altLang="zh-CN" sz="2400" b="1" dirty="0">
                <a:solidFill>
                  <a:srgbClr val="002060"/>
                </a:solidFill>
                <a:latin typeface="SimSun" panose="02010600030101010101" pitchFamily="2" charset="-122"/>
                <a:ea typeface="SimSun" panose="02010600030101010101" pitchFamily="2" charset="-122"/>
              </a:rPr>
              <a:t>Camel case</a:t>
            </a:r>
            <a:r>
              <a:rPr lang="zh-CN" altLang="en-US" sz="2400" b="1" dirty="0">
                <a:solidFill>
                  <a:srgbClr val="002060"/>
                </a:solidFill>
                <a:latin typeface="SimSun" panose="02010600030101010101" pitchFamily="2" charset="-122"/>
                <a:ea typeface="SimSun" panose="02010600030101010101" pitchFamily="2" charset="-122"/>
              </a:rPr>
              <a:t>（而不是</a:t>
            </a:r>
            <a:r>
              <a:rPr lang="en-US" altLang="zh-CN" sz="2400" b="1" dirty="0">
                <a:solidFill>
                  <a:srgbClr val="002060"/>
                </a:solidFill>
                <a:latin typeface="SimSun" panose="02010600030101010101" pitchFamily="2" charset="-122"/>
                <a:ea typeface="SimSun" panose="02010600030101010101" pitchFamily="2" charset="-122"/>
              </a:rPr>
              <a:t>_</a:t>
            </a:r>
            <a:r>
              <a:rPr lang="zh-CN" altLang="en-US" sz="2400" b="1" dirty="0">
                <a:solidFill>
                  <a:srgbClr val="002060"/>
                </a:solidFill>
                <a:latin typeface="SimSun" panose="02010600030101010101" pitchFamily="2" charset="-122"/>
                <a:ea typeface="SimSun" panose="02010600030101010101" pitchFamily="2" charset="-122"/>
              </a:rPr>
              <a:t>）</a:t>
            </a:r>
            <a:endParaRPr lang="en-US" altLang="zh-CN" sz="2400" b="1" dirty="0">
              <a:solidFill>
                <a:srgbClr val="00206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40207556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rPr>
              <a:t>变量的地址</a:t>
            </a:r>
            <a:endParaRPr lang="zh-CN" altLang="en-US" sz="325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12988" y="1376619"/>
            <a:ext cx="11032302" cy="3988784"/>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与变量关联的存储地址</a:t>
            </a:r>
            <a:endParaRPr lang="zh-CN" altLang="en-US" sz="2400" b="1" dirty="0">
              <a:solidFill>
                <a:srgbClr val="8B0012"/>
              </a:solidFill>
              <a:latin typeface="+mn-ea"/>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在执行的不同时期一个变量名字可能有不同的地址</a:t>
            </a:r>
          </a:p>
          <a:p>
            <a:pPr marL="800100" lvl="2" indent="-342900">
              <a:lnSpc>
                <a:spcPct val="130000"/>
              </a:lnSpc>
              <a:spcBef>
                <a:spcPts val="60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如果多个变量名能够用来访问同一个存储位置，它们就被称为</a:t>
            </a:r>
            <a:r>
              <a:rPr lang="zh-CN" altLang="en-US" sz="2400" b="1" dirty="0">
                <a:latin typeface="SimSun" panose="02010600030101010101" pitchFamily="2" charset="-122"/>
                <a:ea typeface="SimSun" panose="02010600030101010101" pitchFamily="2" charset="-122"/>
              </a:rPr>
              <a:t>别名</a:t>
            </a:r>
          </a:p>
          <a:p>
            <a:pPr marL="1257300" lvl="3" indent="-342900">
              <a:lnSpc>
                <a:spcPct val="130000"/>
              </a:lnSpc>
              <a:spcBef>
                <a:spcPts val="600"/>
              </a:spcBef>
              <a:buClr>
                <a:schemeClr val="accent2"/>
              </a:buClr>
              <a:buFont typeface="Wingdings" pitchFamily="2" charset="2"/>
              <a:buChar char="§"/>
            </a:pPr>
            <a:r>
              <a:rPr lang="zh-CN" altLang="en-US" sz="2400" dirty="0">
                <a:latin typeface="SimSun" panose="02010600030101010101" pitchFamily="2" charset="-122"/>
                <a:ea typeface="SimSun" panose="02010600030101010101" pitchFamily="2" charset="-122"/>
              </a:rPr>
              <a:t>有损于可读性</a:t>
            </a:r>
          </a:p>
          <a:p>
            <a:pPr marL="1257300" lvl="3" indent="-342900">
              <a:lnSpc>
                <a:spcPct val="130000"/>
              </a:lnSpc>
              <a:spcBef>
                <a:spcPts val="600"/>
              </a:spcBef>
              <a:buClr>
                <a:schemeClr val="accent2"/>
              </a:buClr>
              <a:buFont typeface="Wingdings" pitchFamily="2" charset="2"/>
              <a:buChar char="§"/>
            </a:pPr>
            <a:r>
              <a:rPr lang="zh-CN" altLang="en-US" sz="2400" dirty="0">
                <a:latin typeface="SimSun" panose="02010600030101010101" pitchFamily="2" charset="-122"/>
                <a:ea typeface="SimSun" panose="02010600030101010101" pitchFamily="2" charset="-122"/>
              </a:rPr>
              <a:t>别名是怎么产生的？</a:t>
            </a:r>
            <a:endParaRPr lang="en-US" altLang="zh-CN" sz="2400" dirty="0">
              <a:latin typeface="SimSun" panose="02010600030101010101" pitchFamily="2" charset="-122"/>
              <a:ea typeface="SimSun" panose="02010600030101010101" pitchFamily="2" charset="-122"/>
            </a:endParaRPr>
          </a:p>
          <a:p>
            <a:pPr marL="1714500" lvl="4" indent="-342900">
              <a:lnSpc>
                <a:spcPct val="130000"/>
              </a:lnSpc>
              <a:spcBef>
                <a:spcPts val="600"/>
              </a:spcBef>
              <a:buClr>
                <a:schemeClr val="accent2"/>
              </a:buClr>
              <a:buFont typeface="Wingdings" pitchFamily="2" charset="2"/>
              <a:buChar char="§"/>
            </a:pPr>
            <a:r>
              <a:rPr lang="zh-CN" altLang="en-US" sz="2400" dirty="0">
                <a:latin typeface="SimSun" panose="02010600030101010101" pitchFamily="2" charset="-122"/>
                <a:ea typeface="SimSun" panose="02010600030101010101" pitchFamily="2" charset="-122"/>
              </a:rPr>
              <a:t>指针、引用、联合类型（</a:t>
            </a:r>
            <a:r>
              <a:rPr lang="en-US" altLang="zh-CN" sz="2400" dirty="0">
                <a:latin typeface="SimSun" panose="02010600030101010101" pitchFamily="2" charset="-122"/>
                <a:ea typeface="SimSun" panose="02010600030101010101" pitchFamily="2" charset="-122"/>
              </a:rPr>
              <a:t>Union</a:t>
            </a:r>
            <a:r>
              <a:rPr lang="zh-CN" altLang="en-US" sz="2400" dirty="0">
                <a:latin typeface="SimSun" panose="02010600030101010101" pitchFamily="2" charset="-122"/>
                <a:ea typeface="SimSun" panose="02010600030101010101" pitchFamily="2" charset="-122"/>
              </a:rPr>
              <a:t>）、子程序参数</a:t>
            </a:r>
          </a:p>
          <a:p>
            <a:pPr marL="800100" lvl="2" indent="-342900">
              <a:lnSpc>
                <a:spcPct val="130000"/>
              </a:lnSpc>
              <a:spcBef>
                <a:spcPts val="60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变量与地址关联起来的时间非常重要</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绑定时间</a:t>
            </a:r>
          </a:p>
        </p:txBody>
      </p:sp>
    </p:spTree>
    <p:extLst>
      <p:ext uri="{BB962C8B-B14F-4D97-AF65-F5344CB8AC3E}">
        <p14:creationId xmlns:p14="http://schemas.microsoft.com/office/powerpoint/2010/main" val="13647947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12988" y="1376619"/>
            <a:ext cx="4444814" cy="1661993"/>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en-US" altLang="zh-CN" sz="2400" b="1" dirty="0">
                <a:solidFill>
                  <a:srgbClr val="8B0012"/>
                </a:solidFill>
              </a:rPr>
              <a:t>String</a:t>
            </a:r>
          </a:p>
          <a:p>
            <a:pPr marL="342900" indent="-342900">
              <a:lnSpc>
                <a:spcPct val="150000"/>
              </a:lnSpc>
              <a:buClr>
                <a:srgbClr val="8B0012"/>
              </a:buClr>
              <a:buFont typeface="Wingdings" pitchFamily="2" charset="2"/>
              <a:buChar char="§"/>
            </a:pPr>
            <a:r>
              <a:rPr lang="en-US" altLang="zh-CN" sz="2400" b="1" dirty="0">
                <a:solidFill>
                  <a:srgbClr val="8B0012"/>
                </a:solidFill>
                <a:latin typeface="+mn-ea"/>
                <a:cs typeface="Microsoft Sans Serif" panose="020B0604020202020204" pitchFamily="34" charset="0"/>
              </a:rPr>
              <a:t>s</a:t>
            </a:r>
            <a:r>
              <a:rPr lang="en-US" altLang="zh-CN" sz="2400" b="1" dirty="0" smtClean="0">
                <a:solidFill>
                  <a:srgbClr val="8B0012"/>
                </a:solidFill>
                <a:latin typeface="+mn-ea"/>
                <a:cs typeface="Microsoft Sans Serif" panose="020B0604020202020204" pitchFamily="34" charset="0"/>
              </a:rPr>
              <a:t>lice </a:t>
            </a:r>
            <a:endParaRPr lang="en-US" altLang="zh-CN" sz="2400" b="1" dirty="0">
              <a:solidFill>
                <a:srgbClr val="8B0012"/>
              </a:solidFill>
              <a:latin typeface="+mn-ea"/>
              <a:cs typeface="Microsoft Sans Serif" panose="020B0604020202020204" pitchFamily="34" charset="0"/>
            </a:endParaRPr>
          </a:p>
          <a:p>
            <a:pPr marL="800100" lvl="1" indent="-342900">
              <a:lnSpc>
                <a:spcPct val="150000"/>
              </a:lnSpc>
              <a:buClr>
                <a:srgbClr val="8B0012"/>
              </a:buClr>
              <a:buFont typeface="Wingdings" pitchFamily="2" charset="2"/>
              <a:buChar char="§"/>
            </a:pPr>
            <a:r>
              <a:rPr lang="en-US" altLang="zh-CN" sz="2000" dirty="0" smtClean="0">
                <a:latin typeface="+mn-ea"/>
                <a:cs typeface="Microsoft Sans Serif" panose="020B0604020202020204" pitchFamily="34" charset="0"/>
              </a:rPr>
              <a:t>s[</a:t>
            </a:r>
            <a:r>
              <a:rPr lang="en-US" altLang="zh-CN" sz="2000" dirty="0" err="1" smtClean="0">
                <a:latin typeface="+mn-ea"/>
                <a:cs typeface="Microsoft Sans Serif" panose="020B0604020202020204" pitchFamily="34" charset="0"/>
              </a:rPr>
              <a:t>i</a:t>
            </a:r>
            <a:r>
              <a:rPr lang="en-US" altLang="zh-CN" sz="2000" dirty="0" smtClean="0">
                <a:latin typeface="+mn-ea"/>
                <a:cs typeface="Microsoft Sans Serif" panose="020B0604020202020204" pitchFamily="34" charset="0"/>
              </a:rPr>
              <a:t> : j</a:t>
            </a:r>
            <a:r>
              <a:rPr lang="en-US" altLang="zh-CN" sz="2000" dirty="0">
                <a:latin typeface="+mn-ea"/>
                <a:cs typeface="Microsoft Sans Serif" panose="020B0604020202020204" pitchFamily="34" charset="0"/>
              </a:rPr>
              <a:t>]</a:t>
            </a:r>
            <a:endParaRPr lang="zh-CN" altLang="en-US" sz="2000" dirty="0">
              <a:latin typeface="+mn-ea"/>
              <a:cs typeface="Microsoft Sans Serif" panose="020B0604020202020204" pitchFamily="34" charset="0"/>
            </a:endParaRPr>
          </a:p>
        </p:txBody>
      </p:sp>
      <p:pic>
        <p:nvPicPr>
          <p:cNvPr id="7" name="Picture 2">
            <a:extLst>
              <a:ext uri="{FF2B5EF4-FFF2-40B4-BE49-F238E27FC236}">
                <a16:creationId xmlns="" xmlns:a16="http://schemas.microsoft.com/office/drawing/2014/main" id="{D11C24A9-1AF5-674B-B10F-1243031B4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18" y="3470603"/>
            <a:ext cx="5994955" cy="2066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 xmlns:a16="http://schemas.microsoft.com/office/drawing/2014/main" id="{D8BC62A5-D4C1-E14B-AA61-A7910E4C21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5542" y="442530"/>
            <a:ext cx="5358616" cy="626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55303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6160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Ada</a:t>
            </a:r>
            <a:r>
              <a:rPr lang="zh-CN" altLang="en-US" sz="2800" b="1" dirty="0">
                <a:solidFill>
                  <a:prstClr val="black">
                    <a:lumMod val="65000"/>
                    <a:lumOff val="35000"/>
                  </a:prstClr>
                </a:solidFill>
                <a:ea typeface="微软雅黑" panose="020B0503020204020204" charset="-122"/>
                <a:sym typeface="Arial" panose="020B0604020202020204" pitchFamily="34" charset="0"/>
              </a:rPr>
              <a:t>的联合类型</a:t>
            </a:r>
            <a:r>
              <a:rPr lang="zh-CN" altLang="en-US" sz="2400" b="1" dirty="0">
                <a:solidFill>
                  <a:prstClr val="black">
                    <a:lumMod val="65000"/>
                    <a:lumOff val="35000"/>
                  </a:prstClr>
                </a:solidFill>
                <a:ea typeface="微软雅黑" panose="020B0503020204020204" charset="-122"/>
                <a:sym typeface="Arial" panose="020B0604020202020204" pitchFamily="34" charset="0"/>
              </a:rPr>
              <a:t>（</a:t>
            </a:r>
            <a:r>
              <a:rPr lang="en-US" altLang="zh-CN" sz="2800" b="1" dirty="0">
                <a:solidFill>
                  <a:prstClr val="black">
                    <a:lumMod val="65000"/>
                    <a:lumOff val="35000"/>
                  </a:prstClr>
                </a:solidFill>
                <a:ea typeface="微软雅黑" panose="020B0503020204020204" charset="-122"/>
                <a:sym typeface="Arial" panose="020B0604020202020204" pitchFamily="34" charset="0"/>
              </a:rPr>
              <a:t>Union</a:t>
            </a:r>
            <a:r>
              <a:rPr lang="zh-CN" altLang="en-US" sz="2400" b="1" dirty="0">
                <a:solidFill>
                  <a:prstClr val="black">
                    <a:lumMod val="65000"/>
                    <a:lumOff val="35000"/>
                  </a:prstClr>
                </a:solidFill>
                <a:ea typeface="微软雅黑" panose="020B0503020204020204" charset="-122"/>
                <a:sym typeface="Arial" panose="020B0604020202020204" pitchFamily="34" charset="0"/>
              </a:rPr>
              <a:t>）</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978" y="1418645"/>
            <a:ext cx="10241138" cy="4877746"/>
          </a:xfrm>
          <a:prstGeom prst="rect">
            <a:avLst/>
          </a:prstGeom>
          <a:noFill/>
        </p:spPr>
        <p:txBody>
          <a:bodyPr wrap="square" rtlCol="0">
            <a:spAutoFit/>
          </a:bodyPr>
          <a:lstStyle/>
          <a:p>
            <a:pPr>
              <a:lnSpc>
                <a:spcPct val="120000"/>
              </a:lnSpc>
            </a:pPr>
            <a:r>
              <a:rPr lang="en-US" altLang="zh-CN" sz="2000" b="1" dirty="0">
                <a:latin typeface="Courier New" panose="02070309020205020404" pitchFamily="49" charset="0"/>
                <a:cs typeface="Courier New" panose="02070309020205020404" pitchFamily="49" charset="0"/>
              </a:rPr>
              <a:t>type Shape is (Circle, Triangle, Rectangle);</a:t>
            </a:r>
          </a:p>
          <a:p>
            <a:pPr>
              <a:lnSpc>
                <a:spcPct val="120000"/>
              </a:lnSpc>
            </a:pPr>
            <a:r>
              <a:rPr lang="en-US" altLang="zh-CN" sz="2000" b="1" dirty="0">
                <a:latin typeface="Courier New" panose="02070309020205020404" pitchFamily="49" charset="0"/>
                <a:cs typeface="Courier New" panose="02070309020205020404" pitchFamily="49" charset="0"/>
              </a:rPr>
              <a:t>type Colors is (Red, Green, Blue);</a:t>
            </a:r>
          </a:p>
          <a:p>
            <a:pPr>
              <a:lnSpc>
                <a:spcPct val="120000"/>
              </a:lnSpc>
            </a:pPr>
            <a:r>
              <a:rPr lang="en-US" altLang="zh-CN" sz="2000" b="1" dirty="0">
                <a:latin typeface="Courier New" panose="02070309020205020404" pitchFamily="49" charset="0"/>
                <a:cs typeface="Courier New" panose="02070309020205020404" pitchFamily="49" charset="0"/>
              </a:rPr>
              <a:t>type Figure (Form: Shape) is record</a:t>
            </a:r>
          </a:p>
          <a:p>
            <a:pPr>
              <a:lnSpc>
                <a:spcPct val="120000"/>
              </a:lnSpc>
            </a:pPr>
            <a:r>
              <a:rPr lang="en-US" altLang="zh-CN" sz="2000" b="1" dirty="0">
                <a:latin typeface="Courier New" panose="02070309020205020404" pitchFamily="49" charset="0"/>
                <a:cs typeface="Courier New" panose="02070309020205020404" pitchFamily="49" charset="0"/>
              </a:rPr>
              <a:t>	Filled: Boolean;</a:t>
            </a:r>
          </a:p>
          <a:p>
            <a:pPr>
              <a:lnSpc>
                <a:spcPct val="120000"/>
              </a:lnSpc>
            </a:pPr>
            <a:r>
              <a:rPr lang="en-US" altLang="zh-CN" sz="2000" b="1" dirty="0">
                <a:latin typeface="Courier New" panose="02070309020205020404" pitchFamily="49" charset="0"/>
                <a:cs typeface="Courier New" panose="02070309020205020404" pitchFamily="49" charset="0"/>
              </a:rPr>
              <a:t>	Color: Colors;</a:t>
            </a:r>
          </a:p>
          <a:p>
            <a:pPr>
              <a:lnSpc>
                <a:spcPct val="120000"/>
              </a:lnSpc>
            </a:pPr>
            <a:r>
              <a:rPr lang="en-US" altLang="zh-CN" sz="2000" b="1" dirty="0">
                <a:latin typeface="Courier New" panose="02070309020205020404" pitchFamily="49" charset="0"/>
                <a:cs typeface="Courier New" panose="02070309020205020404" pitchFamily="49" charset="0"/>
              </a:rPr>
              <a:t>	case Form is</a:t>
            </a:r>
          </a:p>
          <a:p>
            <a:pPr>
              <a:lnSpc>
                <a:spcPct val="120000"/>
              </a:lnSpc>
            </a:pPr>
            <a:r>
              <a:rPr lang="en-US" altLang="zh-CN" sz="2000" b="1" dirty="0">
                <a:latin typeface="Courier New" panose="02070309020205020404" pitchFamily="49" charset="0"/>
                <a:cs typeface="Courier New" panose="02070309020205020404" pitchFamily="49" charset="0"/>
              </a:rPr>
              <a:t>		when Circle =&gt; Diameter: Float;</a:t>
            </a:r>
          </a:p>
          <a:p>
            <a:pPr>
              <a:lnSpc>
                <a:spcPct val="120000"/>
              </a:lnSpc>
            </a:pPr>
            <a:r>
              <a:rPr lang="en-US" altLang="zh-CN" sz="2000" b="1" dirty="0">
                <a:latin typeface="Courier New" panose="02070309020205020404" pitchFamily="49" charset="0"/>
                <a:cs typeface="Courier New" panose="02070309020205020404" pitchFamily="49" charset="0"/>
              </a:rPr>
              <a:t>		when Triangle =&gt;</a:t>
            </a:r>
          </a:p>
          <a:p>
            <a:pPr>
              <a:lnSpc>
                <a:spcPct val="120000"/>
              </a:lnSpc>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Leftside</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Rightside</a:t>
            </a:r>
            <a:r>
              <a:rPr lang="en-US" altLang="zh-CN" sz="2000" b="1" dirty="0">
                <a:latin typeface="Courier New" panose="02070309020205020404" pitchFamily="49" charset="0"/>
                <a:cs typeface="Courier New" panose="02070309020205020404" pitchFamily="49" charset="0"/>
              </a:rPr>
              <a:t>: Integer;</a:t>
            </a:r>
          </a:p>
          <a:p>
            <a:pPr>
              <a:lnSpc>
                <a:spcPct val="120000"/>
              </a:lnSpc>
            </a:pPr>
            <a:r>
              <a:rPr lang="en-US" altLang="zh-CN" sz="2000" b="1" dirty="0">
                <a:latin typeface="Courier New" panose="02070309020205020404" pitchFamily="49" charset="0"/>
                <a:cs typeface="Courier New" panose="02070309020205020404" pitchFamily="49" charset="0"/>
              </a:rPr>
              <a:t>			Angle: Float;</a:t>
            </a:r>
          </a:p>
          <a:p>
            <a:pPr>
              <a:lnSpc>
                <a:spcPct val="120000"/>
              </a:lnSpc>
            </a:pPr>
            <a:r>
              <a:rPr lang="en-US" altLang="zh-CN" sz="2000" b="1" dirty="0">
                <a:latin typeface="Courier New" panose="02070309020205020404" pitchFamily="49" charset="0"/>
                <a:cs typeface="Courier New" panose="02070309020205020404" pitchFamily="49" charset="0"/>
              </a:rPr>
              <a:t>		when Rectangle =&gt; Side1, Side2: Integer;</a:t>
            </a:r>
          </a:p>
          <a:p>
            <a:pPr>
              <a:lnSpc>
                <a:spcPct val="120000"/>
              </a:lnSpc>
            </a:pPr>
            <a:r>
              <a:rPr lang="en-US" altLang="zh-CN" sz="2000" b="1" dirty="0">
                <a:latin typeface="Courier New" panose="02070309020205020404" pitchFamily="49" charset="0"/>
                <a:cs typeface="Courier New" panose="02070309020205020404" pitchFamily="49" charset="0"/>
              </a:rPr>
              <a:t>	end case;</a:t>
            </a:r>
          </a:p>
          <a:p>
            <a:pPr>
              <a:lnSpc>
                <a:spcPct val="120000"/>
              </a:lnSpc>
            </a:pPr>
            <a:r>
              <a:rPr lang="en-US" altLang="zh-CN" sz="2000" b="1" dirty="0">
                <a:latin typeface="Courier New" panose="02070309020205020404" pitchFamily="49" charset="0"/>
                <a:cs typeface="Courier New" panose="02070309020205020404" pitchFamily="49" charset="0"/>
              </a:rPr>
              <a:t>end record;</a:t>
            </a:r>
            <a:endParaRPr lang="zh-CN" altLang="en-US" sz="2000" b="1" dirty="0">
              <a:solidFill>
                <a:srgbClr val="8B0012"/>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6160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Ada</a:t>
            </a:r>
            <a:r>
              <a:rPr lang="zh-CN" altLang="en-US" sz="2800" b="1" dirty="0">
                <a:solidFill>
                  <a:prstClr val="black">
                    <a:lumMod val="65000"/>
                    <a:lumOff val="35000"/>
                  </a:prstClr>
                </a:solidFill>
                <a:ea typeface="微软雅黑" panose="020B0503020204020204" charset="-122"/>
                <a:sym typeface="Arial" panose="020B0604020202020204" pitchFamily="34" charset="0"/>
              </a:rPr>
              <a:t>联合类型的示意图</a:t>
            </a:r>
            <a:endParaRPr lang="zh-CN" altLang="en-US" sz="24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7" name="Picture 5">
            <a:extLst>
              <a:ext uri="{FF2B5EF4-FFF2-40B4-BE49-F238E27FC236}">
                <a16:creationId xmlns="" xmlns:a16="http://schemas.microsoft.com/office/drawing/2014/main" id="{36E0884F-C0C1-D74F-BE7B-140C76819A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523" y="1503217"/>
            <a:ext cx="72009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C877FD83-C902-F647-9EDD-CAE343928866}"/>
              </a:ext>
            </a:extLst>
          </p:cNvPr>
          <p:cNvSpPr txBox="1"/>
          <p:nvPr/>
        </p:nvSpPr>
        <p:spPr>
          <a:xfrm>
            <a:off x="2336523" y="5347252"/>
            <a:ext cx="6042991" cy="461665"/>
          </a:xfrm>
          <a:prstGeom prst="rect">
            <a:avLst/>
          </a:prstGeom>
          <a:noFill/>
        </p:spPr>
        <p:txBody>
          <a:bodyPr wrap="square" rtlCol="0">
            <a:spAutoFit/>
          </a:bodyPr>
          <a:lstStyle/>
          <a:p>
            <a:r>
              <a:rPr lang="zh-CN" altLang="en-US" sz="2400" dirty="0"/>
              <a:t>可以区分三种形状变量的联合</a:t>
            </a:r>
            <a:endParaRPr lang="en-US" sz="2400" dirty="0"/>
          </a:p>
        </p:txBody>
      </p:sp>
    </p:spTree>
    <p:extLst>
      <p:ext uri="{BB962C8B-B14F-4D97-AF65-F5344CB8AC3E}">
        <p14:creationId xmlns:p14="http://schemas.microsoft.com/office/powerpoint/2010/main" val="19728608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变量的类型和值</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111576"/>
            <a:ext cx="11039474" cy="5031634"/>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类型</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决定了</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变量的取值范围</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以及</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为该种类型的值定义的</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操作的集合</a:t>
            </a:r>
            <a:endParaRPr lang="en-US" altLang="zh-CN"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对于浮点型来说，类型还定义了精度</a:t>
            </a:r>
          </a:p>
          <a:p>
            <a:pPr marL="342900" indent="-342900">
              <a:lnSpc>
                <a:spcPct val="150000"/>
              </a:lnSpc>
              <a:buClr>
                <a:srgbClr val="8B0012"/>
              </a:buClr>
              <a:buFont typeface="Wingdings" pitchFamily="2" charset="2"/>
              <a:buChar char="§"/>
            </a:pPr>
            <a:r>
              <a:rPr lang="zh-CN" altLang="en-US" sz="2400" b="1" dirty="0">
                <a:solidFill>
                  <a:srgbClr val="8B0012"/>
                </a:solidFill>
              </a:rPr>
              <a:t>值</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与变量关联的存储单元的</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内容</a:t>
            </a:r>
          </a:p>
          <a:p>
            <a:pPr marL="800100" lvl="2" indent="-342900">
              <a:lnSpc>
                <a:spcPct val="130000"/>
              </a:lnSpc>
              <a:spcBef>
                <a:spcPts val="600"/>
              </a:spcBef>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抽象存储单元</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，与变量关联的物理位置或其集合</a:t>
            </a:r>
          </a:p>
          <a:p>
            <a:pPr marL="342900" indent="-342900">
              <a:lnSpc>
                <a:spcPct val="150000"/>
              </a:lnSpc>
              <a:buClr>
                <a:srgbClr val="8B0012"/>
              </a:buClr>
              <a:buFont typeface="Wingdings" pitchFamily="2" charset="2"/>
              <a:buChar char="§"/>
            </a:pPr>
            <a:endParaRPr lang="en-US" altLang="zh-CN" sz="2400" b="1" dirty="0">
              <a:solidFill>
                <a:srgbClr val="8B0012"/>
              </a:solidFill>
            </a:endParaRPr>
          </a:p>
          <a:p>
            <a:pPr marL="342900" indent="-342900">
              <a:lnSpc>
                <a:spcPct val="150000"/>
              </a:lnSpc>
              <a:buClr>
                <a:srgbClr val="8B0012"/>
              </a:buClr>
              <a:buFont typeface="Wingdings" pitchFamily="2" charset="2"/>
              <a:buChar char="§"/>
            </a:pPr>
            <a:r>
              <a:rPr lang="zh-CN" altLang="en-US" sz="2400" b="1" dirty="0">
                <a:solidFill>
                  <a:srgbClr val="8B0012"/>
                </a:solidFill>
              </a:rPr>
              <a:t>左值</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：地址</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b="1" dirty="0">
                <a:solidFill>
                  <a:srgbClr val="8B0012"/>
                </a:solidFill>
              </a:rPr>
              <a:t>右值</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：值</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绑定的概念</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01560" y="1157876"/>
            <a:ext cx="10788880" cy="5367110"/>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定义：绑定就是关联</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变量与其属性之间</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操作和符号之间</a:t>
            </a:r>
          </a:p>
          <a:p>
            <a:pPr marL="342900" indent="-342900">
              <a:lnSpc>
                <a:spcPct val="150000"/>
              </a:lnSpc>
              <a:buClr>
                <a:srgbClr val="8B0012"/>
              </a:buClr>
              <a:buFont typeface="Wingdings" pitchFamily="2" charset="2"/>
              <a:buChar char="§"/>
            </a:pPr>
            <a:r>
              <a:rPr lang="zh-CN" altLang="en-US" sz="2400" b="1" dirty="0">
                <a:solidFill>
                  <a:srgbClr val="8B0012"/>
                </a:solidFill>
              </a:rPr>
              <a:t>绑定时间</a:t>
            </a:r>
            <a:r>
              <a:rPr lang="zh-CN" altLang="en-US" sz="2400" dirty="0">
                <a:solidFill>
                  <a:srgbClr val="002060"/>
                </a:solidFill>
              </a:rPr>
              <a:t>：绑定发生的时间</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语言设计时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例如：将操作符与操作绑定</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语言实现时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例如：将浮点类型与某种表达绑定</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编译时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例如：将一个变量与类型绑定</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连接时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例如：将一个库函数调用与其定义代码绑定</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装载时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例如：将一个变量与一个存储位置绑定</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运行时</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例如：将一个非静态局部变量与一个存储位置绑定</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绑定的概念</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01560" y="1264751"/>
            <a:ext cx="10788880" cy="4321183"/>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smtClean="0">
                <a:solidFill>
                  <a:srgbClr val="8B0012"/>
                </a:solidFill>
              </a:rPr>
              <a:t>考虑如下的赋值语句</a:t>
            </a:r>
            <a:endParaRPr lang="zh-CN" altLang="en-US" sz="2400" b="1" dirty="0">
              <a:solidFill>
                <a:srgbClr val="8B0012"/>
              </a:solidFill>
            </a:endParaRPr>
          </a:p>
          <a:p>
            <a:pPr marL="800100" lvl="2" indent="-342900">
              <a:lnSpc>
                <a:spcPct val="120000"/>
              </a:lnSpc>
              <a:spcBef>
                <a:spcPts val="600"/>
              </a:spcBef>
              <a:buClr>
                <a:schemeClr val="accent5"/>
              </a:buClr>
              <a:buFont typeface="Wingdings" pitchFamily="2" charset="2"/>
              <a:buChar char="§"/>
            </a:pP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count = count + 5</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b="1" dirty="0" smtClean="0">
                <a:solidFill>
                  <a:srgbClr val="8B0012"/>
                </a:solidFill>
              </a:rPr>
              <a:t>绑定时间</a:t>
            </a:r>
            <a:endParaRPr lang="zh-CN" altLang="en-US" sz="2400" dirty="0">
              <a:solidFill>
                <a:srgbClr val="002060"/>
              </a:solidFill>
            </a:endParaRPr>
          </a:p>
          <a:p>
            <a:pPr marL="800100" lvl="2" indent="-342900">
              <a:lnSpc>
                <a:spcPct val="12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ount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的类型</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在编译时绑定</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		    </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compile time</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count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的可能取值集合</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在</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编译器</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设计时</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绑定 </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(compiler design time)</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操作符</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的含义</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在编译</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时绑定，当操作数的类型被确定之后进行</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常量</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5</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的内部表示</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在编译器</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设计</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时</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绑定</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ount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的值</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在这条语句执行时绑定</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		</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execution time</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p>
        </p:txBody>
      </p:sp>
    </p:spTree>
    <p:extLst>
      <p:ext uri="{BB962C8B-B14F-4D97-AF65-F5344CB8AC3E}">
        <p14:creationId xmlns:p14="http://schemas.microsoft.com/office/powerpoint/2010/main" val="285735940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静态绑定与动态绑定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50457"/>
            <a:ext cx="10788880" cy="3351687"/>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静态绑定</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如果绑定首次发生是在</a:t>
            </a:r>
            <a:r>
              <a:rPr lang="zh-CN" altLang="en-US" sz="2400" b="1" dirty="0">
                <a:solidFill>
                  <a:srgbClr val="C00000"/>
                </a:solidFill>
                <a:latin typeface="SimSun" panose="02010600030101010101" pitchFamily="2" charset="-122"/>
                <a:ea typeface="SimSun" panose="02010600030101010101" pitchFamily="2" charset="-122"/>
                <a:cs typeface="Microsoft Sans Serif" panose="020B0604020202020204" pitchFamily="34" charset="0"/>
              </a:rPr>
              <a:t>运行之前</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，并且在</a:t>
            </a:r>
            <a:r>
              <a:rPr lang="zh-CN" altLang="en-US" sz="2400" b="1" dirty="0">
                <a:solidFill>
                  <a:srgbClr val="C00000"/>
                </a:solidFill>
                <a:latin typeface="SimSun" panose="02010600030101010101" pitchFamily="2" charset="-122"/>
                <a:ea typeface="SimSun" panose="02010600030101010101" pitchFamily="2" charset="-122"/>
                <a:cs typeface="Microsoft Sans Serif" panose="020B0604020202020204" pitchFamily="34" charset="0"/>
              </a:rPr>
              <a:t>程序执行期间保持不变</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，那么该绑定是静态的</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spcBef>
                <a:spcPts val="600"/>
              </a:spcBef>
              <a:buClr>
                <a:srgbClr val="8B0012"/>
              </a:buClr>
              <a:buFont typeface="Wingdings" pitchFamily="2" charset="2"/>
              <a:buChar char="§"/>
            </a:pPr>
            <a:r>
              <a:rPr lang="zh-CN" altLang="en-US" sz="2400" b="1" dirty="0">
                <a:solidFill>
                  <a:srgbClr val="8B0012"/>
                </a:solidFill>
              </a:rPr>
              <a:t>动态绑定</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如果绑定首次发生是在</a:t>
            </a:r>
            <a:r>
              <a:rPr lang="zh-CN" altLang="en-US" sz="2400" b="1" dirty="0">
                <a:solidFill>
                  <a:srgbClr val="C00000"/>
                </a:solidFill>
                <a:latin typeface="SimSun" panose="02010600030101010101" pitchFamily="2" charset="-122"/>
                <a:ea typeface="SimSun" panose="02010600030101010101" pitchFamily="2" charset="-122"/>
                <a:cs typeface="Microsoft Sans Serif" panose="020B0604020202020204" pitchFamily="34" charset="0"/>
              </a:rPr>
              <a:t>执行期间</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，或者在</a:t>
            </a:r>
            <a:r>
              <a:rPr lang="zh-CN" altLang="en-US" sz="2400" b="1" dirty="0">
                <a:solidFill>
                  <a:srgbClr val="C00000"/>
                </a:solidFill>
                <a:latin typeface="SimSun" panose="02010600030101010101" pitchFamily="2" charset="-122"/>
                <a:ea typeface="SimSun" panose="02010600030101010101" pitchFamily="2" charset="-122"/>
                <a:cs typeface="Microsoft Sans Serif" panose="020B0604020202020204" pitchFamily="34" charset="0"/>
              </a:rPr>
              <a:t>程序执行期间可以改变</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，那么该绑定是动态的</a:t>
            </a:r>
          </a:p>
        </p:txBody>
      </p:sp>
    </p:spTree>
    <p:extLst>
      <p:ext uri="{BB962C8B-B14F-4D97-AF65-F5344CB8AC3E}">
        <p14:creationId xmlns:p14="http://schemas.microsoft.com/office/powerpoint/2010/main" val="23477621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3326296" y="2787731"/>
            <a:ext cx="6208229" cy="12311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just" defTabSz="638175" fontAlgn="base">
              <a:spcBef>
                <a:spcPct val="0"/>
              </a:spcBef>
              <a:spcAft>
                <a:spcPct val="0"/>
              </a:spcAft>
            </a:pPr>
            <a:r>
              <a:rPr lang="en-US" altLang="zh-CN" sz="8000" b="1" i="1" dirty="0">
                <a:latin typeface="Haettenschweiler" panose="020B0706040902060204" pitchFamily="34" charset="0"/>
                <a:ea typeface="Batang" panose="02030600000101010101" pitchFamily="18" charset="-127"/>
              </a:rPr>
              <a:t>4</a:t>
            </a:r>
            <a:r>
              <a:rPr lang="en-US" altLang="zh-CN" sz="8000" b="1" i="1" dirty="0">
                <a:latin typeface="Tahoma" panose="020B0604030504040204" pitchFamily="34" charset="0"/>
              </a:rPr>
              <a:t> </a:t>
            </a:r>
            <a:r>
              <a:rPr lang="en-US" altLang="zh-CN" sz="4800" b="1" i="1" dirty="0">
                <a:latin typeface="Tahoma" panose="020B0604030504040204" pitchFamily="34" charset="0"/>
              </a:rPr>
              <a:t>   </a:t>
            </a:r>
            <a:r>
              <a:rPr lang="zh-CN" altLang="en-US" sz="4800" b="1" dirty="0">
                <a:latin typeface="Tahoma" panose="020B0604030504040204" pitchFamily="34" charset="0"/>
              </a:rPr>
              <a:t>变量和绑定</a:t>
            </a: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类型绑定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259901"/>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怎样指定类型</a:t>
            </a:r>
            <a:endParaRPr lang="en-US" altLang="zh-CN" sz="2400" b="1" dirty="0">
              <a:solidFill>
                <a:srgbClr val="8B0012"/>
              </a:solidFill>
            </a:endParaRPr>
          </a:p>
          <a:p>
            <a:pPr marL="342900" indent="-342900">
              <a:lnSpc>
                <a:spcPct val="150000"/>
              </a:lnSpc>
              <a:buClr>
                <a:srgbClr val="8B0012"/>
              </a:buClr>
              <a:buFont typeface="Wingdings" pitchFamily="2" charset="2"/>
              <a:buChar char="§"/>
            </a:pPr>
            <a:r>
              <a:rPr lang="zh-CN" altLang="en-US" sz="2400" b="1" dirty="0">
                <a:solidFill>
                  <a:srgbClr val="8B0012"/>
                </a:solidFill>
              </a:rPr>
              <a:t>绑定何时进行？</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如果是</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静态</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的，那么类型可以用一个显式或隐式的声明来指定</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30000"/>
              </a:lnSpc>
              <a:spcBef>
                <a:spcPts val="600"/>
              </a:spcBef>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一个</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显式</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声明是一条程序语句用来声明变量的类型</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30000"/>
              </a:lnSpc>
              <a:spcBef>
                <a:spcPts val="600"/>
              </a:spcBef>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一个</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隐式</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声明是指定变量类型的缺省机制（比如，变量在程序中的首次出现，或</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spelling</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714500" lvl="4" indent="-342900">
              <a:lnSpc>
                <a:spcPct val="130000"/>
              </a:lnSpc>
              <a:spcBef>
                <a:spcPts val="600"/>
              </a:spcBef>
              <a:buClr>
                <a:schemeClr val="accent2"/>
              </a:buClr>
              <a:buFont typeface="Wingdings" pitchFamily="2" charset="2"/>
              <a:buChar cha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FORTRAN</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PL/I</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BASIC</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以及</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Perl</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提供隐式声明</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1714500" lvl="4" indent="-342900">
              <a:lnSpc>
                <a:spcPct val="130000"/>
              </a:lnSpc>
              <a:spcBef>
                <a:spcPts val="600"/>
              </a:spcBef>
              <a:buClr>
                <a:schemeClr val="accent2"/>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优点：易写性</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1714500" lvl="4" indent="-342900">
              <a:lnSpc>
                <a:spcPct val="130000"/>
              </a:lnSpc>
              <a:spcBef>
                <a:spcPts val="600"/>
              </a:spcBef>
              <a:buClr>
                <a:schemeClr val="accent2"/>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缺点：可读性差；可靠性差，不利于编译器发现某些错误</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1714500" lvl="4" indent="-342900">
              <a:lnSpc>
                <a:spcPct val="130000"/>
              </a:lnSpc>
              <a:spcBef>
                <a:spcPts val="600"/>
              </a:spcBef>
              <a:buClr>
                <a:schemeClr val="accent2"/>
              </a:buClr>
              <a:buFont typeface="Wingdings" pitchFamily="2" charset="2"/>
              <a:buChar char="§"/>
            </a:pPr>
            <a:r>
              <a:rPr lang="zh-CN" altLang="en-US" sz="20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类型推理</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：根据引用的上下文（如 </a:t>
            </a:r>
            <a:r>
              <a:rPr lang="en-US" altLang="zh-CN" sz="2000" b="1" dirty="0" smtClean="0">
                <a:latin typeface="SimSun" panose="02010600030101010101" pitchFamily="2" charset="-122"/>
                <a:ea typeface="SimSun" panose="02010600030101010101" pitchFamily="2" charset="-122"/>
                <a:cs typeface="Microsoft Sans Serif" panose="020B0604020202020204" pitchFamily="34" charset="0"/>
              </a:rPr>
              <a:t>Go</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，声明语句中被赋的初值的类型）</a:t>
            </a:r>
            <a:endParaRPr lang="zh-CN" altLang="en-US" sz="2000" b="1" dirty="0">
              <a:latin typeface="SimSun" panose="02010600030101010101" pitchFamily="2" charset="-122"/>
              <a:ea typeface="SimSun" panose="02010600030101010101" pitchFamily="2" charset="-122"/>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动态类型绑定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158987"/>
            <a:ext cx="10930914" cy="5709255"/>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通过赋值语句指定</a:t>
            </a:r>
            <a:endParaRPr lang="en-US" altLang="zh-CN" sz="2400" b="1" dirty="0">
              <a:solidFill>
                <a:srgbClr val="8B0012"/>
              </a:solidFill>
            </a:endParaRPr>
          </a:p>
          <a:p>
            <a:pPr marL="800100" lvl="1"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JavaScript</a:t>
            </a:r>
            <a:endParaRPr lang="en-US" altLang="zh-CN" sz="1600" b="1" dirty="0"/>
          </a:p>
          <a:p>
            <a:pPr marL="1257300" lvl="3" indent="-342900">
              <a:lnSpc>
                <a:spcPct val="130000"/>
              </a:lnSpc>
              <a:spcBef>
                <a:spcPts val="600"/>
              </a:spcBef>
              <a:buClr>
                <a:schemeClr val="accent2"/>
              </a:buClr>
              <a:buFont typeface="Wingdings" pitchFamily="2" charset="2"/>
              <a:buChar cha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list = [2, 4.33, 6, 8];</a:t>
            </a:r>
          </a:p>
          <a:p>
            <a:pPr marL="914400" lvl="3">
              <a:lnSpc>
                <a:spcPct val="130000"/>
              </a:lnSpc>
              <a:spcBef>
                <a:spcPts val="600"/>
              </a:spcBef>
              <a:buClr>
                <a:schemeClr val="accent2"/>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a:t>
            </a:r>
            <a:r>
              <a:rPr lang="en-US" altLang="zh-CN" sz="2000" b="1" dirty="0" smtClean="0">
                <a:latin typeface="SimSun" panose="02010600030101010101" pitchFamily="2" charset="-122"/>
                <a:ea typeface="SimSun" panose="02010600030101010101" pitchFamily="2" charset="-122"/>
                <a:cs typeface="Microsoft Sans Serif" panose="020B0604020202020204" pitchFamily="34" charset="0"/>
              </a:rPr>
              <a:t>  </a:t>
            </a:r>
            <a:r>
              <a:rPr lang="en-US" altLang="zh-CN" sz="2000" b="1" dirty="0" smtClean="0">
                <a:latin typeface="SimSun" panose="02010600030101010101" pitchFamily="2" charset="-122"/>
                <a:ea typeface="SimSun" panose="02010600030101010101" pitchFamily="2" charset="-122"/>
                <a:cs typeface="Microsoft Sans Serif" panose="020B0604020202020204" pitchFamily="34" charset="0"/>
              </a:rPr>
              <a:t>list </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17.3;</a:t>
            </a:r>
          </a:p>
          <a:p>
            <a:pPr marL="342900" indent="-342900">
              <a:lnSpc>
                <a:spcPct val="150000"/>
              </a:lnSpc>
              <a:buClr>
                <a:srgbClr val="8B0012"/>
              </a:buClr>
              <a:buFont typeface="Wingdings" pitchFamily="2" charset="2"/>
              <a:buChar char="§"/>
            </a:pPr>
            <a:r>
              <a:rPr lang="zh-CN" altLang="en-US" sz="2400" b="1" dirty="0" smtClean="0">
                <a:solidFill>
                  <a:srgbClr val="8B0012"/>
                </a:solidFill>
              </a:rPr>
              <a:t>优点</a:t>
            </a:r>
            <a:endParaRPr lang="en-US" altLang="zh-CN" sz="2400" b="1" dirty="0" smtClean="0">
              <a:solidFill>
                <a:srgbClr val="8B0012"/>
              </a:solidFill>
            </a:endParaRPr>
          </a:p>
          <a:p>
            <a:pPr marL="800100" lvl="1"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灵活性</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spcBef>
                <a:spcPts val="600"/>
              </a:spcBef>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通用程序（</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Generic Program</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b="1" dirty="0">
                <a:solidFill>
                  <a:srgbClr val="8B0012"/>
                </a:solidFill>
              </a:rPr>
              <a:t>缺点</a:t>
            </a:r>
          </a:p>
          <a:p>
            <a:pPr marL="800100" lvl="1" indent="-342900">
              <a:lnSpc>
                <a:spcPct val="150000"/>
              </a:lnSpc>
              <a:spcBef>
                <a:spcPts val="600"/>
              </a:spcBef>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可靠性差，编译器难于检查类型错误</a:t>
            </a:r>
          </a:p>
          <a:p>
            <a:pPr marL="800100" lvl="1" indent="-342900">
              <a:lnSpc>
                <a:spcPct val="150000"/>
              </a:lnSpc>
              <a:spcBef>
                <a:spcPts val="600"/>
              </a:spcBef>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代价高（动态类型检查和解释，运行时描述符）</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9980160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例</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通用子程序</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251276"/>
            <a:ext cx="10241138" cy="2814617"/>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en-US" altLang="zh-CN" sz="2000" dirty="0"/>
              <a:t>C++</a:t>
            </a:r>
            <a:r>
              <a:rPr lang="zh-CN" altLang="en-US" sz="2000" dirty="0"/>
              <a:t>中模板函数，隐式实例化</a:t>
            </a:r>
          </a:p>
          <a:p>
            <a:pPr marL="342900" indent="-342900">
              <a:lnSpc>
                <a:spcPct val="150000"/>
              </a:lnSpc>
              <a:buClr>
                <a:srgbClr val="8B0012"/>
              </a:buClr>
              <a:buFont typeface="Wingdings" pitchFamily="2" charset="2"/>
              <a:buChar char="§"/>
            </a:pPr>
            <a:r>
              <a:rPr lang="zh-CN" altLang="en-US" sz="2000" dirty="0"/>
              <a:t>即当在某次调用中函数被命名时或当它的地址用</a:t>
            </a:r>
            <a:r>
              <a:rPr lang="en-US" altLang="zh-CN" sz="2000" dirty="0"/>
              <a:t>&amp;</a:t>
            </a:r>
            <a:r>
              <a:rPr lang="zh-CN" altLang="en-US" sz="2000" dirty="0"/>
              <a:t>操作符取得时，模板函数被实例化</a:t>
            </a:r>
            <a:r>
              <a:rPr lang="en-US" altLang="zh-CN" sz="2000" dirty="0">
                <a:sym typeface="Wingdings" pitchFamily="2" charset="2"/>
              </a:rPr>
              <a:t>template</a:t>
            </a:r>
            <a:r>
              <a:rPr lang="zh-CN" altLang="en-US" sz="2000" dirty="0">
                <a:sym typeface="Wingdings" pitchFamily="2" charset="2"/>
              </a:rPr>
              <a:t> </a:t>
            </a:r>
            <a:r>
              <a:rPr lang="en-US" altLang="zh-CN" sz="2000" dirty="0">
                <a:sym typeface="Wingdings" pitchFamily="2" charset="2"/>
              </a:rPr>
              <a:t>&lt;class Type&gt;</a:t>
            </a:r>
          </a:p>
          <a:p>
            <a:pPr marL="457200" lvl="2">
              <a:lnSpc>
                <a:spcPct val="150000"/>
              </a:lnSpc>
              <a:buClr>
                <a:srgbClr val="8B0012"/>
              </a:buClr>
            </a:pPr>
            <a:r>
              <a:rPr lang="en-US" altLang="zh-CN" sz="2000" dirty="0">
                <a:sym typeface="Wingdings" pitchFamily="2" charset="2"/>
              </a:rPr>
              <a:t>	Type max(Type first, Type second) {</a:t>
            </a:r>
          </a:p>
          <a:p>
            <a:pPr marL="457200" lvl="2">
              <a:lnSpc>
                <a:spcPct val="150000"/>
              </a:lnSpc>
              <a:buClr>
                <a:srgbClr val="8B0012"/>
              </a:buClr>
            </a:pPr>
            <a:r>
              <a:rPr lang="en-US" altLang="zh-CN" sz="2000" dirty="0">
                <a:sym typeface="Wingdings" pitchFamily="2" charset="2"/>
              </a:rPr>
              <a:t>		return first &gt; second ? first : second;</a:t>
            </a:r>
          </a:p>
          <a:p>
            <a:pPr marL="457200" lvl="2">
              <a:lnSpc>
                <a:spcPct val="150000"/>
              </a:lnSpc>
              <a:buClr>
                <a:srgbClr val="8B0012"/>
              </a:buClr>
            </a:pPr>
            <a:r>
              <a:rPr lang="en-US" altLang="zh-CN" sz="2000" dirty="0">
                <a:sym typeface="Wingdings" pitchFamily="2" charset="2"/>
              </a:rPr>
              <a:t>	}</a:t>
            </a:r>
            <a:endParaRPr lang="en-US" altLang="zh-CN" dirty="0">
              <a:sym typeface="Wingdings" pitchFamily="2" charset="2"/>
            </a:endParaRPr>
          </a:p>
        </p:txBody>
      </p:sp>
      <p:pic>
        <p:nvPicPr>
          <p:cNvPr id="8" name="Picture 4">
            <a:extLst>
              <a:ext uri="{FF2B5EF4-FFF2-40B4-BE49-F238E27FC236}">
                <a16:creationId xmlns="" xmlns:a16="http://schemas.microsoft.com/office/drawing/2014/main" id="{0D81BC9B-0B5A-6D4C-B11E-F50187949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99" y="4124662"/>
            <a:ext cx="6704013"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 xmlns:a16="http://schemas.microsoft.com/office/drawing/2014/main" id="{2CF18056-DCD8-5D42-91E2-93DB54D9A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1844" y="4621043"/>
            <a:ext cx="448215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存储绑定 </a:t>
            </a:r>
            <a:r>
              <a:rPr lang="en-US" altLang="zh-CN" sz="2800" b="1" dirty="0">
                <a:solidFill>
                  <a:prstClr val="black">
                    <a:lumMod val="65000"/>
                    <a:lumOff val="35000"/>
                  </a:prstClr>
                </a:solidFill>
                <a:ea typeface="微软雅黑" panose="020B0503020204020204" charset="-122"/>
              </a:rPr>
              <a:t>&amp;</a:t>
            </a:r>
            <a:r>
              <a:rPr lang="zh-CN" altLang="en-US" sz="2800" b="1" dirty="0">
                <a:solidFill>
                  <a:prstClr val="black">
                    <a:lumMod val="65000"/>
                    <a:lumOff val="35000"/>
                  </a:prstClr>
                </a:solidFill>
                <a:ea typeface="微软雅黑" panose="020B0503020204020204" charset="-122"/>
              </a:rPr>
              <a:t> 生存期</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241138" cy="5269135"/>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变量的</a:t>
            </a:r>
            <a:r>
              <a:rPr lang="zh-CN" altLang="en-US" sz="2400" b="1" dirty="0">
                <a:solidFill>
                  <a:srgbClr val="8B0012"/>
                </a:solidFill>
              </a:rPr>
              <a:t>生存期</a:t>
            </a:r>
            <a:r>
              <a:rPr lang="en-US" altLang="zh-CN" sz="2400" b="1" i="1" dirty="0"/>
              <a:t>——</a:t>
            </a:r>
            <a:r>
              <a:rPr lang="zh-CN" altLang="en-US" sz="2400" b="1" dirty="0"/>
              <a:t>变量与某一特定的</a:t>
            </a:r>
            <a:r>
              <a:rPr lang="zh-CN" altLang="en-US" sz="2400" b="1" dirty="0">
                <a:solidFill>
                  <a:srgbClr val="C00000"/>
                </a:solidFill>
              </a:rPr>
              <a:t>存储位置绑定</a:t>
            </a:r>
            <a:r>
              <a:rPr lang="zh-CN" altLang="en-US" sz="2400" b="1" dirty="0"/>
              <a:t>在一起的时间（</a:t>
            </a:r>
            <a:r>
              <a:rPr lang="en-US" altLang="zh-CN" sz="2400" b="1" dirty="0">
                <a:solidFill>
                  <a:srgbClr val="FF0000"/>
                </a:solidFill>
              </a:rPr>
              <a:t>interval</a:t>
            </a:r>
            <a:r>
              <a:rPr lang="en-US" altLang="zh-CN" sz="2400" b="1" dirty="0"/>
              <a:t> of time during which the variable </a:t>
            </a:r>
            <a:r>
              <a:rPr lang="en-US" altLang="zh-CN" sz="2400" b="1" dirty="0">
                <a:solidFill>
                  <a:srgbClr val="FF0000"/>
                </a:solidFill>
              </a:rPr>
              <a:t>exists</a:t>
            </a:r>
            <a:r>
              <a:rPr lang="en-US" altLang="zh-CN" sz="2400" b="1" dirty="0"/>
              <a:t> as the program executes</a:t>
            </a:r>
            <a:r>
              <a:rPr lang="zh-CN" altLang="en-US" sz="2400" b="1" dirty="0"/>
              <a:t>）</a:t>
            </a:r>
            <a:endParaRPr lang="en-US" altLang="zh-CN" sz="2400" b="1" dirty="0"/>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分配</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从某个存放可用单元的存储池中得到一个位置</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释放</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将存储单元放回到存储池中</a:t>
            </a:r>
          </a:p>
          <a:p>
            <a:pPr marL="342900" indent="-342900">
              <a:lnSpc>
                <a:spcPct val="150000"/>
              </a:lnSpc>
              <a:buClr>
                <a:srgbClr val="8B0012"/>
              </a:buClr>
              <a:buFont typeface="Wingdings" pitchFamily="2" charset="2"/>
              <a:buChar char="§"/>
            </a:pPr>
            <a:endParaRPr lang="zh-CN" altLang="en-US" sz="2400" b="1" dirty="0"/>
          </a:p>
          <a:p>
            <a:pPr marL="342900" indent="-342900">
              <a:lnSpc>
                <a:spcPct val="150000"/>
              </a:lnSpc>
              <a:buClr>
                <a:srgbClr val="8B0012"/>
              </a:buClr>
              <a:buFont typeface="Wingdings" pitchFamily="2" charset="2"/>
              <a:buChar char="§"/>
            </a:pPr>
            <a:endParaRPr lang="zh-CN" altLang="en-US" sz="2400" dirty="0"/>
          </a:p>
          <a:p>
            <a:pPr>
              <a:lnSpc>
                <a:spcPct val="150000"/>
              </a:lnSpc>
              <a:buClr>
                <a:srgbClr val="8B0012"/>
              </a:buClr>
            </a:pPr>
            <a:endParaRPr lang="en-US" altLang="zh-CN" sz="2000" dirty="0"/>
          </a:p>
          <a:p>
            <a:pPr marL="342900" indent="-342900">
              <a:lnSpc>
                <a:spcPct val="150000"/>
              </a:lnSpc>
              <a:buClr>
                <a:srgbClr val="8B0012"/>
              </a:buClr>
              <a:buFont typeface="Wingdings" pitchFamily="2" charset="2"/>
              <a:buChar char="§"/>
            </a:pPr>
            <a:endParaRPr lang="en-US" altLang="zh-CN" sz="2000" dirty="0"/>
          </a:p>
          <a:p>
            <a:pPr marL="342900" indent="-342900">
              <a:lnSpc>
                <a:spcPct val="150000"/>
              </a:lnSpc>
              <a:buClr>
                <a:srgbClr val="8B0012"/>
              </a:buClr>
              <a:buFont typeface="Wingdings" pitchFamily="2" charset="2"/>
              <a:buChar char="§"/>
            </a:pPr>
            <a:endParaRPr lang="en-US" altLang="zh-CN" sz="2000"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404755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302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根据生存期对变量分类</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065508"/>
            <a:ext cx="11187859" cy="5816977"/>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静态变量</a:t>
            </a:r>
          </a:p>
          <a:p>
            <a:pPr marL="800100" lvl="2" indent="-342900">
              <a:lnSpc>
                <a:spcPct val="130000"/>
              </a:lnSpc>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在程序运行开始前绑定到某存储位置并且在运行期间该绑定保持不变</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例如：所有</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FORTRAN77</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的变量，</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静态变量</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sym typeface="Symbol" pitchFamily="2" charset="2"/>
            </a:endParaRPr>
          </a:p>
          <a:p>
            <a:pPr marL="800100" lvl="2" indent="-342900">
              <a:lnSpc>
                <a:spcPct val="130000"/>
              </a:lnSpc>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优点：高效（直接寻址</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）；在运行时没有进行分配与解除的代价；支持</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历史敏感的子程序</a:t>
            </a:r>
          </a:p>
          <a:p>
            <a:pPr marL="800100" lvl="2" indent="-342900">
              <a:lnSpc>
                <a:spcPct val="130000"/>
              </a:lnSpc>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缺点：缺乏灵活性；不支持递归</a:t>
            </a:r>
          </a:p>
          <a:p>
            <a:pPr marL="342900" lvl="2" indent="-342900">
              <a:lnSpc>
                <a:spcPct val="150000"/>
              </a:lnSpc>
              <a:spcBef>
                <a:spcPts val="600"/>
              </a:spcBef>
              <a:buClr>
                <a:srgbClr val="8B0012"/>
              </a:buClr>
              <a:buFont typeface="Wingdings" pitchFamily="2" charset="2"/>
              <a:buChar char="§"/>
            </a:pPr>
            <a:r>
              <a:rPr lang="zh-CN" altLang="en-US" sz="2400" b="1" dirty="0">
                <a:solidFill>
                  <a:srgbClr val="8B0012"/>
                </a:solidFill>
              </a:rPr>
              <a:t>栈动态变量</a:t>
            </a: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变量的</a:t>
            </a:r>
            <a:r>
              <a:rPr lang="zh-CN" altLang="en-US" sz="20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存贮绑定</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产生在变量的</a:t>
            </a:r>
            <a:r>
              <a:rPr lang="zh-CN" altLang="en-US" sz="2000" b="1" dirty="0">
                <a:solidFill>
                  <a:srgbClr val="C00000"/>
                </a:solidFill>
                <a:latin typeface="SimSun" panose="02010600030101010101" pitchFamily="2" charset="-122"/>
                <a:ea typeface="SimSun" panose="02010600030101010101" pitchFamily="2" charset="-122"/>
                <a:cs typeface="Microsoft Sans Serif" panose="020B0604020202020204" pitchFamily="34" charset="0"/>
              </a:rPr>
              <a:t>声明语句被确立</a:t>
            </a:r>
            <a:r>
              <a:rPr lang="zh-CN" altLang="en-US" sz="2000" b="1" dirty="0" smtClean="0">
                <a:solidFill>
                  <a:srgbClr val="C00000"/>
                </a:solidFill>
                <a:latin typeface="SimSun" panose="02010600030101010101" pitchFamily="2" charset="-122"/>
                <a:ea typeface="SimSun" panose="02010600030101010101" pitchFamily="2" charset="-122"/>
                <a:cs typeface="Microsoft Sans Serif" panose="020B0604020202020204" pitchFamily="34" charset="0"/>
              </a:rPr>
              <a:t>时</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a:t>
            </a:r>
            <a:r>
              <a:rPr lang="en-US" altLang="zh-CN" sz="2000" b="1" dirty="0" smtClean="0">
                <a:latin typeface="SimSun" panose="02010600030101010101" pitchFamily="2" charset="-122"/>
                <a:ea typeface="SimSun" panose="02010600030101010101" pitchFamily="2" charset="-122"/>
                <a:cs typeface="Microsoft Sans Serif" panose="020B0604020202020204" pitchFamily="34" charset="0"/>
              </a:rPr>
              <a:t>Elaboration</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但</a:t>
            </a:r>
            <a:r>
              <a:rPr lang="zh-CN" altLang="en-US" sz="20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类型是静态绑定</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的</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存储分配来自运行时栈</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如果是数量变量，除了地址外所有的属性都是静态绑定的</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30000"/>
              </a:lnSpc>
              <a:spcBef>
                <a:spcPts val="600"/>
              </a:spcBef>
              <a:buClr>
                <a:schemeClr val="accent2"/>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例如，</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的子程序和</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Java</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的方法中的局部变量</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sym typeface="Symbol" pitchFamily="2" charset="2"/>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优点：允许递归；不同子程序可共享存贮空间</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sym typeface="Symbol" pitchFamily="2" charset="2"/>
              </a:rPr>
              <a:t>缺点：</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存储分配和释放的运行时代价；子程序中局部变量不能是历史敏感的</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sym typeface="Symbol" pitchFamily="2" charset="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302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根据生存期对变量分类</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090908"/>
            <a:ext cx="11187859" cy="5570756"/>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显式堆动态变量</a:t>
            </a: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由程序人员指定</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的显式命令</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分配和释放存储单元，在执行时生效。类型静态绑定</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从堆上分配和解除，只能</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通过指针或引用来引用</a:t>
            </a:r>
          </a:p>
          <a:p>
            <a:pPr marL="1257300" lvl="3" indent="-342900">
              <a:lnSpc>
                <a:spcPct val="130000"/>
              </a:lnSpc>
              <a:spcBef>
                <a:spcPts val="600"/>
              </a:spcBef>
              <a:buClr>
                <a:schemeClr val="accent2"/>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例如：</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中的动态对象（通过</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new</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delete</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）以及</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Java</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中的所有</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对象（隐式垃圾收集）</a:t>
            </a:r>
            <a:endParaRPr lang="zh-CN" altLang="en-US"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优点：提供动态存贮管理（链表和树）</a:t>
            </a: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缺点：低效且不可靠</a:t>
            </a:r>
          </a:p>
          <a:p>
            <a:pPr marL="342900" lvl="2" indent="-342900">
              <a:lnSpc>
                <a:spcPct val="150000"/>
              </a:lnSpc>
              <a:spcBef>
                <a:spcPts val="600"/>
              </a:spcBef>
              <a:buClr>
                <a:srgbClr val="8B0012"/>
              </a:buClr>
              <a:buFont typeface="Wingdings" pitchFamily="2" charset="2"/>
              <a:buChar char="§"/>
            </a:pPr>
            <a:r>
              <a:rPr lang="zh-CN" altLang="en-US" sz="2400" b="1" dirty="0">
                <a:solidFill>
                  <a:srgbClr val="8B0012"/>
                </a:solidFill>
              </a:rPr>
              <a:t>隐式堆动态变量</a:t>
            </a: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由赋值语句引起的存储分配和释放</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例如：</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Perl</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JavaScript</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中的所有字符串以及</a:t>
            </a:r>
            <a:r>
              <a:rPr lang="zh-CN" altLang="en-US" sz="2000" b="1" dirty="0" smtClean="0">
                <a:latin typeface="SimSun" panose="02010600030101010101" pitchFamily="2" charset="-122"/>
                <a:ea typeface="SimSun" panose="02010600030101010101" pitchFamily="2" charset="-122"/>
                <a:cs typeface="Microsoft Sans Serif" panose="020B0604020202020204" pitchFamily="34" charset="0"/>
              </a:rPr>
              <a:t>数组</a:t>
            </a:r>
            <a:endParaRPr lang="zh-CN" altLang="en-US"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优点：高度的灵活性；允许通用程序</a:t>
            </a:r>
            <a:endParaRPr lang="en-US" altLang="zh-CN" sz="20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000" b="1" dirty="0">
                <a:latin typeface="SimSun" panose="02010600030101010101" pitchFamily="2" charset="-122"/>
                <a:ea typeface="SimSun" panose="02010600030101010101" pitchFamily="2" charset="-122"/>
                <a:cs typeface="Microsoft Sans Serif" panose="020B0604020202020204" pitchFamily="34" charset="0"/>
                <a:sym typeface="Symbol" pitchFamily="2" charset="2"/>
              </a:rPr>
              <a:t>缺点：</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低效，因为变量的所有属性都是动态绑定的；缺乏错误检查能力</a:t>
            </a:r>
          </a:p>
        </p:txBody>
      </p:sp>
    </p:spTree>
    <p:extLst>
      <p:ext uri="{BB962C8B-B14F-4D97-AF65-F5344CB8AC3E}">
        <p14:creationId xmlns:p14="http://schemas.microsoft.com/office/powerpoint/2010/main" val="48920043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栈动态变量的实现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 name="文本框 2"/>
          <p:cNvSpPr txBox="1"/>
          <p:nvPr/>
        </p:nvSpPr>
        <p:spPr>
          <a:xfrm>
            <a:off x="297815" y="1486652"/>
            <a:ext cx="10459521" cy="1787669"/>
          </a:xfrm>
          <a:prstGeom prst="rect">
            <a:avLst/>
          </a:prstGeom>
          <a:noFill/>
        </p:spPr>
        <p:txBody>
          <a:bodyPr wrap="square" rtlCol="0">
            <a:spAutoFit/>
          </a:bodyPr>
          <a:lstStyle/>
          <a:p>
            <a:pPr marL="457200" indent="-457200">
              <a:lnSpc>
                <a:spcPct val="150000"/>
              </a:lnSpc>
              <a:buClr>
                <a:srgbClr val="8B0012"/>
              </a:buClr>
              <a:buFont typeface="Wingdings" pitchFamily="2" charset="2"/>
              <a:buChar char="§"/>
            </a:pPr>
            <a:r>
              <a:rPr lang="zh-CN" altLang="en-US" sz="2600" dirty="0">
                <a:latin typeface="SimSun" panose="02010600030101010101" pitchFamily="2" charset="-122"/>
                <a:ea typeface="SimSun" panose="02010600030101010101" pitchFamily="2" charset="-122"/>
              </a:rPr>
              <a:t>运行时栈</a:t>
            </a:r>
            <a:endParaRPr lang="en-US" altLang="zh-CN" sz="2600" dirty="0">
              <a:latin typeface="SimSun" panose="02010600030101010101" pitchFamily="2" charset="-122"/>
              <a:ea typeface="SimSun" panose="02010600030101010101" pitchFamily="2" charset="-122"/>
            </a:endParaRPr>
          </a:p>
          <a:p>
            <a:pPr marL="457200" indent="-457200">
              <a:lnSpc>
                <a:spcPct val="150000"/>
              </a:lnSpc>
              <a:buClr>
                <a:srgbClr val="8B0012"/>
              </a:buClr>
              <a:buFont typeface="Wingdings" pitchFamily="2" charset="2"/>
              <a:buChar char="§"/>
            </a:pPr>
            <a:r>
              <a:rPr lang="zh-CN" altLang="en-US" sz="2600" dirty="0">
                <a:latin typeface="SimSun" panose="02010600030101010101" pitchFamily="2" charset="-122"/>
                <a:ea typeface="SimSun" panose="02010600030101010101" pitchFamily="2" charset="-122"/>
              </a:rPr>
              <a:t>具有栈动态局部变量的语言的活动记录（</a:t>
            </a:r>
            <a:r>
              <a:rPr lang="en-US" altLang="zh-CN" sz="2600" dirty="0">
                <a:latin typeface="Tahoma" panose="020B0604030504040204" pitchFamily="34" charset="0"/>
                <a:ea typeface="Tahoma" panose="020B0604030504040204" pitchFamily="34" charset="0"/>
                <a:cs typeface="Tahoma" panose="020B0604030504040204" pitchFamily="34" charset="0"/>
              </a:rPr>
              <a:t>Activation Record</a:t>
            </a:r>
            <a:r>
              <a:rPr lang="zh-CN" altLang="en-US" sz="2600" dirty="0">
                <a:latin typeface="SimSun" panose="02010600030101010101" pitchFamily="2" charset="-122"/>
                <a:ea typeface="SimSun" panose="02010600030101010101" pitchFamily="2" charset="-122"/>
              </a:rPr>
              <a:t>）</a:t>
            </a:r>
            <a:endParaRPr lang="en-US" altLang="zh-CN" sz="2600" dirty="0">
              <a:latin typeface="SimSun" panose="02010600030101010101" pitchFamily="2" charset="-122"/>
              <a:ea typeface="SimSun" panose="02010600030101010101" pitchFamily="2" charset="-122"/>
            </a:endParaRPr>
          </a:p>
          <a:p>
            <a:pPr marL="457200" indent="-457200">
              <a:lnSpc>
                <a:spcPct val="150000"/>
              </a:lnSpc>
              <a:buClr>
                <a:srgbClr val="8B0012"/>
              </a:buClr>
              <a:buFont typeface="Wingdings" pitchFamily="2" charset="2"/>
              <a:buChar char="§"/>
            </a:pPr>
            <a:r>
              <a:rPr lang="zh-CN" altLang="en-US" sz="2600" dirty="0">
                <a:latin typeface="SimSun" panose="02010600030101010101" pitchFamily="2" charset="-122"/>
                <a:ea typeface="SimSun" panose="02010600030101010101" pitchFamily="2" charset="-122"/>
              </a:rPr>
              <a:t>当子程序被调用时，在运行时栈中动态创建一个活动记录实例</a:t>
            </a:r>
          </a:p>
        </p:txBody>
      </p:sp>
      <p:grpSp>
        <p:nvGrpSpPr>
          <p:cNvPr id="7" name="Group 9">
            <a:extLst>
              <a:ext uri="{FF2B5EF4-FFF2-40B4-BE49-F238E27FC236}">
                <a16:creationId xmlns="" xmlns:a16="http://schemas.microsoft.com/office/drawing/2014/main" id="{B6B25353-DE2F-9A41-A217-B39751F7C927}"/>
              </a:ext>
            </a:extLst>
          </p:cNvPr>
          <p:cNvGrpSpPr>
            <a:grpSpLocks/>
          </p:cNvGrpSpPr>
          <p:nvPr/>
        </p:nvGrpSpPr>
        <p:grpSpPr bwMode="auto">
          <a:xfrm>
            <a:off x="3582887" y="3661153"/>
            <a:ext cx="3889375" cy="2763837"/>
            <a:chOff x="1344" y="1824"/>
            <a:chExt cx="3840" cy="1968"/>
          </a:xfrm>
        </p:grpSpPr>
        <p:pic>
          <p:nvPicPr>
            <p:cNvPr id="8" name="Picture 10">
              <a:extLst>
                <a:ext uri="{FF2B5EF4-FFF2-40B4-BE49-F238E27FC236}">
                  <a16:creationId xmlns="" xmlns:a16="http://schemas.microsoft.com/office/drawing/2014/main" id="{419F84A1-53D0-2A40-9415-03E7A403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4685"/>
            <a:stretch>
              <a:fillRect/>
            </a:stretch>
          </p:blipFill>
          <p:spPr bwMode="auto">
            <a:xfrm>
              <a:off x="1344" y="2160"/>
              <a:ext cx="3840" cy="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1">
              <a:extLst>
                <a:ext uri="{FF2B5EF4-FFF2-40B4-BE49-F238E27FC236}">
                  <a16:creationId xmlns="" xmlns:a16="http://schemas.microsoft.com/office/drawing/2014/main" id="{A7969C7E-A04B-AE48-A919-3BBB05DE19A5}"/>
                </a:ext>
              </a:extLst>
            </p:cNvPr>
            <p:cNvSpPr>
              <a:spLocks noChangeShapeType="1"/>
            </p:cNvSpPr>
            <p:nvPr/>
          </p:nvSpPr>
          <p:spPr bwMode="auto">
            <a:xfrm>
              <a:off x="1344" y="3792"/>
              <a:ext cx="2448"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 name="Picture 12">
              <a:extLst>
                <a:ext uri="{FF2B5EF4-FFF2-40B4-BE49-F238E27FC236}">
                  <a16:creationId xmlns="" xmlns:a16="http://schemas.microsoft.com/office/drawing/2014/main" id="{C25B06B6-E69E-AE4D-9292-92519DED9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0265"/>
            <a:stretch>
              <a:fillRect/>
            </a:stretch>
          </p:blipFill>
          <p:spPr bwMode="auto">
            <a:xfrm>
              <a:off x="1344" y="1824"/>
              <a:ext cx="3840"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具有栈动态局部变量的子程序的实现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11" name="Picture 2">
            <a:extLst>
              <a:ext uri="{FF2B5EF4-FFF2-40B4-BE49-F238E27FC236}">
                <a16:creationId xmlns="" xmlns:a16="http://schemas.microsoft.com/office/drawing/2014/main" id="{592885BD-5358-FD42-BD56-44A65B3BB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99"/>
          <a:stretch>
            <a:fillRect/>
          </a:stretch>
        </p:blipFill>
        <p:spPr bwMode="auto">
          <a:xfrm>
            <a:off x="119063" y="1603375"/>
            <a:ext cx="7412037" cy="5209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4">
            <a:extLst>
              <a:ext uri="{FF2B5EF4-FFF2-40B4-BE49-F238E27FC236}">
                <a16:creationId xmlns="" xmlns:a16="http://schemas.microsoft.com/office/drawing/2014/main" id="{5F0D8E66-9B91-1D4D-9AD9-739F9222CA59}"/>
              </a:ext>
            </a:extLst>
          </p:cNvPr>
          <p:cNvSpPr>
            <a:spLocks noChangeArrowheads="1"/>
          </p:cNvSpPr>
          <p:nvPr/>
        </p:nvSpPr>
        <p:spPr bwMode="auto">
          <a:xfrm>
            <a:off x="8404225" y="1679574"/>
            <a:ext cx="2771775" cy="4438138"/>
          </a:xfrm>
          <a:prstGeom prst="rect">
            <a:avLst/>
          </a:prstGeom>
          <a:solidFill>
            <a:schemeClr val="bg1"/>
          </a:solidFill>
          <a:ln w="9525">
            <a:solidFill>
              <a:srgbClr val="000000"/>
            </a:solidFill>
            <a:miter lim="800000"/>
            <a:headEnd/>
            <a:tailEnd/>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void A(int x)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int y;</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C(y);</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void B(float r)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int s, t;</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A(s);</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void C(int q)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void main()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float p;</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B(p);</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lnSpc>
                <a:spcPct val="80000"/>
              </a:lnSpc>
              <a:spcBef>
                <a:spcPct val="0"/>
              </a:spcBef>
              <a:buFont typeface="Wingdings" pitchFamily="2" charset="2"/>
              <a:buNone/>
            </a:pPr>
            <a:r>
              <a:rPr lang="en-US" altLang="zh-CN"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eaLnBrk="1" hangingPunct="1">
              <a:lnSpc>
                <a:spcPct val="80000"/>
              </a:lnSpc>
              <a:spcBef>
                <a:spcPct val="0"/>
              </a:spcBef>
              <a:buFont typeface="Wingdings" pitchFamily="2" charset="2"/>
              <a:buNone/>
            </a:pPr>
            <a:endParaRPr lang="en-US" altLang="zh-C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948746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具有栈动态局部变量的递归子程序的实现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8" name="Picture 2" descr="D:\f10-07.gif">
            <a:extLst>
              <a:ext uri="{FF2B5EF4-FFF2-40B4-BE49-F238E27FC236}">
                <a16:creationId xmlns="" xmlns:a16="http://schemas.microsoft.com/office/drawing/2014/main" id="{B0F0D2F6-F080-4F40-8E95-8CB588FFDC9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 y="1175504"/>
            <a:ext cx="6280785" cy="564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 xmlns:a16="http://schemas.microsoft.com/office/drawing/2014/main" id="{BC4D1258-F2DC-DE40-AD62-296003414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1926430"/>
            <a:ext cx="3736172" cy="377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03507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作用域和生命期之例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516161"/>
            <a:ext cx="11187859" cy="4776564"/>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altLang="zh-CN" sz="2710" b="1" dirty="0">
              <a:solidFill>
                <a:srgbClr val="FF0000"/>
              </a:solidFill>
              <a:latin typeface="微软雅黑" panose="020B0503020204020204" charset="-122"/>
              <a:ea typeface="微软雅黑" panose="020B0503020204020204" charset="-122"/>
            </a:endParaRPr>
          </a:p>
          <a:p>
            <a:pPr>
              <a:spcBef>
                <a:spcPct val="0"/>
              </a:spcBef>
              <a:buFontTx/>
              <a:buNone/>
            </a:pPr>
            <a:r>
              <a:rPr lang="en-US" altLang="zh-CN" sz="2800" b="1" dirty="0">
                <a:latin typeface="Times New Roman" panose="02020603050405020304" pitchFamily="18" charset="0"/>
                <a:cs typeface="Times New Roman" panose="02020603050405020304" pitchFamily="18" charset="0"/>
              </a:rPr>
              <a:t>for </a:t>
            </a:r>
            <a:r>
              <a:rPr lang="en-US" altLang="zh-CN" sz="2800" b="1" dirty="0">
                <a:solidFill>
                  <a:srgbClr val="FF0000"/>
                </a:solidFill>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0.0; t &lt; cycles*2*</a:t>
            </a:r>
            <a:r>
              <a:rPr lang="en-US" altLang="zh-CN" sz="2800" b="1" dirty="0" err="1">
                <a:latin typeface="Times New Roman" panose="02020603050405020304" pitchFamily="18" charset="0"/>
                <a:cs typeface="Times New Roman" panose="02020603050405020304" pitchFamily="18" charset="0"/>
              </a:rPr>
              <a:t>math.Pi</a:t>
            </a:r>
            <a:r>
              <a:rPr lang="en-US" altLang="zh-CN" sz="2800" b="1" dirty="0">
                <a:latin typeface="Times New Roman" panose="02020603050405020304" pitchFamily="18" charset="0"/>
                <a:cs typeface="Times New Roman" panose="02020603050405020304" pitchFamily="18" charset="0"/>
              </a:rPr>
              <a:t>; t += res {</a:t>
            </a:r>
          </a:p>
          <a:p>
            <a:pPr>
              <a:spcBef>
                <a:spcPct val="0"/>
              </a:spcBef>
              <a:buFontTx/>
              <a:buNone/>
            </a:pPr>
            <a:r>
              <a:rPr lang="en-US" altLang="zh-CN" sz="2800" b="1" dirty="0">
                <a:solidFill>
                  <a:srgbClr val="FF0000"/>
                </a:solidFill>
                <a:latin typeface="Times New Roman" panose="02020603050405020304" pitchFamily="18" charset="0"/>
                <a:cs typeface="Times New Roman" panose="02020603050405020304" pitchFamily="18" charset="0"/>
              </a:rPr>
              <a:t>	x</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math.Sin</a:t>
            </a:r>
            <a:r>
              <a:rPr lang="en-US" altLang="zh-CN" sz="2800" b="1" dirty="0">
                <a:latin typeface="Times New Roman" panose="02020603050405020304" pitchFamily="18" charset="0"/>
                <a:cs typeface="Times New Roman" panose="02020603050405020304" pitchFamily="18" charset="0"/>
              </a:rPr>
              <a:t>(t)</a:t>
            </a:r>
          </a:p>
          <a:p>
            <a:pPr>
              <a:spcBef>
                <a:spcPct val="0"/>
              </a:spcBef>
              <a:buFontTx/>
              <a:buNone/>
            </a:pPr>
            <a:r>
              <a:rPr lang="en-US" altLang="zh-CN" sz="2800" b="1" dirty="0">
                <a:solidFill>
                  <a:srgbClr val="FF0000"/>
                </a:solidFill>
                <a:latin typeface="Times New Roman" panose="02020603050405020304" pitchFamily="18" charset="0"/>
                <a:cs typeface="Times New Roman" panose="02020603050405020304" pitchFamily="18" charset="0"/>
              </a:rPr>
              <a:t>	y</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math.Sin</a:t>
            </a:r>
            <a:r>
              <a:rPr lang="en-US" altLang="zh-CN" sz="2800" b="1" dirty="0">
                <a:latin typeface="Times New Roman" panose="02020603050405020304" pitchFamily="18" charset="0"/>
                <a:cs typeface="Times New Roman" panose="02020603050405020304" pitchFamily="18" charset="0"/>
              </a:rPr>
              <a:t>(t*</a:t>
            </a:r>
            <a:r>
              <a:rPr lang="en-US" altLang="zh-CN" sz="2800" b="1" dirty="0" err="1">
                <a:latin typeface="Times New Roman" panose="02020603050405020304" pitchFamily="18" charset="0"/>
                <a:cs typeface="Times New Roman" panose="02020603050405020304" pitchFamily="18" charset="0"/>
              </a:rPr>
              <a:t>freq</a:t>
            </a:r>
            <a:r>
              <a:rPr lang="en-US" altLang="zh-CN" sz="2800" b="1" dirty="0">
                <a:latin typeface="Times New Roman" panose="02020603050405020304" pitchFamily="18" charset="0"/>
                <a:cs typeface="Times New Roman" panose="02020603050405020304" pitchFamily="18" charset="0"/>
              </a:rPr>
              <a:t> + phase)</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img.SetColorIndex</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size+int</a:t>
            </a:r>
            <a:r>
              <a:rPr lang="en-US" altLang="zh-CN" sz="2800" b="1" dirty="0">
                <a:latin typeface="Times New Roman" panose="02020603050405020304" pitchFamily="18" charset="0"/>
                <a:cs typeface="Times New Roman" panose="02020603050405020304" pitchFamily="18" charset="0"/>
              </a:rPr>
              <a:t>(x*size+0.5),  				</a:t>
            </a:r>
            <a:r>
              <a:rPr lang="en-US" altLang="zh-CN" sz="2800" b="1" dirty="0" err="1">
                <a:latin typeface="Times New Roman" panose="02020603050405020304" pitchFamily="18" charset="0"/>
                <a:cs typeface="Times New Roman" panose="02020603050405020304" pitchFamily="18" charset="0"/>
              </a:rPr>
              <a:t>size+int</a:t>
            </a:r>
            <a:r>
              <a:rPr lang="en-US" altLang="zh-CN" sz="2800" b="1" dirty="0">
                <a:latin typeface="Times New Roman" panose="02020603050405020304" pitchFamily="18" charset="0"/>
                <a:cs typeface="Times New Roman" panose="02020603050405020304" pitchFamily="18" charset="0"/>
              </a:rPr>
              <a:t>(y*size+0.5), </a:t>
            </a:r>
            <a:r>
              <a:rPr lang="en-US" altLang="zh-CN" sz="2800" b="1" dirty="0" err="1">
                <a:latin typeface="Times New Roman" panose="02020603050405020304" pitchFamily="18" charset="0"/>
                <a:cs typeface="Times New Roman" panose="02020603050405020304" pitchFamily="18" charset="0"/>
              </a:rPr>
              <a:t>blackIndex</a:t>
            </a:r>
            <a:r>
              <a:rPr lang="en-US" altLang="zh-CN" sz="2800" b="1" dirty="0">
                <a:latin typeface="Times New Roman" panose="02020603050405020304" pitchFamily="18" charset="0"/>
                <a:cs typeface="Times New Roman" panose="02020603050405020304" pitchFamily="18" charset="0"/>
              </a:rPr>
              <a:t>)</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a:p>
            <a:pPr>
              <a:spcBef>
                <a:spcPct val="0"/>
              </a:spcBef>
              <a:buFontTx/>
              <a:buNone/>
            </a:pPr>
            <a:r>
              <a:rPr lang="en-US" altLang="zh-CN" sz="2800" b="1" dirty="0">
                <a:solidFill>
                  <a:srgbClr val="FF0000"/>
                </a:solidFill>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is created each time the for </a:t>
            </a:r>
            <a:r>
              <a:rPr lang="en-US" altLang="zh-CN" sz="2800" b="1" dirty="0">
                <a:solidFill>
                  <a:srgbClr val="0070C0"/>
                </a:solidFill>
                <a:latin typeface="Times New Roman" panose="02020603050405020304" pitchFamily="18" charset="0"/>
                <a:cs typeface="Times New Roman" panose="02020603050405020304" pitchFamily="18" charset="0"/>
              </a:rPr>
              <a:t>loop</a:t>
            </a:r>
            <a:r>
              <a:rPr lang="en-US" altLang="zh-CN" sz="2800" b="1" dirty="0">
                <a:latin typeface="Times New Roman" panose="02020603050405020304" pitchFamily="18" charset="0"/>
                <a:cs typeface="Times New Roman" panose="02020603050405020304" pitchFamily="18" charset="0"/>
              </a:rPr>
              <a:t> begins</a:t>
            </a:r>
          </a:p>
          <a:p>
            <a:pPr>
              <a:spcBef>
                <a:spcPct val="0"/>
              </a:spcBef>
              <a:buFontTx/>
              <a:buNone/>
            </a:pPr>
            <a:r>
              <a:rPr lang="en-US" altLang="zh-CN" sz="2800" b="1" dirty="0">
                <a:solidFill>
                  <a:srgbClr val="FF0000"/>
                </a:solidFill>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and </a:t>
            </a:r>
            <a:r>
              <a:rPr lang="en-US" altLang="zh-CN" sz="2800" b="1" dirty="0">
                <a:solidFill>
                  <a:srgbClr val="FF0000"/>
                </a:solidFill>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 are created on each </a:t>
            </a:r>
            <a:r>
              <a:rPr lang="en-US" altLang="zh-CN" sz="2800" b="1" dirty="0">
                <a:solidFill>
                  <a:srgbClr val="0070C0"/>
                </a:solidFill>
                <a:latin typeface="Times New Roman" panose="02020603050405020304" pitchFamily="18" charset="0"/>
                <a:cs typeface="Times New Roman" panose="02020603050405020304" pitchFamily="18" charset="0"/>
              </a:rPr>
              <a:t>iteration</a:t>
            </a:r>
            <a:r>
              <a:rPr lang="en-US" altLang="zh-CN" sz="2800" b="1" dirty="0">
                <a:latin typeface="Times New Roman" panose="02020603050405020304" pitchFamily="18" charset="0"/>
                <a:cs typeface="Times New Roman" panose="02020603050405020304" pitchFamily="18" charset="0"/>
              </a:rPr>
              <a:t> of the loop</a:t>
            </a:r>
            <a:endParaRPr lang="zh-CN" altLang="en-US" sz="2800" b="1" dirty="0">
              <a:latin typeface="Times New Roman" panose="02020603050405020304" pitchFamily="18" charset="0"/>
              <a:cs typeface="Times New Roman" panose="02020603050405020304" pitchFamily="18" charset="0"/>
            </a:endParaRPr>
          </a:p>
          <a:p>
            <a:endParaRPr lang="en-US" altLang="zh-CN" sz="2800"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提纲</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24198" y="1150932"/>
            <a:ext cx="10241138" cy="5132944"/>
          </a:xfrm>
          <a:prstGeom prst="rect">
            <a:avLst/>
          </a:prstGeom>
          <a:noFill/>
        </p:spPr>
        <p:txBody>
          <a:bodyPr wrap="square" rtlCol="0">
            <a:spAutoFit/>
          </a:bodyPr>
          <a:lstStyle/>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名字</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变量</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绑定</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生存期与作用域</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引用环境</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命名常量</a:t>
            </a:r>
            <a:endParaRPr lang="en-US" altLang="zh-CN" sz="2800" b="1" dirty="0">
              <a:solidFill>
                <a:srgbClr val="8B0012"/>
              </a:solidFill>
              <a:latin typeface="+mn-ea"/>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作用域和生命期之例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516161"/>
            <a:ext cx="11187859" cy="4776564"/>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altLang="zh-CN" sz="2710" b="1" dirty="0">
              <a:solidFill>
                <a:srgbClr val="FF0000"/>
              </a:solidFill>
              <a:latin typeface="微软雅黑" panose="020B0503020204020204" charset="-122"/>
              <a:ea typeface="微软雅黑" panose="020B0503020204020204" charset="-122"/>
            </a:endParaRPr>
          </a:p>
          <a:p>
            <a:pPr>
              <a:spcBef>
                <a:spcPct val="0"/>
              </a:spcBef>
              <a:buFontTx/>
              <a:buNone/>
            </a:pPr>
            <a:r>
              <a:rPr lang="en-US" altLang="zh-CN" sz="2800" b="1" dirty="0">
                <a:latin typeface="Times New Roman" panose="02020603050405020304" pitchFamily="18" charset="0"/>
                <a:cs typeface="Times New Roman" panose="02020603050405020304" pitchFamily="18" charset="0"/>
              </a:rPr>
              <a:t>var global *int</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func</a:t>
            </a:r>
            <a:r>
              <a:rPr lang="en-US" altLang="zh-CN" sz="2800" b="1" dirty="0">
                <a:latin typeface="Times New Roman" panose="02020603050405020304" pitchFamily="18" charset="0"/>
                <a:cs typeface="Times New Roman" panose="02020603050405020304" pitchFamily="18" charset="0"/>
              </a:rPr>
              <a:t> f( ) {</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var </a:t>
            </a:r>
            <a:r>
              <a:rPr lang="en-US" altLang="zh-CN" sz="2800" b="1" dirty="0">
                <a:solidFill>
                  <a:srgbClr val="FF0000"/>
                </a:solidFill>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int</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x=1</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global = &amp;x</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func</a:t>
            </a:r>
            <a:r>
              <a:rPr lang="en-US" altLang="zh-CN" sz="2800" b="1" dirty="0">
                <a:latin typeface="Times New Roman" panose="02020603050405020304" pitchFamily="18" charset="0"/>
                <a:cs typeface="Times New Roman" panose="02020603050405020304" pitchFamily="18" charset="0"/>
              </a:rPr>
              <a:t> g( ) {</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 := new(int)</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*y = 1</a:t>
            </a:r>
          </a:p>
          <a:p>
            <a:pPr>
              <a:spcBef>
                <a:spcPct val="0"/>
              </a:spcBef>
              <a:buFontTx/>
              <a:buNone/>
            </a:pPr>
            <a:r>
              <a:rPr lang="en-US" altLang="zh-CN" sz="2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832733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问题研讨</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9255" y="1440179"/>
            <a:ext cx="11456035" cy="3237681"/>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t>在程序设计语言中，名字有什么用？</a:t>
            </a:r>
            <a:endParaRPr lang="en-US" altLang="zh-CN" sz="2400" dirty="0"/>
          </a:p>
          <a:p>
            <a:pPr marL="342900" indent="-342900">
              <a:lnSpc>
                <a:spcPct val="150000"/>
              </a:lnSpc>
              <a:buClr>
                <a:srgbClr val="8B0012"/>
              </a:buClr>
              <a:buFont typeface="Wingdings" pitchFamily="2" charset="2"/>
              <a:buChar char="§"/>
            </a:pPr>
            <a:r>
              <a:rPr lang="zh-CN" altLang="en-US" sz="2400" dirty="0"/>
              <a:t> 如何确定名字所引用的对象？</a:t>
            </a:r>
            <a:endParaRPr lang="en-US" altLang="zh-CN" sz="2400" dirty="0"/>
          </a:p>
          <a:p>
            <a:pPr marL="342900" indent="-342900">
              <a:lnSpc>
                <a:spcPct val="150000"/>
              </a:lnSpc>
              <a:buClr>
                <a:srgbClr val="8B0012"/>
              </a:buClr>
              <a:buFont typeface="Wingdings" pitchFamily="2" charset="2"/>
              <a:buChar char="§"/>
            </a:pPr>
            <a:r>
              <a:rPr lang="zh-CN" altLang="en-US" sz="2400" dirty="0"/>
              <a:t> 绑定的本质是什么？</a:t>
            </a:r>
            <a:endParaRPr lang="en-US" altLang="zh-CN" sz="2400" dirty="0"/>
          </a:p>
          <a:p>
            <a:pPr marL="342900" indent="-342900">
              <a:lnSpc>
                <a:spcPct val="150000"/>
              </a:lnSpc>
              <a:buClr>
                <a:srgbClr val="8B0012"/>
              </a:buClr>
              <a:buFont typeface="Wingdings" pitchFamily="2" charset="2"/>
              <a:buChar char="§"/>
            </a:pPr>
            <a:r>
              <a:rPr lang="en-US" altLang="zh-CN" sz="2400" dirty="0"/>
              <a:t> </a:t>
            </a:r>
            <a:r>
              <a:rPr lang="zh-CN" altLang="en-US" sz="2400" dirty="0"/>
              <a:t>为什么需要栈动态、显式堆动态和隐式堆动态变量？</a:t>
            </a:r>
            <a:endParaRPr lang="en-US" altLang="zh-CN" sz="2400" dirty="0"/>
          </a:p>
          <a:p>
            <a:pPr marL="342900" indent="-342900">
              <a:lnSpc>
                <a:spcPct val="150000"/>
              </a:lnSpc>
              <a:buClr>
                <a:srgbClr val="8B0012"/>
              </a:buClr>
              <a:buFont typeface="Wingdings" pitchFamily="2" charset="2"/>
              <a:buChar char="§"/>
            </a:pPr>
            <a:r>
              <a:rPr lang="en-US" altLang="zh-CN" sz="2400" dirty="0"/>
              <a:t> C</a:t>
            </a:r>
            <a:r>
              <a:rPr lang="zh-CN" altLang="en-US" sz="2400" dirty="0"/>
              <a:t>语言子程序中的所有局部变量都是栈动态变量吗？</a:t>
            </a:r>
            <a:endParaRPr lang="en-US" altLang="zh-CN" sz="2400" dirty="0"/>
          </a:p>
          <a:p>
            <a:pPr marL="342900" indent="-342900">
              <a:lnSpc>
                <a:spcPct val="90000"/>
              </a:lnSpc>
              <a:buFont typeface="Arial" panose="020B0604020202020204" pitchFamily="34" charset="0"/>
              <a:buChar char="•"/>
            </a:pPr>
            <a:endParaRPr lang="zh-CN" altLang="en-US" sz="271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08934"/>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编译过程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 xmlns:a16="http://schemas.microsoft.com/office/drawing/2014/main" id="{379BB235-77DD-2649-AAFD-5AC9EB118D81}"/>
              </a:ext>
            </a:extLst>
          </p:cNvPr>
          <p:cNvSpPr txBox="1"/>
          <p:nvPr/>
        </p:nvSpPr>
        <p:spPr>
          <a:xfrm>
            <a:off x="657103" y="1203161"/>
            <a:ext cx="5438897" cy="3726789"/>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命令式语言</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冯</a:t>
            </a:r>
            <a:r>
              <a:rPr lang="en-US" altLang="zh-CN" sz="2400" dirty="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诺依曼计算机体系结构的抽象</a:t>
            </a:r>
            <a:endParaRPr lang="en-US" altLang="zh-CN" sz="2800" b="1" dirty="0">
              <a:solidFill>
                <a:srgbClr val="8B0012"/>
              </a:solidFill>
              <a:latin typeface="+mn-ea"/>
              <a:cs typeface="Microsoft Sans Serif" panose="020B0604020202020204" pitchFamily="34" charset="0"/>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变量</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机器的</a:t>
            </a:r>
            <a:r>
              <a:rPr lang="zh-CN" altLang="en-US" sz="2400" b="1" dirty="0">
                <a:solidFill>
                  <a:srgbClr val="0070C0"/>
                </a:solidFill>
                <a:latin typeface="SimSun" panose="02010600030101010101" pitchFamily="2" charset="-122"/>
                <a:ea typeface="SimSun" panose="02010600030101010101" pitchFamily="2" charset="-122"/>
              </a:rPr>
              <a:t>存储单元</a:t>
            </a:r>
            <a:r>
              <a:rPr lang="zh-CN" altLang="en-US" sz="2400" dirty="0">
                <a:latin typeface="SimSun" panose="02010600030101010101" pitchFamily="2" charset="-122"/>
                <a:ea typeface="SimSun" panose="02010600030101010101" pitchFamily="2" charset="-122"/>
              </a:rPr>
              <a:t>在语言中</a:t>
            </a:r>
            <a:r>
              <a:rPr lang="zh-CN" altLang="en-US" sz="2400" b="1" dirty="0">
                <a:solidFill>
                  <a:srgbClr val="0070C0"/>
                </a:solidFill>
                <a:latin typeface="SimSun" panose="02010600030101010101" pitchFamily="2" charset="-122"/>
                <a:ea typeface="SimSun" panose="02010600030101010101" pitchFamily="2" charset="-122"/>
              </a:rPr>
              <a:t>的抽象</a:t>
            </a: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由一组属性来概括。如，类型，在设计时有许多考虑因素</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graphicFrame>
        <p:nvGraphicFramePr>
          <p:cNvPr id="9" name="Object 4">
            <a:extLst>
              <a:ext uri="{FF2B5EF4-FFF2-40B4-BE49-F238E27FC236}">
                <a16:creationId xmlns="" xmlns:a16="http://schemas.microsoft.com/office/drawing/2014/main" id="{B73B949A-93F7-6547-9745-9C94B7F3C07F}"/>
              </a:ext>
            </a:extLst>
          </p:cNvPr>
          <p:cNvGraphicFramePr>
            <a:graphicFrameLocks noChangeAspect="1"/>
          </p:cNvGraphicFramePr>
          <p:nvPr>
            <p:extLst>
              <p:ext uri="{D42A27DB-BD31-4B8C-83A1-F6EECF244321}">
                <p14:modId xmlns:p14="http://schemas.microsoft.com/office/powerpoint/2010/main" val="2136989426"/>
              </p:ext>
            </p:extLst>
          </p:nvPr>
        </p:nvGraphicFramePr>
        <p:xfrm>
          <a:off x="6096000" y="1415943"/>
          <a:ext cx="5859935" cy="3828084"/>
        </p:xfrm>
        <a:graphic>
          <a:graphicData uri="http://schemas.openxmlformats.org/presentationml/2006/ole">
            <mc:AlternateContent xmlns:mc="http://schemas.openxmlformats.org/markup-compatibility/2006">
              <mc:Choice xmlns:v="urn:schemas-microsoft-com:vml" Requires="v">
                <p:oleObj spid="_x0000_s5270" name="位图图像" r:id="rId4" imgW="5543550" imgH="3619500" progId="Paint.Picture">
                  <p:embed/>
                </p:oleObj>
              </mc:Choice>
              <mc:Fallback>
                <p:oleObj name="位图图像" r:id="rId4" imgW="5543550" imgH="3619500" progId="Paint.Picture">
                  <p:embed/>
                  <p:pic>
                    <p:nvPicPr>
                      <p:cNvPr id="5124" name="Object 4">
                        <a:extLst>
                          <a:ext uri="{FF2B5EF4-FFF2-40B4-BE49-F238E27FC236}">
                            <a16:creationId xmlns="" xmlns:a16="http://schemas.microsoft.com/office/drawing/2014/main" id="{BAE4BC98-7A1A-5342-9CCE-EAC0BBCAD4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415943"/>
                        <a:ext cx="5859935" cy="38280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变量</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17290" y="1111576"/>
            <a:ext cx="10405134" cy="4899418"/>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002060"/>
                </a:solidFill>
                <a:latin typeface="+mn-ea"/>
                <a:cs typeface="Microsoft Sans Serif" panose="020B0604020202020204" pitchFamily="34" charset="0"/>
              </a:rPr>
              <a:t>变量可用</a:t>
            </a:r>
            <a:r>
              <a:rPr lang="en-US" altLang="zh-CN" sz="2400" b="1" dirty="0">
                <a:solidFill>
                  <a:srgbClr val="002060"/>
                </a:solidFill>
                <a:latin typeface="+mn-ea"/>
                <a:cs typeface="Microsoft Sans Serif" panose="020B0604020202020204" pitchFamily="34" charset="0"/>
              </a:rPr>
              <a:t>6</a:t>
            </a:r>
            <a:r>
              <a:rPr lang="zh-CN" altLang="en-US" sz="2400" b="1" dirty="0">
                <a:solidFill>
                  <a:srgbClr val="002060"/>
                </a:solidFill>
                <a:latin typeface="+mn-ea"/>
                <a:cs typeface="Microsoft Sans Serif" panose="020B0604020202020204" pitchFamily="34" charset="0"/>
              </a:rPr>
              <a:t>种属性来刻画，六元组</a:t>
            </a:r>
          </a:p>
          <a:p>
            <a:pPr marL="800100" lvl="1" indent="-342900">
              <a:lnSpc>
                <a:spcPct val="150000"/>
              </a:lnSpc>
              <a:buClr>
                <a:schemeClr val="accent5"/>
              </a:buClr>
              <a:buFont typeface="Wingdings" pitchFamily="2" charset="2"/>
              <a:buChar char="§"/>
            </a:pPr>
            <a:r>
              <a:rPr lang="en-US" altLang="zh-CN" sz="2400" b="1" dirty="0">
                <a:solidFill>
                  <a:srgbClr val="8B0012"/>
                </a:solidFill>
                <a:latin typeface="SimSun" panose="02010600030101010101" pitchFamily="2" charset="-122"/>
                <a:ea typeface="SimSun" panose="02010600030101010101" pitchFamily="2" charset="-122"/>
              </a:rPr>
              <a:t>&lt;</a:t>
            </a:r>
            <a:r>
              <a:rPr lang="zh-CN" altLang="en-US" sz="2400" b="1" dirty="0">
                <a:solidFill>
                  <a:srgbClr val="8B0012"/>
                </a:solidFill>
                <a:latin typeface="SimSun" panose="02010600030101010101" pitchFamily="2" charset="-122"/>
                <a:ea typeface="SimSun" panose="02010600030101010101" pitchFamily="2" charset="-122"/>
              </a:rPr>
              <a:t>名字、地址、值、类型、生存期、作用域</a:t>
            </a:r>
            <a:r>
              <a:rPr lang="en-US" altLang="zh-CN" sz="2400" b="1" dirty="0">
                <a:solidFill>
                  <a:srgbClr val="8B0012"/>
                </a:solidFill>
                <a:latin typeface="SimSun" panose="02010600030101010101" pitchFamily="2" charset="-122"/>
                <a:ea typeface="SimSun" panose="02010600030101010101" pitchFamily="2" charset="-122"/>
              </a:rPr>
              <a:t>&gt;</a:t>
            </a:r>
          </a:p>
          <a:p>
            <a:endParaRPr lang="en-US" altLang="zh-CN" b="1" dirty="0">
              <a:solidFill>
                <a:srgbClr val="FF0000"/>
              </a:solidFill>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名字：</a:t>
            </a:r>
            <a:r>
              <a:rPr lang="zh-CN" altLang="en-US" sz="2400" b="1" dirty="0">
                <a:latin typeface="SimSun" panose="02010600030101010101" pitchFamily="2" charset="-122"/>
                <a:ea typeface="SimSun" panose="02010600030101010101" pitchFamily="2" charset="-122"/>
              </a:rPr>
              <a:t>标识</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地址：</a:t>
            </a:r>
            <a:r>
              <a:rPr lang="zh-CN" altLang="en-US" sz="2400" b="1" dirty="0">
                <a:latin typeface="SimSun" panose="02010600030101010101" pitchFamily="2" charset="-122"/>
                <a:ea typeface="SimSun" panose="02010600030101010101" pitchFamily="2" charset="-122"/>
              </a:rPr>
              <a:t>与这个变量相关联的存储单元的地址</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值：  </a:t>
            </a:r>
            <a:r>
              <a:rPr lang="zh-CN" altLang="en-US" sz="2400" b="1" dirty="0">
                <a:latin typeface="SimSun" panose="02010600030101010101" pitchFamily="2" charset="-122"/>
                <a:ea typeface="SimSun" panose="02010600030101010101" pitchFamily="2" charset="-122"/>
              </a:rPr>
              <a:t>与这个变量相关联的存储单元的内容</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类型：</a:t>
            </a:r>
            <a:r>
              <a:rPr lang="zh-CN" altLang="en-US" sz="2400" b="1" dirty="0">
                <a:latin typeface="SimSun" panose="02010600030101010101" pitchFamily="2" charset="-122"/>
                <a:ea typeface="SimSun" panose="02010600030101010101" pitchFamily="2" charset="-122"/>
              </a:rPr>
              <a:t>取值范围与操作集合</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生存期：</a:t>
            </a:r>
            <a:r>
              <a:rPr lang="zh-CN" altLang="en-US" sz="2400" b="1" dirty="0">
                <a:latin typeface="SimSun" panose="02010600030101010101" pitchFamily="2" charset="-122"/>
                <a:ea typeface="SimSun" panose="02010600030101010101" pitchFamily="2" charset="-122"/>
              </a:rPr>
              <a:t>与存储绑定的一段时间</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作用域：</a:t>
            </a:r>
            <a:r>
              <a:rPr lang="zh-CN" altLang="en-US" sz="2400" b="1" dirty="0">
                <a:latin typeface="SimSun" panose="02010600030101010101" pitchFamily="2" charset="-122"/>
                <a:ea typeface="SimSun" panose="02010600030101010101" pitchFamily="2" charset="-122"/>
              </a:rPr>
              <a:t>语句范围，在该范围内变量可见</a:t>
            </a:r>
            <a:endParaRPr lang="en-US" altLang="zh-CN" sz="2400" b="1" dirty="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700" y="1032064"/>
            <a:ext cx="10382162" cy="5684633"/>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b="1" dirty="0"/>
              <a:t>变量的声明</a:t>
            </a:r>
          </a:p>
          <a:p>
            <a:pPr marL="800100" lvl="2" indent="-342900">
              <a:lnSpc>
                <a:spcPct val="130000"/>
              </a:lnSpc>
              <a:spcBef>
                <a:spcPts val="600"/>
              </a:spcBef>
              <a:buClr>
                <a:schemeClr val="accent5"/>
              </a:buClr>
              <a:buFont typeface="Wingdings" pitchFamily="2" charset="2"/>
              <a:buChar char="§"/>
            </a:pPr>
            <a:r>
              <a:rPr lang="zh-CN" altLang="en-US" sz="2400" dirty="0">
                <a:latin typeface="Tahoma" panose="020B0604030504040204" pitchFamily="34" charset="0"/>
                <a:cs typeface="Tahoma" panose="020B0604030504040204" pitchFamily="34" charset="0"/>
              </a:rPr>
              <a:t>一般形式</a:t>
            </a:r>
            <a:r>
              <a:rPr lang="en-US" altLang="zh-CN" sz="2400" dirty="0">
                <a:latin typeface="Tahoma" panose="020B0604030504040204" pitchFamily="34" charset="0"/>
                <a:cs typeface="Tahoma" panose="020B0604030504040204" pitchFamily="34" charset="0"/>
              </a:rPr>
              <a:t>				</a:t>
            </a:r>
            <a:r>
              <a:rPr lang="en-US" altLang="zh-CN" sz="2400" dirty="0">
                <a:solidFill>
                  <a:srgbClr val="8B0012"/>
                </a:solidFill>
                <a:latin typeface="Tahoma" panose="020B0604030504040204" pitchFamily="34" charset="0"/>
                <a:cs typeface="Tahoma" panose="020B0604030504040204" pitchFamily="34" charset="0"/>
              </a:rPr>
              <a:t>var </a:t>
            </a:r>
            <a:r>
              <a:rPr lang="en-US" altLang="zh-CN" sz="2400" i="1" dirty="0">
                <a:solidFill>
                  <a:srgbClr val="002060"/>
                </a:solidFill>
                <a:latin typeface="Tahoma" panose="020B0604030504040204" pitchFamily="34" charset="0"/>
                <a:cs typeface="Tahoma" panose="020B0604030504040204" pitchFamily="34" charset="0"/>
              </a:rPr>
              <a:t>name</a:t>
            </a:r>
            <a:r>
              <a:rPr lang="en-US" altLang="zh-CN" sz="2400" dirty="0">
                <a:solidFill>
                  <a:srgbClr val="8B0012"/>
                </a:solidFill>
                <a:latin typeface="Tahoma" panose="020B0604030504040204" pitchFamily="34" charset="0"/>
                <a:cs typeface="Tahoma" panose="020B0604030504040204" pitchFamily="34" charset="0"/>
              </a:rPr>
              <a:t> </a:t>
            </a:r>
            <a:r>
              <a:rPr lang="en-US" altLang="zh-CN" sz="2400" i="1" dirty="0">
                <a:solidFill>
                  <a:srgbClr val="002060"/>
                </a:solidFill>
                <a:latin typeface="Tahoma" panose="020B0604030504040204" pitchFamily="34" charset="0"/>
                <a:cs typeface="Tahoma" panose="020B0604030504040204" pitchFamily="34" charset="0"/>
              </a:rPr>
              <a:t>type</a:t>
            </a:r>
            <a:r>
              <a:rPr lang="en-US" altLang="zh-CN" sz="2400" dirty="0">
                <a:solidFill>
                  <a:srgbClr val="8B0012"/>
                </a:solidFill>
                <a:latin typeface="Tahoma" panose="020B0604030504040204" pitchFamily="34" charset="0"/>
                <a:cs typeface="Tahoma" panose="020B0604030504040204" pitchFamily="34" charset="0"/>
              </a:rPr>
              <a:t> = </a:t>
            </a:r>
            <a:r>
              <a:rPr lang="en-US" altLang="zh-CN" sz="2400" i="1" dirty="0">
                <a:solidFill>
                  <a:srgbClr val="002060"/>
                </a:solidFill>
                <a:latin typeface="Tahoma" panose="020B0604030504040204" pitchFamily="34" charset="0"/>
                <a:cs typeface="Tahoma" panose="020B0604030504040204" pitchFamily="34" charset="0"/>
              </a:rPr>
              <a:t>expression</a:t>
            </a:r>
          </a:p>
          <a:p>
            <a:pPr marL="1714500" lvl="4" indent="-342900">
              <a:lnSpc>
                <a:spcPct val="130000"/>
              </a:lnSpc>
              <a:spcBef>
                <a:spcPts val="600"/>
              </a:spcBef>
              <a:buClr>
                <a:schemeClr val="accent5"/>
              </a:buClr>
              <a:buFont typeface="Wingdings" pitchFamily="2" charset="2"/>
              <a:buChar char="§"/>
            </a:pPr>
            <a:r>
              <a:rPr lang="en-US" altLang="zh-CN" sz="2000" dirty="0">
                <a:latin typeface="Tahoma" panose="020B0604030504040204" pitchFamily="34" charset="0"/>
                <a:cs typeface="Tahoma" panose="020B0604030504040204" pitchFamily="34" charset="0"/>
              </a:rPr>
              <a:t>var </a:t>
            </a:r>
            <a:r>
              <a:rPr lang="en-US" altLang="zh-CN" sz="2000" dirty="0" err="1">
                <a:latin typeface="Tahoma" panose="020B0604030504040204" pitchFamily="34" charset="0"/>
                <a:cs typeface="Tahoma" panose="020B0604030504040204" pitchFamily="34" charset="0"/>
              </a:rPr>
              <a:t>i</a:t>
            </a:r>
            <a:r>
              <a:rPr lang="en-US" altLang="zh-CN" sz="2000" dirty="0">
                <a:latin typeface="Tahoma" panose="020B0604030504040204" pitchFamily="34" charset="0"/>
                <a:cs typeface="Tahoma" panose="020B0604030504040204" pitchFamily="34" charset="0"/>
              </a:rPr>
              <a:t>, j, k int</a:t>
            </a:r>
          </a:p>
          <a:p>
            <a:pPr marL="1714500" lvl="4" indent="-342900">
              <a:lnSpc>
                <a:spcPct val="130000"/>
              </a:lnSpc>
              <a:spcBef>
                <a:spcPts val="600"/>
              </a:spcBef>
              <a:buClr>
                <a:schemeClr val="accent5"/>
              </a:buClr>
              <a:buFont typeface="Wingdings" pitchFamily="2" charset="2"/>
              <a:buChar char="§"/>
            </a:pPr>
            <a:r>
              <a:rPr lang="en-US" altLang="zh-CN" sz="2000" dirty="0">
                <a:latin typeface="Tahoma" panose="020B0604030504040204" pitchFamily="34" charset="0"/>
                <a:cs typeface="Tahoma" panose="020B0604030504040204" pitchFamily="34" charset="0"/>
              </a:rPr>
              <a:t>var d, e, f = true, 2.3, “four”</a:t>
            </a:r>
          </a:p>
          <a:p>
            <a:pPr marL="1714500" lvl="4" indent="-342900">
              <a:lnSpc>
                <a:spcPct val="130000"/>
              </a:lnSpc>
              <a:spcBef>
                <a:spcPts val="600"/>
              </a:spcBef>
              <a:buClr>
                <a:schemeClr val="accent5"/>
              </a:buClr>
              <a:buFont typeface="Wingdings" pitchFamily="2" charset="2"/>
              <a:buChar char="§"/>
            </a:pPr>
            <a:r>
              <a:rPr lang="en-US" altLang="zh-CN" sz="2000" dirty="0">
                <a:latin typeface="Tahoma" panose="020B0604030504040204" pitchFamily="34" charset="0"/>
                <a:cs typeface="Tahoma" panose="020B0604030504040204" pitchFamily="34" charset="0"/>
              </a:rPr>
              <a:t>var names [ ]string</a:t>
            </a:r>
            <a:endParaRPr lang="en-US" altLang="zh-CN" sz="2400" dirty="0">
              <a:latin typeface="Tahoma" panose="020B0604030504040204" pitchFamily="34" charset="0"/>
              <a:cs typeface="Tahoma" panose="020B0604030504040204" pitchFamily="34" charset="0"/>
            </a:endParaRPr>
          </a:p>
          <a:p>
            <a:pPr marL="800100" lvl="2" indent="-342900">
              <a:lnSpc>
                <a:spcPct val="130000"/>
              </a:lnSpc>
              <a:spcBef>
                <a:spcPts val="600"/>
              </a:spcBef>
              <a:buClr>
                <a:schemeClr val="accent5"/>
              </a:buClr>
              <a:buFont typeface="Wingdings" pitchFamily="2" charset="2"/>
              <a:buChar char="§"/>
            </a:pPr>
            <a:r>
              <a:rPr lang="en-US" altLang="zh-CN" sz="2400" dirty="0">
                <a:latin typeface="Tahoma" panose="020B0604030504040204" pitchFamily="34" charset="0"/>
                <a:cs typeface="Tahoma" panose="020B0604030504040204" pitchFamily="34" charset="0"/>
              </a:rPr>
              <a:t>short variable declarations		</a:t>
            </a:r>
            <a:r>
              <a:rPr lang="en-US" altLang="zh-CN" sz="2400" dirty="0">
                <a:solidFill>
                  <a:srgbClr val="002060"/>
                </a:solidFill>
                <a:latin typeface="Tahoma" panose="020B0604030504040204" pitchFamily="34" charset="0"/>
                <a:cs typeface="Tahoma" panose="020B0604030504040204" pitchFamily="34" charset="0"/>
              </a:rPr>
              <a:t>name </a:t>
            </a:r>
            <a:r>
              <a:rPr lang="en-US" altLang="zh-CN" sz="2400" dirty="0">
                <a:solidFill>
                  <a:srgbClr val="8B0012"/>
                </a:solidFill>
                <a:latin typeface="Tahoma" panose="020B0604030504040204" pitchFamily="34" charset="0"/>
                <a:cs typeface="Tahoma" panose="020B0604030504040204" pitchFamily="34" charset="0"/>
              </a:rPr>
              <a:t>:=</a:t>
            </a:r>
            <a:r>
              <a:rPr lang="en-US" altLang="zh-CN" sz="2400" dirty="0">
                <a:solidFill>
                  <a:srgbClr val="002060"/>
                </a:solidFill>
                <a:latin typeface="Tahoma" panose="020B0604030504040204" pitchFamily="34" charset="0"/>
                <a:cs typeface="Tahoma" panose="020B0604030504040204" pitchFamily="34" charset="0"/>
              </a:rPr>
              <a:t> expression</a:t>
            </a:r>
            <a:endParaRPr lang="en-US" altLang="zh-CN" sz="2400" dirty="0">
              <a:solidFill>
                <a:srgbClr val="002060"/>
              </a:solidFill>
              <a:latin typeface="SimSun" panose="02010600030101010101" pitchFamily="2" charset="-122"/>
              <a:ea typeface="SimSun" panose="02010600030101010101" pitchFamily="2" charset="-122"/>
            </a:endParaRPr>
          </a:p>
          <a:p>
            <a:pPr marL="1714500" lvl="4" indent="-342900">
              <a:lnSpc>
                <a:spcPct val="130000"/>
              </a:lnSpc>
              <a:spcBef>
                <a:spcPts val="600"/>
              </a:spcBef>
              <a:buClr>
                <a:schemeClr val="accent5"/>
              </a:buClr>
              <a:buFont typeface="Wingdings" pitchFamily="2" charset="2"/>
              <a:buChar char="§"/>
            </a:pPr>
            <a:r>
              <a:rPr lang="en-US" altLang="zh-CN" sz="2000" dirty="0" err="1">
                <a:latin typeface="Tahoma" panose="020B0604030504040204" pitchFamily="34" charset="0"/>
                <a:ea typeface="SimSun" panose="02010600030101010101" pitchFamily="2" charset="-122"/>
                <a:cs typeface="Tahoma" panose="020B0604030504040204" pitchFamily="34" charset="0"/>
              </a:rPr>
              <a:t>i</a:t>
            </a:r>
            <a:r>
              <a:rPr lang="en-US" altLang="zh-CN" sz="2000" dirty="0">
                <a:latin typeface="Tahoma" panose="020B0604030504040204" pitchFamily="34" charset="0"/>
                <a:ea typeface="SimSun" panose="02010600030101010101" pitchFamily="2" charset="-122"/>
                <a:cs typeface="Tahoma" panose="020B0604030504040204" pitchFamily="34" charset="0"/>
              </a:rPr>
              <a:t>, j := 0, 1	//help readability?	for </a:t>
            </a:r>
            <a:r>
              <a:rPr lang="en-US" altLang="zh-CN" sz="2000" dirty="0" err="1">
                <a:latin typeface="Tahoma" panose="020B0604030504040204" pitchFamily="34" charset="0"/>
                <a:ea typeface="SimSun" panose="02010600030101010101" pitchFamily="2" charset="-122"/>
                <a:cs typeface="Tahoma" panose="020B0604030504040204" pitchFamily="34" charset="0"/>
              </a:rPr>
              <a:t>i</a:t>
            </a:r>
            <a:r>
              <a:rPr lang="en-US" altLang="zh-CN" sz="2000" dirty="0">
                <a:latin typeface="Tahoma" panose="020B0604030504040204" pitchFamily="34" charset="0"/>
                <a:ea typeface="SimSun" panose="02010600030101010101" pitchFamily="2" charset="-122"/>
                <a:cs typeface="Tahoma" panose="020B0604030504040204" pitchFamily="34" charset="0"/>
              </a:rPr>
              <a:t>, v:= range values{  	}</a:t>
            </a:r>
          </a:p>
          <a:p>
            <a:pPr marL="1714500" lvl="4" indent="-342900">
              <a:lnSpc>
                <a:spcPct val="130000"/>
              </a:lnSpc>
              <a:spcBef>
                <a:spcPts val="600"/>
              </a:spcBef>
              <a:buClr>
                <a:schemeClr val="accent5"/>
              </a:buClr>
              <a:buFont typeface="Wingdings" pitchFamily="2" charset="2"/>
              <a:buChar char="§"/>
            </a:pPr>
            <a:r>
              <a:rPr lang="en-US" altLang="zh-CN" sz="2000" dirty="0" err="1">
                <a:latin typeface="Tahoma" panose="020B0604030504040204" pitchFamily="34" charset="0"/>
                <a:ea typeface="SimSun" panose="02010600030101010101" pitchFamily="2" charset="-122"/>
                <a:cs typeface="Tahoma" panose="020B0604030504040204" pitchFamily="34" charset="0"/>
              </a:rPr>
              <a:t>i</a:t>
            </a:r>
            <a:r>
              <a:rPr lang="en-US" altLang="zh-CN" sz="2000" dirty="0">
                <a:latin typeface="Tahoma" panose="020B0604030504040204" pitchFamily="34" charset="0"/>
                <a:ea typeface="SimSun" panose="02010600030101010101" pitchFamily="2" charset="-122"/>
                <a:cs typeface="Tahoma" panose="020B0604030504040204" pitchFamily="34" charset="0"/>
              </a:rPr>
              <a:t>, j = j, </a:t>
            </a:r>
            <a:r>
              <a:rPr lang="en-US" altLang="zh-CN" sz="2000" dirty="0" err="1">
                <a:latin typeface="Tahoma" panose="020B0604030504040204" pitchFamily="34" charset="0"/>
                <a:ea typeface="SimSun" panose="02010600030101010101" pitchFamily="2" charset="-122"/>
                <a:cs typeface="Tahoma" panose="020B0604030504040204" pitchFamily="34" charset="0"/>
              </a:rPr>
              <a:t>i</a:t>
            </a:r>
            <a:r>
              <a:rPr lang="en-US" altLang="zh-CN" sz="2000" dirty="0">
                <a:latin typeface="Tahoma" panose="020B0604030504040204" pitchFamily="34" charset="0"/>
                <a:ea typeface="SimSun" panose="02010600030101010101" pitchFamily="2" charset="-122"/>
                <a:cs typeface="Tahoma" panose="020B0604030504040204" pitchFamily="34" charset="0"/>
              </a:rPr>
              <a:t>		//tuple assignment</a:t>
            </a:r>
          </a:p>
          <a:p>
            <a:pPr>
              <a:spcBef>
                <a:spcPct val="0"/>
              </a:spcBef>
              <a:buFontTx/>
              <a:buNone/>
            </a:pPr>
            <a:r>
              <a:rPr lang="en-US" altLang="zh-CN" sz="2800" b="1" dirty="0"/>
              <a:t>	</a:t>
            </a:r>
            <a:r>
              <a:rPr lang="en-US" altLang="zh-CN" sz="2000" b="1" dirty="0"/>
              <a:t>if f, err </a:t>
            </a:r>
            <a:r>
              <a:rPr lang="en-US" altLang="zh-CN" sz="2000" b="1" dirty="0">
                <a:solidFill>
                  <a:srgbClr val="FF0000"/>
                </a:solidFill>
              </a:rPr>
              <a:t>:=</a:t>
            </a:r>
            <a:r>
              <a:rPr lang="en-US" altLang="zh-CN" sz="2000" b="1" dirty="0"/>
              <a:t> </a:t>
            </a:r>
            <a:r>
              <a:rPr lang="en-US" altLang="zh-CN" sz="2000" b="1" dirty="0" err="1"/>
              <a:t>os.Open</a:t>
            </a:r>
            <a:r>
              <a:rPr lang="en-US" altLang="zh-CN" sz="2000" b="1" dirty="0"/>
              <a:t>(</a:t>
            </a:r>
            <a:r>
              <a:rPr lang="en-US" altLang="zh-CN" sz="2000" b="1" dirty="0" err="1"/>
              <a:t>fname</a:t>
            </a:r>
            <a:r>
              <a:rPr lang="en-US" altLang="zh-CN" sz="2000" b="1" dirty="0"/>
              <a:t>); err != nil {</a:t>
            </a:r>
          </a:p>
          <a:p>
            <a:pPr>
              <a:spcBef>
                <a:spcPct val="0"/>
              </a:spcBef>
              <a:buFontTx/>
              <a:buNone/>
            </a:pPr>
            <a:r>
              <a:rPr lang="en-US" altLang="zh-CN" sz="2000" b="1" dirty="0"/>
              <a:t>		     return err</a:t>
            </a:r>
          </a:p>
          <a:p>
            <a:pPr>
              <a:spcBef>
                <a:spcPct val="0"/>
              </a:spcBef>
              <a:buFontTx/>
              <a:buNone/>
            </a:pPr>
            <a:r>
              <a:rPr lang="en-US" altLang="zh-CN" sz="2000" b="1" dirty="0"/>
              <a:t>        	}</a:t>
            </a:r>
          </a:p>
          <a:p>
            <a:pPr>
              <a:spcBef>
                <a:spcPct val="0"/>
              </a:spcBef>
              <a:buFontTx/>
              <a:buNone/>
            </a:pPr>
            <a:r>
              <a:rPr lang="en-US" altLang="zh-CN" sz="2000" b="1" dirty="0"/>
              <a:t>        	</a:t>
            </a:r>
            <a:r>
              <a:rPr lang="en-US" altLang="zh-CN" sz="2000" b="1" dirty="0" err="1"/>
              <a:t>f.ReadByte</a:t>
            </a:r>
            <a:r>
              <a:rPr lang="en-US" altLang="zh-CN" sz="2000" b="1" dirty="0"/>
              <a:t>()	      // compile error</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名字</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75431" y="1111576"/>
            <a:ext cx="10241138" cy="5311839"/>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b="1" dirty="0"/>
              <a:t>名字是用来</a:t>
            </a:r>
            <a:r>
              <a:rPr lang="zh-CN" altLang="en-US" sz="2400" b="1" dirty="0">
                <a:solidFill>
                  <a:srgbClr val="C00000"/>
                </a:solidFill>
              </a:rPr>
              <a:t>标识</a:t>
            </a:r>
            <a:r>
              <a:rPr lang="zh-CN" altLang="en-US" sz="2400" b="1" dirty="0"/>
              <a:t>程序中某种实体的字符串 </a:t>
            </a:r>
            <a:r>
              <a:rPr lang="en-US" altLang="zh-CN" sz="2400" b="1" dirty="0"/>
              <a:t>(var, const, type, </a:t>
            </a:r>
            <a:r>
              <a:rPr lang="en-US" altLang="zh-CN" sz="2400" b="1" dirty="0" err="1"/>
              <a:t>func</a:t>
            </a:r>
            <a:r>
              <a:rPr lang="en-US" altLang="zh-CN" sz="2400" b="1" dirty="0">
                <a:latin typeface="Helvetica" pitchFamily="2" charset="0"/>
              </a:rPr>
              <a:t>)</a:t>
            </a:r>
          </a:p>
          <a:p>
            <a:pPr marL="342900" indent="-342900">
              <a:lnSpc>
                <a:spcPct val="150000"/>
              </a:lnSpc>
              <a:spcBef>
                <a:spcPts val="600"/>
              </a:spcBef>
              <a:spcAft>
                <a:spcPts val="600"/>
              </a:spcAft>
              <a:buClr>
                <a:srgbClr val="8B0012"/>
              </a:buClr>
              <a:buFont typeface="Wingdings" pitchFamily="2" charset="2"/>
              <a:buChar char="§"/>
            </a:pPr>
            <a:r>
              <a:rPr lang="zh-CN" altLang="en-US" sz="2400" b="1" dirty="0"/>
              <a:t>名字的主要</a:t>
            </a:r>
            <a:r>
              <a:rPr lang="zh-CN" altLang="en-US" sz="2400" b="1" dirty="0">
                <a:solidFill>
                  <a:srgbClr val="0070C0"/>
                </a:solidFill>
              </a:rPr>
              <a:t>设计</a:t>
            </a:r>
            <a:r>
              <a:rPr lang="zh-CN" altLang="en-US" sz="2400" b="1" dirty="0"/>
              <a:t>问题</a:t>
            </a:r>
            <a:endParaRPr lang="zh-CN" altLang="en-US" sz="2400" b="1" dirty="0">
              <a:sym typeface="+mn-ea"/>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最大允许长度</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允许使用连接符吗？</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大小写敏感么？</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特殊字是保留字还是关键字？</a:t>
            </a:r>
          </a:p>
          <a:p>
            <a:pPr marL="342900" indent="-342900">
              <a:lnSpc>
                <a:spcPct val="150000"/>
              </a:lnSpc>
              <a:spcBef>
                <a:spcPts val="600"/>
              </a:spcBef>
              <a:spcAft>
                <a:spcPts val="600"/>
              </a:spcAft>
              <a:buClr>
                <a:srgbClr val="8B0012"/>
              </a:buClr>
              <a:buSzTx/>
              <a:buFont typeface="Wingdings" pitchFamily="2" charset="2"/>
              <a:buChar char="§"/>
            </a:pPr>
            <a:r>
              <a:rPr lang="zh-CN" altLang="en-US" sz="2400" b="1" dirty="0">
                <a:sym typeface="+mn-ea"/>
              </a:rPr>
              <a:t>长度</a:t>
            </a:r>
            <a:endParaRPr lang="en-US" altLang="zh-CN" sz="2400" b="1" dirty="0">
              <a:sym typeface="+mn-ea"/>
            </a:endParaRPr>
          </a:p>
          <a:p>
            <a:pPr marL="800100" lvl="1" indent="-342900">
              <a:lnSpc>
                <a:spcPct val="130000"/>
              </a:lnSpc>
              <a:spcBef>
                <a:spcPts val="600"/>
              </a:spcBef>
              <a:spcAft>
                <a:spcPts val="600"/>
              </a:spcAft>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如果太短，无法表达清楚内涵</a:t>
            </a:r>
          </a:p>
          <a:p>
            <a:pPr marL="800100" lvl="1" indent="-342900">
              <a:lnSpc>
                <a:spcPct val="130000"/>
              </a:lnSpc>
              <a:spcBef>
                <a:spcPts val="600"/>
              </a:spcBef>
              <a:spcAft>
                <a:spcPts val="600"/>
              </a:spcAft>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sym typeface="+mn-ea"/>
              </a:rPr>
              <a:t>语言的例子</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名字（续）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24198" y="1112002"/>
            <a:ext cx="9794223" cy="4764253"/>
          </a:xfrm>
          <a:prstGeom prst="rect">
            <a:avLst/>
          </a:prstGeom>
          <a:noFill/>
        </p:spPr>
        <p:txBody>
          <a:bodyPr wrap="square" rtlCol="0">
            <a:spAutoFit/>
          </a:bodyPr>
          <a:lstStyle/>
          <a:p>
            <a:pPr lvl="1">
              <a:lnSpc>
                <a:spcPct val="90000"/>
              </a:lnSpc>
            </a:pPr>
            <a:endParaRPr lang="zh-CN" altLang="en-US" sz="2710" b="1" dirty="0">
              <a:solidFill>
                <a:srgbClr val="8B0012"/>
              </a:solidFill>
              <a:latin typeface="微软雅黑" panose="020B0503020204020204" charset="-122"/>
              <a:ea typeface="微软雅黑" panose="020B0503020204020204" charset="-122"/>
            </a:endParaRPr>
          </a:p>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长度</a:t>
            </a:r>
            <a:endParaRPr lang="en-US" altLang="zh-CN" sz="2400" b="1" dirty="0">
              <a:solidFill>
                <a:srgbClr val="8B0012"/>
              </a:solidFill>
              <a:latin typeface="Helvetica" pitchFamily="2" charset="0"/>
            </a:endParaRPr>
          </a:p>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例子</a:t>
            </a:r>
            <a:endParaRPr lang="en-US" altLang="zh-CN" sz="2400" b="1" dirty="0">
              <a:solidFill>
                <a:srgbClr val="8B0012"/>
              </a:solidFill>
              <a:latin typeface="Helvetica" pitchFamily="2" charset="0"/>
            </a:endParaRP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FORTRAN I</a:t>
            </a:r>
            <a:r>
              <a:rPr lang="zh-CN" altLang="en-US" sz="2400" b="1" dirty="0">
                <a:solidFill>
                  <a:srgbClr val="002060"/>
                </a:solidFill>
                <a:latin typeface="SimSun" panose="02010600030101010101" pitchFamily="2" charset="-122"/>
                <a:ea typeface="SimSun" panose="02010600030101010101" pitchFamily="2" charset="-122"/>
              </a:rPr>
              <a:t>：最长</a:t>
            </a:r>
            <a:r>
              <a:rPr lang="en-US" altLang="zh-CN" sz="2400" b="1" dirty="0">
                <a:solidFill>
                  <a:srgbClr val="002060"/>
                </a:solidFill>
                <a:latin typeface="SimSun" panose="02010600030101010101" pitchFamily="2" charset="-122"/>
                <a:ea typeface="SimSun" panose="02010600030101010101" pitchFamily="2" charset="-122"/>
              </a:rPr>
              <a:t>6</a:t>
            </a:r>
            <a:r>
              <a:rPr lang="zh-CN" altLang="en-US" sz="2400" b="1" dirty="0">
                <a:solidFill>
                  <a:srgbClr val="002060"/>
                </a:solidFill>
                <a:latin typeface="SimSun" panose="02010600030101010101" pitchFamily="2" charset="-122"/>
                <a:ea typeface="SimSun" panose="02010600030101010101" pitchFamily="2" charset="-122"/>
              </a:rPr>
              <a:t>个字符</a:t>
            </a: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COBOL</a:t>
            </a:r>
            <a:r>
              <a:rPr lang="zh-CN" altLang="en-US" sz="2400" b="1" dirty="0">
                <a:solidFill>
                  <a:srgbClr val="002060"/>
                </a:solidFill>
                <a:latin typeface="SimSun" panose="02010600030101010101" pitchFamily="2" charset="-122"/>
                <a:ea typeface="SimSun" panose="02010600030101010101" pitchFamily="2" charset="-122"/>
              </a:rPr>
              <a:t>：最长</a:t>
            </a:r>
            <a:r>
              <a:rPr lang="en-US" altLang="zh-CN" sz="2400" b="1" dirty="0">
                <a:solidFill>
                  <a:srgbClr val="002060"/>
                </a:solidFill>
                <a:latin typeface="SimSun" panose="02010600030101010101" pitchFamily="2" charset="-122"/>
                <a:ea typeface="SimSun" panose="02010600030101010101" pitchFamily="2" charset="-122"/>
              </a:rPr>
              <a:t>30</a:t>
            </a:r>
            <a:r>
              <a:rPr lang="zh-CN" altLang="en-US" sz="2400" b="1" dirty="0">
                <a:solidFill>
                  <a:srgbClr val="002060"/>
                </a:solidFill>
                <a:latin typeface="SimSun" panose="02010600030101010101" pitchFamily="2" charset="-122"/>
                <a:ea typeface="SimSun" panose="02010600030101010101" pitchFamily="2" charset="-122"/>
              </a:rPr>
              <a:t>个字符</a:t>
            </a: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FORTRAN 90</a:t>
            </a:r>
            <a:r>
              <a:rPr lang="zh-CN" altLang="en-US" sz="2400" b="1" dirty="0">
                <a:solidFill>
                  <a:srgbClr val="002060"/>
                </a:solidFill>
                <a:latin typeface="SimSun" panose="02010600030101010101" pitchFamily="2" charset="-122"/>
                <a:ea typeface="SimSun" panose="02010600030101010101" pitchFamily="2" charset="-122"/>
              </a:rPr>
              <a:t>以及</a:t>
            </a:r>
            <a:r>
              <a:rPr lang="en-US" altLang="zh-CN" sz="2400" b="1" dirty="0">
                <a:solidFill>
                  <a:srgbClr val="002060"/>
                </a:solidFill>
                <a:latin typeface="SimSun" panose="02010600030101010101" pitchFamily="2" charset="-122"/>
                <a:ea typeface="SimSun" panose="02010600030101010101" pitchFamily="2" charset="-122"/>
              </a:rPr>
              <a:t>ANSI C</a:t>
            </a:r>
            <a:r>
              <a:rPr lang="zh-CN" altLang="en-US" sz="2400" b="1" dirty="0">
                <a:solidFill>
                  <a:srgbClr val="002060"/>
                </a:solidFill>
                <a:latin typeface="SimSun" panose="02010600030101010101" pitchFamily="2" charset="-122"/>
                <a:ea typeface="SimSun" panose="02010600030101010101" pitchFamily="2" charset="-122"/>
              </a:rPr>
              <a:t>：最长</a:t>
            </a:r>
            <a:r>
              <a:rPr lang="en-US" altLang="zh-CN" sz="2400" b="1" dirty="0">
                <a:solidFill>
                  <a:srgbClr val="002060"/>
                </a:solidFill>
                <a:latin typeface="SimSun" panose="02010600030101010101" pitchFamily="2" charset="-122"/>
                <a:ea typeface="SimSun" panose="02010600030101010101" pitchFamily="2" charset="-122"/>
              </a:rPr>
              <a:t>31</a:t>
            </a:r>
            <a:r>
              <a:rPr lang="zh-CN" altLang="en-US" sz="2400" b="1" dirty="0">
                <a:solidFill>
                  <a:srgbClr val="002060"/>
                </a:solidFill>
                <a:latin typeface="SimSun" panose="02010600030101010101" pitchFamily="2" charset="-122"/>
                <a:ea typeface="SimSun" panose="02010600030101010101" pitchFamily="2" charset="-122"/>
              </a:rPr>
              <a:t>个字符</a:t>
            </a: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Ada</a:t>
            </a:r>
            <a:r>
              <a:rPr lang="zh-CN" altLang="en-US" sz="2400" b="1" dirty="0">
                <a:solidFill>
                  <a:srgbClr val="002060"/>
                </a:solidFill>
                <a:latin typeface="SimSun" panose="02010600030101010101" pitchFamily="2" charset="-122"/>
                <a:ea typeface="SimSun" panose="02010600030101010101" pitchFamily="2" charset="-122"/>
              </a:rPr>
              <a:t>以及</a:t>
            </a:r>
            <a:r>
              <a:rPr lang="en-US" altLang="zh-CN" sz="2400" b="1" dirty="0">
                <a:solidFill>
                  <a:srgbClr val="002060"/>
                </a:solidFill>
                <a:latin typeface="SimSun" panose="02010600030101010101" pitchFamily="2" charset="-122"/>
                <a:ea typeface="SimSun" panose="02010600030101010101" pitchFamily="2" charset="-122"/>
              </a:rPr>
              <a:t>Java</a:t>
            </a:r>
            <a:r>
              <a:rPr lang="zh-CN" altLang="en-US" sz="2400" b="1" dirty="0">
                <a:solidFill>
                  <a:srgbClr val="002060"/>
                </a:solidFill>
                <a:latin typeface="SimSun" panose="02010600030101010101" pitchFamily="2" charset="-122"/>
                <a:ea typeface="SimSun" panose="02010600030101010101" pitchFamily="2" charset="-122"/>
              </a:rPr>
              <a:t>：没有限制，所有字符都同等重要</a:t>
            </a: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C++</a:t>
            </a:r>
            <a:r>
              <a:rPr lang="zh-CN" altLang="en-US" sz="2400" b="1" dirty="0">
                <a:solidFill>
                  <a:srgbClr val="002060"/>
                </a:solidFill>
                <a:latin typeface="SimSun" panose="02010600030101010101" pitchFamily="2" charset="-122"/>
                <a:ea typeface="SimSun" panose="02010600030101010101" pitchFamily="2" charset="-122"/>
              </a:rPr>
              <a:t>：没有限制，但是实现者常常会强加一个限制（考虑符号表的</a:t>
            </a:r>
            <a:r>
              <a:rPr lang="zh-CN" altLang="en-US" sz="2400" b="1" dirty="0" smtClean="0">
                <a:solidFill>
                  <a:srgbClr val="002060"/>
                </a:solidFill>
                <a:latin typeface="SimSun" panose="02010600030101010101" pitchFamily="2" charset="-122"/>
                <a:ea typeface="SimSun" panose="02010600030101010101" pitchFamily="2" charset="-122"/>
              </a:rPr>
              <a:t>维护）</a:t>
            </a:r>
            <a:endParaRPr lang="zh-CN" altLang="en-US" sz="2400" b="1" dirty="0">
              <a:solidFill>
                <a:srgbClr val="002060"/>
              </a:solidFill>
              <a:latin typeface="SimSun" panose="02010600030101010101" pitchFamily="2" charset="-122"/>
              <a:ea typeface="SimSun"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名字（续）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77207" y="1380854"/>
            <a:ext cx="10241138" cy="4913012"/>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连接符</a:t>
            </a:r>
          </a:p>
          <a:p>
            <a:pPr marL="800100" lvl="1" indent="-342900">
              <a:lnSpc>
                <a:spcPct val="130000"/>
              </a:lnSpc>
              <a:spcBef>
                <a:spcPts val="600"/>
              </a:spcBef>
              <a:spcAft>
                <a:spcPts val="600"/>
              </a:spcAft>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Pascal</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Modula-2</a:t>
            </a:r>
            <a:r>
              <a:rPr lang="zh-CN" altLang="en-US" sz="2400" b="1" dirty="0">
                <a:solidFill>
                  <a:srgbClr val="002060"/>
                </a:solidFill>
                <a:latin typeface="SimSun" panose="02010600030101010101" pitchFamily="2" charset="-122"/>
                <a:ea typeface="SimSun" panose="02010600030101010101" pitchFamily="2" charset="-122"/>
              </a:rPr>
              <a:t>和</a:t>
            </a:r>
            <a:r>
              <a:rPr lang="en-US" altLang="zh-CN" sz="2400" b="1" dirty="0">
                <a:solidFill>
                  <a:srgbClr val="002060"/>
                </a:solidFill>
                <a:latin typeface="SimSun" panose="02010600030101010101" pitchFamily="2" charset="-122"/>
                <a:ea typeface="SimSun" panose="02010600030101010101" pitchFamily="2" charset="-122"/>
              </a:rPr>
              <a:t>FORTRAN77</a:t>
            </a:r>
            <a:r>
              <a:rPr lang="zh-CN" altLang="en-US" sz="2400" b="1" dirty="0">
                <a:solidFill>
                  <a:srgbClr val="002060"/>
                </a:solidFill>
                <a:latin typeface="SimSun" panose="02010600030101010101" pitchFamily="2" charset="-122"/>
                <a:ea typeface="SimSun" panose="02010600030101010101" pitchFamily="2" charset="-122"/>
              </a:rPr>
              <a:t>不允许使用连接字符</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其他的都可以</a:t>
            </a:r>
          </a:p>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大小写敏感</a:t>
            </a:r>
          </a:p>
          <a:p>
            <a:pPr marL="800100" lvl="1" indent="-342900">
              <a:lnSpc>
                <a:spcPct val="130000"/>
              </a:lnSpc>
              <a:buClr>
                <a:schemeClr val="accent5"/>
              </a:buClr>
              <a:buFont typeface="Wingdings" pitchFamily="2" charset="2"/>
              <a:buChar char="§"/>
            </a:pPr>
            <a:r>
              <a:rPr lang="en-US" altLang="zh-CN" sz="2400" b="1" dirty="0">
                <a:solidFill>
                  <a:srgbClr val="002060"/>
                </a:solidFill>
                <a:latin typeface="SimSun" panose="02010600030101010101" pitchFamily="2" charset="-122"/>
                <a:ea typeface="SimSun" panose="02010600030101010101" pitchFamily="2" charset="-122"/>
              </a:rPr>
              <a:t>C</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C++</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Java</a:t>
            </a:r>
            <a:r>
              <a:rPr lang="zh-CN" altLang="en-US" sz="2400" b="1" dirty="0">
                <a:solidFill>
                  <a:srgbClr val="002060"/>
                </a:solidFill>
                <a:latin typeface="SimSun" panose="02010600030101010101" pitchFamily="2" charset="-122"/>
                <a:ea typeface="SimSun" panose="02010600030101010101" pitchFamily="2" charset="-122"/>
              </a:rPr>
              <a:t>和</a:t>
            </a:r>
            <a:r>
              <a:rPr lang="en-US" altLang="zh-CN" sz="2400" b="1" dirty="0">
                <a:solidFill>
                  <a:srgbClr val="002060"/>
                </a:solidFill>
                <a:latin typeface="SimSun" panose="02010600030101010101" pitchFamily="2" charset="-122"/>
                <a:ea typeface="SimSun" panose="02010600030101010101" pitchFamily="2" charset="-122"/>
              </a:rPr>
              <a:t>Go</a:t>
            </a:r>
            <a:r>
              <a:rPr lang="zh-CN" altLang="en-US" sz="2400" b="1" dirty="0">
                <a:solidFill>
                  <a:srgbClr val="002060"/>
                </a:solidFill>
                <a:latin typeface="SimSun" panose="02010600030101010101" pitchFamily="2" charset="-122"/>
                <a:ea typeface="SimSun" panose="02010600030101010101" pitchFamily="2" charset="-122"/>
              </a:rPr>
              <a:t>的名字都是大小写敏感的</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其他语言的名字不是大小写敏感的</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缺点：影响可读性</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设计原则：形式与意义一致</a:t>
            </a:r>
            <a:r>
              <a:rPr lang="en-US" altLang="zh-CN" sz="2400" b="1" dirty="0">
                <a:solidFill>
                  <a:srgbClr val="002060"/>
                </a:solidFill>
                <a:latin typeface="SimSun" panose="02010600030101010101" pitchFamily="2" charset="-122"/>
                <a:ea typeface="SimSun" panose="02010600030101010101" pitchFamily="2" charset="-122"/>
              </a:rPr>
              <a:t>——</a:t>
            </a:r>
            <a:r>
              <a:rPr lang="zh-CN" altLang="en-US" sz="2400" b="1" dirty="0">
                <a:solidFill>
                  <a:srgbClr val="002060"/>
                </a:solidFill>
                <a:latin typeface="SimSun" panose="02010600030101010101" pitchFamily="2" charset="-122"/>
                <a:ea typeface="SimSun" panose="02010600030101010101" pitchFamily="2" charset="-122"/>
              </a:rPr>
              <a:t>看起来相同的语言成分应该有相同的意义	</a:t>
            </a:r>
            <a:endParaRPr kumimoji="1" lang="en-US" altLang="zh-CN" sz="2400" b="1" kern="0" dirty="0">
              <a:latin typeface="Courier New" panose="02070309020205020404" pitchFamily="49" charset="0"/>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2445</TotalTime>
  <Words>1855</Words>
  <Application>Microsoft Office PowerPoint</Application>
  <PresentationFormat>自定义</PresentationFormat>
  <Paragraphs>333</Paragraphs>
  <Slides>31</Slides>
  <Notes>31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王天浩</dc:creator>
  <cp:lastModifiedBy>user1</cp:lastModifiedBy>
  <cp:revision>275</cp:revision>
  <dcterms:created xsi:type="dcterms:W3CDTF">2020-02-13T08:17:00Z</dcterms:created>
  <dcterms:modified xsi:type="dcterms:W3CDTF">2022-03-25T01:33:12Z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