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7" r:id="rId2"/>
    <p:sldId id="261" r:id="rId3"/>
    <p:sldId id="263" r:id="rId4"/>
    <p:sldId id="309" r:id="rId5"/>
    <p:sldId id="265" r:id="rId6"/>
    <p:sldId id="267" r:id="rId7"/>
    <p:sldId id="268" r:id="rId8"/>
    <p:sldId id="273" r:id="rId9"/>
    <p:sldId id="274" r:id="rId10"/>
    <p:sldId id="326" r:id="rId11"/>
    <p:sldId id="311" r:id="rId12"/>
    <p:sldId id="318" r:id="rId13"/>
    <p:sldId id="312" r:id="rId14"/>
    <p:sldId id="325" r:id="rId15"/>
    <p:sldId id="271" r:id="rId16"/>
    <p:sldId id="319" r:id="rId17"/>
    <p:sldId id="275" r:id="rId18"/>
    <p:sldId id="276" r:id="rId19"/>
    <p:sldId id="316" r:id="rId20"/>
    <p:sldId id="279" r:id="rId21"/>
    <p:sldId id="320" r:id="rId22"/>
    <p:sldId id="281" r:id="rId23"/>
    <p:sldId id="327" r:id="rId24"/>
    <p:sldId id="317" r:id="rId25"/>
    <p:sldId id="283" r:id="rId26"/>
    <p:sldId id="329" r:id="rId27"/>
    <p:sldId id="321" r:id="rId28"/>
    <p:sldId id="285" r:id="rId29"/>
    <p:sldId id="32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07" autoAdjust="0"/>
    <p:restoredTop sz="59354" autoAdjust="0"/>
  </p:normalViewPr>
  <p:slideViewPr>
    <p:cSldViewPr snapToGrid="0">
      <p:cViewPr>
        <p:scale>
          <a:sx n="66" d="100"/>
          <a:sy n="66" d="100"/>
        </p:scale>
        <p:origin x="-654"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62298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10</a:t>
            </a:fld>
            <a:endParaRPr lang="zh-CN" altLang="en-US"/>
          </a:p>
        </p:txBody>
      </p:sp>
    </p:spTree>
    <p:extLst>
      <p:ext uri="{BB962C8B-B14F-4D97-AF65-F5344CB8AC3E}">
        <p14:creationId xmlns:p14="http://schemas.microsoft.com/office/powerpoint/2010/main" val="3555505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charset="0"/>
                <a:ea typeface="宋体" panose="02010600030101010101" pitchFamily="2" charset="-122"/>
              </a:rPr>
              <a:t>The for loop creates two lexical blocks:</a:t>
            </a:r>
          </a:p>
          <a:p>
            <a:r>
              <a:rPr lang="en-US" altLang="zh-CN" dirty="0">
                <a:latin typeface="Times New Roman" panose="02020603050405020304" charset="0"/>
                <a:ea typeface="宋体" panose="02010600030101010101" pitchFamily="2" charset="-122"/>
              </a:rPr>
              <a:t>	The explicit block for the loop body,</a:t>
            </a:r>
          </a:p>
          <a:p>
            <a:r>
              <a:rPr lang="en-US" altLang="zh-CN" dirty="0">
                <a:latin typeface="Times New Roman" panose="02020603050405020304" charset="0"/>
                <a:ea typeface="宋体" panose="02010600030101010101" pitchFamily="2" charset="-122"/>
              </a:rPr>
              <a:t>	and an implicit block that additionally</a:t>
            </a:r>
            <a:r>
              <a:rPr lang="en-US" altLang="zh-CN" baseline="0" dirty="0">
                <a:latin typeface="Times New Roman" panose="02020603050405020304" charset="0"/>
                <a:ea typeface="宋体" panose="02010600030101010101" pitchFamily="2" charset="-122"/>
              </a:rPr>
              <a:t> encloses the variables declared by the initialization clause, such as </a:t>
            </a:r>
            <a:r>
              <a:rPr lang="en-US" altLang="zh-CN" baseline="0" dirty="0" err="1">
                <a:latin typeface="Times New Roman" panose="02020603050405020304" charset="0"/>
                <a:ea typeface="宋体" panose="02010600030101010101" pitchFamily="2" charset="-122"/>
              </a:rPr>
              <a:t>i</a:t>
            </a:r>
            <a:r>
              <a:rPr lang="en-US" altLang="zh-CN" baseline="0" dirty="0">
                <a:latin typeface="Times New Roman" panose="02020603050405020304" charset="0"/>
                <a:ea typeface="宋体" panose="02010600030101010101" pitchFamily="2" charset="-122"/>
              </a:rPr>
              <a:t>.</a:t>
            </a:r>
            <a:r>
              <a:rPr lang="en-US" altLang="zh-CN" dirty="0">
                <a:latin typeface="Times New Roman" panose="02020603050405020304" charset="0"/>
                <a:ea typeface="宋体" panose="02010600030101010101" pitchFamily="2" charset="-122"/>
              </a:rPr>
              <a:t> </a:t>
            </a: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11</a:t>
            </a:fld>
            <a:endParaRPr lang="zh-CN" altLang="en-US"/>
          </a:p>
        </p:txBody>
      </p:sp>
    </p:spTree>
    <p:extLst>
      <p:ext uri="{BB962C8B-B14F-4D97-AF65-F5344CB8AC3E}">
        <p14:creationId xmlns:p14="http://schemas.microsoft.com/office/powerpoint/2010/main" val="2686599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12</a:t>
            </a:fld>
            <a:endParaRPr lang="zh-CN" altLang="en-US"/>
          </a:p>
        </p:txBody>
      </p:sp>
    </p:spTree>
    <p:extLst>
      <p:ext uri="{BB962C8B-B14F-4D97-AF65-F5344CB8AC3E}">
        <p14:creationId xmlns:p14="http://schemas.microsoft.com/office/powerpoint/2010/main" val="6131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a:latin typeface="Arial" panose="020B0604020202020204" pitchFamily="34" charset="0"/>
              </a:rPr>
              <a:t>Variable --- addressable values</a:t>
            </a:r>
          </a:p>
          <a:p>
            <a:pPr eaLnBrk="1" hangingPunct="1"/>
            <a:endParaRPr lang="en-US" altLang="zh-CN" dirty="0">
              <a:latin typeface="Arial" panose="020B0604020202020204" pitchFamily="34" charset="0"/>
            </a:endParaRPr>
          </a:p>
          <a:p>
            <a:pPr eaLnBrk="1" hangingPunct="1"/>
            <a:r>
              <a:rPr lang="en-US" altLang="zh-CN" dirty="0">
                <a:latin typeface="Arial" panose="020B0604020202020204" pitchFamily="34" charset="0"/>
              </a:rPr>
              <a:t>Unreachable --- its storage may be recycled</a:t>
            </a:r>
            <a:endParaRPr lang="zh-CN" altLang="zh-CN" dirty="0">
              <a:latin typeface="Arial" panose="020B0604020202020204" pitchFamily="34" charset="0"/>
            </a:endParaRPr>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13</a:t>
            </a:fld>
            <a:endParaRPr lang="zh-CN" altLang="en-US"/>
          </a:p>
        </p:txBody>
      </p:sp>
    </p:spTree>
    <p:extLst>
      <p:ext uri="{BB962C8B-B14F-4D97-AF65-F5344CB8AC3E}">
        <p14:creationId xmlns:p14="http://schemas.microsoft.com/office/powerpoint/2010/main" val="2906537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14</a:t>
            </a:fld>
            <a:endParaRPr lang="zh-CN" altLang="en-US"/>
          </a:p>
        </p:txBody>
      </p:sp>
    </p:spTree>
    <p:extLst>
      <p:ext uri="{BB962C8B-B14F-4D97-AF65-F5344CB8AC3E}">
        <p14:creationId xmlns:p14="http://schemas.microsoft.com/office/powerpoint/2010/main" val="2989480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Times New Roman" panose="02020603050405020304" charset="0"/>
                <a:ea typeface="宋体" panose="02010600030101010101" pitchFamily="2" charset="-122"/>
              </a:rPr>
              <a:t>在</a:t>
            </a:r>
            <a:r>
              <a:rPr lang="en-US" altLang="zh-CN" dirty="0" err="1" smtClean="0">
                <a:latin typeface="Times New Roman" panose="02020603050405020304" charset="0"/>
                <a:ea typeface="宋体" panose="02010600030101010101" pitchFamily="2" charset="-122"/>
              </a:rPr>
              <a:t>init</a:t>
            </a:r>
            <a:r>
              <a:rPr lang="zh-CN" altLang="en-US" dirty="0" smtClean="0">
                <a:latin typeface="Times New Roman" panose="02020603050405020304" charset="0"/>
                <a:ea typeface="宋体" panose="02010600030101010101" pitchFamily="2" charset="-122"/>
              </a:rPr>
              <a:t>内单独声明</a:t>
            </a:r>
            <a:r>
              <a:rPr lang="en-US" altLang="zh-CN" dirty="0" smtClean="0">
                <a:latin typeface="Times New Roman" panose="02020603050405020304" charset="0"/>
                <a:ea typeface="宋体" panose="02010600030101010101" pitchFamily="2" charset="-122"/>
              </a:rPr>
              <a:t>err</a:t>
            </a:r>
          </a:p>
          <a:p>
            <a:r>
              <a:rPr lang="en-US" altLang="zh-CN" dirty="0" err="1" smtClean="0">
                <a:latin typeface="Times New Roman" panose="02020603050405020304" charset="0"/>
                <a:ea typeface="宋体" panose="02010600030101010101" pitchFamily="2" charset="-122"/>
              </a:rPr>
              <a:t>var</a:t>
            </a:r>
            <a:r>
              <a:rPr lang="en-US" altLang="zh-CN" dirty="0" smtClean="0">
                <a:latin typeface="Times New Roman" panose="02020603050405020304" charset="0"/>
                <a:ea typeface="宋体" panose="02010600030101010101" pitchFamily="2" charset="-122"/>
              </a:rPr>
              <a:t> err error</a:t>
            </a:r>
            <a:endParaRPr lang="zh-CN" altLang="en-US" dirty="0" smtClean="0">
              <a:latin typeface="Times New Roman" panose="02020603050405020304" charset="0"/>
              <a:ea typeface="宋体" panose="02010600030101010101" pitchFamily="2" charset="-122"/>
            </a:endParaRPr>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16</a:t>
            </a:fld>
            <a:endParaRPr lang="zh-CN" altLang="en-US"/>
          </a:p>
        </p:txBody>
      </p:sp>
    </p:spTree>
    <p:extLst>
      <p:ext uri="{BB962C8B-B14F-4D97-AF65-F5344CB8AC3E}">
        <p14:creationId xmlns:p14="http://schemas.microsoft.com/office/powerpoint/2010/main" val="1067903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19</a:t>
            </a:fld>
            <a:endParaRPr lang="zh-CN" altLang="en-US"/>
          </a:p>
        </p:txBody>
      </p:sp>
    </p:spTree>
    <p:extLst>
      <p:ext uri="{BB962C8B-B14F-4D97-AF65-F5344CB8AC3E}">
        <p14:creationId xmlns:p14="http://schemas.microsoft.com/office/powerpoint/2010/main" val="2876370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charset="0"/>
                <a:ea typeface="宋体" panose="02010600030101010101" pitchFamily="2" charset="-122"/>
              </a:rPr>
              <a:t>&lt;Go&gt;</a:t>
            </a:r>
          </a:p>
          <a:p>
            <a:r>
              <a:rPr lang="en-US" altLang="zh-CN" dirty="0">
                <a:latin typeface="Times New Roman" panose="02020603050405020304" charset="0"/>
                <a:ea typeface="宋体" panose="02010600030101010101" pitchFamily="2" charset="-122"/>
              </a:rPr>
              <a:t>Chapter2, section 2.3.4</a:t>
            </a:r>
          </a:p>
          <a:p>
            <a:endParaRPr lang="en-US" altLang="zh-CN" dirty="0">
              <a:latin typeface="Times New Roman" panose="02020603050405020304" charset="0"/>
              <a:ea typeface="宋体" panose="02010600030101010101" pitchFamily="2" charset="-122"/>
            </a:endParaRPr>
          </a:p>
          <a:p>
            <a:r>
              <a:rPr lang="en-US" altLang="zh-CN" dirty="0">
                <a:latin typeface="Times New Roman" panose="02020603050405020304" charset="0"/>
                <a:ea typeface="宋体" panose="02010600030101010101" pitchFamily="2" charset="-122"/>
              </a:rPr>
              <a:t>x must be heap-allocated because it is still reachable from the </a:t>
            </a:r>
            <a:r>
              <a:rPr lang="en-US" altLang="zh-CN" dirty="0" err="1">
                <a:latin typeface="Times New Roman" panose="02020603050405020304" charset="0"/>
                <a:ea typeface="宋体" panose="02010600030101010101" pitchFamily="2" charset="-122"/>
              </a:rPr>
              <a:t>var</a:t>
            </a:r>
            <a:r>
              <a:rPr lang="en-US" altLang="zh-CN" dirty="0">
                <a:latin typeface="Times New Roman" panose="02020603050405020304" charset="0"/>
                <a:ea typeface="宋体" panose="02010600030101010101" pitchFamily="2" charset="-122"/>
              </a:rPr>
              <a:t> global</a:t>
            </a:r>
            <a:r>
              <a:rPr lang="en-US" altLang="zh-CN" baseline="0" dirty="0">
                <a:latin typeface="Times New Roman" panose="02020603050405020304" charset="0"/>
                <a:ea typeface="宋体" panose="02010600030101010101" pitchFamily="2" charset="-122"/>
              </a:rPr>
              <a:t> after f has returned (that is, x escapes from f)</a:t>
            </a:r>
          </a:p>
          <a:p>
            <a:endParaRPr lang="en-US" altLang="zh-CN" baseline="0" dirty="0">
              <a:latin typeface="Times New Roman" panose="02020603050405020304" charset="0"/>
              <a:ea typeface="宋体" panose="02010600030101010101" pitchFamily="2" charset="-122"/>
            </a:endParaRPr>
          </a:p>
          <a:p>
            <a:r>
              <a:rPr lang="en-US" altLang="zh-CN" baseline="0" dirty="0">
                <a:latin typeface="Times New Roman" panose="02020603050405020304" charset="0"/>
                <a:ea typeface="宋体" panose="02010600030101010101" pitchFamily="2" charset="-122"/>
              </a:rPr>
              <a:t>It is safe to allocate *y on the stack, even though it was allocated with new.</a:t>
            </a:r>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21</a:t>
            </a:fld>
            <a:endParaRPr lang="zh-CN" altLang="en-US"/>
          </a:p>
        </p:txBody>
      </p:sp>
    </p:spTree>
    <p:extLst>
      <p:ext uri="{BB962C8B-B14F-4D97-AF65-F5344CB8AC3E}">
        <p14:creationId xmlns:p14="http://schemas.microsoft.com/office/powerpoint/2010/main" val="2349206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23</a:t>
            </a:fld>
            <a:endParaRPr lang="zh-CN" altLang="en-US"/>
          </a:p>
        </p:txBody>
      </p:sp>
    </p:spTree>
    <p:extLst>
      <p:ext uri="{BB962C8B-B14F-4D97-AF65-F5344CB8AC3E}">
        <p14:creationId xmlns:p14="http://schemas.microsoft.com/office/powerpoint/2010/main" val="3754503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24</a:t>
            </a:fld>
            <a:endParaRPr lang="zh-CN" altLang="en-US"/>
          </a:p>
        </p:txBody>
      </p:sp>
    </p:spTree>
    <p:extLst>
      <p:ext uri="{BB962C8B-B14F-4D97-AF65-F5344CB8AC3E}">
        <p14:creationId xmlns:p14="http://schemas.microsoft.com/office/powerpoint/2010/main" val="2027776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27</a:t>
            </a:fld>
            <a:endParaRPr lang="zh-CN" altLang="en-US"/>
          </a:p>
        </p:txBody>
      </p:sp>
    </p:spTree>
    <p:extLst>
      <p:ext uri="{BB962C8B-B14F-4D97-AF65-F5344CB8AC3E}">
        <p14:creationId xmlns:p14="http://schemas.microsoft.com/office/powerpoint/2010/main" val="3711130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29</a:t>
            </a:fld>
            <a:endParaRPr lang="zh-CN" altLang="en-US"/>
          </a:p>
        </p:txBody>
      </p:sp>
    </p:spTree>
    <p:extLst>
      <p:ext uri="{BB962C8B-B14F-4D97-AF65-F5344CB8AC3E}">
        <p14:creationId xmlns:p14="http://schemas.microsoft.com/office/powerpoint/2010/main" val="1673975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charset="0"/>
                <a:ea typeface="宋体" panose="02010600030101010101" pitchFamily="2" charset="-122"/>
              </a:rPr>
              <a:t>&lt;Go programming languages&gt;</a:t>
            </a:r>
          </a:p>
          <a:p>
            <a:r>
              <a:rPr lang="en-US" altLang="zh-CN" dirty="0">
                <a:latin typeface="Times New Roman" panose="02020603050405020304" charset="0"/>
                <a:ea typeface="宋体" panose="02010600030101010101" pitchFamily="2" charset="-122"/>
              </a:rPr>
              <a:t>Chapter</a:t>
            </a:r>
            <a:r>
              <a:rPr lang="en-US" altLang="zh-CN" baseline="0" dirty="0">
                <a:latin typeface="Times New Roman" panose="02020603050405020304" charset="0"/>
                <a:ea typeface="宋体" panose="02010600030101010101" pitchFamily="2" charset="-122"/>
              </a:rPr>
              <a:t> 2, </a:t>
            </a:r>
            <a:r>
              <a:rPr lang="en-US" altLang="zh-CN" dirty="0" smtClean="0">
                <a:latin typeface="Times New Roman" panose="02020603050405020304" charset="0"/>
                <a:ea typeface="宋体" panose="02010600030101010101" pitchFamily="2" charset="-122"/>
              </a:rPr>
              <a:t>2.7</a:t>
            </a:r>
          </a:p>
          <a:p>
            <a:endParaRPr lang="en-US" altLang="zh-CN" dirty="0" smtClean="0">
              <a:latin typeface="Times New Roman" panose="02020603050405020304" charset="0"/>
              <a:ea typeface="宋体" panose="02010600030101010101" pitchFamily="2" charset="-122"/>
            </a:endParaRPr>
          </a:p>
          <a:p>
            <a:r>
              <a:rPr lang="en-US" altLang="zh-CN" dirty="0" smtClean="0">
                <a:latin typeface="Times New Roman" panose="02020603050405020304" charset="0"/>
                <a:ea typeface="宋体" panose="02010600030101010101" pitchFamily="2" charset="-122"/>
              </a:rPr>
              <a:t>The scope of a declaration is the part of the source</a:t>
            </a:r>
            <a:r>
              <a:rPr lang="en-US" altLang="zh-CN" baseline="0" dirty="0" smtClean="0">
                <a:latin typeface="Times New Roman" panose="02020603050405020304" charset="0"/>
                <a:ea typeface="宋体" panose="02010600030101010101" pitchFamily="2" charset="-122"/>
              </a:rPr>
              <a:t> code where a use of the declared name refers to that declaration.</a:t>
            </a: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a:t>
            </a:fld>
            <a:endParaRPr lang="zh-CN" altLang="en-US"/>
          </a:p>
        </p:txBody>
      </p:sp>
    </p:spTree>
    <p:extLst>
      <p:ext uri="{BB962C8B-B14F-4D97-AF65-F5344CB8AC3E}">
        <p14:creationId xmlns:p14="http://schemas.microsoft.com/office/powerpoint/2010/main" val="346645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charset="0"/>
                <a:ea typeface="宋体" panose="02010600030101010101" pitchFamily="2" charset="-122"/>
              </a:rPr>
              <a:t>也叫做词法作用域</a:t>
            </a: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2022/4/1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2022/4/1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a:spLocks noChangeArrowheads="1"/>
          </p:cNvSpPr>
          <p:nvPr/>
        </p:nvSpPr>
        <p:spPr bwMode="auto">
          <a:xfrm>
            <a:off x="6097" y="4555077"/>
            <a:ext cx="12185902" cy="2287682"/>
          </a:xfrm>
          <a:prstGeom prst="rect">
            <a:avLst/>
          </a:prstGeom>
          <a:solidFill>
            <a:srgbClr val="8B0012"/>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1590">
              <a:solidFill>
                <a:srgbClr val="FFFFFF"/>
              </a:solidFill>
            </a:endParaRPr>
          </a:p>
        </p:txBody>
      </p:sp>
      <p:sp>
        <p:nvSpPr>
          <p:cNvPr id="2056" name="文本框 58"/>
          <p:cNvSpPr txBox="1">
            <a:spLocks noChangeArrowheads="1"/>
          </p:cNvSpPr>
          <p:nvPr/>
        </p:nvSpPr>
        <p:spPr bwMode="auto">
          <a:xfrm>
            <a:off x="394660" y="1697964"/>
            <a:ext cx="11402664" cy="84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r>
              <a:rPr lang="zh-CN" altLang="en-US" sz="4875" b="1" dirty="0">
                <a:solidFill>
                  <a:srgbClr val="9A0000"/>
                </a:solidFill>
                <a:latin typeface="微软雅黑" panose="020B0503020204020204" charset="-122"/>
                <a:ea typeface="微软雅黑" panose="020B0503020204020204" charset="-122"/>
              </a:rPr>
              <a:t>程序设计语言概论</a:t>
            </a:r>
            <a:endParaRPr lang="en-US" altLang="zh-CN" sz="4875" b="1" dirty="0">
              <a:solidFill>
                <a:srgbClr val="9A0000"/>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690" y="397957"/>
            <a:ext cx="2908610" cy="816970"/>
          </a:xfrm>
          <a:prstGeom prst="rect">
            <a:avLst/>
          </a:prstGeom>
        </p:spPr>
      </p:pic>
      <p:sp>
        <p:nvSpPr>
          <p:cNvPr id="2" name="文本框 1"/>
          <p:cNvSpPr txBox="1"/>
          <p:nvPr/>
        </p:nvSpPr>
        <p:spPr>
          <a:xfrm>
            <a:off x="2742556" y="3118982"/>
            <a:ext cx="6706870" cy="508000"/>
          </a:xfrm>
          <a:prstGeom prst="rect">
            <a:avLst/>
          </a:prstGeom>
          <a:noFill/>
        </p:spPr>
        <p:txBody>
          <a:bodyPr wrap="none" rtlCol="0">
            <a:spAutoFit/>
          </a:bodyPr>
          <a:lstStyle/>
          <a:p>
            <a:pPr algn="ctr"/>
            <a:r>
              <a:rPr lang="en-US" altLang="zh-CN" sz="2710" b="1" dirty="0">
                <a:solidFill>
                  <a:srgbClr val="9A0000"/>
                </a:solidFill>
                <a:latin typeface="微软雅黑" panose="020B0503020204020204" charset="-122"/>
                <a:ea typeface="微软雅黑" panose="020B0503020204020204" charset="-122"/>
              </a:rPr>
              <a:t>Concepts of Programming Languages</a:t>
            </a:r>
          </a:p>
        </p:txBody>
      </p:sp>
      <p:sp>
        <p:nvSpPr>
          <p:cNvPr id="7" name="文本框 6"/>
          <p:cNvSpPr txBox="1"/>
          <p:nvPr/>
        </p:nvSpPr>
        <p:spPr>
          <a:xfrm>
            <a:off x="7361308" y="4555077"/>
            <a:ext cx="4221092" cy="1594283"/>
          </a:xfrm>
          <a:prstGeom prst="rect">
            <a:avLst/>
          </a:prstGeom>
          <a:noFill/>
        </p:spPr>
        <p:txBody>
          <a:bodyPr wrap="none" rtlCol="0">
            <a:spAutoFit/>
          </a:bodyPr>
          <a:lstStyle/>
          <a:p>
            <a:pPr algn="r">
              <a:lnSpc>
                <a:spcPct val="150000"/>
              </a:lnSpc>
            </a:pPr>
            <a:r>
              <a:rPr lang="zh-CN" altLang="en-US" sz="2440" b="1" dirty="0">
                <a:solidFill>
                  <a:schemeClr val="bg1"/>
                </a:solidFill>
                <a:latin typeface="微软雅黑" panose="020B0503020204020204" charset="-122"/>
                <a:ea typeface="微软雅黑" panose="020B0503020204020204" charset="-122"/>
              </a:rPr>
              <a:t>马秀莉</a:t>
            </a:r>
            <a:r>
              <a:rPr lang="en-US" altLang="zh-CN" sz="2440" b="1" dirty="0">
                <a:solidFill>
                  <a:schemeClr val="bg1"/>
                </a:solidFill>
                <a:latin typeface="微软雅黑" panose="020B0503020204020204" charset="-122"/>
                <a:ea typeface="微软雅黑" panose="020B0503020204020204" charset="-122"/>
              </a:rPr>
              <a:t>   </a:t>
            </a:r>
            <a:r>
              <a:rPr lang="en-US" altLang="zh-CN" sz="2440" b="1" dirty="0" err="1">
                <a:solidFill>
                  <a:schemeClr val="bg1"/>
                </a:solidFill>
                <a:latin typeface="微软雅黑" panose="020B0503020204020204" charset="-122"/>
                <a:ea typeface="微软雅黑" panose="020B0503020204020204" charset="-122"/>
              </a:rPr>
              <a:t>xlma@pku.edu.cn</a:t>
            </a:r>
            <a:endParaRPr lang="en-US" altLang="zh-CN" sz="2440" b="1" dirty="0">
              <a:solidFill>
                <a:schemeClr val="bg1"/>
              </a:solidFill>
              <a:latin typeface="微软雅黑" panose="020B0503020204020204" charset="-122"/>
              <a:ea typeface="微软雅黑" panose="020B0503020204020204" charset="-122"/>
            </a:endParaRPr>
          </a:p>
          <a:p>
            <a:pPr algn="r">
              <a:lnSpc>
                <a:spcPct val="150000"/>
              </a:lnSpc>
            </a:pPr>
            <a:endParaRPr lang="en-US" altLang="zh-CN" sz="2440" dirty="0">
              <a:solidFill>
                <a:schemeClr val="bg1"/>
              </a:solidFill>
              <a:latin typeface="微软雅黑" panose="020B0503020204020204" charset="-122"/>
              <a:ea typeface="微软雅黑" panose="020B0503020204020204" charset="-122"/>
            </a:endParaRPr>
          </a:p>
          <a:p>
            <a:pPr algn="r"/>
            <a:endParaRPr lang="zh-CN" altLang="en-US" sz="2440"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0966"/>
    </mc:Choice>
    <mc:Fallback xmlns="">
      <p:transition spd="slow" advTm="1096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静态作用域（续）</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736454"/>
            <a:ext cx="11187859" cy="3877215"/>
          </a:xfrm>
          <a:prstGeom prst="rect">
            <a:avLst/>
          </a:prstGeom>
          <a:noFill/>
        </p:spPr>
        <p:txBody>
          <a:bodyPr wrap="square" rtlCol="0">
            <a:spAutoFit/>
          </a:bodyPr>
          <a:lstStyle/>
          <a:p>
            <a:pPr marL="342900" indent="-342900">
              <a:lnSpc>
                <a:spcPct val="130000"/>
              </a:lnSpc>
              <a:spcBef>
                <a:spcPts val="600"/>
              </a:spcBef>
              <a:buClr>
                <a:srgbClr val="C00000"/>
              </a:buClr>
              <a:buFont typeface="Wingdings" pitchFamily="2" charset="2"/>
              <a:buChar char="§"/>
            </a:pPr>
            <a:r>
              <a:rPr lang="zh-CN" altLang="en-US" sz="2400" b="1" dirty="0">
                <a:solidFill>
                  <a:srgbClr val="8B0012"/>
                </a:solidFill>
                <a:latin typeface="Helvetica" pitchFamily="2" charset="0"/>
              </a:rPr>
              <a:t>假设要求</a:t>
            </a:r>
            <a:r>
              <a:rPr lang="en-US" altLang="zh-CN" sz="2400" b="1" dirty="0">
                <a:solidFill>
                  <a:srgbClr val="8B0012"/>
                </a:solidFill>
                <a:latin typeface="Helvetica" pitchFamily="2" charset="0"/>
              </a:rPr>
              <a:t>D</a:t>
            </a:r>
            <a:r>
              <a:rPr lang="zh-CN" altLang="en-US" sz="2400" b="1" dirty="0">
                <a:solidFill>
                  <a:srgbClr val="8B0012"/>
                </a:solidFill>
                <a:latin typeface="Helvetica" pitchFamily="2" charset="0"/>
              </a:rPr>
              <a:t>现在必须访问</a:t>
            </a:r>
            <a:r>
              <a:rPr lang="en-US" altLang="zh-CN" sz="2400" b="1" dirty="0">
                <a:solidFill>
                  <a:srgbClr val="8B0012"/>
                </a:solidFill>
                <a:latin typeface="Helvetica" pitchFamily="2" charset="0"/>
              </a:rPr>
              <a:t>B</a:t>
            </a:r>
            <a:r>
              <a:rPr lang="zh-CN" altLang="en-US" sz="2400" b="1" dirty="0">
                <a:solidFill>
                  <a:srgbClr val="8B0012"/>
                </a:solidFill>
                <a:latin typeface="Helvetica" pitchFamily="2" charset="0"/>
              </a:rPr>
              <a:t>的某些数据</a:t>
            </a:r>
            <a:endParaRPr lang="en-US" altLang="zh-CN" sz="2400" b="1" dirty="0">
              <a:solidFill>
                <a:srgbClr val="8B0012"/>
              </a:solidFill>
              <a:latin typeface="Helvetica" pitchFamily="2" charset="0"/>
            </a:endParaRPr>
          </a:p>
          <a:p>
            <a:pPr marL="800100" lvl="1" indent="-342900">
              <a:lnSpc>
                <a:spcPct val="130000"/>
              </a:lnSpc>
              <a:spcBef>
                <a:spcPts val="600"/>
              </a:spcBef>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解决方案</a:t>
            </a:r>
            <a:endParaRPr lang="en-US" altLang="zh-CN" sz="2400" b="1" dirty="0">
              <a:solidFill>
                <a:srgbClr val="002060"/>
              </a:solidFill>
              <a:latin typeface="SimSun" panose="02010600030101010101" pitchFamily="2" charset="-122"/>
              <a:ea typeface="SimSun" panose="02010600030101010101" pitchFamily="2" charset="-122"/>
            </a:endParaRPr>
          </a:p>
          <a:p>
            <a:pPr marL="1257300" lvl="2" indent="-342900">
              <a:lnSpc>
                <a:spcPct val="130000"/>
              </a:lnSpc>
              <a:spcBef>
                <a:spcPts val="600"/>
              </a:spcBef>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将</a:t>
            </a:r>
            <a:r>
              <a:rPr lang="en-US" altLang="zh-CN" sz="2400" b="1" dirty="0">
                <a:solidFill>
                  <a:srgbClr val="002060"/>
                </a:solidFill>
                <a:latin typeface="SimSun" panose="02010600030101010101" pitchFamily="2" charset="-122"/>
                <a:ea typeface="SimSun" panose="02010600030101010101" pitchFamily="2" charset="-122"/>
              </a:rPr>
              <a:t>D</a:t>
            </a:r>
            <a:r>
              <a:rPr lang="zh-CN" altLang="en-US" sz="2400" b="1" dirty="0">
                <a:solidFill>
                  <a:srgbClr val="002060"/>
                </a:solidFill>
                <a:latin typeface="SimSun" panose="02010600030101010101" pitchFamily="2" charset="-122"/>
                <a:ea typeface="SimSun" panose="02010600030101010101" pitchFamily="2" charset="-122"/>
              </a:rPr>
              <a:t>放在</a:t>
            </a:r>
            <a:r>
              <a:rPr lang="en-US" altLang="zh-CN" sz="2400" b="1" dirty="0">
                <a:solidFill>
                  <a:srgbClr val="002060"/>
                </a:solidFill>
                <a:latin typeface="SimSun" panose="02010600030101010101" pitchFamily="2" charset="-122"/>
                <a:ea typeface="SimSun" panose="02010600030101010101" pitchFamily="2" charset="-122"/>
              </a:rPr>
              <a:t>B</a:t>
            </a:r>
            <a:r>
              <a:rPr lang="zh-CN" altLang="en-US" sz="2400" b="1" dirty="0">
                <a:solidFill>
                  <a:srgbClr val="002060"/>
                </a:solidFill>
                <a:latin typeface="SimSun" panose="02010600030101010101" pitchFamily="2" charset="-122"/>
                <a:ea typeface="SimSun" panose="02010600030101010101" pitchFamily="2" charset="-122"/>
              </a:rPr>
              <a:t>中（但那样的话它就不能再调用</a:t>
            </a:r>
            <a:r>
              <a:rPr lang="en-US" altLang="zh-CN" sz="2400" b="1" dirty="0">
                <a:solidFill>
                  <a:srgbClr val="002060"/>
                </a:solidFill>
                <a:latin typeface="SimSun" panose="02010600030101010101" pitchFamily="2" charset="-122"/>
                <a:ea typeface="SimSun" panose="02010600030101010101" pitchFamily="2" charset="-122"/>
              </a:rPr>
              <a:t>C</a:t>
            </a:r>
            <a:r>
              <a:rPr lang="zh-CN" altLang="en-US" sz="2400" b="1" dirty="0">
                <a:solidFill>
                  <a:srgbClr val="002060"/>
                </a:solidFill>
                <a:latin typeface="SimSun" panose="02010600030101010101" pitchFamily="2" charset="-122"/>
                <a:ea typeface="SimSun" panose="02010600030101010101" pitchFamily="2" charset="-122"/>
              </a:rPr>
              <a:t>了，</a:t>
            </a:r>
            <a:r>
              <a:rPr lang="en-US" altLang="zh-CN" sz="2400" b="1" dirty="0">
                <a:solidFill>
                  <a:srgbClr val="002060"/>
                </a:solidFill>
                <a:latin typeface="SimSun" panose="02010600030101010101" pitchFamily="2" charset="-122"/>
                <a:ea typeface="SimSun" panose="02010600030101010101" pitchFamily="2" charset="-122"/>
              </a:rPr>
              <a:t>D</a:t>
            </a:r>
            <a:r>
              <a:rPr lang="zh-CN" altLang="en-US" sz="2400" b="1" dirty="0">
                <a:solidFill>
                  <a:srgbClr val="002060"/>
                </a:solidFill>
                <a:latin typeface="SimSun" panose="02010600030101010101" pitchFamily="2" charset="-122"/>
                <a:ea typeface="SimSun" panose="02010600030101010101" pitchFamily="2" charset="-122"/>
              </a:rPr>
              <a:t>也不能访问</a:t>
            </a:r>
            <a:r>
              <a:rPr lang="en-US" altLang="zh-CN" sz="2400" b="1" dirty="0">
                <a:solidFill>
                  <a:srgbClr val="002060"/>
                </a:solidFill>
                <a:latin typeface="SimSun" panose="02010600030101010101" pitchFamily="2" charset="-122"/>
                <a:ea typeface="SimSun" panose="02010600030101010101" pitchFamily="2" charset="-122"/>
              </a:rPr>
              <a:t>A</a:t>
            </a:r>
            <a:r>
              <a:rPr lang="zh-CN" altLang="en-US" sz="2400" b="1" dirty="0">
                <a:solidFill>
                  <a:srgbClr val="002060"/>
                </a:solidFill>
                <a:latin typeface="SimSun" panose="02010600030101010101" pitchFamily="2" charset="-122"/>
                <a:ea typeface="SimSun" panose="02010600030101010101" pitchFamily="2" charset="-122"/>
              </a:rPr>
              <a:t>的变量了）</a:t>
            </a:r>
          </a:p>
          <a:p>
            <a:pPr marL="1257300" lvl="2" indent="-342900">
              <a:lnSpc>
                <a:spcPct val="130000"/>
              </a:lnSpc>
              <a:spcBef>
                <a:spcPts val="600"/>
              </a:spcBef>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将</a:t>
            </a:r>
            <a:r>
              <a:rPr lang="en-US" altLang="zh-CN" sz="2400" b="1" dirty="0">
                <a:solidFill>
                  <a:srgbClr val="002060"/>
                </a:solidFill>
                <a:latin typeface="SimSun" panose="02010600030101010101" pitchFamily="2" charset="-122"/>
                <a:ea typeface="SimSun" panose="02010600030101010101" pitchFamily="2" charset="-122"/>
              </a:rPr>
              <a:t>B</a:t>
            </a:r>
            <a:r>
              <a:rPr lang="zh-CN" altLang="en-US" sz="2400" b="1" dirty="0">
                <a:solidFill>
                  <a:srgbClr val="002060"/>
                </a:solidFill>
                <a:latin typeface="SimSun" panose="02010600030101010101" pitchFamily="2" charset="-122"/>
                <a:ea typeface="SimSun" panose="02010600030101010101" pitchFamily="2" charset="-122"/>
              </a:rPr>
              <a:t>中</a:t>
            </a:r>
            <a:r>
              <a:rPr lang="en-US" altLang="zh-CN" sz="2400" b="1" dirty="0">
                <a:solidFill>
                  <a:srgbClr val="002060"/>
                </a:solidFill>
                <a:latin typeface="SimSun" panose="02010600030101010101" pitchFamily="2" charset="-122"/>
                <a:ea typeface="SimSun" panose="02010600030101010101" pitchFamily="2" charset="-122"/>
              </a:rPr>
              <a:t>D</a:t>
            </a:r>
            <a:r>
              <a:rPr lang="zh-CN" altLang="en-US" sz="2400" b="1" dirty="0">
                <a:solidFill>
                  <a:srgbClr val="002060"/>
                </a:solidFill>
                <a:latin typeface="SimSun" panose="02010600030101010101" pitchFamily="2" charset="-122"/>
                <a:ea typeface="SimSun" panose="02010600030101010101" pitchFamily="2" charset="-122"/>
              </a:rPr>
              <a:t>需要的数据移到</a:t>
            </a:r>
            <a:r>
              <a:rPr lang="en-US" altLang="zh-CN" sz="2400" b="1" dirty="0">
                <a:solidFill>
                  <a:srgbClr val="002060"/>
                </a:solidFill>
                <a:latin typeface="SimSun" panose="02010600030101010101" pitchFamily="2" charset="-122"/>
                <a:ea typeface="SimSun" panose="02010600030101010101" pitchFamily="2" charset="-122"/>
              </a:rPr>
              <a:t>MAIN</a:t>
            </a:r>
            <a:r>
              <a:rPr lang="zh-CN" altLang="en-US" sz="2400" b="1" dirty="0">
                <a:solidFill>
                  <a:srgbClr val="002060"/>
                </a:solidFill>
                <a:latin typeface="SimSun" panose="02010600030101010101" pitchFamily="2" charset="-122"/>
                <a:ea typeface="SimSun" panose="02010600030101010101" pitchFamily="2" charset="-122"/>
              </a:rPr>
              <a:t>中</a:t>
            </a:r>
            <a:r>
              <a:rPr lang="zh-CN" altLang="en-US" sz="2400" b="1" dirty="0" smtClean="0">
                <a:solidFill>
                  <a:srgbClr val="002060"/>
                </a:solidFill>
                <a:latin typeface="SimSun" panose="02010600030101010101" pitchFamily="2" charset="-122"/>
                <a:ea typeface="SimSun" panose="02010600030101010101" pitchFamily="2" charset="-122"/>
              </a:rPr>
              <a:t>（但那样</a:t>
            </a:r>
            <a:r>
              <a:rPr lang="zh-CN" altLang="en-US" sz="2400" b="1" dirty="0">
                <a:solidFill>
                  <a:srgbClr val="002060"/>
                </a:solidFill>
                <a:latin typeface="SimSun" panose="02010600030101010101" pitchFamily="2" charset="-122"/>
                <a:ea typeface="SimSun" panose="02010600030101010101" pitchFamily="2" charset="-122"/>
              </a:rPr>
              <a:t>的话，所有的过程都能访问它们了）</a:t>
            </a:r>
            <a:endParaRPr lang="en-US" altLang="zh-CN" sz="2400" b="1" dirty="0">
              <a:solidFill>
                <a:srgbClr val="002060"/>
              </a:solidFill>
              <a:latin typeface="SimSun" panose="02010600030101010101" pitchFamily="2" charset="-122"/>
              <a:ea typeface="SimSun" panose="02010600030101010101" pitchFamily="2" charset="-122"/>
            </a:endParaRPr>
          </a:p>
          <a:p>
            <a:pPr marL="800100" lvl="1" indent="-342900">
              <a:lnSpc>
                <a:spcPct val="130000"/>
              </a:lnSpc>
              <a:spcBef>
                <a:spcPts val="600"/>
              </a:spcBef>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同样的问题也会发生在过程访问时（如</a:t>
            </a:r>
            <a:r>
              <a:rPr lang="en-US" altLang="zh-CN" sz="2400" b="1" dirty="0">
                <a:solidFill>
                  <a:srgbClr val="002060"/>
                </a:solidFill>
                <a:latin typeface="SimSun" panose="02010600030101010101" pitchFamily="2" charset="-122"/>
                <a:ea typeface="SimSun" panose="02010600030101010101" pitchFamily="2" charset="-122"/>
              </a:rPr>
              <a:t>E</a:t>
            </a:r>
            <a:r>
              <a:rPr lang="zh-CN" altLang="en-US" sz="2400" b="1" dirty="0">
                <a:solidFill>
                  <a:srgbClr val="002060"/>
                </a:solidFill>
                <a:latin typeface="SimSun" panose="02010600030101010101" pitchFamily="2" charset="-122"/>
                <a:ea typeface="SimSun" panose="02010600030101010101" pitchFamily="2" charset="-122"/>
              </a:rPr>
              <a:t>需调用</a:t>
            </a:r>
            <a:r>
              <a:rPr lang="en-US" altLang="zh-CN" sz="2400" b="1" dirty="0">
                <a:solidFill>
                  <a:srgbClr val="002060"/>
                </a:solidFill>
                <a:latin typeface="SimSun" panose="02010600030101010101" pitchFamily="2" charset="-122"/>
                <a:ea typeface="SimSun" panose="02010600030101010101" pitchFamily="2" charset="-122"/>
              </a:rPr>
              <a:t>D</a:t>
            </a:r>
            <a:r>
              <a:rPr lang="zh-CN" altLang="en-US" sz="2400" b="1" dirty="0">
                <a:solidFill>
                  <a:srgbClr val="002060"/>
                </a:solidFill>
                <a:latin typeface="SimSun" panose="02010600030101010101" pitchFamily="2" charset="-122"/>
                <a:ea typeface="SimSun" panose="02010600030101010101" pitchFamily="2" charset="-122"/>
              </a:rPr>
              <a:t>）</a:t>
            </a:r>
            <a:endParaRPr lang="en-US" altLang="zh-CN" sz="2400" b="1" dirty="0">
              <a:solidFill>
                <a:srgbClr val="002060"/>
              </a:solidFill>
              <a:latin typeface="SimSun" panose="02010600030101010101" pitchFamily="2" charset="-122"/>
              <a:ea typeface="SimSun" panose="02010600030101010101" pitchFamily="2" charset="-122"/>
            </a:endParaRPr>
          </a:p>
          <a:p>
            <a:pPr marL="342900" indent="-342900">
              <a:lnSpc>
                <a:spcPct val="130000"/>
              </a:lnSpc>
              <a:spcBef>
                <a:spcPts val="1200"/>
              </a:spcBef>
              <a:buClr>
                <a:srgbClr val="C00000"/>
              </a:buClr>
              <a:buFont typeface="Wingdings" pitchFamily="2" charset="2"/>
              <a:buChar char="§"/>
            </a:pPr>
            <a:r>
              <a:rPr lang="zh-CN" altLang="en-US" sz="2400" b="1" dirty="0">
                <a:solidFill>
                  <a:srgbClr val="8B0012"/>
                </a:solidFill>
                <a:latin typeface="Helvetica" pitchFamily="2" charset="0"/>
              </a:rPr>
              <a:t>总的来看：静态作用域通常鼓励使用较多的全局变量</a:t>
            </a:r>
          </a:p>
        </p:txBody>
      </p:sp>
    </p:spTree>
    <p:extLst>
      <p:ext uri="{BB962C8B-B14F-4D97-AF65-F5344CB8AC3E}">
        <p14:creationId xmlns:p14="http://schemas.microsoft.com/office/powerpoint/2010/main" val="24929649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50" b="1" dirty="0">
                <a:solidFill>
                  <a:prstClr val="black">
                    <a:lumMod val="65000"/>
                    <a:lumOff val="35000"/>
                  </a:prstClr>
                </a:solidFill>
                <a:ea typeface="微软雅黑" panose="020B0503020204020204" charset="-122"/>
                <a:sym typeface="Arial" panose="020B0604020202020204" pitchFamily="34" charset="0"/>
              </a:rPr>
              <a:t>Go</a:t>
            </a:r>
            <a:endParaRPr lang="zh-CN" altLang="en-US" sz="325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961699" y="1111576"/>
            <a:ext cx="10459521" cy="4524315"/>
          </a:xfrm>
          <a:prstGeom prst="rect">
            <a:avLst/>
          </a:prstGeom>
          <a:noFill/>
        </p:spPr>
        <p:txBody>
          <a:bodyPr wrap="square" rtlCol="0">
            <a:spAutoFit/>
          </a:bodyPr>
          <a:lstStyle/>
          <a:p>
            <a:pPr marL="342900" indent="-342900">
              <a:lnSpc>
                <a:spcPct val="200000"/>
              </a:lnSpc>
              <a:buClr>
                <a:srgbClr val="8B0012"/>
              </a:buClr>
              <a:buFont typeface="Wingdings" pitchFamily="2" charset="2"/>
              <a:buChar char="§"/>
            </a:pPr>
            <a:endParaRPr lang="zh-CN" altLang="en-US" sz="2400" dirty="0">
              <a:latin typeface="+mn-ea"/>
              <a:cs typeface="Microsoft Sans Serif" panose="020B0604020202020204" pitchFamily="34" charset="0"/>
            </a:endParaRPr>
          </a:p>
          <a:p>
            <a:r>
              <a:rPr lang="en-US" altLang="zh-CN" sz="2400" dirty="0" err="1">
                <a:latin typeface="Tahoma" panose="020B0604030504040204" pitchFamily="34" charset="0"/>
                <a:cs typeface="Tahoma" panose="020B0604030504040204" pitchFamily="34" charset="0"/>
              </a:rPr>
              <a:t>func</a:t>
            </a:r>
            <a:r>
              <a:rPr lang="en-US" altLang="zh-CN" sz="2400" dirty="0">
                <a:latin typeface="Tahoma" panose="020B0604030504040204" pitchFamily="34" charset="0"/>
                <a:cs typeface="Tahoma" panose="020B0604030504040204" pitchFamily="34" charset="0"/>
              </a:rPr>
              <a:t> main() {</a:t>
            </a:r>
            <a:endParaRPr lang="zh-CN" altLang="zh-CN" sz="2400" dirty="0">
              <a:latin typeface="Tahoma" panose="020B0604030504040204" pitchFamily="34" charset="0"/>
              <a:cs typeface="Tahoma" panose="020B0604030504040204" pitchFamily="34" charset="0"/>
            </a:endParaRPr>
          </a:p>
          <a:p>
            <a:r>
              <a:rPr lang="en-US" altLang="zh-CN" sz="2400" dirty="0">
                <a:latin typeface="Tahoma" panose="020B0604030504040204" pitchFamily="34" charset="0"/>
                <a:cs typeface="Tahoma" panose="020B0604030504040204" pitchFamily="34" charset="0"/>
              </a:rPr>
              <a:t>	</a:t>
            </a:r>
            <a:r>
              <a:rPr lang="en-US" altLang="zh-CN" sz="2400" b="1" dirty="0">
                <a:solidFill>
                  <a:srgbClr val="FF0000"/>
                </a:solidFill>
                <a:latin typeface="Tahoma" panose="020B0604030504040204" pitchFamily="34" charset="0"/>
                <a:cs typeface="Tahoma" panose="020B0604030504040204" pitchFamily="34" charset="0"/>
              </a:rPr>
              <a:t>x</a:t>
            </a:r>
            <a:r>
              <a:rPr lang="en-US" altLang="zh-CN" sz="2400" dirty="0">
                <a:latin typeface="Tahoma" panose="020B0604030504040204" pitchFamily="34" charset="0"/>
                <a:cs typeface="Tahoma" panose="020B0604030504040204" pitchFamily="34" charset="0"/>
              </a:rPr>
              <a:t> := “hello!”				</a:t>
            </a:r>
            <a:r>
              <a:rPr lang="en-US" altLang="zh-CN" sz="2400" dirty="0">
                <a:solidFill>
                  <a:srgbClr val="65757D"/>
                </a:solidFill>
                <a:latin typeface="Tahoma" panose="020B0604030504040204" pitchFamily="34" charset="0"/>
                <a:cs typeface="Tahoma" panose="020B0604030504040204" pitchFamily="34" charset="0"/>
              </a:rPr>
              <a:t>//short variable declaration</a:t>
            </a:r>
            <a:endParaRPr lang="zh-CN" altLang="zh-CN" sz="2400" dirty="0">
              <a:solidFill>
                <a:srgbClr val="65757D"/>
              </a:solidFill>
              <a:latin typeface="Tahoma" panose="020B0604030504040204" pitchFamily="34" charset="0"/>
              <a:cs typeface="Tahoma" panose="020B0604030504040204" pitchFamily="34" charset="0"/>
            </a:endParaRPr>
          </a:p>
          <a:p>
            <a:r>
              <a:rPr lang="en-US" altLang="zh-CN" sz="2400" dirty="0">
                <a:latin typeface="Tahoma" panose="020B0604030504040204" pitchFamily="34" charset="0"/>
                <a:cs typeface="Tahoma" panose="020B0604030504040204" pitchFamily="34" charset="0"/>
              </a:rPr>
              <a:t>	for</a:t>
            </a:r>
            <a:r>
              <a:rPr lang="en-US" altLang="zh-CN" sz="2400" b="1" dirty="0">
                <a:solidFill>
                  <a:srgbClr val="0070C0"/>
                </a:solidFill>
                <a:latin typeface="Tahoma" panose="020B0604030504040204" pitchFamily="34" charset="0"/>
                <a:cs typeface="Tahoma" panose="020B0604030504040204" pitchFamily="34" charset="0"/>
              </a:rPr>
              <a:t> </a:t>
            </a:r>
            <a:r>
              <a:rPr lang="en-US" altLang="zh-CN" sz="2400" dirty="0" err="1">
                <a:latin typeface="Tahoma" panose="020B0604030504040204" pitchFamily="34" charset="0"/>
                <a:cs typeface="Tahoma" panose="020B0604030504040204" pitchFamily="34" charset="0"/>
              </a:rPr>
              <a:t>i</a:t>
            </a:r>
            <a:r>
              <a:rPr lang="en-US" altLang="zh-CN" sz="2400" b="1" dirty="0">
                <a:solidFill>
                  <a:srgbClr val="0070C0"/>
                </a:solidFill>
                <a:latin typeface="Tahoma" panose="020B0604030504040204" pitchFamily="34" charset="0"/>
                <a:cs typeface="Tahoma" panose="020B0604030504040204" pitchFamily="34" charset="0"/>
              </a:rPr>
              <a:t> </a:t>
            </a:r>
            <a:r>
              <a:rPr lang="en-US" altLang="zh-CN" sz="2400" dirty="0">
                <a:latin typeface="Tahoma" panose="020B0604030504040204" pitchFamily="34" charset="0"/>
                <a:cs typeface="Tahoma" panose="020B0604030504040204" pitchFamily="34" charset="0"/>
              </a:rPr>
              <a:t>:= 0; </a:t>
            </a:r>
            <a:r>
              <a:rPr lang="en-US" altLang="zh-CN" sz="2400" dirty="0" err="1">
                <a:latin typeface="Tahoma" panose="020B0604030504040204" pitchFamily="34" charset="0"/>
                <a:cs typeface="Tahoma" panose="020B0604030504040204" pitchFamily="34" charset="0"/>
              </a:rPr>
              <a:t>i</a:t>
            </a:r>
            <a:r>
              <a:rPr lang="en-US" altLang="zh-CN" sz="2400" dirty="0">
                <a:latin typeface="Tahoma" panose="020B0604030504040204" pitchFamily="34" charset="0"/>
                <a:cs typeface="Tahoma" panose="020B0604030504040204" pitchFamily="34" charset="0"/>
              </a:rPr>
              <a:t> &lt; </a:t>
            </a:r>
            <a:r>
              <a:rPr lang="en-US" altLang="zh-CN" sz="2400" dirty="0" err="1">
                <a:latin typeface="Tahoma" panose="020B0604030504040204" pitchFamily="34" charset="0"/>
                <a:cs typeface="Tahoma" panose="020B0604030504040204" pitchFamily="34" charset="0"/>
              </a:rPr>
              <a:t>len</a:t>
            </a:r>
            <a:r>
              <a:rPr lang="en-US" altLang="zh-CN" sz="2400" dirty="0">
                <a:latin typeface="Tahoma" panose="020B0604030504040204" pitchFamily="34" charset="0"/>
                <a:cs typeface="Tahoma" panose="020B0604030504040204" pitchFamily="34" charset="0"/>
              </a:rPr>
              <a:t>(</a:t>
            </a:r>
            <a:r>
              <a:rPr lang="en-US" altLang="zh-CN" sz="2400" b="1" dirty="0">
                <a:solidFill>
                  <a:srgbClr val="FF0000"/>
                </a:solidFill>
                <a:latin typeface="Tahoma" panose="020B0604030504040204" pitchFamily="34" charset="0"/>
                <a:cs typeface="Tahoma" panose="020B0604030504040204" pitchFamily="34" charset="0"/>
              </a:rPr>
              <a:t>x</a:t>
            </a:r>
            <a:r>
              <a:rPr lang="en-US" altLang="zh-CN" sz="2400" dirty="0">
                <a:latin typeface="Tahoma" panose="020B0604030504040204" pitchFamily="34" charset="0"/>
                <a:cs typeface="Tahoma" panose="020B0604030504040204" pitchFamily="34" charset="0"/>
              </a:rPr>
              <a:t>); </a:t>
            </a:r>
            <a:r>
              <a:rPr lang="en-US" altLang="zh-CN" sz="2400" dirty="0" err="1">
                <a:latin typeface="Tahoma" panose="020B0604030504040204" pitchFamily="34" charset="0"/>
                <a:cs typeface="Tahoma" panose="020B0604030504040204" pitchFamily="34" charset="0"/>
              </a:rPr>
              <a:t>i</a:t>
            </a:r>
            <a:r>
              <a:rPr lang="en-US" altLang="zh-CN" sz="2400" dirty="0">
                <a:latin typeface="Tahoma" panose="020B0604030504040204" pitchFamily="34" charset="0"/>
                <a:cs typeface="Tahoma" panose="020B0604030504040204" pitchFamily="34" charset="0"/>
              </a:rPr>
              <a:t>++ {</a:t>
            </a:r>
            <a:endParaRPr lang="zh-CN" altLang="zh-CN" sz="2400" dirty="0">
              <a:latin typeface="Tahoma" panose="020B0604030504040204" pitchFamily="34" charset="0"/>
              <a:cs typeface="Tahoma" panose="020B0604030504040204" pitchFamily="34" charset="0"/>
            </a:endParaRPr>
          </a:p>
          <a:p>
            <a:r>
              <a:rPr lang="en-US" altLang="zh-CN" sz="2400" dirty="0">
                <a:latin typeface="Tahoma" panose="020B0604030504040204" pitchFamily="34" charset="0"/>
                <a:cs typeface="Tahoma" panose="020B0604030504040204" pitchFamily="34" charset="0"/>
              </a:rPr>
              <a:t>		</a:t>
            </a:r>
            <a:r>
              <a:rPr lang="en-US" altLang="zh-CN" sz="2400" b="1" dirty="0">
                <a:solidFill>
                  <a:srgbClr val="002060"/>
                </a:solidFill>
                <a:latin typeface="Tahoma" panose="020B0604030504040204" pitchFamily="34" charset="0"/>
                <a:cs typeface="Tahoma" panose="020B0604030504040204" pitchFamily="34" charset="0"/>
              </a:rPr>
              <a:t>x</a:t>
            </a:r>
            <a:r>
              <a:rPr lang="en-US" altLang="zh-CN" sz="2400" dirty="0">
                <a:latin typeface="Tahoma" panose="020B0604030504040204" pitchFamily="34" charset="0"/>
                <a:cs typeface="Tahoma" panose="020B0604030504040204" pitchFamily="34" charset="0"/>
              </a:rPr>
              <a:t> := </a:t>
            </a:r>
            <a:r>
              <a:rPr lang="en-US" altLang="zh-CN" sz="2400" b="1" dirty="0">
                <a:solidFill>
                  <a:srgbClr val="FF0000"/>
                </a:solidFill>
                <a:latin typeface="Tahoma" panose="020B0604030504040204" pitchFamily="34" charset="0"/>
                <a:cs typeface="Tahoma" panose="020B0604030504040204" pitchFamily="34" charset="0"/>
              </a:rPr>
              <a:t>x</a:t>
            </a:r>
            <a:r>
              <a:rPr lang="en-US" altLang="zh-CN" sz="2400" dirty="0">
                <a:latin typeface="Tahoma" panose="020B0604030504040204" pitchFamily="34" charset="0"/>
                <a:cs typeface="Tahoma" panose="020B0604030504040204" pitchFamily="34" charset="0"/>
              </a:rPr>
              <a:t>[</a:t>
            </a:r>
            <a:r>
              <a:rPr lang="en-US" altLang="zh-CN" sz="2400" dirty="0" err="1">
                <a:latin typeface="Tahoma" panose="020B0604030504040204" pitchFamily="34" charset="0"/>
                <a:cs typeface="Tahoma" panose="020B0604030504040204" pitchFamily="34" charset="0"/>
              </a:rPr>
              <a:t>i</a:t>
            </a:r>
            <a:r>
              <a:rPr lang="en-US" altLang="zh-CN" sz="2400" dirty="0">
                <a:latin typeface="Tahoma" panose="020B0604030504040204" pitchFamily="34" charset="0"/>
                <a:cs typeface="Tahoma" panose="020B0604030504040204" pitchFamily="34" charset="0"/>
              </a:rPr>
              <a:t>]</a:t>
            </a:r>
            <a:endParaRPr lang="zh-CN" altLang="zh-CN" sz="2400" dirty="0">
              <a:latin typeface="Tahoma" panose="020B0604030504040204" pitchFamily="34" charset="0"/>
              <a:cs typeface="Tahoma" panose="020B0604030504040204" pitchFamily="34" charset="0"/>
            </a:endParaRPr>
          </a:p>
          <a:p>
            <a:r>
              <a:rPr lang="en-US" altLang="zh-CN" sz="2400" dirty="0">
                <a:latin typeface="Tahoma" panose="020B0604030504040204" pitchFamily="34" charset="0"/>
                <a:cs typeface="Tahoma" panose="020B0604030504040204" pitchFamily="34" charset="0"/>
              </a:rPr>
              <a:t>		if </a:t>
            </a:r>
            <a:r>
              <a:rPr lang="en-US" altLang="zh-CN" sz="2400" b="1" dirty="0">
                <a:solidFill>
                  <a:srgbClr val="002060"/>
                </a:solidFill>
                <a:latin typeface="Tahoma" panose="020B0604030504040204" pitchFamily="34" charset="0"/>
                <a:cs typeface="Tahoma" panose="020B0604030504040204" pitchFamily="34" charset="0"/>
              </a:rPr>
              <a:t>x</a:t>
            </a:r>
            <a:r>
              <a:rPr lang="en-US" altLang="zh-CN" sz="2400" dirty="0">
                <a:latin typeface="Tahoma" panose="020B0604030504040204" pitchFamily="34" charset="0"/>
                <a:cs typeface="Tahoma" panose="020B0604030504040204" pitchFamily="34" charset="0"/>
              </a:rPr>
              <a:t> != ‘!’ {</a:t>
            </a:r>
            <a:endParaRPr lang="zh-CN" altLang="zh-CN" sz="2400" dirty="0">
              <a:latin typeface="Tahoma" panose="020B0604030504040204" pitchFamily="34" charset="0"/>
              <a:cs typeface="Tahoma" panose="020B0604030504040204" pitchFamily="34" charset="0"/>
            </a:endParaRPr>
          </a:p>
          <a:p>
            <a:r>
              <a:rPr lang="en-US" altLang="zh-CN" sz="2400" dirty="0">
                <a:latin typeface="Tahoma" panose="020B0604030504040204" pitchFamily="34" charset="0"/>
                <a:cs typeface="Tahoma" panose="020B0604030504040204" pitchFamily="34" charset="0"/>
              </a:rPr>
              <a:t>			</a:t>
            </a:r>
            <a:r>
              <a:rPr lang="en-US" altLang="zh-CN" sz="2400" b="1" dirty="0">
                <a:solidFill>
                  <a:srgbClr val="00B050"/>
                </a:solidFill>
                <a:latin typeface="Tahoma" panose="020B0604030504040204" pitchFamily="34" charset="0"/>
                <a:cs typeface="Tahoma" panose="020B0604030504040204" pitchFamily="34" charset="0"/>
              </a:rPr>
              <a:t>x</a:t>
            </a:r>
            <a:r>
              <a:rPr lang="en-US" altLang="zh-CN" sz="2400" dirty="0">
                <a:latin typeface="Tahoma" panose="020B0604030504040204" pitchFamily="34" charset="0"/>
                <a:cs typeface="Tahoma" panose="020B0604030504040204" pitchFamily="34" charset="0"/>
              </a:rPr>
              <a:t> := </a:t>
            </a:r>
            <a:r>
              <a:rPr lang="en-US" altLang="zh-CN" sz="2400" b="1" dirty="0">
                <a:solidFill>
                  <a:srgbClr val="002060"/>
                </a:solidFill>
                <a:latin typeface="Tahoma" panose="020B0604030504040204" pitchFamily="34" charset="0"/>
                <a:cs typeface="Tahoma" panose="020B0604030504040204" pitchFamily="34" charset="0"/>
              </a:rPr>
              <a:t>x</a:t>
            </a:r>
            <a:r>
              <a:rPr lang="en-US" altLang="zh-CN" sz="2400" dirty="0">
                <a:latin typeface="Tahoma" panose="020B0604030504040204" pitchFamily="34" charset="0"/>
                <a:cs typeface="Tahoma" panose="020B0604030504040204" pitchFamily="34" charset="0"/>
              </a:rPr>
              <a:t> + ‘A’- ‘a’</a:t>
            </a:r>
            <a:endParaRPr lang="zh-CN" altLang="zh-CN" sz="2400" dirty="0">
              <a:latin typeface="Tahoma" panose="020B0604030504040204" pitchFamily="34" charset="0"/>
              <a:cs typeface="Tahoma" panose="020B0604030504040204" pitchFamily="34" charset="0"/>
            </a:endParaRPr>
          </a:p>
          <a:p>
            <a:r>
              <a:rPr lang="en-US" altLang="zh-CN" sz="2400" dirty="0">
                <a:latin typeface="Tahoma" panose="020B0604030504040204" pitchFamily="34" charset="0"/>
                <a:cs typeface="Tahoma" panose="020B0604030504040204" pitchFamily="34" charset="0"/>
              </a:rPr>
              <a:t>			</a:t>
            </a:r>
            <a:r>
              <a:rPr lang="en-US" altLang="zh-CN" sz="2400" dirty="0" err="1">
                <a:latin typeface="Tahoma" panose="020B0604030504040204" pitchFamily="34" charset="0"/>
                <a:cs typeface="Tahoma" panose="020B0604030504040204" pitchFamily="34" charset="0"/>
              </a:rPr>
              <a:t>fmt.Printf</a:t>
            </a:r>
            <a:r>
              <a:rPr lang="en-US" altLang="zh-CN" sz="2400" dirty="0">
                <a:latin typeface="Tahoma" panose="020B0604030504040204" pitchFamily="34" charset="0"/>
                <a:cs typeface="Tahoma" panose="020B0604030504040204" pitchFamily="34" charset="0"/>
              </a:rPr>
              <a:t>(“%c”, </a:t>
            </a:r>
            <a:r>
              <a:rPr lang="en-US" altLang="zh-CN" sz="2400" b="1" dirty="0">
                <a:solidFill>
                  <a:srgbClr val="00B050"/>
                </a:solidFill>
                <a:latin typeface="Tahoma" panose="020B0604030504040204" pitchFamily="34" charset="0"/>
                <a:cs typeface="Tahoma" panose="020B0604030504040204" pitchFamily="34" charset="0"/>
              </a:rPr>
              <a:t>x</a:t>
            </a:r>
            <a:r>
              <a:rPr lang="en-US" altLang="zh-CN" sz="2400" dirty="0">
                <a:latin typeface="Tahoma" panose="020B0604030504040204" pitchFamily="34" charset="0"/>
                <a:cs typeface="Tahoma" panose="020B0604030504040204" pitchFamily="34" charset="0"/>
              </a:rPr>
              <a:t>)  //”HELLO”</a:t>
            </a:r>
            <a:endParaRPr lang="zh-CN" altLang="zh-CN" sz="2400" dirty="0">
              <a:latin typeface="Tahoma" panose="020B0604030504040204" pitchFamily="34" charset="0"/>
              <a:cs typeface="Tahoma" panose="020B0604030504040204" pitchFamily="34" charset="0"/>
            </a:endParaRPr>
          </a:p>
          <a:p>
            <a:r>
              <a:rPr lang="en-US" altLang="zh-CN" sz="2400" dirty="0">
                <a:latin typeface="Tahoma" panose="020B0604030504040204" pitchFamily="34" charset="0"/>
                <a:cs typeface="Tahoma" panose="020B0604030504040204" pitchFamily="34" charset="0"/>
              </a:rPr>
              <a:t>		}</a:t>
            </a:r>
            <a:endParaRPr lang="zh-CN" altLang="zh-CN" sz="2400" dirty="0">
              <a:latin typeface="Tahoma" panose="020B0604030504040204" pitchFamily="34" charset="0"/>
              <a:cs typeface="Tahoma" panose="020B0604030504040204" pitchFamily="34" charset="0"/>
            </a:endParaRPr>
          </a:p>
          <a:p>
            <a:r>
              <a:rPr lang="en-US" altLang="zh-CN" sz="2400" dirty="0">
                <a:latin typeface="Tahoma" panose="020B0604030504040204" pitchFamily="34" charset="0"/>
                <a:cs typeface="Tahoma" panose="020B0604030504040204" pitchFamily="34" charset="0"/>
              </a:rPr>
              <a:t>	}</a:t>
            </a:r>
            <a:endParaRPr lang="zh-CN" altLang="zh-CN" sz="2400" dirty="0">
              <a:latin typeface="Tahoma" panose="020B0604030504040204" pitchFamily="34" charset="0"/>
              <a:cs typeface="Tahoma" panose="020B0604030504040204" pitchFamily="34" charset="0"/>
            </a:endParaRPr>
          </a:p>
          <a:p>
            <a:r>
              <a:rPr lang="en-US" altLang="zh-CN" sz="2400" dirty="0">
                <a:latin typeface="Tahoma" panose="020B0604030504040204" pitchFamily="34" charset="0"/>
                <a:cs typeface="Tahoma" panose="020B0604030504040204" pitchFamily="34" charset="0"/>
              </a:rPr>
              <a:t>}</a:t>
            </a:r>
            <a:endParaRPr lang="zh-CN" altLang="zh-CN" sz="24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7969138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50" b="1" dirty="0">
                <a:solidFill>
                  <a:prstClr val="black">
                    <a:lumMod val="65000"/>
                    <a:lumOff val="35000"/>
                  </a:prstClr>
                </a:solidFill>
                <a:ea typeface="微软雅黑" panose="020B0503020204020204" charset="-122"/>
                <a:sym typeface="Arial" panose="020B0604020202020204" pitchFamily="34" charset="0"/>
              </a:rPr>
              <a:t>Go</a:t>
            </a:r>
            <a:endParaRPr lang="zh-CN" altLang="en-US" sz="325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961699" y="1111576"/>
            <a:ext cx="10459521" cy="4154984"/>
          </a:xfrm>
          <a:prstGeom prst="rect">
            <a:avLst/>
          </a:prstGeom>
          <a:noFill/>
        </p:spPr>
        <p:txBody>
          <a:bodyPr wrap="square" rtlCol="0">
            <a:spAutoFit/>
          </a:bodyPr>
          <a:lstStyle/>
          <a:p>
            <a:pPr marL="342900" indent="-342900">
              <a:lnSpc>
                <a:spcPct val="200000"/>
              </a:lnSpc>
              <a:buClr>
                <a:srgbClr val="8B0012"/>
              </a:buClr>
              <a:buFont typeface="Wingdings" pitchFamily="2" charset="2"/>
              <a:buChar char="§"/>
            </a:pPr>
            <a:endParaRPr lang="zh-CN" altLang="en-US" sz="2400" dirty="0">
              <a:latin typeface="+mn-ea"/>
              <a:cs typeface="Microsoft Sans Serif" panose="020B0604020202020204" pitchFamily="34" charset="0"/>
            </a:endParaRPr>
          </a:p>
          <a:p>
            <a:r>
              <a:rPr lang="en-US" altLang="zh-CN" sz="2800" dirty="0" err="1"/>
              <a:t>func</a:t>
            </a:r>
            <a:r>
              <a:rPr lang="en-US" altLang="zh-CN" sz="2800" dirty="0"/>
              <a:t> main() {</a:t>
            </a:r>
            <a:endParaRPr lang="zh-CN" altLang="zh-CN" sz="2800" dirty="0"/>
          </a:p>
          <a:p>
            <a:r>
              <a:rPr lang="en-US" altLang="zh-CN" sz="2800" dirty="0"/>
              <a:t>	</a:t>
            </a:r>
            <a:r>
              <a:rPr lang="en-US" altLang="zh-CN" sz="2800" b="1" dirty="0">
                <a:solidFill>
                  <a:srgbClr val="FF0000"/>
                </a:solidFill>
              </a:rPr>
              <a:t>x</a:t>
            </a:r>
            <a:r>
              <a:rPr lang="en-US" altLang="zh-CN" sz="2800" dirty="0"/>
              <a:t> := “hello”</a:t>
            </a:r>
            <a:endParaRPr lang="zh-CN" altLang="zh-CN" sz="2800" dirty="0"/>
          </a:p>
          <a:p>
            <a:r>
              <a:rPr lang="en-US" altLang="zh-CN" sz="2800" dirty="0"/>
              <a:t>	for _, </a:t>
            </a:r>
            <a:r>
              <a:rPr lang="en-US" altLang="zh-CN" sz="2800" b="1" dirty="0">
                <a:solidFill>
                  <a:srgbClr val="0070C0"/>
                </a:solidFill>
              </a:rPr>
              <a:t>x</a:t>
            </a:r>
            <a:r>
              <a:rPr lang="en-US" altLang="zh-CN" sz="2800" dirty="0"/>
              <a:t> := range </a:t>
            </a:r>
            <a:r>
              <a:rPr lang="en-US" altLang="zh-CN" sz="2800" dirty="0">
                <a:solidFill>
                  <a:srgbClr val="FF0000"/>
                </a:solidFill>
              </a:rPr>
              <a:t>x</a:t>
            </a:r>
            <a:r>
              <a:rPr lang="en-US" altLang="zh-CN" sz="2800" dirty="0"/>
              <a:t> {		</a:t>
            </a:r>
            <a:r>
              <a:rPr lang="en-US" altLang="zh-CN" sz="2000" dirty="0">
                <a:solidFill>
                  <a:srgbClr val="65757D"/>
                </a:solidFill>
              </a:rPr>
              <a:t>//range produces a pair of values: the index 							   and the element</a:t>
            </a:r>
            <a:endParaRPr lang="zh-CN" altLang="zh-CN" sz="2000" dirty="0">
              <a:solidFill>
                <a:srgbClr val="65757D"/>
              </a:solidFill>
            </a:endParaRPr>
          </a:p>
          <a:p>
            <a:r>
              <a:rPr lang="en-US" altLang="zh-CN" sz="2800" dirty="0"/>
              <a:t>		</a:t>
            </a:r>
            <a:r>
              <a:rPr lang="en-US" altLang="zh-CN" sz="2800" b="1" dirty="0">
                <a:solidFill>
                  <a:srgbClr val="00B050"/>
                </a:solidFill>
              </a:rPr>
              <a:t>x</a:t>
            </a:r>
            <a:r>
              <a:rPr lang="en-US" altLang="zh-CN" sz="2800" dirty="0"/>
              <a:t>:= </a:t>
            </a:r>
            <a:r>
              <a:rPr lang="en-US" altLang="zh-CN" sz="2800" b="1" dirty="0">
                <a:solidFill>
                  <a:srgbClr val="0070C0"/>
                </a:solidFill>
              </a:rPr>
              <a:t>x</a:t>
            </a:r>
            <a:r>
              <a:rPr lang="en-US" altLang="zh-CN" sz="2800" dirty="0"/>
              <a:t> + ‘A’- ‘a’</a:t>
            </a:r>
            <a:endParaRPr lang="zh-CN" altLang="zh-CN" sz="2800" dirty="0"/>
          </a:p>
          <a:p>
            <a:r>
              <a:rPr lang="en-US" altLang="zh-CN" sz="2800" dirty="0"/>
              <a:t>		</a:t>
            </a:r>
            <a:r>
              <a:rPr lang="en-US" altLang="zh-CN" sz="2800" dirty="0" err="1"/>
              <a:t>fmt.Printf</a:t>
            </a:r>
            <a:r>
              <a:rPr lang="en-US" altLang="zh-CN" sz="2800" dirty="0"/>
              <a:t>(“%c”, </a:t>
            </a:r>
            <a:r>
              <a:rPr lang="en-US" altLang="zh-CN" sz="2800" b="1" dirty="0">
                <a:solidFill>
                  <a:srgbClr val="00B050"/>
                </a:solidFill>
              </a:rPr>
              <a:t>x</a:t>
            </a:r>
            <a:r>
              <a:rPr lang="en-US" altLang="zh-CN" sz="2800" dirty="0"/>
              <a:t>)</a:t>
            </a:r>
            <a:endParaRPr lang="zh-CN" altLang="zh-CN" sz="2800" dirty="0"/>
          </a:p>
          <a:p>
            <a:r>
              <a:rPr lang="en-US" altLang="zh-CN" sz="2800" dirty="0"/>
              <a:t>	}</a:t>
            </a:r>
            <a:endParaRPr lang="zh-CN" altLang="zh-CN" sz="2800" dirty="0"/>
          </a:p>
          <a:p>
            <a:r>
              <a:rPr lang="en-US" altLang="zh-CN" sz="2800" dirty="0"/>
              <a:t>}</a:t>
            </a:r>
            <a:endParaRPr lang="zh-CN" altLang="zh-CN" sz="2800" dirty="0"/>
          </a:p>
        </p:txBody>
      </p:sp>
    </p:spTree>
    <p:extLst>
      <p:ext uri="{BB962C8B-B14F-4D97-AF65-F5344CB8AC3E}">
        <p14:creationId xmlns:p14="http://schemas.microsoft.com/office/powerpoint/2010/main" val="340207556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12988" y="1376619"/>
            <a:ext cx="11032302" cy="2677656"/>
          </a:xfrm>
          <a:prstGeom prst="rect">
            <a:avLst/>
          </a:prstGeom>
          <a:noFill/>
        </p:spPr>
        <p:txBody>
          <a:bodyPr wrap="square" rtlCol="0">
            <a:spAutoFit/>
          </a:bodyPr>
          <a:lstStyle/>
          <a:p>
            <a:pPr>
              <a:spcBef>
                <a:spcPct val="0"/>
              </a:spcBef>
              <a:buFontTx/>
              <a:buNone/>
            </a:pPr>
            <a:r>
              <a:rPr lang="en-US" altLang="zh-CN" sz="2400" b="1" dirty="0"/>
              <a:t>if f, err := </a:t>
            </a:r>
            <a:r>
              <a:rPr lang="en-US" altLang="zh-CN" sz="2400" b="1" dirty="0" err="1"/>
              <a:t>os.Open</a:t>
            </a:r>
            <a:r>
              <a:rPr lang="en-US" altLang="zh-CN" sz="2400" b="1" dirty="0"/>
              <a:t>(</a:t>
            </a:r>
            <a:r>
              <a:rPr lang="en-US" altLang="zh-CN" sz="2400" b="1" dirty="0" err="1"/>
              <a:t>fname</a:t>
            </a:r>
            <a:r>
              <a:rPr lang="en-US" altLang="zh-CN" sz="2400" b="1" dirty="0"/>
              <a:t>); err != nil {    	</a:t>
            </a:r>
          </a:p>
          <a:p>
            <a:pPr>
              <a:spcBef>
                <a:spcPct val="0"/>
              </a:spcBef>
              <a:buFontTx/>
              <a:buNone/>
            </a:pPr>
            <a:r>
              <a:rPr lang="en-US" altLang="zh-CN" sz="2400" b="1" dirty="0"/>
              <a:t>		return err</a:t>
            </a:r>
          </a:p>
          <a:p>
            <a:pPr>
              <a:spcBef>
                <a:spcPct val="0"/>
              </a:spcBef>
              <a:buFontTx/>
              <a:buNone/>
            </a:pPr>
            <a:r>
              <a:rPr lang="en-US" altLang="zh-CN" sz="2400" b="1" dirty="0"/>
              <a:t> }</a:t>
            </a:r>
          </a:p>
          <a:p>
            <a:pPr>
              <a:spcBef>
                <a:spcPct val="0"/>
              </a:spcBef>
              <a:buFontTx/>
              <a:buNone/>
            </a:pPr>
            <a:r>
              <a:rPr lang="en-US" altLang="zh-CN" sz="2400" b="1" dirty="0"/>
              <a:t> </a:t>
            </a:r>
            <a:r>
              <a:rPr lang="en-US" altLang="zh-CN" sz="2400" b="1" dirty="0" err="1"/>
              <a:t>f.ReadByte</a:t>
            </a:r>
            <a:r>
              <a:rPr lang="en-US" altLang="zh-CN" sz="2400" b="1" dirty="0"/>
              <a:t>()			//compile error, undefined f</a:t>
            </a:r>
          </a:p>
          <a:p>
            <a:pPr>
              <a:spcBef>
                <a:spcPct val="0"/>
              </a:spcBef>
              <a:buFontTx/>
              <a:buNone/>
            </a:pPr>
            <a:r>
              <a:rPr lang="en-US" altLang="zh-CN" sz="2400" b="1" dirty="0"/>
              <a:t> </a:t>
            </a:r>
            <a:r>
              <a:rPr lang="en-US" altLang="zh-CN" sz="2400" b="1" dirty="0" err="1"/>
              <a:t>f.Close</a:t>
            </a:r>
            <a:r>
              <a:rPr lang="en-US" altLang="zh-CN" sz="2400" b="1" dirty="0"/>
              <a:t>()			//compile error, undefined f</a:t>
            </a:r>
          </a:p>
          <a:p>
            <a:pPr>
              <a:spcBef>
                <a:spcPct val="0"/>
              </a:spcBef>
              <a:buFontTx/>
              <a:buNone/>
            </a:pPr>
            <a:endParaRPr lang="en-US" altLang="zh-CN" sz="2400" b="1" dirty="0"/>
          </a:p>
          <a:p>
            <a:pPr>
              <a:spcBef>
                <a:spcPct val="0"/>
              </a:spcBef>
              <a:buFontTx/>
              <a:buNone/>
            </a:pPr>
            <a:endParaRPr lang="en-US" altLang="zh-CN" sz="2400" b="1" dirty="0"/>
          </a:p>
        </p:txBody>
      </p:sp>
      <p:sp>
        <p:nvSpPr>
          <p:cNvPr id="8" name="TextBox 7">
            <a:extLst>
              <a:ext uri="{FF2B5EF4-FFF2-40B4-BE49-F238E27FC236}">
                <a16:creationId xmlns:a16="http://schemas.microsoft.com/office/drawing/2014/main" xmlns="" id="{AF74D714-4793-5A4C-A6B6-2869FFA60528}"/>
              </a:ext>
            </a:extLst>
          </p:cNvPr>
          <p:cNvSpPr txBox="1"/>
          <p:nvPr/>
        </p:nvSpPr>
        <p:spPr>
          <a:xfrm>
            <a:off x="6302187" y="4100441"/>
            <a:ext cx="5076825" cy="2308225"/>
          </a:xfrm>
          <a:prstGeom prst="rect">
            <a:avLst/>
          </a:prstGeom>
          <a:noFill/>
          <a:ln>
            <a:solidFill>
              <a:schemeClr val="accent1"/>
            </a:solidFill>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b="1" dirty="0">
                <a:latin typeface="Calibri" panose="020F0502020204030204" pitchFamily="34" charset="0"/>
              </a:rPr>
              <a:t>if f, err := </a:t>
            </a:r>
            <a:r>
              <a:rPr lang="en-US" altLang="zh-CN" b="1" dirty="0" err="1">
                <a:latin typeface="Calibri" panose="020F0502020204030204" pitchFamily="34" charset="0"/>
              </a:rPr>
              <a:t>os.Open</a:t>
            </a:r>
            <a:r>
              <a:rPr lang="en-US" altLang="zh-CN" b="1" dirty="0">
                <a:latin typeface="Calibri" panose="020F0502020204030204" pitchFamily="34" charset="0"/>
              </a:rPr>
              <a:t>(</a:t>
            </a:r>
            <a:r>
              <a:rPr lang="en-US" altLang="zh-CN" b="1" dirty="0" err="1">
                <a:latin typeface="Calibri" panose="020F0502020204030204" pitchFamily="34" charset="0"/>
              </a:rPr>
              <a:t>fname</a:t>
            </a:r>
            <a:r>
              <a:rPr lang="en-US" altLang="zh-CN" b="1" dirty="0">
                <a:latin typeface="Calibri" panose="020F0502020204030204" pitchFamily="34" charset="0"/>
              </a:rPr>
              <a:t>); err != nil {</a:t>
            </a:r>
            <a:endParaRPr lang="zh-CN" altLang="zh-CN" b="1" dirty="0">
              <a:latin typeface="Calibri" panose="020F0502020204030204" pitchFamily="34" charset="0"/>
            </a:endParaRPr>
          </a:p>
          <a:p>
            <a:r>
              <a:rPr lang="en-US" altLang="zh-CN" b="1" dirty="0">
                <a:latin typeface="Calibri" panose="020F0502020204030204" pitchFamily="34" charset="0"/>
              </a:rPr>
              <a:t>	return err</a:t>
            </a:r>
            <a:endParaRPr lang="zh-CN" altLang="zh-CN" b="1" dirty="0">
              <a:latin typeface="Calibri" panose="020F0502020204030204" pitchFamily="34" charset="0"/>
            </a:endParaRPr>
          </a:p>
          <a:p>
            <a:r>
              <a:rPr lang="en-US" altLang="zh-CN" b="1" dirty="0">
                <a:latin typeface="Calibri" panose="020F0502020204030204" pitchFamily="34" charset="0"/>
              </a:rPr>
              <a:t>} else {</a:t>
            </a:r>
            <a:endParaRPr lang="zh-CN" altLang="zh-CN" b="1" dirty="0">
              <a:latin typeface="Calibri" panose="020F0502020204030204" pitchFamily="34" charset="0"/>
            </a:endParaRPr>
          </a:p>
          <a:p>
            <a:r>
              <a:rPr lang="en-US" altLang="zh-CN" b="1" dirty="0">
                <a:latin typeface="Calibri" panose="020F0502020204030204" pitchFamily="34" charset="0"/>
              </a:rPr>
              <a:t>	</a:t>
            </a:r>
            <a:r>
              <a:rPr lang="en-US" altLang="zh-CN" b="1" dirty="0" err="1">
                <a:latin typeface="Calibri" panose="020F0502020204030204" pitchFamily="34" charset="0"/>
              </a:rPr>
              <a:t>f.ReadByte</a:t>
            </a:r>
            <a:r>
              <a:rPr lang="en-US" altLang="zh-CN" b="1" dirty="0">
                <a:latin typeface="Calibri" panose="020F0502020204030204" pitchFamily="34" charset="0"/>
              </a:rPr>
              <a:t>()</a:t>
            </a:r>
            <a:endParaRPr lang="zh-CN" altLang="zh-CN" b="1" dirty="0">
              <a:latin typeface="Calibri" panose="020F0502020204030204" pitchFamily="34" charset="0"/>
            </a:endParaRPr>
          </a:p>
          <a:p>
            <a:r>
              <a:rPr lang="en-US" altLang="zh-CN" b="1" dirty="0">
                <a:latin typeface="Calibri" panose="020F0502020204030204" pitchFamily="34" charset="0"/>
              </a:rPr>
              <a:t>	</a:t>
            </a:r>
            <a:r>
              <a:rPr lang="en-US" altLang="zh-CN" b="1" dirty="0" err="1">
                <a:latin typeface="Calibri" panose="020F0502020204030204" pitchFamily="34" charset="0"/>
              </a:rPr>
              <a:t>f.Close</a:t>
            </a:r>
            <a:r>
              <a:rPr lang="en-US" altLang="zh-CN" b="1" dirty="0">
                <a:latin typeface="Calibri" panose="020F0502020204030204" pitchFamily="34" charset="0"/>
              </a:rPr>
              <a:t>()</a:t>
            </a:r>
            <a:endParaRPr lang="zh-CN" altLang="zh-CN" b="1" dirty="0">
              <a:latin typeface="Calibri" panose="020F0502020204030204" pitchFamily="34" charset="0"/>
            </a:endParaRPr>
          </a:p>
          <a:p>
            <a:r>
              <a:rPr lang="en-US" altLang="zh-CN" b="1" dirty="0">
                <a:latin typeface="Calibri" panose="020F0502020204030204" pitchFamily="34" charset="0"/>
              </a:rPr>
              <a:t>}</a:t>
            </a:r>
            <a:endParaRPr lang="zh-CN" altLang="zh-CN" b="1" dirty="0">
              <a:latin typeface="Calibri" panose="020F0502020204030204" pitchFamily="34" charset="0"/>
            </a:endParaRPr>
          </a:p>
        </p:txBody>
      </p:sp>
      <p:sp>
        <p:nvSpPr>
          <p:cNvPr id="10" name="TextBox 9">
            <a:extLst>
              <a:ext uri="{FF2B5EF4-FFF2-40B4-BE49-F238E27FC236}">
                <a16:creationId xmlns:a16="http://schemas.microsoft.com/office/drawing/2014/main" xmlns="" id="{39EDFC03-44BA-D64F-ABE6-2D594AFB731C}"/>
              </a:ext>
            </a:extLst>
          </p:cNvPr>
          <p:cNvSpPr txBox="1"/>
          <p:nvPr/>
        </p:nvSpPr>
        <p:spPr>
          <a:xfrm>
            <a:off x="805815" y="4100441"/>
            <a:ext cx="5076825" cy="2308225"/>
          </a:xfrm>
          <a:prstGeom prst="rect">
            <a:avLst/>
          </a:prstGeom>
          <a:noFill/>
          <a:ln>
            <a:solidFill>
              <a:schemeClr val="accent1"/>
            </a:solidFill>
          </a:ln>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spcBef>
                <a:spcPct val="0"/>
              </a:spcBef>
              <a:buFont typeface="Arial" panose="020B0604020202020204" pitchFamily="34" charset="0"/>
              <a:buNone/>
            </a:pPr>
            <a:r>
              <a:rPr lang="en-US" altLang="zh-CN" dirty="0"/>
              <a:t>f, err := </a:t>
            </a:r>
            <a:r>
              <a:rPr lang="en-US" altLang="zh-CN" dirty="0" err="1"/>
              <a:t>os.Open</a:t>
            </a:r>
            <a:r>
              <a:rPr lang="en-US" altLang="zh-CN" dirty="0"/>
              <a:t>(</a:t>
            </a:r>
            <a:r>
              <a:rPr lang="en-US" altLang="zh-CN" dirty="0" err="1"/>
              <a:t>fname</a:t>
            </a:r>
            <a:r>
              <a:rPr lang="en-US" altLang="zh-CN" dirty="0"/>
              <a:t>)</a:t>
            </a:r>
            <a:endParaRPr lang="zh-CN" altLang="zh-CN" dirty="0"/>
          </a:p>
          <a:p>
            <a:pPr>
              <a:spcBef>
                <a:spcPct val="0"/>
              </a:spcBef>
              <a:buFont typeface="Arial" panose="020B0604020202020204" pitchFamily="34" charset="0"/>
              <a:buNone/>
            </a:pPr>
            <a:r>
              <a:rPr lang="en-US" altLang="zh-CN" dirty="0"/>
              <a:t>if err != nil {</a:t>
            </a:r>
            <a:endParaRPr lang="zh-CN" altLang="zh-CN" dirty="0"/>
          </a:p>
          <a:p>
            <a:pPr>
              <a:spcBef>
                <a:spcPct val="0"/>
              </a:spcBef>
              <a:buFont typeface="Arial" panose="020B0604020202020204" pitchFamily="34" charset="0"/>
              <a:buNone/>
            </a:pPr>
            <a:r>
              <a:rPr lang="en-US" altLang="zh-CN" dirty="0"/>
              <a:t>	return err</a:t>
            </a:r>
            <a:endParaRPr lang="zh-CN" altLang="zh-CN" dirty="0"/>
          </a:p>
          <a:p>
            <a:pPr>
              <a:spcBef>
                <a:spcPct val="0"/>
              </a:spcBef>
              <a:buFont typeface="Arial" panose="020B0604020202020204" pitchFamily="34" charset="0"/>
              <a:buNone/>
            </a:pPr>
            <a:r>
              <a:rPr lang="en-US" altLang="zh-CN" dirty="0"/>
              <a:t>}</a:t>
            </a:r>
            <a:endParaRPr lang="zh-CN" altLang="zh-CN" dirty="0"/>
          </a:p>
          <a:p>
            <a:pPr>
              <a:spcBef>
                <a:spcPct val="0"/>
              </a:spcBef>
              <a:buFont typeface="Arial" panose="020B0604020202020204" pitchFamily="34" charset="0"/>
              <a:buNone/>
            </a:pPr>
            <a:r>
              <a:rPr lang="en-US" altLang="zh-CN" dirty="0" err="1"/>
              <a:t>f.ReadByte</a:t>
            </a:r>
            <a:r>
              <a:rPr lang="en-US" altLang="zh-CN" dirty="0"/>
              <a:t>()</a:t>
            </a:r>
            <a:endParaRPr lang="zh-CN" altLang="zh-CN" dirty="0"/>
          </a:p>
          <a:p>
            <a:pPr>
              <a:buFont typeface="Arial" panose="020B0604020202020204" pitchFamily="34" charset="0"/>
              <a:buNone/>
            </a:pPr>
            <a:r>
              <a:rPr lang="en-US" altLang="zh-CN" dirty="0" err="1"/>
              <a:t>f.Close</a:t>
            </a:r>
            <a:r>
              <a:rPr lang="en-US" altLang="zh-CN" dirty="0"/>
              <a:t>()</a:t>
            </a:r>
          </a:p>
        </p:txBody>
      </p:sp>
    </p:spTree>
    <p:extLst>
      <p:ext uri="{BB962C8B-B14F-4D97-AF65-F5344CB8AC3E}">
        <p14:creationId xmlns:p14="http://schemas.microsoft.com/office/powerpoint/2010/main" val="136479471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079"/>
            <a:ext cx="11039475" cy="50013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50" b="1" dirty="0">
                <a:solidFill>
                  <a:prstClr val="black">
                    <a:lumMod val="65000"/>
                    <a:lumOff val="35000"/>
                  </a:prstClr>
                </a:solidFill>
                <a:ea typeface="微软雅黑" panose="020B0503020204020204" charset="-122"/>
                <a:sym typeface="Arial" panose="020B0604020202020204" pitchFamily="34" charset="0"/>
              </a:rPr>
              <a:t>Go</a:t>
            </a:r>
            <a:r>
              <a:rPr lang="zh-CN" altLang="en-US" sz="2800" b="1" dirty="0">
                <a:solidFill>
                  <a:prstClr val="black">
                    <a:lumMod val="65000"/>
                    <a:lumOff val="35000"/>
                  </a:prstClr>
                </a:solidFill>
                <a:ea typeface="微软雅黑" panose="020B0503020204020204" charset="-122"/>
                <a:sym typeface="Arial" panose="020B0604020202020204" pitchFamily="34" charset="0"/>
              </a:rPr>
              <a:t>之例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12987" y="1376619"/>
            <a:ext cx="9845913" cy="4623766"/>
          </a:xfrm>
          <a:prstGeom prst="rect">
            <a:avLst/>
          </a:prstGeom>
          <a:noFill/>
        </p:spPr>
        <p:txBody>
          <a:bodyPr wrap="square" rtlCol="0">
            <a:spAutoFit/>
          </a:bodyPr>
          <a:lstStyle/>
          <a:p>
            <a:r>
              <a:rPr lang="en-US" altLang="zh-CN" sz="2800" dirty="0"/>
              <a:t>var </a:t>
            </a:r>
            <a:r>
              <a:rPr lang="en-US" altLang="zh-CN" sz="2800" dirty="0" err="1"/>
              <a:t>cwd</a:t>
            </a:r>
            <a:r>
              <a:rPr lang="en-US" altLang="zh-CN" sz="2800" dirty="0"/>
              <a:t> string</a:t>
            </a:r>
            <a:endParaRPr lang="zh-CN" altLang="zh-CN" sz="2800" dirty="0"/>
          </a:p>
          <a:p>
            <a:r>
              <a:rPr lang="en-US" altLang="zh-CN" sz="2800" dirty="0" err="1"/>
              <a:t>func</a:t>
            </a:r>
            <a:r>
              <a:rPr lang="en-US" altLang="zh-CN" sz="2800" dirty="0"/>
              <a:t> </a:t>
            </a:r>
            <a:r>
              <a:rPr lang="en-US" altLang="zh-CN" sz="2800" dirty="0" err="1"/>
              <a:t>init</a:t>
            </a:r>
            <a:r>
              <a:rPr lang="en-US" altLang="zh-CN" sz="2800" dirty="0"/>
              <a:t>() {</a:t>
            </a:r>
            <a:endParaRPr lang="zh-CN" altLang="zh-CN" sz="2800" dirty="0"/>
          </a:p>
          <a:p>
            <a:r>
              <a:rPr lang="en-US" altLang="zh-CN" sz="2800" dirty="0"/>
              <a:t>	</a:t>
            </a:r>
            <a:r>
              <a:rPr lang="en-US" altLang="zh-CN" sz="2800" dirty="0" err="1"/>
              <a:t>cwd</a:t>
            </a:r>
            <a:r>
              <a:rPr lang="en-US" altLang="zh-CN" sz="2800" dirty="0"/>
              <a:t>, err := </a:t>
            </a:r>
            <a:r>
              <a:rPr lang="en-US" altLang="zh-CN" sz="2800" dirty="0" err="1"/>
              <a:t>os.Getwd</a:t>
            </a:r>
            <a:r>
              <a:rPr lang="en-US" altLang="zh-CN" sz="2800" dirty="0"/>
              <a:t>()		//compile error: </a:t>
            </a:r>
            <a:r>
              <a:rPr lang="en-US" altLang="zh-CN" sz="2800" dirty="0" err="1"/>
              <a:t>unused:cwd</a:t>
            </a:r>
            <a:endParaRPr lang="zh-CN" altLang="zh-CN" sz="2800" dirty="0"/>
          </a:p>
          <a:p>
            <a:r>
              <a:rPr lang="en-US" altLang="zh-CN" sz="2800" dirty="0"/>
              <a:t>	if err != nil {</a:t>
            </a:r>
            <a:endParaRPr lang="zh-CN" altLang="zh-CN" sz="2800" dirty="0"/>
          </a:p>
          <a:p>
            <a:r>
              <a:rPr lang="en-US" altLang="zh-CN" sz="2800" dirty="0"/>
              <a:t>		</a:t>
            </a:r>
            <a:r>
              <a:rPr lang="en-US" altLang="zh-CN" sz="2800" dirty="0" err="1"/>
              <a:t>log.Fatalf</a:t>
            </a:r>
            <a:r>
              <a:rPr lang="en-US" altLang="zh-CN" sz="2800" dirty="0"/>
              <a:t>(“</a:t>
            </a:r>
            <a:r>
              <a:rPr lang="en-US" altLang="zh-CN" sz="2800" dirty="0" err="1"/>
              <a:t>os.Getwd</a:t>
            </a:r>
            <a:r>
              <a:rPr lang="en-US" altLang="zh-CN" sz="2800" dirty="0"/>
              <a:t> failed: %v”, err)</a:t>
            </a:r>
          </a:p>
          <a:p>
            <a:r>
              <a:rPr lang="en-US" altLang="zh-CN" sz="2800" dirty="0"/>
              <a:t>	}</a:t>
            </a:r>
            <a:endParaRPr lang="zh-CN" altLang="zh-CN" sz="2800" dirty="0"/>
          </a:p>
          <a:p>
            <a:r>
              <a:rPr lang="en-US" altLang="zh-CN" sz="2800" dirty="0"/>
              <a:t>}</a:t>
            </a:r>
            <a:endParaRPr lang="zh-CN" altLang="zh-CN" sz="2800" dirty="0"/>
          </a:p>
          <a:p>
            <a:pPr marL="342900" lvl="1"/>
            <a:endParaRPr lang="en-US" altLang="zh-CN" sz="2400" b="1" dirty="0"/>
          </a:p>
          <a:p>
            <a:pPr marL="342900" lvl="1"/>
            <a:r>
              <a:rPr lang="en-US" altLang="zh-CN" sz="2400" b="1" dirty="0"/>
              <a:t>Get the current working directory.</a:t>
            </a:r>
          </a:p>
          <a:p>
            <a:pPr marL="342900" lvl="1"/>
            <a:r>
              <a:rPr lang="en-US" altLang="zh-CN" sz="2400" b="1" dirty="0"/>
              <a:t>The package-level ‘</a:t>
            </a:r>
            <a:r>
              <a:rPr lang="en-US" altLang="zh-CN" sz="2400" b="1" i="1" dirty="0" err="1"/>
              <a:t>cwd</a:t>
            </a:r>
            <a:r>
              <a:rPr lang="en-US" altLang="zh-CN" sz="2400" b="1" i="1" dirty="0"/>
              <a:t>’</a:t>
            </a:r>
            <a:r>
              <a:rPr lang="en-US" altLang="zh-CN" sz="2400" b="1" dirty="0"/>
              <a:t> is not updated.</a:t>
            </a:r>
          </a:p>
          <a:p>
            <a:pPr marL="800100" lvl="1" indent="-342900">
              <a:lnSpc>
                <a:spcPct val="150000"/>
              </a:lnSpc>
              <a:buClr>
                <a:srgbClr val="8B0012"/>
              </a:buClr>
              <a:buFont typeface="Wingdings" pitchFamily="2" charset="2"/>
              <a:buChar char="§"/>
            </a:pPr>
            <a:endParaRPr lang="zh-CN" altLang="en-US" sz="2000" dirty="0">
              <a:latin typeface="+mn-ea"/>
              <a:cs typeface="Microsoft Sans Serif" panose="020B0604020202020204" pitchFamily="34" charset="0"/>
            </a:endParaRPr>
          </a:p>
        </p:txBody>
      </p:sp>
    </p:spTree>
    <p:extLst>
      <p:ext uri="{BB962C8B-B14F-4D97-AF65-F5344CB8AC3E}">
        <p14:creationId xmlns:p14="http://schemas.microsoft.com/office/powerpoint/2010/main" val="163155303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936634" y="442530"/>
            <a:ext cx="10241138" cy="6370975"/>
          </a:xfrm>
          <a:prstGeom prst="rect">
            <a:avLst/>
          </a:prstGeom>
          <a:noFill/>
        </p:spPr>
        <p:txBody>
          <a:bodyPr wrap="square" rtlCol="0">
            <a:spAutoFit/>
          </a:bodyPr>
          <a:lstStyle/>
          <a:p>
            <a:r>
              <a:rPr lang="en-US" altLang="zh-CN" sz="2400" b="1" dirty="0">
                <a:ea typeface="Tahoma" panose="020B0604030504040204" pitchFamily="34" charset="0"/>
                <a:cs typeface="Tahoma" panose="020B0604030504040204" pitchFamily="34" charset="0"/>
              </a:rPr>
              <a:t>var </a:t>
            </a:r>
            <a:r>
              <a:rPr lang="en-US" altLang="zh-CN" sz="2400" b="1" dirty="0" err="1">
                <a:ea typeface="Tahoma" panose="020B0604030504040204" pitchFamily="34" charset="0"/>
                <a:cs typeface="Tahoma" panose="020B0604030504040204" pitchFamily="34" charset="0"/>
              </a:rPr>
              <a:t>cwd</a:t>
            </a:r>
            <a:r>
              <a:rPr lang="en-US" altLang="zh-CN" sz="2400" b="1" dirty="0">
                <a:ea typeface="Tahoma" panose="020B0604030504040204" pitchFamily="34" charset="0"/>
                <a:cs typeface="Tahoma" panose="020B0604030504040204" pitchFamily="34" charset="0"/>
              </a:rPr>
              <a:t> string</a:t>
            </a:r>
            <a:endParaRPr lang="zh-CN" altLang="zh-CN" sz="2400" b="1" dirty="0">
              <a:cs typeface="Tahoma" panose="020B0604030504040204" pitchFamily="34" charset="0"/>
            </a:endParaRPr>
          </a:p>
          <a:p>
            <a:r>
              <a:rPr lang="en-US" altLang="zh-CN" sz="2400" b="1" dirty="0" err="1">
                <a:ea typeface="Tahoma" panose="020B0604030504040204" pitchFamily="34" charset="0"/>
                <a:cs typeface="Tahoma" panose="020B0604030504040204" pitchFamily="34" charset="0"/>
              </a:rPr>
              <a:t>func</a:t>
            </a:r>
            <a:r>
              <a:rPr lang="en-US" altLang="zh-CN" sz="2400" b="1" dirty="0">
                <a:ea typeface="Tahoma" panose="020B0604030504040204" pitchFamily="34" charset="0"/>
                <a:cs typeface="Tahoma" panose="020B0604030504040204" pitchFamily="34" charset="0"/>
              </a:rPr>
              <a:t> </a:t>
            </a:r>
            <a:r>
              <a:rPr lang="en-US" altLang="zh-CN" sz="2400" b="1" dirty="0" err="1">
                <a:ea typeface="Tahoma" panose="020B0604030504040204" pitchFamily="34" charset="0"/>
                <a:cs typeface="Tahoma" panose="020B0604030504040204" pitchFamily="34" charset="0"/>
              </a:rPr>
              <a:t>init</a:t>
            </a:r>
            <a:r>
              <a:rPr lang="en-US" altLang="zh-CN" sz="2400" b="1" dirty="0">
                <a:ea typeface="Tahoma" panose="020B0604030504040204" pitchFamily="34" charset="0"/>
                <a:cs typeface="Tahoma" panose="020B0604030504040204" pitchFamily="34" charset="0"/>
              </a:rPr>
              <a:t>() {</a:t>
            </a:r>
            <a:endParaRPr lang="zh-CN" altLang="zh-CN" sz="2400" b="1" dirty="0">
              <a:cs typeface="Tahoma" panose="020B0604030504040204" pitchFamily="34" charset="0"/>
            </a:endParaRPr>
          </a:p>
          <a:p>
            <a:r>
              <a:rPr lang="en-US" altLang="zh-CN" sz="2400" b="1" dirty="0">
                <a:ea typeface="Tahoma" panose="020B0604030504040204" pitchFamily="34" charset="0"/>
                <a:cs typeface="Tahoma" panose="020B0604030504040204" pitchFamily="34" charset="0"/>
              </a:rPr>
              <a:t>	</a:t>
            </a:r>
            <a:r>
              <a:rPr lang="en-US" altLang="zh-CN" sz="2400" b="1" dirty="0" err="1">
                <a:ea typeface="Tahoma" panose="020B0604030504040204" pitchFamily="34" charset="0"/>
                <a:cs typeface="Tahoma" panose="020B0604030504040204" pitchFamily="34" charset="0"/>
              </a:rPr>
              <a:t>cwd</a:t>
            </a:r>
            <a:r>
              <a:rPr lang="en-US" altLang="zh-CN" sz="2400" b="1" dirty="0">
                <a:ea typeface="Tahoma" panose="020B0604030504040204" pitchFamily="34" charset="0"/>
                <a:cs typeface="Tahoma" panose="020B0604030504040204" pitchFamily="34" charset="0"/>
              </a:rPr>
              <a:t>, err := </a:t>
            </a:r>
            <a:r>
              <a:rPr lang="en-US" altLang="zh-CN" sz="2400" b="1" dirty="0" err="1">
                <a:ea typeface="Tahoma" panose="020B0604030504040204" pitchFamily="34" charset="0"/>
                <a:cs typeface="Tahoma" panose="020B0604030504040204" pitchFamily="34" charset="0"/>
              </a:rPr>
              <a:t>os.Getwd</a:t>
            </a:r>
            <a:r>
              <a:rPr lang="en-US" altLang="zh-CN" sz="2400" b="1" dirty="0">
                <a:ea typeface="Tahoma" panose="020B0604030504040204" pitchFamily="34" charset="0"/>
                <a:cs typeface="Tahoma" panose="020B0604030504040204" pitchFamily="34" charset="0"/>
              </a:rPr>
              <a:t>()</a:t>
            </a:r>
            <a:endParaRPr lang="zh-CN" altLang="zh-CN" sz="2400" b="1" dirty="0">
              <a:cs typeface="Tahoma" panose="020B0604030504040204" pitchFamily="34" charset="0"/>
            </a:endParaRPr>
          </a:p>
          <a:p>
            <a:r>
              <a:rPr lang="en-US" altLang="zh-CN" sz="2400" b="1" dirty="0">
                <a:ea typeface="Tahoma" panose="020B0604030504040204" pitchFamily="34" charset="0"/>
                <a:cs typeface="Tahoma" panose="020B0604030504040204" pitchFamily="34" charset="0"/>
              </a:rPr>
              <a:t>	if err != nil {</a:t>
            </a:r>
            <a:endParaRPr lang="zh-CN" altLang="zh-CN" sz="2400" b="1" dirty="0">
              <a:cs typeface="Tahoma" panose="020B0604030504040204" pitchFamily="34" charset="0"/>
            </a:endParaRPr>
          </a:p>
          <a:p>
            <a:r>
              <a:rPr lang="en-US" altLang="zh-CN" sz="2400" b="1" dirty="0">
                <a:ea typeface="Tahoma" panose="020B0604030504040204" pitchFamily="34" charset="0"/>
                <a:cs typeface="Tahoma" panose="020B0604030504040204" pitchFamily="34" charset="0"/>
              </a:rPr>
              <a:t>		</a:t>
            </a:r>
            <a:r>
              <a:rPr lang="en-US" altLang="zh-CN" sz="2400" b="1" dirty="0" err="1">
                <a:ea typeface="Tahoma" panose="020B0604030504040204" pitchFamily="34" charset="0"/>
                <a:cs typeface="Tahoma" panose="020B0604030504040204" pitchFamily="34" charset="0"/>
              </a:rPr>
              <a:t>log.Fatalf</a:t>
            </a:r>
            <a:r>
              <a:rPr lang="en-US" altLang="zh-CN" sz="2400" b="1" dirty="0">
                <a:ea typeface="Tahoma" panose="020B0604030504040204" pitchFamily="34" charset="0"/>
                <a:cs typeface="Tahoma" panose="020B0604030504040204" pitchFamily="34" charset="0"/>
              </a:rPr>
              <a:t>(“</a:t>
            </a:r>
            <a:r>
              <a:rPr lang="en-US" altLang="zh-CN" sz="2400" b="1" dirty="0" err="1">
                <a:ea typeface="Tahoma" panose="020B0604030504040204" pitchFamily="34" charset="0"/>
                <a:cs typeface="Tahoma" panose="020B0604030504040204" pitchFamily="34" charset="0"/>
              </a:rPr>
              <a:t>os.Getwd</a:t>
            </a:r>
            <a:r>
              <a:rPr lang="en-US" altLang="zh-CN" sz="2400" b="1" dirty="0">
                <a:ea typeface="Tahoma" panose="020B0604030504040204" pitchFamily="34" charset="0"/>
                <a:cs typeface="Tahoma" panose="020B0604030504040204" pitchFamily="34" charset="0"/>
              </a:rPr>
              <a:t> failed: %v”, err)</a:t>
            </a:r>
            <a:endParaRPr lang="zh-CN" altLang="zh-CN" sz="2400" b="1" dirty="0">
              <a:cs typeface="Tahoma" panose="020B0604030504040204" pitchFamily="34" charset="0"/>
            </a:endParaRPr>
          </a:p>
          <a:p>
            <a:r>
              <a:rPr lang="en-US" altLang="zh-CN" sz="2400" b="1" dirty="0">
                <a:ea typeface="Tahoma" panose="020B0604030504040204" pitchFamily="34" charset="0"/>
                <a:cs typeface="Tahoma" panose="020B0604030504040204" pitchFamily="34" charset="0"/>
              </a:rPr>
              <a:t>	}</a:t>
            </a:r>
            <a:endParaRPr lang="zh-CN" altLang="zh-CN" sz="2400" b="1" dirty="0">
              <a:cs typeface="Tahoma" panose="020B0604030504040204" pitchFamily="34" charset="0"/>
            </a:endParaRPr>
          </a:p>
          <a:p>
            <a:r>
              <a:rPr lang="en-US" altLang="zh-CN" sz="2400" b="1" dirty="0">
                <a:ea typeface="Tahoma" panose="020B0604030504040204" pitchFamily="34" charset="0"/>
                <a:cs typeface="Tahoma" panose="020B0604030504040204" pitchFamily="34" charset="0"/>
              </a:rPr>
              <a:t>	</a:t>
            </a:r>
            <a:r>
              <a:rPr lang="en-US" altLang="zh-CN" sz="2400" b="1" dirty="0" err="1">
                <a:ea typeface="Tahoma" panose="020B0604030504040204" pitchFamily="34" charset="0"/>
                <a:cs typeface="Tahoma" panose="020B0604030504040204" pitchFamily="34" charset="0"/>
              </a:rPr>
              <a:t>log.Printf</a:t>
            </a:r>
            <a:r>
              <a:rPr lang="en-US" altLang="zh-CN" sz="2400" b="1" dirty="0">
                <a:ea typeface="Tahoma" panose="020B0604030504040204" pitchFamily="34" charset="0"/>
                <a:cs typeface="Tahoma" panose="020B0604030504040204" pitchFamily="34" charset="0"/>
              </a:rPr>
              <a:t>(“Working directory = %s”, </a:t>
            </a:r>
            <a:r>
              <a:rPr lang="en-US" altLang="zh-CN" sz="2400" b="1" dirty="0" err="1">
                <a:ea typeface="Tahoma" panose="020B0604030504040204" pitchFamily="34" charset="0"/>
                <a:cs typeface="Tahoma" panose="020B0604030504040204" pitchFamily="34" charset="0"/>
              </a:rPr>
              <a:t>cwd</a:t>
            </a:r>
            <a:r>
              <a:rPr lang="en-US" altLang="zh-CN" sz="2400" b="1" dirty="0">
                <a:ea typeface="Tahoma" panose="020B0604030504040204" pitchFamily="34" charset="0"/>
                <a:cs typeface="Tahoma" panose="020B0604030504040204" pitchFamily="34" charset="0"/>
              </a:rPr>
              <a:t>)</a:t>
            </a:r>
            <a:endParaRPr lang="zh-CN" altLang="zh-CN" sz="2400" b="1" dirty="0">
              <a:cs typeface="Tahoma" panose="020B0604030504040204" pitchFamily="34" charset="0"/>
            </a:endParaRPr>
          </a:p>
          <a:p>
            <a:r>
              <a:rPr lang="en-US" altLang="zh-CN" sz="2400" b="1" dirty="0">
                <a:ea typeface="Tahoma" panose="020B0604030504040204" pitchFamily="34" charset="0"/>
                <a:cs typeface="Tahoma" panose="020B0604030504040204" pitchFamily="34" charset="0"/>
              </a:rPr>
              <a:t>}</a:t>
            </a:r>
          </a:p>
          <a:p>
            <a:endParaRPr lang="en-US" altLang="zh-CN" sz="1000" b="1" dirty="0">
              <a:ea typeface="Tahoma" panose="020B0604030504040204" pitchFamily="34" charset="0"/>
              <a:cs typeface="Tahoma" panose="020B0604030504040204" pitchFamily="34" charset="0"/>
            </a:endParaRPr>
          </a:p>
          <a:p>
            <a:endParaRPr lang="en-US" altLang="zh-CN" sz="1000" b="1" dirty="0">
              <a:ea typeface="Tahoma" panose="020B0604030504040204" pitchFamily="34" charset="0"/>
              <a:cs typeface="Tahoma" panose="020B0604030504040204" pitchFamily="34" charset="0"/>
            </a:endParaRPr>
          </a:p>
          <a:p>
            <a:r>
              <a:rPr lang="en-US" altLang="zh-CN" sz="2400" b="1" dirty="0">
                <a:ea typeface="Tahoma" panose="020B0604030504040204" pitchFamily="34" charset="0"/>
                <a:cs typeface="Tahoma" panose="020B0604030504040204" pitchFamily="34" charset="0"/>
              </a:rPr>
              <a:t>var </a:t>
            </a:r>
            <a:r>
              <a:rPr lang="en-US" altLang="zh-CN" sz="2400" b="1" dirty="0" err="1">
                <a:ea typeface="Tahoma" panose="020B0604030504040204" pitchFamily="34" charset="0"/>
                <a:cs typeface="Tahoma" panose="020B0604030504040204" pitchFamily="34" charset="0"/>
              </a:rPr>
              <a:t>cwd</a:t>
            </a:r>
            <a:r>
              <a:rPr lang="en-US" altLang="zh-CN" sz="2400" b="1" dirty="0">
                <a:ea typeface="Tahoma" panose="020B0604030504040204" pitchFamily="34" charset="0"/>
                <a:cs typeface="Tahoma" panose="020B0604030504040204" pitchFamily="34" charset="0"/>
              </a:rPr>
              <a:t> string</a:t>
            </a:r>
            <a:endParaRPr lang="zh-CN" altLang="zh-CN" sz="2400" b="1" dirty="0">
              <a:cs typeface="Tahoma" panose="020B0604030504040204" pitchFamily="34" charset="0"/>
            </a:endParaRPr>
          </a:p>
          <a:p>
            <a:r>
              <a:rPr lang="en-US" altLang="zh-CN" sz="2400" b="1" dirty="0" err="1">
                <a:ea typeface="Tahoma" panose="020B0604030504040204" pitchFamily="34" charset="0"/>
                <a:cs typeface="Tahoma" panose="020B0604030504040204" pitchFamily="34" charset="0"/>
              </a:rPr>
              <a:t>func</a:t>
            </a:r>
            <a:r>
              <a:rPr lang="en-US" altLang="zh-CN" sz="2400" b="1" dirty="0">
                <a:ea typeface="Tahoma" panose="020B0604030504040204" pitchFamily="34" charset="0"/>
                <a:cs typeface="Tahoma" panose="020B0604030504040204" pitchFamily="34" charset="0"/>
              </a:rPr>
              <a:t> </a:t>
            </a:r>
            <a:r>
              <a:rPr lang="en-US" altLang="zh-CN" sz="2400" b="1" dirty="0" err="1">
                <a:ea typeface="Tahoma" panose="020B0604030504040204" pitchFamily="34" charset="0"/>
                <a:cs typeface="Tahoma" panose="020B0604030504040204" pitchFamily="34" charset="0"/>
              </a:rPr>
              <a:t>init</a:t>
            </a:r>
            <a:r>
              <a:rPr lang="en-US" altLang="zh-CN" sz="2400" b="1" dirty="0">
                <a:ea typeface="Tahoma" panose="020B0604030504040204" pitchFamily="34" charset="0"/>
                <a:cs typeface="Tahoma" panose="020B0604030504040204" pitchFamily="34" charset="0"/>
              </a:rPr>
              <a:t>() {</a:t>
            </a:r>
            <a:endParaRPr lang="zh-CN" altLang="zh-CN" sz="2400" b="1" dirty="0">
              <a:cs typeface="Tahoma" panose="020B0604030504040204" pitchFamily="34" charset="0"/>
            </a:endParaRPr>
          </a:p>
          <a:p>
            <a:r>
              <a:rPr lang="en-US" altLang="zh-CN" sz="2400" b="1" dirty="0">
                <a:ea typeface="Tahoma" panose="020B0604030504040204" pitchFamily="34" charset="0"/>
                <a:cs typeface="Tahoma" panose="020B0604030504040204" pitchFamily="34" charset="0"/>
              </a:rPr>
              <a:t>	var err error</a:t>
            </a:r>
            <a:endParaRPr lang="zh-CN" altLang="zh-CN" sz="2400" b="1" dirty="0">
              <a:cs typeface="Tahoma" panose="020B0604030504040204" pitchFamily="34" charset="0"/>
            </a:endParaRPr>
          </a:p>
          <a:p>
            <a:r>
              <a:rPr lang="en-US" altLang="zh-CN" sz="2400" b="1" dirty="0">
                <a:ea typeface="Tahoma" panose="020B0604030504040204" pitchFamily="34" charset="0"/>
                <a:cs typeface="Tahoma" panose="020B0604030504040204" pitchFamily="34" charset="0"/>
              </a:rPr>
              <a:t>	</a:t>
            </a:r>
            <a:r>
              <a:rPr lang="en-US" altLang="zh-CN" sz="2400" b="1" dirty="0" err="1">
                <a:ea typeface="Tahoma" panose="020B0604030504040204" pitchFamily="34" charset="0"/>
                <a:cs typeface="Tahoma" panose="020B0604030504040204" pitchFamily="34" charset="0"/>
              </a:rPr>
              <a:t>cwd</a:t>
            </a:r>
            <a:r>
              <a:rPr lang="en-US" altLang="zh-CN" sz="2400" b="1" dirty="0">
                <a:ea typeface="Tahoma" panose="020B0604030504040204" pitchFamily="34" charset="0"/>
                <a:cs typeface="Tahoma" panose="020B0604030504040204" pitchFamily="34" charset="0"/>
              </a:rPr>
              <a:t>, err = </a:t>
            </a:r>
            <a:r>
              <a:rPr lang="en-US" altLang="zh-CN" sz="2400" b="1" dirty="0" err="1">
                <a:ea typeface="Tahoma" panose="020B0604030504040204" pitchFamily="34" charset="0"/>
                <a:cs typeface="Tahoma" panose="020B0604030504040204" pitchFamily="34" charset="0"/>
              </a:rPr>
              <a:t>os.Getwd</a:t>
            </a:r>
            <a:r>
              <a:rPr lang="en-US" altLang="zh-CN" sz="2400" b="1" dirty="0">
                <a:ea typeface="Tahoma" panose="020B0604030504040204" pitchFamily="34" charset="0"/>
                <a:cs typeface="Tahoma" panose="020B0604030504040204" pitchFamily="34" charset="0"/>
              </a:rPr>
              <a:t>()</a:t>
            </a:r>
            <a:endParaRPr lang="zh-CN" altLang="zh-CN" sz="2400" b="1" dirty="0">
              <a:cs typeface="Tahoma" panose="020B0604030504040204" pitchFamily="34" charset="0"/>
            </a:endParaRPr>
          </a:p>
          <a:p>
            <a:r>
              <a:rPr lang="en-US" altLang="zh-CN" sz="2400" b="1" dirty="0">
                <a:ea typeface="Tahoma" panose="020B0604030504040204" pitchFamily="34" charset="0"/>
                <a:cs typeface="Tahoma" panose="020B0604030504040204" pitchFamily="34" charset="0"/>
              </a:rPr>
              <a:t>	if err != nil {</a:t>
            </a:r>
            <a:endParaRPr lang="zh-CN" altLang="zh-CN" sz="2400" b="1" dirty="0">
              <a:cs typeface="Tahoma" panose="020B0604030504040204" pitchFamily="34" charset="0"/>
            </a:endParaRPr>
          </a:p>
          <a:p>
            <a:r>
              <a:rPr lang="en-US" altLang="zh-CN" sz="2400" b="1" dirty="0">
                <a:ea typeface="Tahoma" panose="020B0604030504040204" pitchFamily="34" charset="0"/>
                <a:cs typeface="Tahoma" panose="020B0604030504040204" pitchFamily="34" charset="0"/>
              </a:rPr>
              <a:t>		</a:t>
            </a:r>
            <a:r>
              <a:rPr lang="en-US" altLang="zh-CN" sz="2400" b="1" dirty="0" err="1">
                <a:ea typeface="Tahoma" panose="020B0604030504040204" pitchFamily="34" charset="0"/>
                <a:cs typeface="Tahoma" panose="020B0604030504040204" pitchFamily="34" charset="0"/>
              </a:rPr>
              <a:t>log.Fatalf</a:t>
            </a:r>
            <a:r>
              <a:rPr lang="en-US" altLang="zh-CN" sz="2400" b="1" dirty="0">
                <a:ea typeface="Tahoma" panose="020B0604030504040204" pitchFamily="34" charset="0"/>
                <a:cs typeface="Tahoma" panose="020B0604030504040204" pitchFamily="34" charset="0"/>
              </a:rPr>
              <a:t>(“</a:t>
            </a:r>
            <a:r>
              <a:rPr lang="en-US" altLang="zh-CN" sz="2400" b="1" dirty="0" err="1">
                <a:ea typeface="Tahoma" panose="020B0604030504040204" pitchFamily="34" charset="0"/>
                <a:cs typeface="Tahoma" panose="020B0604030504040204" pitchFamily="34" charset="0"/>
              </a:rPr>
              <a:t>os.Getwd</a:t>
            </a:r>
            <a:r>
              <a:rPr lang="en-US" altLang="zh-CN" sz="2400" b="1" dirty="0">
                <a:ea typeface="Tahoma" panose="020B0604030504040204" pitchFamily="34" charset="0"/>
                <a:cs typeface="Tahoma" panose="020B0604030504040204" pitchFamily="34" charset="0"/>
              </a:rPr>
              <a:t> failed: %v”, err)</a:t>
            </a:r>
            <a:endParaRPr lang="zh-CN" altLang="zh-CN" sz="2400" b="1" dirty="0">
              <a:cs typeface="Tahoma" panose="020B0604030504040204" pitchFamily="34" charset="0"/>
            </a:endParaRPr>
          </a:p>
          <a:p>
            <a:r>
              <a:rPr lang="en-US" altLang="zh-CN" sz="2400" b="1" dirty="0">
                <a:ea typeface="Tahoma" panose="020B0604030504040204" pitchFamily="34" charset="0"/>
                <a:cs typeface="Tahoma" panose="020B0604030504040204" pitchFamily="34" charset="0"/>
              </a:rPr>
              <a:t>	}</a:t>
            </a:r>
            <a:endParaRPr lang="zh-CN" altLang="zh-CN" sz="2400" b="1" dirty="0">
              <a:cs typeface="Tahoma" panose="020B0604030504040204" pitchFamily="34" charset="0"/>
            </a:endParaRPr>
          </a:p>
          <a:p>
            <a:r>
              <a:rPr lang="en-US" altLang="zh-CN" sz="2400" b="1" dirty="0">
                <a:ea typeface="Tahoma" panose="020B0604030504040204" pitchFamily="34" charset="0"/>
                <a:cs typeface="Tahoma" panose="020B060403050404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978" y="561609"/>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rPr>
              <a:t>动态作用域</a:t>
            </a:r>
            <a:endParaRPr lang="en-US" altLang="zh-CN" sz="2800" b="1" dirty="0">
              <a:solidFill>
                <a:prstClr val="black">
                  <a:lumMod val="65000"/>
                  <a:lumOff val="35000"/>
                </a:prstClr>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2" name="TextBox 1">
            <a:extLst>
              <a:ext uri="{FF2B5EF4-FFF2-40B4-BE49-F238E27FC236}">
                <a16:creationId xmlns:a16="http://schemas.microsoft.com/office/drawing/2014/main" xmlns="" id="{C877FD83-C902-F647-9EDD-CAE343928866}"/>
              </a:ext>
            </a:extLst>
          </p:cNvPr>
          <p:cNvSpPr txBox="1"/>
          <p:nvPr/>
        </p:nvSpPr>
        <p:spPr>
          <a:xfrm>
            <a:off x="657431" y="1785187"/>
            <a:ext cx="10069292" cy="3046988"/>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800" b="1" dirty="0">
                <a:solidFill>
                  <a:srgbClr val="8B0012"/>
                </a:solidFill>
                <a:latin typeface="宋体" panose="02010600030101010101" pitchFamily="2" charset="-122"/>
                <a:ea typeface="宋体" panose="02010600030101010101" pitchFamily="2" charset="-122"/>
              </a:rPr>
              <a:t>基于程序单元的</a:t>
            </a:r>
            <a:r>
              <a:rPr lang="zh-CN" altLang="en-US" sz="2800" b="1" dirty="0">
                <a:solidFill>
                  <a:srgbClr val="002060"/>
                </a:solidFill>
                <a:latin typeface="宋体" panose="02010600030101010101" pitchFamily="2" charset="-122"/>
                <a:ea typeface="宋体" panose="02010600030101010101" pitchFamily="2" charset="-122"/>
              </a:rPr>
              <a:t>调用顺序</a:t>
            </a:r>
            <a:r>
              <a:rPr lang="zh-CN" altLang="en-US" sz="2800" b="1" dirty="0">
                <a:solidFill>
                  <a:srgbClr val="8B0012"/>
                </a:solidFill>
                <a:latin typeface="宋体" panose="02010600030101010101" pitchFamily="2" charset="-122"/>
                <a:ea typeface="宋体" panose="02010600030101010101" pitchFamily="2" charset="-122"/>
              </a:rPr>
              <a:t>而不是它们的文本编排（时序与空间序的区别）</a:t>
            </a:r>
          </a:p>
          <a:p>
            <a:pPr marL="800100" lvl="1" indent="-342900">
              <a:lnSpc>
                <a:spcPct val="150000"/>
              </a:lnSpc>
              <a:buClr>
                <a:srgbClr val="0070C0"/>
              </a:buClr>
              <a:buFont typeface="Wingdings" pitchFamily="2" charset="2"/>
              <a:buChar char="§"/>
            </a:pPr>
            <a:r>
              <a:rPr lang="zh-CN" altLang="en-US" sz="2800" b="1" dirty="0">
                <a:solidFill>
                  <a:srgbClr val="8B0012"/>
                </a:solidFill>
                <a:latin typeface="宋体" panose="02010600030101010101" pitchFamily="2" charset="-122"/>
                <a:ea typeface="宋体" panose="02010600030101010101" pitchFamily="2" charset="-122"/>
              </a:rPr>
              <a:t>从当前的执行点开始，往回搜索子程序的</a:t>
            </a:r>
            <a:r>
              <a:rPr lang="zh-CN" altLang="en-US" sz="2800" b="1" dirty="0">
                <a:solidFill>
                  <a:srgbClr val="002060"/>
                </a:solidFill>
                <a:latin typeface="宋体" panose="02010600030101010101" pitchFamily="2" charset="-122"/>
                <a:ea typeface="宋体" panose="02010600030101010101" pitchFamily="2" charset="-122"/>
              </a:rPr>
              <a:t>调用链</a:t>
            </a:r>
            <a:r>
              <a:rPr lang="zh-CN" altLang="en-US" sz="2800" b="1" dirty="0">
                <a:solidFill>
                  <a:srgbClr val="8B0012"/>
                </a:solidFill>
                <a:latin typeface="宋体" panose="02010600030101010101" pitchFamily="2" charset="-122"/>
                <a:ea typeface="宋体" panose="02010600030101010101" pitchFamily="2" charset="-122"/>
              </a:rPr>
              <a:t>，从而找到变量的引用所关联到的声明</a:t>
            </a:r>
          </a:p>
          <a:p>
            <a:endParaRPr lang="en-US" sz="2400" dirty="0"/>
          </a:p>
        </p:txBody>
      </p:sp>
    </p:spTree>
    <p:extLst>
      <p:ext uri="{BB962C8B-B14F-4D97-AF65-F5344CB8AC3E}">
        <p14:creationId xmlns:p14="http://schemas.microsoft.com/office/powerpoint/2010/main" val="197286082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rPr>
              <a:t>动态作用域</a:t>
            </a:r>
            <a:r>
              <a:rPr lang="zh-CN" altLang="en-US" sz="3200" b="1" dirty="0">
                <a:solidFill>
                  <a:prstClr val="black">
                    <a:lumMod val="65000"/>
                    <a:lumOff val="35000"/>
                  </a:prstClr>
                </a:solidFill>
                <a:ea typeface="微软雅黑" panose="020B0503020204020204" charset="-122"/>
                <a:sym typeface="Arial" panose="020B0604020202020204" pitchFamily="34" charset="0"/>
              </a:rPr>
              <a:t>（续）</a:t>
            </a:r>
            <a:endParaRPr lang="en-US" altLang="zh-CN" sz="3200" b="1" dirty="0">
              <a:solidFill>
                <a:prstClr val="black">
                  <a:lumMod val="65000"/>
                  <a:lumOff val="35000"/>
                </a:prstClr>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7" y="1213938"/>
            <a:ext cx="7622969" cy="4949047"/>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solidFill>
                  <a:srgbClr val="8B0012"/>
                </a:solidFill>
              </a:rPr>
              <a:t>例子</a:t>
            </a:r>
          </a:p>
          <a:p>
            <a:pPr marL="800100" lvl="2" indent="-342900">
              <a:lnSpc>
                <a:spcPct val="130000"/>
              </a:lnSpc>
              <a:spcBef>
                <a:spcPts val="600"/>
              </a:spcBef>
              <a:buClr>
                <a:schemeClr val="accent5"/>
              </a:buClr>
              <a:buFont typeface="Wingdings" pitchFamily="2" charset="2"/>
              <a:buChar cha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MAIN</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调用</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SUB1</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SUB1</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调用</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SUB2</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SUB2</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引用</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x</a:t>
            </a: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静态作用域</a:t>
            </a:r>
            <a:r>
              <a:rPr lang="en-US" altLang="zh-CN" sz="2400" b="1" dirty="0">
                <a:solidFill>
                  <a:srgbClr val="8B0012"/>
                </a:solidFill>
                <a:latin typeface="SimSun" panose="02010600030101010101" pitchFamily="2" charset="-122"/>
                <a:ea typeface="SimSun" panose="02010600030101010101" pitchFamily="2" charset="-122"/>
                <a:cs typeface="Microsoft Sans Serif" panose="020B0604020202020204" pitchFamily="34" charset="0"/>
              </a:rPr>
              <a:t>——</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SUB2</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中对</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x</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的引用指向</a:t>
            </a:r>
            <a:r>
              <a:rPr lang="en-US" altLang="zh-CN" sz="2400" b="1" dirty="0">
                <a:solidFill>
                  <a:srgbClr val="0070C0"/>
                </a:solidFill>
                <a:latin typeface="SimSun" panose="02010600030101010101" pitchFamily="2" charset="-122"/>
                <a:ea typeface="SimSun" panose="02010600030101010101" pitchFamily="2" charset="-122"/>
                <a:cs typeface="Microsoft Sans Serif" panose="020B0604020202020204" pitchFamily="34" charset="0"/>
              </a:rPr>
              <a:t>MAIN</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的</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x</a:t>
            </a: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动态作用域</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——SUB2</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中对</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x</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的引用指向</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SUB1</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的</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x</a:t>
            </a:r>
          </a:p>
          <a:p>
            <a:pPr marL="342900" lvl="1" indent="-342900">
              <a:lnSpc>
                <a:spcPct val="130000"/>
              </a:lnSpc>
              <a:spcBef>
                <a:spcPts val="600"/>
              </a:spcBef>
              <a:buClr>
                <a:schemeClr val="accent5"/>
              </a:buClr>
              <a:buFont typeface="Wingdings" pitchFamily="2" charset="2"/>
              <a:buChar char="§"/>
            </a:pP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在子程序执行的开始到结束，该子程序中的所有局部变量对其它被调用的子程序来说，都是</a:t>
            </a:r>
            <a:r>
              <a:rPr lang="zh-CN" altLang="en-US" sz="2400" b="1" dirty="0" smtClean="0">
                <a:latin typeface="SimSun" panose="02010600030101010101" pitchFamily="2" charset="-122"/>
                <a:ea typeface="SimSun" panose="02010600030101010101" pitchFamily="2" charset="-122"/>
                <a:cs typeface="Microsoft Sans Serif" panose="020B0604020202020204" pitchFamily="34" charset="0"/>
              </a:rPr>
              <a:t>可见的</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457200" lvl="2">
              <a:lnSpc>
                <a:spcPct val="130000"/>
              </a:lnSpc>
              <a:spcBef>
                <a:spcPts val="600"/>
              </a:spcBef>
              <a:buClr>
                <a:schemeClr val="accent5"/>
              </a:buClr>
            </a:pPr>
            <a:endParaRPr lang="zh-CN" altLang="en-US" sz="2400" b="1" dirty="0">
              <a:solidFill>
                <a:srgbClr val="8B0012"/>
              </a:solidFill>
            </a:endParaRPr>
          </a:p>
        </p:txBody>
      </p:sp>
      <p:pic>
        <p:nvPicPr>
          <p:cNvPr id="7" name="Picture 4">
            <a:extLst>
              <a:ext uri="{FF2B5EF4-FFF2-40B4-BE49-F238E27FC236}">
                <a16:creationId xmlns:a16="http://schemas.microsoft.com/office/drawing/2014/main" xmlns="" id="{D1913754-EB79-2349-8D2E-A76741A6D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4124" y="1600653"/>
            <a:ext cx="3211512"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rPr>
              <a:t>对动态作用域的评价</a:t>
            </a:r>
            <a:endParaRPr lang="zh-CN" altLang="en-US" sz="32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575788" y="1111576"/>
            <a:ext cx="10788880" cy="5711948"/>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solidFill>
                  <a:srgbClr val="8B0012"/>
                </a:solidFill>
              </a:rPr>
              <a:t>优点</a:t>
            </a:r>
            <a:endParaRPr lang="zh-CN" altLang="en-US" sz="2400" dirty="0">
              <a:solidFill>
                <a:srgbClr val="002060"/>
              </a:solidFill>
            </a:endParaRPr>
          </a:p>
          <a:p>
            <a:pPr marL="800100" lvl="2"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方便，调用者可以很方便将参数传递给被调用者</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342900" lvl="1" indent="-342900">
              <a:lnSpc>
                <a:spcPct val="120000"/>
              </a:lnSpc>
              <a:spcBef>
                <a:spcPts val="600"/>
              </a:spcBef>
              <a:buClr>
                <a:srgbClr val="8B0012"/>
              </a:buClr>
              <a:buFont typeface="Wingdings" pitchFamily="2" charset="2"/>
              <a:buChar char="§"/>
            </a:pPr>
            <a:r>
              <a:rPr lang="zh-CN" altLang="en-US" sz="2400" b="1" dirty="0">
                <a:solidFill>
                  <a:srgbClr val="8B0012"/>
                </a:solidFill>
              </a:rPr>
              <a:t>缺点</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		</a:t>
            </a:r>
          </a:p>
          <a:p>
            <a:pPr marL="800100" lvl="2"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可读性差</a:t>
            </a:r>
          </a:p>
          <a:p>
            <a:pPr marL="1257300" lvl="3" indent="-342900">
              <a:lnSpc>
                <a:spcPct val="120000"/>
              </a:lnSpc>
              <a:spcBef>
                <a:spcPts val="600"/>
              </a:spcBef>
              <a:buClr>
                <a:schemeClr val="accent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非局部变量在语句中是否可见无法静态确定</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1257300" lvl="3" indent="-342900">
              <a:lnSpc>
                <a:spcPct val="120000"/>
              </a:lnSpc>
              <a:spcBef>
                <a:spcPts val="600"/>
              </a:spcBef>
              <a:buClr>
                <a:schemeClr val="accent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在不同的运行过程中，对同一个非局部变量的引用可能会涉及到不同的非局部变量</a:t>
            </a:r>
          </a:p>
          <a:p>
            <a:pPr marL="800100" lvl="2"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可靠性差</a:t>
            </a:r>
          </a:p>
          <a:p>
            <a:pPr marL="1257300" lvl="3" indent="-342900">
              <a:lnSpc>
                <a:spcPct val="120000"/>
              </a:lnSpc>
              <a:spcBef>
                <a:spcPts val="600"/>
              </a:spcBef>
              <a:buClr>
                <a:schemeClr val="accent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局部变量得不到有效保护</a:t>
            </a:r>
          </a:p>
          <a:p>
            <a:pPr marL="800100" lvl="2"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类型检测困难</a:t>
            </a:r>
          </a:p>
          <a:p>
            <a:pPr marL="800100" lvl="2"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效率低，对非局部变量的访问效率低</a:t>
            </a: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静态作用域与动态作用域的实现</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450457"/>
            <a:ext cx="2154008" cy="3359061"/>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solidFill>
                  <a:srgbClr val="8B0012"/>
                </a:solidFill>
              </a:rPr>
              <a:t>调用关系</a:t>
            </a:r>
            <a:endParaRPr lang="en-US" altLang="zh-CN" sz="2400" b="1" dirty="0">
              <a:solidFill>
                <a:srgbClr val="8B0012"/>
              </a:solidFill>
            </a:endParaRPr>
          </a:p>
          <a:p>
            <a:pPr marL="800100" lvl="1" indent="-342900">
              <a:lnSpc>
                <a:spcPct val="150000"/>
              </a:lnSpc>
              <a:buClr>
                <a:srgbClr val="0070C0"/>
              </a:buClr>
              <a:buFont typeface="Wingdings" pitchFamily="2" charset="2"/>
              <a:buChar char="§"/>
            </a:pPr>
            <a:r>
              <a:rPr lang="en-US" altLang="zh-CN" sz="2400" dirty="0"/>
              <a:t>MAIN</a:t>
            </a:r>
          </a:p>
          <a:p>
            <a:pPr marL="800100" lvl="1" indent="-342900">
              <a:lnSpc>
                <a:spcPct val="150000"/>
              </a:lnSpc>
              <a:buClr>
                <a:srgbClr val="0070C0"/>
              </a:buClr>
              <a:buFont typeface="Wingdings" pitchFamily="2" charset="2"/>
              <a:buChar char="§"/>
            </a:pPr>
            <a:r>
              <a:rPr lang="en-US" altLang="zh-CN" sz="2400" dirty="0"/>
              <a:t>BIGSUB</a:t>
            </a:r>
          </a:p>
          <a:p>
            <a:pPr marL="800100" lvl="1" indent="-342900">
              <a:lnSpc>
                <a:spcPct val="150000"/>
              </a:lnSpc>
              <a:buClr>
                <a:srgbClr val="0070C0"/>
              </a:buClr>
              <a:buFont typeface="Wingdings" pitchFamily="2" charset="2"/>
              <a:buChar char="§"/>
            </a:pPr>
            <a:r>
              <a:rPr lang="en-US" altLang="zh-CN" sz="2400" dirty="0"/>
              <a:t>SUB2</a:t>
            </a:r>
          </a:p>
          <a:p>
            <a:pPr marL="800100" lvl="1" indent="-342900">
              <a:lnSpc>
                <a:spcPct val="150000"/>
              </a:lnSpc>
              <a:buClr>
                <a:srgbClr val="0070C0"/>
              </a:buClr>
              <a:buFont typeface="Wingdings" pitchFamily="2" charset="2"/>
              <a:buChar char="§"/>
            </a:pPr>
            <a:r>
              <a:rPr lang="en-US" altLang="zh-CN" sz="2400" dirty="0"/>
              <a:t>SUB3</a:t>
            </a:r>
          </a:p>
          <a:p>
            <a:pPr marL="800100" lvl="1" indent="-342900">
              <a:lnSpc>
                <a:spcPct val="150000"/>
              </a:lnSpc>
              <a:buClr>
                <a:srgbClr val="0070C0"/>
              </a:buClr>
              <a:buFont typeface="Wingdings" pitchFamily="2" charset="2"/>
              <a:buChar char="§"/>
            </a:pPr>
            <a:r>
              <a:rPr lang="en-US" altLang="zh-CN" sz="2400" dirty="0"/>
              <a:t>SUB1</a:t>
            </a:r>
            <a:endParaRPr lang="zh-CN" altLang="en-US" sz="2400" dirty="0"/>
          </a:p>
        </p:txBody>
      </p:sp>
      <p:pic>
        <p:nvPicPr>
          <p:cNvPr id="8" name="Picture 4">
            <a:extLst>
              <a:ext uri="{FF2B5EF4-FFF2-40B4-BE49-F238E27FC236}">
                <a16:creationId xmlns:a16="http://schemas.microsoft.com/office/drawing/2014/main" xmlns="" id="{77ACA101-DB18-FF49-8F6A-39AA6F8DF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7825" y="1450457"/>
            <a:ext cx="38163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4519" y="42636"/>
            <a:ext cx="3476625" cy="680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776211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8074" y="2208702"/>
            <a:ext cx="12210076" cy="2390929"/>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121712" tIns="60856" rIns="121712" bIns="60856" rtlCol="0" anchor="ctr"/>
          <a:lstStyle/>
          <a:p>
            <a:pPr algn="ctr"/>
            <a:endParaRPr lang="zh-CN" altLang="en-US" sz="2440" dirty="0">
              <a:ea typeface="微软雅黑" panose="020B0503020204020204" charset="-122"/>
            </a:endParaRPr>
          </a:p>
        </p:txBody>
      </p:sp>
      <p:sp>
        <p:nvSpPr>
          <p:cNvPr id="20" name="MH_Entry_1"/>
          <p:cNvSpPr/>
          <p:nvPr>
            <p:custDataLst>
              <p:tags r:id="rId2"/>
            </p:custDataLst>
          </p:nvPr>
        </p:nvSpPr>
        <p:spPr>
          <a:xfrm>
            <a:off x="1943100" y="2444115"/>
            <a:ext cx="8305800" cy="196977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defTabSz="638175" fontAlgn="base">
              <a:spcBef>
                <a:spcPct val="0"/>
              </a:spcBef>
              <a:spcAft>
                <a:spcPct val="0"/>
              </a:spcAft>
            </a:pPr>
            <a:r>
              <a:rPr lang="en-US" altLang="zh-CN" sz="8000" b="1" i="1" dirty="0">
                <a:latin typeface="Haettenschweiler" panose="020B0706040902060204" pitchFamily="34" charset="0"/>
                <a:ea typeface="Batang" panose="02030600000101010101" pitchFamily="18" charset="-127"/>
              </a:rPr>
              <a:t>5</a:t>
            </a:r>
            <a:r>
              <a:rPr lang="en-US" altLang="zh-CN" sz="8000" b="1" i="1" dirty="0">
                <a:latin typeface="Tahoma" panose="020B0604030504040204" pitchFamily="34" charset="0"/>
              </a:rPr>
              <a:t> </a:t>
            </a:r>
            <a:r>
              <a:rPr lang="en-US" altLang="zh-CN" sz="4800" b="1" i="1" dirty="0">
                <a:latin typeface="Tahoma" panose="020B0604030504040204" pitchFamily="34" charset="0"/>
              </a:rPr>
              <a:t>   </a:t>
            </a:r>
            <a:r>
              <a:rPr lang="zh-CN" altLang="en-US" sz="4800" b="1" dirty="0">
                <a:latin typeface="Tahoma" panose="020B0604030504040204" pitchFamily="34" charset="0"/>
              </a:rPr>
              <a:t>变量和绑定</a:t>
            </a:r>
            <a:r>
              <a:rPr lang="zh-CN" altLang="en-US" sz="4000" dirty="0">
                <a:solidFill>
                  <a:schemeClr val="bg1"/>
                </a:solidFill>
                <a:latin typeface="Tahoma" panose="020B0604030504040204" pitchFamily="34" charset="0"/>
                <a:ea typeface="微软雅黑" panose="020B0503020204020204" charset="-122"/>
                <a:sym typeface="Arial" panose="020B0604020202020204" pitchFamily="34" charset="0"/>
              </a:rPr>
              <a:t>（续）</a:t>
            </a:r>
            <a:r>
              <a:rPr lang="en-US" altLang="zh-CN" sz="4000" dirty="0">
                <a:solidFill>
                  <a:schemeClr val="bg1"/>
                </a:solidFill>
                <a:latin typeface="Tahoma" panose="020B0604030504040204" pitchFamily="34" charset="0"/>
                <a:ea typeface="微软雅黑" panose="020B0503020204020204" charset="-122"/>
                <a:sym typeface="Arial" panose="020B0604020202020204" pitchFamily="34" charset="0"/>
              </a:rPr>
              <a:t>——</a:t>
            </a:r>
            <a:r>
              <a:rPr lang="zh-CN" altLang="en-US" sz="4000" dirty="0">
                <a:solidFill>
                  <a:schemeClr val="bg1"/>
                </a:solidFill>
                <a:latin typeface="Tahoma" panose="020B0604030504040204" pitchFamily="34" charset="0"/>
                <a:ea typeface="微软雅黑" panose="020B0503020204020204" charset="-122"/>
                <a:sym typeface="Arial" panose="020B0604020202020204" pitchFamily="34" charset="0"/>
              </a:rPr>
              <a:t>作用域</a:t>
            </a:r>
            <a:endParaRPr lang="en-US" altLang="zh-CN" sz="4000" b="1" dirty="0">
              <a:latin typeface="Tahoma" panose="020B0604030504040204" pitchFamily="34" charset="0"/>
            </a:endParaRPr>
          </a:p>
          <a:p>
            <a:pPr algn="just" defTabSz="638175" fontAlgn="base">
              <a:spcBef>
                <a:spcPct val="0"/>
              </a:spcBef>
              <a:spcAft>
                <a:spcPct val="0"/>
              </a:spcAft>
            </a:pPr>
            <a:endParaRPr lang="zh-CN" altLang="en-US" sz="48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562"/>
    </mc:Choice>
    <mc:Fallback xmlns="">
      <p:transition spd="slow" advTm="156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作用域与生命周期</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242112"/>
            <a:ext cx="10930914" cy="3911840"/>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solidFill>
                  <a:srgbClr val="8B0012"/>
                </a:solidFill>
              </a:rPr>
              <a:t>作用域和生存周期有时是紧密相连的，但是不同的概念</a:t>
            </a:r>
          </a:p>
          <a:p>
            <a:pPr marL="800100" lvl="2" indent="-342900">
              <a:lnSpc>
                <a:spcPct val="130000"/>
              </a:lnSpc>
              <a:spcBef>
                <a:spcPts val="600"/>
              </a:spcBef>
              <a:buClr>
                <a:schemeClr val="accent5"/>
              </a:buClr>
              <a:buFont typeface="Wingdings" pitchFamily="2" charset="2"/>
              <a:buChar char="§"/>
            </a:pPr>
            <a:r>
              <a:rPr lang="en-US" altLang="zh-CN" sz="2400" b="1" dirty="0">
                <a:ea typeface="Tahoma" panose="020B0604030504040204" pitchFamily="34" charset="0"/>
                <a:cs typeface="Tahoma" panose="020B0604030504040204" pitchFamily="34" charset="0"/>
              </a:rPr>
              <a:t>The </a:t>
            </a:r>
            <a:r>
              <a:rPr lang="en-US" altLang="zh-CN" sz="2400" b="1" dirty="0">
                <a:solidFill>
                  <a:srgbClr val="0070C0"/>
                </a:solidFill>
                <a:ea typeface="Tahoma" panose="020B0604030504040204" pitchFamily="34" charset="0"/>
                <a:cs typeface="Tahoma" panose="020B0604030504040204" pitchFamily="34" charset="0"/>
              </a:rPr>
              <a:t>scope</a:t>
            </a:r>
            <a:r>
              <a:rPr lang="en-US" altLang="zh-CN" sz="2400" b="1" dirty="0">
                <a:ea typeface="Tahoma" panose="020B0604030504040204" pitchFamily="34" charset="0"/>
                <a:cs typeface="Tahoma" panose="020B0604030504040204" pitchFamily="34" charset="0"/>
              </a:rPr>
              <a:t> is a region of the program </a:t>
            </a:r>
            <a:r>
              <a:rPr lang="en-US" altLang="zh-CN" sz="2400" b="1" dirty="0">
                <a:solidFill>
                  <a:srgbClr val="FF0000"/>
                </a:solidFill>
                <a:ea typeface="Tahoma" panose="020B0604030504040204" pitchFamily="34" charset="0"/>
                <a:cs typeface="Tahoma" panose="020B0604030504040204" pitchFamily="34" charset="0"/>
              </a:rPr>
              <a:t>text</a:t>
            </a:r>
            <a:r>
              <a:rPr lang="en-US" altLang="zh-CN" sz="2400" b="1" dirty="0">
                <a:ea typeface="Tahoma" panose="020B0604030504040204" pitchFamily="34" charset="0"/>
                <a:cs typeface="Tahoma" panose="020B0604030504040204" pitchFamily="34" charset="0"/>
              </a:rPr>
              <a:t> in which the variable is visible </a:t>
            </a:r>
          </a:p>
          <a:p>
            <a:pPr marL="1257300" lvl="3" indent="-342900">
              <a:lnSpc>
                <a:spcPct val="130000"/>
              </a:lnSpc>
              <a:spcBef>
                <a:spcPts val="600"/>
              </a:spcBef>
              <a:buClr>
                <a:schemeClr val="accent2"/>
              </a:buClr>
              <a:buFont typeface="Wingdings" pitchFamily="2" charset="2"/>
              <a:buChar char="§"/>
            </a:pPr>
            <a:r>
              <a:rPr lang="en-US" altLang="zh-CN" sz="2400" b="1" dirty="0">
                <a:ea typeface="Tahoma" panose="020B0604030504040204" pitchFamily="34" charset="0"/>
                <a:cs typeface="Tahoma" panose="020B0604030504040204" pitchFamily="34" charset="0"/>
              </a:rPr>
              <a:t>It is a </a:t>
            </a:r>
            <a:r>
              <a:rPr lang="en-US" altLang="zh-CN" sz="2400" b="1" dirty="0">
                <a:solidFill>
                  <a:srgbClr val="FF0000"/>
                </a:solidFill>
                <a:ea typeface="Tahoma" panose="020B0604030504040204" pitchFamily="34" charset="0"/>
                <a:cs typeface="Tahoma" panose="020B0604030504040204" pitchFamily="34" charset="0"/>
              </a:rPr>
              <a:t>compile-time</a:t>
            </a:r>
            <a:r>
              <a:rPr lang="en-US" altLang="zh-CN" sz="2400" b="1" dirty="0">
                <a:ea typeface="Tahoma" panose="020B0604030504040204" pitchFamily="34" charset="0"/>
                <a:cs typeface="Tahoma" panose="020B0604030504040204" pitchFamily="34" charset="0"/>
              </a:rPr>
              <a:t> property for static scoping</a:t>
            </a:r>
          </a:p>
          <a:p>
            <a:pPr marL="800100" lvl="2" indent="-342900">
              <a:lnSpc>
                <a:spcPct val="130000"/>
              </a:lnSpc>
              <a:spcBef>
                <a:spcPts val="600"/>
              </a:spcBef>
              <a:buClr>
                <a:schemeClr val="accent5"/>
              </a:buClr>
              <a:buFont typeface="Wingdings" pitchFamily="2" charset="2"/>
              <a:buChar char="§"/>
            </a:pPr>
            <a:r>
              <a:rPr lang="en-US" altLang="zh-CN" sz="2400" b="1" dirty="0">
                <a:ea typeface="Tahoma" panose="020B0604030504040204" pitchFamily="34" charset="0"/>
                <a:cs typeface="Tahoma" panose="020B0604030504040204" pitchFamily="34" charset="0"/>
              </a:rPr>
              <a:t>The </a:t>
            </a:r>
            <a:r>
              <a:rPr lang="en-US" altLang="zh-CN" sz="2400" b="1" dirty="0">
                <a:solidFill>
                  <a:srgbClr val="0070C0"/>
                </a:solidFill>
                <a:ea typeface="Tahoma" panose="020B0604030504040204" pitchFamily="34" charset="0"/>
                <a:cs typeface="Tahoma" panose="020B0604030504040204" pitchFamily="34" charset="0"/>
              </a:rPr>
              <a:t>lifetime</a:t>
            </a:r>
            <a:r>
              <a:rPr lang="en-US" altLang="zh-CN" sz="2400" b="1" dirty="0">
                <a:ea typeface="Tahoma" panose="020B0604030504040204" pitchFamily="34" charset="0"/>
                <a:cs typeface="Tahoma" panose="020B0604030504040204" pitchFamily="34" charset="0"/>
              </a:rPr>
              <a:t> is the range of </a:t>
            </a:r>
            <a:r>
              <a:rPr lang="en-US" altLang="zh-CN" sz="2400" b="1" dirty="0">
                <a:solidFill>
                  <a:srgbClr val="FF0000"/>
                </a:solidFill>
                <a:ea typeface="Tahoma" panose="020B0604030504040204" pitchFamily="34" charset="0"/>
                <a:cs typeface="Tahoma" panose="020B0604030504040204" pitchFamily="34" charset="0"/>
              </a:rPr>
              <a:t>time</a:t>
            </a:r>
            <a:r>
              <a:rPr lang="en-US" altLang="zh-CN" sz="2400" b="1" dirty="0">
                <a:ea typeface="Tahoma" panose="020B0604030504040204" pitchFamily="34" charset="0"/>
                <a:cs typeface="Tahoma" panose="020B0604030504040204" pitchFamily="34" charset="0"/>
              </a:rPr>
              <a:t> during execution when the variable can be referred to by other parts of the program</a:t>
            </a:r>
          </a:p>
          <a:p>
            <a:pPr marL="1257300" lvl="3" indent="-342900">
              <a:lnSpc>
                <a:spcPct val="130000"/>
              </a:lnSpc>
              <a:spcBef>
                <a:spcPts val="600"/>
              </a:spcBef>
              <a:buClr>
                <a:schemeClr val="accent2"/>
              </a:buClr>
              <a:buFont typeface="Wingdings" pitchFamily="2" charset="2"/>
              <a:buChar char="§"/>
            </a:pPr>
            <a:r>
              <a:rPr lang="en-US" altLang="zh-CN" sz="2400" b="1" dirty="0">
                <a:ea typeface="Tahoma" panose="020B0604030504040204" pitchFamily="34" charset="0"/>
                <a:cs typeface="Tahoma" panose="020B0604030504040204" pitchFamily="34" charset="0"/>
              </a:rPr>
              <a:t>It is a </a:t>
            </a:r>
            <a:r>
              <a:rPr lang="en-US" altLang="zh-CN" sz="2400" b="1" dirty="0">
                <a:solidFill>
                  <a:srgbClr val="FF0000"/>
                </a:solidFill>
                <a:ea typeface="Tahoma" panose="020B0604030504040204" pitchFamily="34" charset="0"/>
                <a:cs typeface="Tahoma" panose="020B0604030504040204" pitchFamily="34" charset="0"/>
              </a:rPr>
              <a:t>run-time </a:t>
            </a:r>
            <a:r>
              <a:rPr lang="en-US" altLang="zh-CN" sz="2400" b="1" dirty="0">
                <a:ea typeface="Tahoma" panose="020B0604030504040204" pitchFamily="34" charset="0"/>
                <a:cs typeface="Tahoma" panose="020B0604030504040204" pitchFamily="34" charset="0"/>
              </a:rPr>
              <a:t>property</a:t>
            </a:r>
            <a:endParaRPr lang="zh-CN" altLang="en-US" sz="2400" b="1" dirty="0">
              <a:ea typeface="SimSun" panose="02010600030101010101" pitchFamily="2" charset="-122"/>
              <a:cs typeface="Tahoma" panose="020B0604030504040204" pitchFamily="34" charset="0"/>
            </a:endParaRPr>
          </a:p>
          <a:p>
            <a:pPr marL="800100" lvl="2" indent="-342900">
              <a:lnSpc>
                <a:spcPct val="130000"/>
              </a:lnSpc>
              <a:spcBef>
                <a:spcPts val="600"/>
              </a:spcBef>
              <a:buClr>
                <a:schemeClr val="accent5"/>
              </a:buClr>
              <a:buFont typeface="Wingdings" pitchFamily="2" charset="2"/>
              <a:buChar char="§"/>
            </a:pP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Go</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242112"/>
            <a:ext cx="10930914" cy="4274632"/>
          </a:xfrm>
          <a:prstGeom prst="rect">
            <a:avLst/>
          </a:prstGeom>
          <a:noFill/>
        </p:spPr>
        <p:txBody>
          <a:bodyPr wrap="square" rtlCol="0">
            <a:spAutoFit/>
          </a:bodyPr>
          <a:lstStyle/>
          <a:p>
            <a:pPr>
              <a:spcBef>
                <a:spcPct val="0"/>
              </a:spcBef>
              <a:buFontTx/>
              <a:buNone/>
            </a:pPr>
            <a:r>
              <a:rPr lang="en-US" altLang="zh-CN" sz="2400" b="1" dirty="0"/>
              <a:t>var global *int</a:t>
            </a:r>
          </a:p>
          <a:p>
            <a:pPr>
              <a:spcBef>
                <a:spcPct val="0"/>
              </a:spcBef>
              <a:buFontTx/>
              <a:buNone/>
            </a:pPr>
            <a:r>
              <a:rPr lang="en-US" altLang="zh-CN" sz="2400" b="1" dirty="0"/>
              <a:t> </a:t>
            </a:r>
            <a:r>
              <a:rPr lang="en-US" altLang="zh-CN" sz="2400" b="1" dirty="0" err="1"/>
              <a:t>func</a:t>
            </a:r>
            <a:r>
              <a:rPr lang="en-US" altLang="zh-CN" sz="2400" b="1" dirty="0"/>
              <a:t> f( ) {</a:t>
            </a:r>
          </a:p>
          <a:p>
            <a:pPr>
              <a:spcBef>
                <a:spcPct val="0"/>
              </a:spcBef>
              <a:buFontTx/>
              <a:buNone/>
            </a:pPr>
            <a:r>
              <a:rPr lang="en-US" altLang="zh-CN" sz="2400" b="1" dirty="0"/>
              <a:t> 		var </a:t>
            </a:r>
            <a:r>
              <a:rPr lang="en-US" altLang="zh-CN" sz="2400" b="1" dirty="0">
                <a:solidFill>
                  <a:srgbClr val="FF0000"/>
                </a:solidFill>
              </a:rPr>
              <a:t>x</a:t>
            </a:r>
            <a:r>
              <a:rPr lang="en-US" altLang="zh-CN" sz="2400" b="1" dirty="0"/>
              <a:t> int</a:t>
            </a:r>
          </a:p>
          <a:p>
            <a:pPr>
              <a:spcBef>
                <a:spcPct val="0"/>
              </a:spcBef>
              <a:buFontTx/>
              <a:buNone/>
            </a:pPr>
            <a:r>
              <a:rPr lang="en-US" altLang="zh-CN" sz="2400" b="1" dirty="0"/>
              <a:t>		x=1</a:t>
            </a:r>
          </a:p>
          <a:p>
            <a:pPr>
              <a:spcBef>
                <a:spcPct val="0"/>
              </a:spcBef>
              <a:buFontTx/>
              <a:buNone/>
            </a:pPr>
            <a:r>
              <a:rPr lang="en-US" altLang="zh-CN" sz="2400" b="1" dirty="0"/>
              <a:t>		global = &amp;x</a:t>
            </a:r>
          </a:p>
          <a:p>
            <a:pPr>
              <a:spcBef>
                <a:spcPct val="0"/>
              </a:spcBef>
              <a:buFontTx/>
              <a:buNone/>
            </a:pPr>
            <a:r>
              <a:rPr lang="en-US" altLang="zh-CN" sz="2400" b="1" dirty="0"/>
              <a:t> }</a:t>
            </a:r>
          </a:p>
          <a:p>
            <a:pPr>
              <a:spcBef>
                <a:spcPct val="0"/>
              </a:spcBef>
              <a:buFontTx/>
              <a:buNone/>
            </a:pPr>
            <a:r>
              <a:rPr lang="en-US" altLang="zh-CN" sz="2400" b="1" dirty="0"/>
              <a:t>							</a:t>
            </a:r>
            <a:r>
              <a:rPr lang="en-US" altLang="zh-CN" sz="2400" b="1" dirty="0" err="1"/>
              <a:t>func</a:t>
            </a:r>
            <a:r>
              <a:rPr lang="en-US" altLang="zh-CN" sz="2400" b="1" dirty="0"/>
              <a:t> g( ) {</a:t>
            </a:r>
          </a:p>
          <a:p>
            <a:pPr>
              <a:spcBef>
                <a:spcPct val="0"/>
              </a:spcBef>
              <a:buFontTx/>
              <a:buNone/>
            </a:pPr>
            <a:r>
              <a:rPr lang="en-US" altLang="zh-CN" sz="2400" b="1" dirty="0"/>
              <a:t>								</a:t>
            </a:r>
            <a:r>
              <a:rPr lang="en-US" altLang="zh-CN" sz="2400" b="1" dirty="0">
                <a:solidFill>
                  <a:srgbClr val="FF0000"/>
                </a:solidFill>
              </a:rPr>
              <a:t>y</a:t>
            </a:r>
            <a:r>
              <a:rPr lang="en-US" altLang="zh-CN" sz="2400" b="1" dirty="0"/>
              <a:t> := new(int)</a:t>
            </a:r>
          </a:p>
          <a:p>
            <a:pPr>
              <a:spcBef>
                <a:spcPct val="0"/>
              </a:spcBef>
              <a:buFontTx/>
              <a:buNone/>
            </a:pPr>
            <a:r>
              <a:rPr lang="en-US" altLang="zh-CN" sz="2400" b="1" dirty="0"/>
              <a:t>								*y = 1</a:t>
            </a:r>
          </a:p>
          <a:p>
            <a:pPr>
              <a:spcBef>
                <a:spcPct val="0"/>
              </a:spcBef>
              <a:buFontTx/>
              <a:buNone/>
            </a:pPr>
            <a:r>
              <a:rPr lang="en-US" altLang="zh-CN" sz="2400" b="1" dirty="0"/>
              <a:t>							}</a:t>
            </a:r>
          </a:p>
          <a:p>
            <a:pPr marL="1257300" lvl="3" indent="-342900">
              <a:lnSpc>
                <a:spcPct val="130000"/>
              </a:lnSpc>
              <a:spcBef>
                <a:spcPts val="600"/>
              </a:spcBef>
              <a:buClr>
                <a:schemeClr val="accent2"/>
              </a:buClr>
              <a:buFont typeface="Wingdings" pitchFamily="2" charset="2"/>
              <a:buChar char="§"/>
            </a:pP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p:txBody>
      </p:sp>
    </p:spTree>
    <p:extLst>
      <p:ext uri="{BB962C8B-B14F-4D97-AF65-F5344CB8AC3E}">
        <p14:creationId xmlns:p14="http://schemas.microsoft.com/office/powerpoint/2010/main" val="199801601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引用环境</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805815" y="1251276"/>
            <a:ext cx="10241138" cy="4896853"/>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dirty="0"/>
              <a:t>定义</a:t>
            </a:r>
            <a:endParaRPr lang="en-US" altLang="zh-CN" sz="2400" dirty="0"/>
          </a:p>
          <a:p>
            <a:pPr marL="800100" lvl="1" indent="-342900">
              <a:lnSpc>
                <a:spcPct val="150000"/>
              </a:lnSpc>
              <a:buClr>
                <a:srgbClr val="0070C0"/>
              </a:buClr>
              <a:buFont typeface="Wingdings" pitchFamily="2" charset="2"/>
              <a:buChar char="§"/>
            </a:pPr>
            <a:r>
              <a:rPr lang="zh-CN" altLang="en-US" sz="2400" b="1" dirty="0">
                <a:solidFill>
                  <a:srgbClr val="8B0012"/>
                </a:solidFill>
              </a:rPr>
              <a:t>一条语句的引用环境</a:t>
            </a:r>
            <a:r>
              <a:rPr lang="zh-CN" altLang="en-US" sz="2400" dirty="0"/>
              <a:t>是该语句中</a:t>
            </a:r>
            <a:r>
              <a:rPr lang="zh-CN" altLang="en-US" sz="2400" b="1" dirty="0">
                <a:solidFill>
                  <a:srgbClr val="8B0012"/>
                </a:solidFill>
              </a:rPr>
              <a:t>可见</a:t>
            </a:r>
            <a:r>
              <a:rPr lang="zh-CN" altLang="en-US" sz="2400" dirty="0"/>
              <a:t>的所有变量的集合</a:t>
            </a:r>
          </a:p>
          <a:p>
            <a:pPr marL="342900" indent="-342900">
              <a:lnSpc>
                <a:spcPct val="150000"/>
              </a:lnSpc>
              <a:buClr>
                <a:srgbClr val="8B0012"/>
              </a:buClr>
              <a:buFont typeface="Wingdings" pitchFamily="2" charset="2"/>
              <a:buChar char="§"/>
            </a:pPr>
            <a:endParaRPr lang="en-US" altLang="zh-CN" sz="2400" dirty="0"/>
          </a:p>
          <a:p>
            <a:pPr marL="342900" indent="-342900">
              <a:lnSpc>
                <a:spcPct val="150000"/>
              </a:lnSpc>
              <a:buClr>
                <a:srgbClr val="8B0012"/>
              </a:buClr>
              <a:buFont typeface="Wingdings" pitchFamily="2" charset="2"/>
              <a:buChar char="§"/>
            </a:pPr>
            <a:r>
              <a:rPr lang="zh-CN" altLang="en-US" sz="2400" dirty="0"/>
              <a:t>在</a:t>
            </a:r>
            <a:r>
              <a:rPr lang="zh-CN" altLang="en-US" sz="2400" b="1" dirty="0">
                <a:solidFill>
                  <a:srgbClr val="8B0012"/>
                </a:solidFill>
              </a:rPr>
              <a:t>静态作用域</a:t>
            </a:r>
            <a:r>
              <a:rPr lang="zh-CN" altLang="en-US" sz="2400" dirty="0"/>
              <a:t>的语言中，引用环境就是局部变量加上所有的外围作用域的所有可见变量</a:t>
            </a:r>
          </a:p>
          <a:p>
            <a:pPr marL="342900" indent="-342900">
              <a:lnSpc>
                <a:spcPct val="150000"/>
              </a:lnSpc>
              <a:buClr>
                <a:srgbClr val="8B0012"/>
              </a:buClr>
              <a:buFont typeface="Wingdings" pitchFamily="2" charset="2"/>
              <a:buChar char="§"/>
            </a:pPr>
            <a:r>
              <a:rPr lang="zh-CN" altLang="en-US" sz="2400" dirty="0"/>
              <a:t>在</a:t>
            </a:r>
            <a:r>
              <a:rPr lang="zh-CN" altLang="en-US" sz="2400" b="1" dirty="0">
                <a:solidFill>
                  <a:srgbClr val="8B0012"/>
                </a:solidFill>
              </a:rPr>
              <a:t>动态作用域</a:t>
            </a:r>
            <a:r>
              <a:rPr lang="zh-CN" altLang="en-US" sz="2400" dirty="0"/>
              <a:t>的语言中，引用环境就是局部变量加上所有活跃程序的所有可见变量</a:t>
            </a:r>
          </a:p>
          <a:p>
            <a:pPr marL="800100" lvl="2" indent="-342900">
              <a:lnSpc>
                <a:spcPct val="150000"/>
              </a:lnSpc>
              <a:buClr>
                <a:srgbClr val="0070C0"/>
              </a:buClr>
              <a:buFont typeface="Wingdings" pitchFamily="2" charset="2"/>
              <a:buChar char="§"/>
            </a:pPr>
            <a:r>
              <a:rPr lang="zh-CN" altLang="en-US" sz="2400" dirty="0"/>
              <a:t>一个子程序已经开始执行且还没有终止，那么它就是活跃的</a:t>
            </a:r>
          </a:p>
          <a:p>
            <a:pPr marL="457200" lvl="2">
              <a:lnSpc>
                <a:spcPct val="150000"/>
              </a:lnSpc>
              <a:buClr>
                <a:srgbClr val="8B0012"/>
              </a:buClr>
            </a:pPr>
            <a:endParaRPr lang="en-US" altLang="zh-CN" dirty="0">
              <a:sym typeface="Wingdings" pitchFamily="2" charset="2"/>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rPr>
              <a:t>名字常量</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805815" y="1365576"/>
            <a:ext cx="10549122" cy="4291944"/>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t>定义</a:t>
            </a:r>
            <a:endParaRPr lang="en-US" altLang="zh-CN" sz="2400" b="1" i="1" dirty="0"/>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一个名字常量是一个与特定值绑定的变量。与非名字常量不同的是，名字常量会与特定的存储区绑定，需要分配存储空间</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优点：可读性和易修改性</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用来参数化程序</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名字常量与值的绑定可以是静态的（称为显式常量）也可以是动态的</a:t>
            </a:r>
          </a:p>
          <a:p>
            <a:pPr>
              <a:lnSpc>
                <a:spcPct val="150000"/>
              </a:lnSpc>
              <a:buClr>
                <a:srgbClr val="8B0012"/>
              </a:buClr>
            </a:pPr>
            <a:endParaRPr lang="en-US" altLang="zh-CN" sz="2000" dirty="0"/>
          </a:p>
          <a:p>
            <a:pPr marL="342900" indent="-342900">
              <a:lnSpc>
                <a:spcPct val="150000"/>
              </a:lnSpc>
              <a:buClr>
                <a:srgbClr val="8B0012"/>
              </a:buClr>
              <a:buFont typeface="Wingdings" pitchFamily="2" charset="2"/>
              <a:buChar char="§"/>
            </a:pPr>
            <a:endParaRPr lang="zh-CN" altLang="en-US" sz="2000" dirty="0"/>
          </a:p>
        </p:txBody>
      </p:sp>
    </p:spTree>
    <p:extLst>
      <p:ext uri="{BB962C8B-B14F-4D97-AF65-F5344CB8AC3E}">
        <p14:creationId xmlns:p14="http://schemas.microsoft.com/office/powerpoint/2010/main" val="189995697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rPr>
              <a:t>变量初始化</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805815" y="1365576"/>
            <a:ext cx="10549122" cy="3744102"/>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t>定义</a:t>
            </a:r>
            <a:endParaRPr lang="en-US" altLang="zh-CN" sz="2400" b="1" i="1" dirty="0"/>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将变量与特定的存贮区绑定到一起时，该变量到</a:t>
            </a:r>
            <a:r>
              <a:rPr lang="zh-CN" altLang="en-US" sz="2400" b="1" dirty="0">
                <a:solidFill>
                  <a:srgbClr val="8B0012"/>
                </a:solidFill>
                <a:latin typeface="SimSun" panose="02010600030101010101" pitchFamily="2" charset="-122"/>
                <a:ea typeface="SimSun" panose="02010600030101010101" pitchFamily="2" charset="-122"/>
                <a:cs typeface="Microsoft Sans Serif" panose="020B0604020202020204" pitchFamily="34" charset="0"/>
              </a:rPr>
              <a:t>值的绑定</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称为初始化</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342900" indent="-342900">
              <a:lnSpc>
                <a:spcPct val="150000"/>
              </a:lnSpc>
              <a:buClr>
                <a:srgbClr val="8B0012"/>
              </a:buClr>
              <a:buFont typeface="Wingdings" pitchFamily="2" charset="2"/>
              <a:buChar char="§"/>
            </a:pPr>
            <a:endParaRPr lang="en-US" altLang="zh-CN" sz="2400" b="1" dirty="0"/>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初始化经常在声明语句中完成</a:t>
            </a:r>
          </a:p>
          <a:p>
            <a:pPr marL="800100" lvl="2" indent="-342900">
              <a:lnSpc>
                <a:spcPct val="130000"/>
              </a:lnSpc>
              <a:spcBef>
                <a:spcPts val="600"/>
              </a:spcBef>
              <a:buClr>
                <a:schemeClr val="accent5"/>
              </a:buClr>
              <a:buFont typeface="Wingdings" pitchFamily="2" charset="2"/>
              <a:buChar cha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Go</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中的短变量声明</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a:lnSpc>
                <a:spcPct val="150000"/>
              </a:lnSpc>
              <a:buClr>
                <a:srgbClr val="8B0012"/>
              </a:buClr>
            </a:pPr>
            <a:endParaRPr lang="en-US" altLang="zh-CN" sz="2000" dirty="0"/>
          </a:p>
          <a:p>
            <a:pPr marL="342900" indent="-342900">
              <a:lnSpc>
                <a:spcPct val="150000"/>
              </a:lnSpc>
              <a:buClr>
                <a:srgbClr val="8B0012"/>
              </a:buClr>
              <a:buFont typeface="Wingdings" pitchFamily="2" charset="2"/>
              <a:buChar char="§"/>
            </a:pPr>
            <a:endParaRPr lang="zh-CN" altLang="en-US" sz="2000" dirty="0"/>
          </a:p>
        </p:txBody>
      </p:sp>
    </p:spTree>
    <p:extLst>
      <p:ext uri="{BB962C8B-B14F-4D97-AF65-F5344CB8AC3E}">
        <p14:creationId xmlns:p14="http://schemas.microsoft.com/office/powerpoint/2010/main" val="140475517"/>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3029"/>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问题研讨</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472470"/>
            <a:ext cx="11187859" cy="3913059"/>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dirty="0"/>
              <a:t>静态作用域和动态作用域有可能一致吗？</a:t>
            </a:r>
            <a:endParaRPr lang="en-US" altLang="zh-CN" sz="2400" dirty="0"/>
          </a:p>
          <a:p>
            <a:pPr marL="342900" indent="-342900">
              <a:lnSpc>
                <a:spcPct val="150000"/>
              </a:lnSpc>
              <a:buClr>
                <a:srgbClr val="8B0012"/>
              </a:buClr>
              <a:buFont typeface="Wingdings" pitchFamily="2" charset="2"/>
              <a:buChar char="§"/>
            </a:pPr>
            <a:r>
              <a:rPr lang="zh-CN" altLang="en-US" sz="2400" dirty="0"/>
              <a:t>变量的作用域是连续的吗？</a:t>
            </a:r>
            <a:endParaRPr lang="en-US" altLang="zh-CN" sz="2400" dirty="0"/>
          </a:p>
          <a:p>
            <a:pPr marL="342900" indent="-342900">
              <a:lnSpc>
                <a:spcPct val="150000"/>
              </a:lnSpc>
              <a:buClr>
                <a:srgbClr val="8B0012"/>
              </a:buClr>
              <a:buFont typeface="Wingdings" pitchFamily="2" charset="2"/>
              <a:buChar char="§"/>
            </a:pPr>
            <a:r>
              <a:rPr lang="zh-CN" altLang="en-US" sz="2400" dirty="0"/>
              <a:t>变量的生存期和数据的生存期是一回事吗？</a:t>
            </a:r>
            <a:endParaRPr lang="en-US" altLang="zh-CN" sz="2400" dirty="0"/>
          </a:p>
          <a:p>
            <a:pPr marL="342900" indent="-342900">
              <a:lnSpc>
                <a:spcPct val="150000"/>
              </a:lnSpc>
              <a:buClr>
                <a:srgbClr val="8B0012"/>
              </a:buClr>
              <a:buFont typeface="Wingdings" pitchFamily="2" charset="2"/>
              <a:buChar char="§"/>
            </a:pPr>
            <a:r>
              <a:rPr lang="zh-CN" altLang="en-US" sz="2400" dirty="0"/>
              <a:t>作用域和引用环境的区别</a:t>
            </a:r>
            <a:endParaRPr lang="en-US" altLang="zh-CN" sz="2400" dirty="0"/>
          </a:p>
          <a:p>
            <a:pPr marL="342900" indent="-342900">
              <a:lnSpc>
                <a:spcPct val="150000"/>
              </a:lnSpc>
              <a:buClr>
                <a:srgbClr val="8B0012"/>
              </a:buClr>
              <a:buFont typeface="Wingdings" pitchFamily="2" charset="2"/>
              <a:buChar char="§"/>
            </a:pPr>
            <a:r>
              <a:rPr lang="zh-CN" altLang="en-US" sz="2400" dirty="0"/>
              <a:t>引用环境的本质是什么？</a:t>
            </a:r>
            <a:endParaRPr lang="en-US" altLang="zh-CN" sz="2400" dirty="0"/>
          </a:p>
          <a:p>
            <a:pPr marL="342900" indent="-342900">
              <a:lnSpc>
                <a:spcPct val="150000"/>
              </a:lnSpc>
              <a:buClr>
                <a:srgbClr val="8B0012"/>
              </a:buClr>
              <a:buFont typeface="Wingdings" pitchFamily="2" charset="2"/>
              <a:buChar char="§"/>
            </a:pPr>
            <a:r>
              <a:rPr lang="zh-CN" altLang="en-US" sz="2400" dirty="0"/>
              <a:t>引用环境会变化吗？</a:t>
            </a:r>
            <a:endParaRPr lang="en-US" altLang="zh-CN" sz="2400" dirty="0"/>
          </a:p>
          <a:p>
            <a:pPr marL="342900" indent="-342900">
              <a:lnSpc>
                <a:spcPct val="150000"/>
              </a:lnSpc>
              <a:buClr>
                <a:srgbClr val="8B0012"/>
              </a:buClr>
              <a:buFont typeface="Wingdings" pitchFamily="2" charset="2"/>
              <a:buChar char="§"/>
            </a:pPr>
            <a:endParaRPr lang="zh-CN" altLang="en-US" sz="2400" b="1" dirty="0">
              <a:solidFill>
                <a:srgbClr val="8B001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3029"/>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讨论</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472470"/>
            <a:ext cx="4828969" cy="4893647"/>
          </a:xfrm>
          <a:prstGeom prst="rect">
            <a:avLst/>
          </a:prstGeom>
          <a:noFill/>
        </p:spPr>
        <p:txBody>
          <a:bodyPr wrap="square" rtlCol="0">
            <a:spAutoFit/>
          </a:bodyPr>
          <a:lstStyle/>
          <a:p>
            <a:r>
              <a:rPr lang="en-US" altLang="zh-CN" sz="2400" dirty="0"/>
              <a:t> fun g( )  </a:t>
            </a:r>
            <a:endParaRPr lang="zh-CN" altLang="zh-CN" sz="2400" dirty="0"/>
          </a:p>
          <a:p>
            <a:r>
              <a:rPr lang="en-US" altLang="zh-CN" sz="2400" dirty="0"/>
              <a:t>{</a:t>
            </a:r>
            <a:endParaRPr lang="zh-CN" altLang="zh-CN" sz="2400" dirty="0"/>
          </a:p>
          <a:p>
            <a:r>
              <a:rPr lang="fr-FR" altLang="zh-CN" sz="2400" dirty="0"/>
              <a:t>	int a = 2;</a:t>
            </a:r>
            <a:endParaRPr lang="zh-CN" altLang="zh-CN" sz="2400" dirty="0"/>
          </a:p>
          <a:p>
            <a:r>
              <a:rPr lang="fr-FR" altLang="zh-CN" sz="2400" dirty="0"/>
              <a:t>	void f ( int b) {</a:t>
            </a:r>
            <a:endParaRPr lang="zh-CN" altLang="zh-CN" sz="2400" dirty="0"/>
          </a:p>
          <a:p>
            <a:r>
              <a:rPr lang="fr-FR" altLang="zh-CN" sz="2400" dirty="0"/>
              <a:t>             		b = b * a ;</a:t>
            </a:r>
            <a:endParaRPr lang="zh-CN" altLang="zh-CN" sz="2400" dirty="0"/>
          </a:p>
          <a:p>
            <a:r>
              <a:rPr lang="fr-FR" altLang="zh-CN" sz="2400" dirty="0"/>
              <a:t>		a = a - b;</a:t>
            </a:r>
            <a:endParaRPr lang="zh-CN" altLang="zh-CN" sz="2400" dirty="0"/>
          </a:p>
          <a:p>
            <a:r>
              <a:rPr lang="fr-FR" altLang="zh-CN" sz="2400" dirty="0"/>
              <a:t>}</a:t>
            </a:r>
            <a:endParaRPr lang="zh-CN" altLang="zh-CN" sz="2400" dirty="0"/>
          </a:p>
          <a:p>
            <a:r>
              <a:rPr lang="fr-FR" altLang="zh-CN" sz="2400" dirty="0"/>
              <a:t>          {</a:t>
            </a:r>
            <a:endParaRPr lang="zh-CN" altLang="zh-CN" sz="2400" dirty="0"/>
          </a:p>
          <a:p>
            <a:r>
              <a:rPr lang="fr-FR" altLang="zh-CN" sz="2400" dirty="0"/>
              <a:t>               	int a = 10 ;</a:t>
            </a:r>
            <a:endParaRPr lang="zh-CN" altLang="zh-CN" sz="2400" dirty="0"/>
          </a:p>
          <a:p>
            <a:r>
              <a:rPr lang="fr-FR" altLang="zh-CN" sz="2400" dirty="0"/>
              <a:t>               	f(a) ;</a:t>
            </a:r>
            <a:endParaRPr lang="zh-CN" altLang="zh-CN" sz="2400" dirty="0"/>
          </a:p>
          <a:p>
            <a:r>
              <a:rPr lang="fr-FR" altLang="zh-CN" sz="2400" dirty="0"/>
              <a:t>               	print a ;</a:t>
            </a:r>
            <a:endParaRPr lang="zh-CN" altLang="zh-CN" sz="2400" dirty="0"/>
          </a:p>
          <a:p>
            <a:r>
              <a:rPr lang="fr-FR" altLang="zh-CN" sz="2400" dirty="0"/>
              <a:t>          }</a:t>
            </a:r>
            <a:endParaRPr lang="zh-CN" altLang="zh-CN" sz="2400" dirty="0"/>
          </a:p>
          <a:p>
            <a:r>
              <a:rPr lang="en-US" altLang="zh-CN" sz="2400" dirty="0"/>
              <a:t>}</a:t>
            </a:r>
            <a:endParaRPr lang="zh-CN" altLang="zh-CN" sz="2400" dirty="0"/>
          </a:p>
        </p:txBody>
      </p:sp>
      <p:sp>
        <p:nvSpPr>
          <p:cNvPr id="2" name="矩形 1"/>
          <p:cNvSpPr/>
          <p:nvPr/>
        </p:nvSpPr>
        <p:spPr>
          <a:xfrm>
            <a:off x="5898001" y="1961938"/>
            <a:ext cx="4599786" cy="830997"/>
          </a:xfrm>
          <a:prstGeom prst="rect">
            <a:avLst/>
          </a:prstGeom>
        </p:spPr>
        <p:txBody>
          <a:bodyPr wrap="square">
            <a:spAutoFit/>
          </a:bodyPr>
          <a:lstStyle/>
          <a:p>
            <a:r>
              <a:rPr lang="zh-CN" altLang="en-US" sz="2400" dirty="0"/>
              <a:t>（</a:t>
            </a:r>
            <a:r>
              <a:rPr lang="en-US" altLang="zh-CN" sz="2400" dirty="0"/>
              <a:t>1</a:t>
            </a:r>
            <a:r>
              <a:rPr lang="zh-CN" altLang="en-US" sz="2400" dirty="0"/>
              <a:t>）</a:t>
            </a:r>
            <a:r>
              <a:rPr lang="zh-CN" altLang="zh-CN" sz="2400" dirty="0"/>
              <a:t>静态作用域；</a:t>
            </a:r>
          </a:p>
          <a:p>
            <a:r>
              <a:rPr lang="zh-CN" altLang="zh-CN" sz="2400" dirty="0"/>
              <a:t>（</a:t>
            </a:r>
            <a:r>
              <a:rPr lang="en-US" altLang="zh-CN" sz="2400" dirty="0"/>
              <a:t>2</a:t>
            </a:r>
            <a:r>
              <a:rPr lang="zh-CN" altLang="zh-CN" sz="2400" dirty="0"/>
              <a:t>）</a:t>
            </a:r>
            <a:r>
              <a:rPr lang="zh-CN" altLang="zh-CN" sz="2400"/>
              <a:t>动态作用域</a:t>
            </a:r>
            <a:endParaRPr lang="zh-CN" altLang="zh-CN" sz="2400" dirty="0"/>
          </a:p>
        </p:txBody>
      </p:sp>
    </p:spTree>
    <p:extLst>
      <p:ext uri="{BB962C8B-B14F-4D97-AF65-F5344CB8AC3E}">
        <p14:creationId xmlns:p14="http://schemas.microsoft.com/office/powerpoint/2010/main" val="390373470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3029"/>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作业</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537629" y="973916"/>
            <a:ext cx="11187859" cy="5919697"/>
          </a:xfrm>
          <a:prstGeom prst="rect">
            <a:avLst/>
          </a:prstGeom>
          <a:noFill/>
        </p:spPr>
        <p:txBody>
          <a:bodyPr wrap="square" rtlCol="0">
            <a:spAutoFit/>
          </a:bodyPr>
          <a:lstStyle/>
          <a:p>
            <a:pPr>
              <a:lnSpc>
                <a:spcPct val="150000"/>
              </a:lnSpc>
              <a:buClr>
                <a:srgbClr val="8B0012"/>
              </a:buClr>
            </a:pPr>
            <a:r>
              <a:rPr lang="en-US" altLang="zh-CN" sz="2400" b="1" dirty="0">
                <a:solidFill>
                  <a:srgbClr val="8B0012"/>
                </a:solidFill>
              </a:rPr>
              <a:t>2</a:t>
            </a:r>
            <a:r>
              <a:rPr lang="zh-CN" altLang="en-US" sz="2400" b="1" dirty="0">
                <a:solidFill>
                  <a:srgbClr val="8B0012"/>
                </a:solidFill>
              </a:rPr>
              <a:t> </a:t>
            </a:r>
            <a:r>
              <a:rPr lang="zh-CN" altLang="en-US" sz="2000" dirty="0"/>
              <a:t>有些语言是无类型的。分析这样设计的优缺点</a:t>
            </a:r>
            <a:endParaRPr lang="en-US" altLang="zh-CN" sz="2000" dirty="0"/>
          </a:p>
          <a:p>
            <a:pPr>
              <a:lnSpc>
                <a:spcPct val="150000"/>
              </a:lnSpc>
              <a:buClr>
                <a:srgbClr val="8B0012"/>
              </a:buClr>
            </a:pPr>
            <a:r>
              <a:rPr lang="en-US" altLang="zh-CN" sz="2000" dirty="0">
                <a:solidFill>
                  <a:srgbClr val="8B0012"/>
                </a:solidFill>
              </a:rPr>
              <a:t>6</a:t>
            </a:r>
            <a:r>
              <a:rPr lang="zh-CN" altLang="en-US" sz="2000" dirty="0">
                <a:solidFill>
                  <a:srgbClr val="8B0012"/>
                </a:solidFill>
              </a:rPr>
              <a:t> </a:t>
            </a:r>
            <a:r>
              <a:rPr lang="zh-CN" altLang="en-US" sz="2000" dirty="0"/>
              <a:t>有如下的</a:t>
            </a:r>
            <a:r>
              <a:rPr lang="en-US" altLang="zh-CN" sz="2000" dirty="0"/>
              <a:t>Ada</a:t>
            </a:r>
            <a:r>
              <a:rPr lang="zh-CN" altLang="en-US" sz="2000" dirty="0"/>
              <a:t>骨架程序</a:t>
            </a:r>
            <a:endParaRPr lang="en-US" altLang="zh-CN" sz="2000" dirty="0"/>
          </a:p>
          <a:p>
            <a:pPr>
              <a:lnSpc>
                <a:spcPct val="110000"/>
              </a:lnSpc>
            </a:pPr>
            <a:r>
              <a:rPr lang="en-US" altLang="zh-CN" sz="1500" b="1" dirty="0"/>
              <a:t>procedure</a:t>
            </a:r>
            <a:r>
              <a:rPr lang="en-US" altLang="zh-CN" sz="1500" dirty="0"/>
              <a:t> Main </a:t>
            </a:r>
            <a:r>
              <a:rPr lang="en-US" altLang="zh-CN" sz="1500" b="1" dirty="0"/>
              <a:t>is</a:t>
            </a:r>
            <a:r>
              <a:rPr lang="en-US" altLang="zh-CN" sz="1500" dirty="0"/>
              <a:t> </a:t>
            </a:r>
          </a:p>
          <a:p>
            <a:pPr>
              <a:lnSpc>
                <a:spcPct val="110000"/>
              </a:lnSpc>
            </a:pPr>
            <a:r>
              <a:rPr lang="en-US" altLang="zh-CN" sz="1500" dirty="0"/>
              <a:t>      x: Integer;</a:t>
            </a:r>
          </a:p>
          <a:p>
            <a:pPr>
              <a:lnSpc>
                <a:spcPct val="110000"/>
              </a:lnSpc>
            </a:pPr>
            <a:r>
              <a:rPr lang="en-US" altLang="zh-CN" sz="1500" dirty="0"/>
              <a:t>      procedure Sub3; -- This is a declaration of Sub3. It allows Sub1 to call it. </a:t>
            </a:r>
          </a:p>
          <a:p>
            <a:pPr>
              <a:lnSpc>
                <a:spcPct val="110000"/>
              </a:lnSpc>
            </a:pPr>
            <a:r>
              <a:rPr lang="en-US" altLang="zh-CN" sz="1500" dirty="0"/>
              <a:t>      procedure Sub1 is</a:t>
            </a:r>
          </a:p>
          <a:p>
            <a:pPr>
              <a:lnSpc>
                <a:spcPct val="110000"/>
              </a:lnSpc>
            </a:pPr>
            <a:r>
              <a:rPr lang="en-US" altLang="zh-CN" sz="1500" dirty="0"/>
              <a:t>           x: Integer;</a:t>
            </a:r>
          </a:p>
          <a:p>
            <a:pPr>
              <a:lnSpc>
                <a:spcPct val="110000"/>
              </a:lnSpc>
            </a:pPr>
            <a:r>
              <a:rPr lang="en-US" altLang="zh-CN" sz="1500" dirty="0"/>
              <a:t>           procedure Sub2 is</a:t>
            </a:r>
          </a:p>
          <a:p>
            <a:pPr>
              <a:lnSpc>
                <a:spcPct val="110000"/>
              </a:lnSpc>
            </a:pPr>
            <a:r>
              <a:rPr lang="en-US" altLang="zh-CN" sz="1500" dirty="0"/>
              <a:t>               begin     -- of Sub2</a:t>
            </a:r>
          </a:p>
          <a:p>
            <a:pPr>
              <a:lnSpc>
                <a:spcPct val="110000"/>
              </a:lnSpc>
            </a:pPr>
            <a:r>
              <a:rPr lang="en-US" altLang="zh-CN" sz="1500" dirty="0"/>
              <a:t>               …</a:t>
            </a:r>
          </a:p>
          <a:p>
            <a:pPr>
              <a:lnSpc>
                <a:spcPct val="110000"/>
              </a:lnSpc>
            </a:pPr>
            <a:r>
              <a:rPr lang="en-US" altLang="zh-CN" sz="1500" dirty="0"/>
              <a:t>               end;      -- of Sub2</a:t>
            </a:r>
          </a:p>
          <a:p>
            <a:pPr>
              <a:lnSpc>
                <a:spcPct val="110000"/>
              </a:lnSpc>
            </a:pPr>
            <a:r>
              <a:rPr lang="en-US" altLang="zh-CN" sz="1500" dirty="0"/>
              <a:t>           begin     -- of Sub1</a:t>
            </a:r>
          </a:p>
          <a:p>
            <a:pPr>
              <a:lnSpc>
                <a:spcPct val="110000"/>
              </a:lnSpc>
            </a:pPr>
            <a:r>
              <a:rPr lang="en-US" altLang="zh-CN" sz="1500" dirty="0"/>
              <a:t>           …</a:t>
            </a:r>
          </a:p>
          <a:p>
            <a:pPr>
              <a:lnSpc>
                <a:spcPct val="110000"/>
              </a:lnSpc>
            </a:pPr>
            <a:r>
              <a:rPr lang="en-US" altLang="zh-CN" sz="1500" dirty="0"/>
              <a:t>           end;      -- of Sub1</a:t>
            </a:r>
          </a:p>
          <a:p>
            <a:pPr>
              <a:lnSpc>
                <a:spcPct val="110000"/>
              </a:lnSpc>
            </a:pPr>
            <a:r>
              <a:rPr lang="en-US" altLang="zh-CN" sz="1500" dirty="0"/>
              <a:t>      procedure Sub3 is</a:t>
            </a:r>
          </a:p>
          <a:p>
            <a:pPr>
              <a:lnSpc>
                <a:spcPct val="110000"/>
              </a:lnSpc>
            </a:pPr>
            <a:r>
              <a:rPr lang="en-US" altLang="zh-CN" sz="1500" dirty="0"/>
              <a:t>           begin     -- of Sub3</a:t>
            </a:r>
          </a:p>
          <a:p>
            <a:pPr>
              <a:lnSpc>
                <a:spcPct val="110000"/>
              </a:lnSpc>
            </a:pPr>
            <a:r>
              <a:rPr lang="en-US" altLang="zh-CN" sz="1500" dirty="0"/>
              <a:t>           …</a:t>
            </a:r>
          </a:p>
          <a:p>
            <a:pPr>
              <a:lnSpc>
                <a:spcPct val="110000"/>
              </a:lnSpc>
            </a:pPr>
            <a:r>
              <a:rPr lang="en-US" altLang="zh-CN" sz="1500" dirty="0"/>
              <a:t>           end;      -- of Sub3</a:t>
            </a:r>
          </a:p>
          <a:p>
            <a:pPr>
              <a:lnSpc>
                <a:spcPct val="110000"/>
              </a:lnSpc>
            </a:pPr>
            <a:r>
              <a:rPr lang="en-US" altLang="zh-CN" sz="1500" dirty="0"/>
              <a:t>      begin         -- of Main</a:t>
            </a:r>
          </a:p>
          <a:p>
            <a:pPr>
              <a:lnSpc>
                <a:spcPct val="110000"/>
              </a:lnSpc>
            </a:pPr>
            <a:r>
              <a:rPr lang="en-US" altLang="zh-CN" sz="1500" dirty="0"/>
              <a:t>      …   </a:t>
            </a:r>
          </a:p>
          <a:p>
            <a:pPr>
              <a:lnSpc>
                <a:spcPct val="110000"/>
              </a:lnSpc>
            </a:pPr>
            <a:r>
              <a:rPr lang="en-US" altLang="zh-CN" sz="1500" dirty="0"/>
              <a:t>      end;          -- of Main</a:t>
            </a:r>
          </a:p>
        </p:txBody>
      </p:sp>
      <p:sp>
        <p:nvSpPr>
          <p:cNvPr id="7" name="矩形 1">
            <a:extLst>
              <a:ext uri="{FF2B5EF4-FFF2-40B4-BE49-F238E27FC236}">
                <a16:creationId xmlns:a16="http://schemas.microsoft.com/office/drawing/2014/main" xmlns="" id="{3D016226-2E31-1040-830E-9BCAC948135D}"/>
              </a:ext>
            </a:extLst>
          </p:cNvPr>
          <p:cNvSpPr/>
          <p:nvPr/>
        </p:nvSpPr>
        <p:spPr>
          <a:xfrm>
            <a:off x="5341926" y="3073566"/>
            <a:ext cx="6119812" cy="3671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lang="zh-CN" altLang="en-US" sz="2000" dirty="0">
                <a:latin typeface="Calibri" panose="020F0502020204030204" pitchFamily="34" charset="0"/>
              </a:rPr>
              <a:t>假设程序按如下的顺序执行：</a:t>
            </a:r>
            <a:r>
              <a:rPr lang="en-US" altLang="zh-CN" sz="2000" dirty="0">
                <a:latin typeface="Calibri" panose="020F0502020204030204" pitchFamily="34" charset="0"/>
              </a:rPr>
              <a:t>Main</a:t>
            </a:r>
            <a:r>
              <a:rPr lang="zh-CN" altLang="en-US" sz="2000" dirty="0">
                <a:latin typeface="Calibri" panose="020F0502020204030204" pitchFamily="34" charset="0"/>
              </a:rPr>
              <a:t>调用</a:t>
            </a:r>
            <a:r>
              <a:rPr lang="en-US" altLang="zh-CN" sz="2000" dirty="0">
                <a:latin typeface="Calibri" panose="020F0502020204030204" pitchFamily="34" charset="0"/>
              </a:rPr>
              <a:t>Sub1, Sub1</a:t>
            </a:r>
            <a:r>
              <a:rPr lang="zh-CN" altLang="en-US" sz="2000" dirty="0">
                <a:latin typeface="Calibri" panose="020F0502020204030204" pitchFamily="34" charset="0"/>
              </a:rPr>
              <a:t>调用</a:t>
            </a:r>
            <a:r>
              <a:rPr lang="en-US" altLang="zh-CN" sz="2000" dirty="0">
                <a:latin typeface="Calibri" panose="020F0502020204030204" pitchFamily="34" charset="0"/>
              </a:rPr>
              <a:t>Sub2, Sub2</a:t>
            </a:r>
            <a:r>
              <a:rPr lang="zh-CN" altLang="en-US" sz="2000" dirty="0">
                <a:latin typeface="Calibri" panose="020F0502020204030204" pitchFamily="34" charset="0"/>
              </a:rPr>
              <a:t>调用</a:t>
            </a:r>
            <a:r>
              <a:rPr lang="en-US" altLang="zh-CN" sz="2000" dirty="0">
                <a:latin typeface="Calibri" panose="020F0502020204030204" pitchFamily="34" charset="0"/>
              </a:rPr>
              <a:t>Sub3.</a:t>
            </a:r>
          </a:p>
          <a:p>
            <a:pPr eaLnBrk="1" hangingPunct="1">
              <a:lnSpc>
                <a:spcPct val="80000"/>
              </a:lnSpc>
            </a:pPr>
            <a:endParaRPr lang="en-US" altLang="zh-CN" sz="2000" dirty="0">
              <a:latin typeface="Calibri" panose="020F0502020204030204" pitchFamily="34" charset="0"/>
            </a:endParaRPr>
          </a:p>
          <a:p>
            <a:pPr eaLnBrk="1" hangingPunct="1">
              <a:lnSpc>
                <a:spcPct val="80000"/>
              </a:lnSpc>
            </a:pPr>
            <a:r>
              <a:rPr lang="en-US" altLang="zh-CN" sz="2000" dirty="0">
                <a:latin typeface="Calibri" panose="020F0502020204030204" pitchFamily="34" charset="0"/>
              </a:rPr>
              <a:t>a. </a:t>
            </a:r>
            <a:r>
              <a:rPr lang="zh-CN" altLang="en-US" sz="2000" dirty="0">
                <a:latin typeface="Calibri" panose="020F0502020204030204" pitchFamily="34" charset="0"/>
              </a:rPr>
              <a:t>假设为静态作用域，在下列对</a:t>
            </a:r>
            <a:r>
              <a:rPr lang="en-US" altLang="zh-CN" sz="2000" dirty="0">
                <a:latin typeface="Calibri" panose="020F0502020204030204" pitchFamily="34" charset="0"/>
              </a:rPr>
              <a:t>x</a:t>
            </a:r>
            <a:r>
              <a:rPr lang="zh-CN" altLang="en-US" sz="2000" dirty="0">
                <a:latin typeface="Calibri" panose="020F0502020204030204" pitchFamily="34" charset="0"/>
              </a:rPr>
              <a:t>的引用中，分别是哪一个声明中的</a:t>
            </a:r>
            <a:r>
              <a:rPr lang="en-US" altLang="zh-CN" sz="2000" dirty="0">
                <a:latin typeface="Calibri" panose="020F0502020204030204" pitchFamily="34" charset="0"/>
              </a:rPr>
              <a:t>x</a:t>
            </a:r>
            <a:r>
              <a:rPr lang="zh-CN" altLang="en-US" sz="2000" dirty="0">
                <a:latin typeface="Calibri" panose="020F0502020204030204" pitchFamily="34" charset="0"/>
              </a:rPr>
              <a:t>？</a:t>
            </a:r>
            <a:endParaRPr lang="en-US" altLang="zh-CN" sz="2000" dirty="0">
              <a:latin typeface="Calibri" panose="020F0502020204030204" pitchFamily="34" charset="0"/>
            </a:endParaRPr>
          </a:p>
          <a:p>
            <a:pPr eaLnBrk="1" hangingPunct="1">
              <a:lnSpc>
                <a:spcPct val="80000"/>
              </a:lnSpc>
            </a:pPr>
            <a:r>
              <a:rPr lang="en-US" altLang="zh-CN" sz="2000" dirty="0">
                <a:latin typeface="Calibri" panose="020F0502020204030204" pitchFamily="34" charset="0"/>
              </a:rPr>
              <a:t>1) Sub1;    2)Sub2;    3) Sub3.</a:t>
            </a:r>
          </a:p>
          <a:p>
            <a:pPr eaLnBrk="1" hangingPunct="1">
              <a:lnSpc>
                <a:spcPct val="80000"/>
              </a:lnSpc>
            </a:pPr>
            <a:endParaRPr lang="en-US" altLang="zh-CN" sz="2000" dirty="0">
              <a:latin typeface="Calibri" panose="020F0502020204030204" pitchFamily="34" charset="0"/>
            </a:endParaRPr>
          </a:p>
          <a:p>
            <a:pPr eaLnBrk="1" hangingPunct="1">
              <a:lnSpc>
                <a:spcPct val="80000"/>
              </a:lnSpc>
            </a:pPr>
            <a:r>
              <a:rPr lang="en-US" altLang="zh-CN" sz="2000" dirty="0">
                <a:latin typeface="Calibri" panose="020F0502020204030204" pitchFamily="34" charset="0"/>
              </a:rPr>
              <a:t>b. </a:t>
            </a:r>
            <a:r>
              <a:rPr lang="zh-CN" altLang="en-US" sz="2000" dirty="0">
                <a:latin typeface="Calibri" panose="020F0502020204030204" pitchFamily="34" charset="0"/>
              </a:rPr>
              <a:t>假设使用动态作用域，再回答上述问题</a:t>
            </a:r>
            <a:endParaRPr lang="en-US" altLang="zh-CN" sz="2000" dirty="0">
              <a:latin typeface="Calibri" panose="020F0502020204030204" pitchFamily="34" charset="0"/>
            </a:endParaRPr>
          </a:p>
          <a:p>
            <a:pPr eaLnBrk="1" hangingPunct="1">
              <a:lnSpc>
                <a:spcPct val="80000"/>
              </a:lnSpc>
            </a:pPr>
            <a:endParaRPr lang="en-US" altLang="zh-CN" sz="1400" dirty="0">
              <a:latin typeface="Calibri" panose="020F0502020204030204" pitchFamily="34" charset="0"/>
            </a:endParaRPr>
          </a:p>
          <a:p>
            <a:pPr algn="ctr" eaLnBrk="1" hangingPunct="1"/>
            <a:endParaRPr lang="zh-CN" altLang="en-US" dirty="0">
              <a:latin typeface="Calibri" panose="020F0502020204030204" pitchFamily="34" charset="0"/>
            </a:endParaRPr>
          </a:p>
        </p:txBody>
      </p:sp>
    </p:spTree>
    <p:extLst>
      <p:ext uri="{BB962C8B-B14F-4D97-AF65-F5344CB8AC3E}">
        <p14:creationId xmlns:p14="http://schemas.microsoft.com/office/powerpoint/2010/main" val="48920043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作业</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 name="文本框 2"/>
          <p:cNvSpPr txBox="1"/>
          <p:nvPr/>
        </p:nvSpPr>
        <p:spPr>
          <a:xfrm>
            <a:off x="190918" y="1111576"/>
            <a:ext cx="10459521" cy="943528"/>
          </a:xfrm>
          <a:prstGeom prst="rect">
            <a:avLst/>
          </a:prstGeom>
          <a:noFill/>
        </p:spPr>
        <p:txBody>
          <a:bodyPr wrap="square" rtlCol="0">
            <a:spAutoFit/>
          </a:bodyPr>
          <a:lstStyle/>
          <a:p>
            <a:pPr>
              <a:lnSpc>
                <a:spcPct val="150000"/>
              </a:lnSpc>
              <a:buClr>
                <a:srgbClr val="8B0012"/>
              </a:buClr>
            </a:pPr>
            <a:r>
              <a:rPr lang="en-US" altLang="zh-CN" sz="2000" b="1" dirty="0">
                <a:latin typeface="SimSun" panose="02010600030101010101" pitchFamily="2" charset="-122"/>
                <a:ea typeface="SimSun" panose="02010600030101010101" pitchFamily="2" charset="-122"/>
              </a:rPr>
              <a:t>7</a:t>
            </a:r>
            <a:r>
              <a:rPr lang="zh-CN" altLang="en-US" sz="2000" b="1" dirty="0">
                <a:latin typeface="SimSun" panose="02010600030101010101" pitchFamily="2" charset="-122"/>
                <a:ea typeface="SimSun" panose="02010600030101010101" pitchFamily="2" charset="-122"/>
              </a:rPr>
              <a:t> 假设下面的</a:t>
            </a:r>
            <a:r>
              <a:rPr lang="en-US" altLang="zh-CN" sz="2000" b="1" dirty="0">
                <a:latin typeface="SimSun" panose="02010600030101010101" pitchFamily="2" charset="-122"/>
                <a:ea typeface="SimSun" panose="02010600030101010101" pitchFamily="2" charset="-122"/>
              </a:rPr>
              <a:t>Ada</a:t>
            </a:r>
            <a:r>
              <a:rPr lang="zh-CN" altLang="en-US" sz="2000" b="1" dirty="0">
                <a:latin typeface="SimSun" panose="02010600030101010101" pitchFamily="2" charset="-122"/>
                <a:ea typeface="SimSun" panose="02010600030101010101" pitchFamily="2" charset="-122"/>
              </a:rPr>
              <a:t>程序在编译和执行时，都使用静态作用域，在子程序</a:t>
            </a:r>
            <a:r>
              <a:rPr lang="en-US" altLang="zh-CN" sz="2000" b="1" dirty="0">
                <a:latin typeface="SimSun" panose="02010600030101010101" pitchFamily="2" charset="-122"/>
                <a:ea typeface="SimSun" panose="02010600030101010101" pitchFamily="2" charset="-122"/>
              </a:rPr>
              <a:t>Sub1</a:t>
            </a:r>
            <a:r>
              <a:rPr lang="zh-CN" altLang="en-US" sz="2000" b="1" dirty="0">
                <a:latin typeface="SimSun" panose="02010600030101010101" pitchFamily="2" charset="-122"/>
                <a:ea typeface="SimSun" panose="02010600030101010101" pitchFamily="2" charset="-122"/>
              </a:rPr>
              <a:t>中，</a:t>
            </a:r>
            <a:r>
              <a:rPr lang="en-US" altLang="zh-CN" sz="2000" b="1" dirty="0">
                <a:latin typeface="SimSun" panose="02010600030101010101" pitchFamily="2" charset="-122"/>
                <a:ea typeface="SimSun" panose="02010600030101010101" pitchFamily="2" charset="-122"/>
              </a:rPr>
              <a:t>x</a:t>
            </a:r>
            <a:r>
              <a:rPr lang="zh-CN" altLang="en-US" sz="2000" b="1" dirty="0">
                <a:latin typeface="SimSun" panose="02010600030101010101" pitchFamily="2" charset="-122"/>
                <a:ea typeface="SimSun" panose="02010600030101010101" pitchFamily="2" charset="-122"/>
              </a:rPr>
              <a:t>的打印值是什么？如果使用动态作用域呢？</a:t>
            </a:r>
            <a:endParaRPr lang="en-US" altLang="zh-CN" sz="2000" b="1" dirty="0">
              <a:latin typeface="SimSun" panose="02010600030101010101" pitchFamily="2" charset="-122"/>
              <a:ea typeface="SimSun" panose="02010600030101010101" pitchFamily="2" charset="-122"/>
            </a:endParaRPr>
          </a:p>
        </p:txBody>
      </p:sp>
      <p:sp>
        <p:nvSpPr>
          <p:cNvPr id="2" name="Rectangle 1">
            <a:extLst>
              <a:ext uri="{FF2B5EF4-FFF2-40B4-BE49-F238E27FC236}">
                <a16:creationId xmlns:a16="http://schemas.microsoft.com/office/drawing/2014/main" xmlns="" id="{8DF44080-F4AF-E941-9E1E-73A32FA97DC4}"/>
              </a:ext>
            </a:extLst>
          </p:cNvPr>
          <p:cNvSpPr/>
          <p:nvPr/>
        </p:nvSpPr>
        <p:spPr>
          <a:xfrm>
            <a:off x="4554439" y="1905747"/>
            <a:ext cx="6096000" cy="4952253"/>
          </a:xfrm>
          <a:prstGeom prst="rect">
            <a:avLst/>
          </a:prstGeom>
        </p:spPr>
        <p:txBody>
          <a:bodyPr>
            <a:spAutoFit/>
          </a:bodyPr>
          <a:lstStyle/>
          <a:p>
            <a:pPr>
              <a:lnSpc>
                <a:spcPct val="110000"/>
              </a:lnSpc>
            </a:pPr>
            <a:r>
              <a:rPr lang="en-US" altLang="zh-CN" dirty="0"/>
              <a:t>procedure Main is </a:t>
            </a:r>
          </a:p>
          <a:p>
            <a:pPr>
              <a:lnSpc>
                <a:spcPct val="110000"/>
              </a:lnSpc>
            </a:pPr>
            <a:r>
              <a:rPr lang="en-US" altLang="zh-CN" dirty="0"/>
              <a:t>      x: Integer;</a:t>
            </a:r>
          </a:p>
          <a:p>
            <a:pPr>
              <a:lnSpc>
                <a:spcPct val="110000"/>
              </a:lnSpc>
            </a:pPr>
            <a:r>
              <a:rPr lang="en-US" altLang="zh-CN" dirty="0"/>
              <a:t>      procedure Sub1 is</a:t>
            </a:r>
          </a:p>
          <a:p>
            <a:pPr>
              <a:lnSpc>
                <a:spcPct val="110000"/>
              </a:lnSpc>
            </a:pPr>
            <a:r>
              <a:rPr lang="en-US" altLang="zh-CN" dirty="0"/>
              <a:t>           begin     -- of Sub1</a:t>
            </a:r>
          </a:p>
          <a:p>
            <a:pPr>
              <a:lnSpc>
                <a:spcPct val="110000"/>
              </a:lnSpc>
            </a:pPr>
            <a:r>
              <a:rPr lang="en-US" altLang="zh-CN" dirty="0"/>
              <a:t>               Put(x);</a:t>
            </a:r>
          </a:p>
          <a:p>
            <a:pPr>
              <a:lnSpc>
                <a:spcPct val="110000"/>
              </a:lnSpc>
            </a:pPr>
            <a:r>
              <a:rPr lang="en-US" altLang="zh-CN" dirty="0"/>
              <a:t>           end;      -- of sub1</a:t>
            </a:r>
          </a:p>
          <a:p>
            <a:pPr>
              <a:lnSpc>
                <a:spcPct val="110000"/>
              </a:lnSpc>
            </a:pPr>
            <a:r>
              <a:rPr lang="en-US" altLang="zh-CN" dirty="0"/>
              <a:t>      procedure Sub2 is</a:t>
            </a:r>
          </a:p>
          <a:p>
            <a:pPr>
              <a:lnSpc>
                <a:spcPct val="110000"/>
              </a:lnSpc>
            </a:pPr>
            <a:r>
              <a:rPr lang="en-US" altLang="zh-CN" dirty="0"/>
              <a:t>           x: Integer;</a:t>
            </a:r>
          </a:p>
          <a:p>
            <a:pPr>
              <a:lnSpc>
                <a:spcPct val="110000"/>
              </a:lnSpc>
            </a:pPr>
            <a:r>
              <a:rPr lang="en-US" altLang="zh-CN" dirty="0"/>
              <a:t>           begin     -- of Sub2</a:t>
            </a:r>
          </a:p>
          <a:p>
            <a:pPr>
              <a:lnSpc>
                <a:spcPct val="110000"/>
              </a:lnSpc>
            </a:pPr>
            <a:r>
              <a:rPr lang="en-US" altLang="zh-CN" dirty="0"/>
              <a:t>               x:=10;</a:t>
            </a:r>
          </a:p>
          <a:p>
            <a:pPr>
              <a:lnSpc>
                <a:spcPct val="110000"/>
              </a:lnSpc>
            </a:pPr>
            <a:r>
              <a:rPr lang="en-US" altLang="zh-CN" dirty="0"/>
              <a:t>               Sub1</a:t>
            </a:r>
          </a:p>
          <a:p>
            <a:pPr>
              <a:lnSpc>
                <a:spcPct val="110000"/>
              </a:lnSpc>
            </a:pPr>
            <a:r>
              <a:rPr lang="en-US" altLang="zh-CN" dirty="0"/>
              <a:t>           end;      -- of sub2</a:t>
            </a:r>
          </a:p>
          <a:p>
            <a:pPr>
              <a:lnSpc>
                <a:spcPct val="110000"/>
              </a:lnSpc>
            </a:pPr>
            <a:r>
              <a:rPr lang="en-US" altLang="zh-CN" dirty="0"/>
              <a:t>      begin         -- of Main</a:t>
            </a:r>
          </a:p>
          <a:p>
            <a:pPr>
              <a:lnSpc>
                <a:spcPct val="110000"/>
              </a:lnSpc>
            </a:pPr>
            <a:r>
              <a:rPr lang="en-US" altLang="zh-CN" dirty="0"/>
              <a:t>          x:=5;</a:t>
            </a:r>
          </a:p>
          <a:p>
            <a:pPr>
              <a:lnSpc>
                <a:spcPct val="110000"/>
              </a:lnSpc>
            </a:pPr>
            <a:r>
              <a:rPr lang="en-US" altLang="zh-CN" dirty="0"/>
              <a:t>          Sub2</a:t>
            </a:r>
          </a:p>
          <a:p>
            <a:pPr>
              <a:lnSpc>
                <a:spcPct val="110000"/>
              </a:lnSpc>
            </a:pPr>
            <a:r>
              <a:rPr lang="en-US" altLang="zh-CN" dirty="0"/>
              <a:t>      end;          -- of Main</a:t>
            </a: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作业</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 name="文本框 2"/>
          <p:cNvSpPr txBox="1"/>
          <p:nvPr/>
        </p:nvSpPr>
        <p:spPr>
          <a:xfrm>
            <a:off x="190918" y="1111576"/>
            <a:ext cx="10459521" cy="962956"/>
          </a:xfrm>
          <a:prstGeom prst="rect">
            <a:avLst/>
          </a:prstGeom>
          <a:noFill/>
        </p:spPr>
        <p:txBody>
          <a:bodyPr wrap="square" rtlCol="0">
            <a:spAutoFit/>
          </a:bodyPr>
          <a:lstStyle/>
          <a:p>
            <a:pPr>
              <a:lnSpc>
                <a:spcPct val="150000"/>
              </a:lnSpc>
              <a:buClr>
                <a:srgbClr val="8B0012"/>
              </a:buClr>
            </a:pPr>
            <a:r>
              <a:rPr lang="en-US" altLang="zh-CN" sz="2000" b="1" dirty="0">
                <a:solidFill>
                  <a:srgbClr val="FF0000"/>
                </a:solidFill>
              </a:rPr>
              <a:t>10</a:t>
            </a:r>
            <a:r>
              <a:rPr lang="zh-CN" altLang="en-US" sz="2000" b="1" dirty="0">
                <a:solidFill>
                  <a:srgbClr val="FF0000"/>
                </a:solidFill>
              </a:rPr>
              <a:t> </a:t>
            </a:r>
            <a:r>
              <a:rPr lang="en-US" altLang="zh-CN" sz="2000" b="1" dirty="0">
                <a:solidFill>
                  <a:srgbClr val="FF0000"/>
                </a:solidFill>
              </a:rPr>
              <a:t> </a:t>
            </a:r>
            <a:r>
              <a:rPr lang="zh-CN" altLang="en-US" sz="2000" dirty="0"/>
              <a:t>有如下的</a:t>
            </a:r>
            <a:r>
              <a:rPr lang="en-US" altLang="zh-CN" sz="2000" dirty="0"/>
              <a:t>C</a:t>
            </a:r>
            <a:r>
              <a:rPr lang="zh-CN" altLang="en-US" sz="2000" dirty="0"/>
              <a:t>程序：对于函数中的四处标记，分别列出所有可见变量及其定义语句的编号</a:t>
            </a:r>
            <a:r>
              <a:rPr lang="en-US" altLang="zh-CN" sz="2000" dirty="0"/>
              <a:t>(</a:t>
            </a:r>
            <a:r>
              <a:rPr lang="zh-CN" altLang="en-US" sz="2000" dirty="0"/>
              <a:t>它是在哪条语句里声明的？） </a:t>
            </a:r>
            <a:r>
              <a:rPr lang="zh-CN" altLang="en-US" sz="2000" dirty="0">
                <a:latin typeface="SimSun" panose="02010600030101010101" pitchFamily="2" charset="-122"/>
                <a:ea typeface="SimSun" panose="02010600030101010101" pitchFamily="2" charset="-122"/>
              </a:rPr>
              <a:t>。</a:t>
            </a:r>
            <a:endParaRPr lang="en-US" altLang="zh-CN" sz="2000" dirty="0">
              <a:latin typeface="SimSun" panose="02010600030101010101" pitchFamily="2" charset="-122"/>
              <a:ea typeface="SimSun" panose="02010600030101010101" pitchFamily="2" charset="-122"/>
            </a:endParaRPr>
          </a:p>
        </p:txBody>
      </p:sp>
      <p:sp>
        <p:nvSpPr>
          <p:cNvPr id="2" name="Rectangle 1">
            <a:extLst>
              <a:ext uri="{FF2B5EF4-FFF2-40B4-BE49-F238E27FC236}">
                <a16:creationId xmlns:a16="http://schemas.microsoft.com/office/drawing/2014/main" xmlns="" id="{8DF44080-F4AF-E941-9E1E-73A32FA97DC4}"/>
              </a:ext>
            </a:extLst>
          </p:cNvPr>
          <p:cNvSpPr/>
          <p:nvPr/>
        </p:nvSpPr>
        <p:spPr>
          <a:xfrm>
            <a:off x="3599096" y="2042836"/>
            <a:ext cx="6096000" cy="4815164"/>
          </a:xfrm>
          <a:prstGeom prst="rect">
            <a:avLst/>
          </a:prstGeom>
        </p:spPr>
        <p:txBody>
          <a:bodyPr>
            <a:spAutoFit/>
          </a:bodyPr>
          <a:lstStyle/>
          <a:p>
            <a:pPr>
              <a:lnSpc>
                <a:spcPct val="110000"/>
              </a:lnSpc>
            </a:pPr>
            <a:r>
              <a:rPr lang="en-US" altLang="zh-CN" sz="2000" dirty="0"/>
              <a:t>void fun(void) {</a:t>
            </a:r>
          </a:p>
          <a:p>
            <a:pPr>
              <a:lnSpc>
                <a:spcPct val="110000"/>
              </a:lnSpc>
            </a:pPr>
            <a:r>
              <a:rPr lang="en-US" altLang="zh-CN" sz="2000" dirty="0"/>
              <a:t>    int a, b, c;            /* definition 1*/</a:t>
            </a:r>
          </a:p>
          <a:p>
            <a:pPr>
              <a:lnSpc>
                <a:spcPct val="110000"/>
              </a:lnSpc>
            </a:pPr>
            <a:r>
              <a:rPr lang="en-US" altLang="zh-CN" sz="2000" dirty="0"/>
              <a:t>    …</a:t>
            </a:r>
          </a:p>
          <a:p>
            <a:pPr>
              <a:lnSpc>
                <a:spcPct val="110000"/>
              </a:lnSpc>
            </a:pPr>
            <a:r>
              <a:rPr lang="en-US" altLang="zh-CN" sz="2000" dirty="0"/>
              <a:t>    while (…) {</a:t>
            </a:r>
          </a:p>
          <a:p>
            <a:pPr>
              <a:lnSpc>
                <a:spcPct val="110000"/>
              </a:lnSpc>
            </a:pPr>
            <a:r>
              <a:rPr lang="en-US" altLang="zh-CN" sz="2000" dirty="0"/>
              <a:t>         int b, c, d;      /* definition 2*/</a:t>
            </a:r>
          </a:p>
          <a:p>
            <a:pPr>
              <a:lnSpc>
                <a:spcPct val="110000"/>
              </a:lnSpc>
            </a:pPr>
            <a:r>
              <a:rPr lang="en-US" altLang="zh-CN" sz="2000" dirty="0"/>
              <a:t>         …             </a:t>
            </a:r>
            <a:r>
              <a:rPr lang="en-US" altLang="zh-CN" sz="2000" dirty="0">
                <a:sym typeface="Wingdings" pitchFamily="2" charset="2"/>
              </a:rPr>
              <a:t> 1</a:t>
            </a:r>
            <a:r>
              <a:rPr lang="en-US" altLang="zh-CN" sz="2000" dirty="0"/>
              <a:t> </a:t>
            </a:r>
          </a:p>
          <a:p>
            <a:pPr>
              <a:lnSpc>
                <a:spcPct val="110000"/>
              </a:lnSpc>
            </a:pPr>
            <a:r>
              <a:rPr lang="en-US" altLang="zh-CN" sz="2000" dirty="0"/>
              <a:t>         while (…) {</a:t>
            </a:r>
          </a:p>
          <a:p>
            <a:pPr>
              <a:lnSpc>
                <a:spcPct val="110000"/>
              </a:lnSpc>
            </a:pPr>
            <a:r>
              <a:rPr lang="en-US" altLang="zh-CN" sz="2000" dirty="0"/>
              <a:t>              int c, d, e; /* definition 3*/</a:t>
            </a:r>
          </a:p>
          <a:p>
            <a:pPr>
              <a:lnSpc>
                <a:spcPct val="110000"/>
              </a:lnSpc>
            </a:pPr>
            <a:r>
              <a:rPr lang="en-US" altLang="zh-CN" sz="2000" dirty="0"/>
              <a:t>              …        </a:t>
            </a:r>
            <a:r>
              <a:rPr lang="en-US" altLang="zh-CN" sz="2000" dirty="0">
                <a:sym typeface="Wingdings" pitchFamily="2" charset="2"/>
              </a:rPr>
              <a:t> 2</a:t>
            </a:r>
          </a:p>
          <a:p>
            <a:pPr>
              <a:lnSpc>
                <a:spcPct val="110000"/>
              </a:lnSpc>
            </a:pPr>
            <a:r>
              <a:rPr lang="en-US" altLang="zh-CN" sz="2000" dirty="0">
                <a:sym typeface="Wingdings" pitchFamily="2" charset="2"/>
              </a:rPr>
              <a:t>         }</a:t>
            </a:r>
          </a:p>
          <a:p>
            <a:pPr>
              <a:lnSpc>
                <a:spcPct val="110000"/>
              </a:lnSpc>
            </a:pPr>
            <a:r>
              <a:rPr lang="en-US" altLang="zh-CN" sz="2000" dirty="0">
                <a:sym typeface="Wingdings" pitchFamily="2" charset="2"/>
              </a:rPr>
              <a:t>   </a:t>
            </a:r>
            <a:r>
              <a:rPr lang="en-US" altLang="zh-CN" sz="2000" dirty="0"/>
              <a:t>      …             </a:t>
            </a:r>
            <a:r>
              <a:rPr lang="en-US" altLang="zh-CN" sz="2000" dirty="0">
                <a:sym typeface="Wingdings" pitchFamily="2" charset="2"/>
              </a:rPr>
              <a:t> 3</a:t>
            </a:r>
          </a:p>
          <a:p>
            <a:pPr>
              <a:lnSpc>
                <a:spcPct val="110000"/>
              </a:lnSpc>
            </a:pPr>
            <a:r>
              <a:rPr lang="en-US" altLang="zh-CN" sz="2000" dirty="0"/>
              <a:t>     }</a:t>
            </a:r>
          </a:p>
          <a:p>
            <a:pPr>
              <a:lnSpc>
                <a:spcPct val="110000"/>
              </a:lnSpc>
            </a:pPr>
            <a:r>
              <a:rPr lang="en-US" altLang="zh-CN" sz="2000" dirty="0"/>
              <a:t>     …                 </a:t>
            </a:r>
            <a:r>
              <a:rPr lang="en-US" altLang="zh-CN" sz="2000" dirty="0">
                <a:sym typeface="Wingdings" pitchFamily="2" charset="2"/>
              </a:rPr>
              <a:t> 4</a:t>
            </a:r>
          </a:p>
          <a:p>
            <a:pPr>
              <a:lnSpc>
                <a:spcPct val="110000"/>
              </a:lnSpc>
            </a:pPr>
            <a:r>
              <a:rPr lang="en-US" altLang="zh-CN" sz="2000" dirty="0">
                <a:sym typeface="Wingdings" pitchFamily="2" charset="2"/>
              </a:rPr>
              <a:t>  }</a:t>
            </a:r>
            <a:endParaRPr lang="en-US" altLang="zh-CN" sz="2000" dirty="0"/>
          </a:p>
        </p:txBody>
      </p:sp>
    </p:spTree>
    <p:extLst>
      <p:ext uri="{BB962C8B-B14F-4D97-AF65-F5344CB8AC3E}">
        <p14:creationId xmlns:p14="http://schemas.microsoft.com/office/powerpoint/2010/main" val="193366481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提纲</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1024198" y="1150932"/>
            <a:ext cx="10241138" cy="5132944"/>
          </a:xfrm>
          <a:prstGeom prst="rect">
            <a:avLst/>
          </a:prstGeom>
          <a:noFill/>
        </p:spPr>
        <p:txBody>
          <a:bodyPr wrap="square" rtlCol="0">
            <a:spAutoFit/>
          </a:bodyPr>
          <a:lstStyle/>
          <a:p>
            <a:pPr marL="457200" indent="-457200">
              <a:lnSpc>
                <a:spcPct val="200000"/>
              </a:lnSpc>
              <a:buFont typeface="Wingdings" pitchFamily="2" charset="2"/>
              <a:buChar char="§"/>
            </a:pPr>
            <a:r>
              <a:rPr lang="zh-CN" altLang="en-US" sz="2800" b="1" dirty="0">
                <a:latin typeface="+mn-ea"/>
                <a:cs typeface="Microsoft Sans Serif" panose="020B0604020202020204" pitchFamily="34" charset="0"/>
              </a:rPr>
              <a:t>名字</a:t>
            </a:r>
          </a:p>
          <a:p>
            <a:pPr marL="457200" indent="-457200">
              <a:lnSpc>
                <a:spcPct val="200000"/>
              </a:lnSpc>
              <a:buFont typeface="Wingdings" pitchFamily="2" charset="2"/>
              <a:buChar char="§"/>
            </a:pPr>
            <a:r>
              <a:rPr lang="zh-CN" altLang="en-US" sz="2800" b="1" dirty="0">
                <a:latin typeface="+mn-ea"/>
                <a:cs typeface="Microsoft Sans Serif" panose="020B0604020202020204" pitchFamily="34" charset="0"/>
              </a:rPr>
              <a:t>变量</a:t>
            </a:r>
          </a:p>
          <a:p>
            <a:pPr marL="457200" indent="-457200">
              <a:lnSpc>
                <a:spcPct val="200000"/>
              </a:lnSpc>
              <a:buFont typeface="Wingdings" pitchFamily="2" charset="2"/>
              <a:buChar char="§"/>
            </a:pPr>
            <a:r>
              <a:rPr lang="zh-CN" altLang="en-US" sz="2800" b="1" dirty="0">
                <a:latin typeface="+mn-ea"/>
                <a:cs typeface="Microsoft Sans Serif" panose="020B0604020202020204" pitchFamily="34" charset="0"/>
              </a:rPr>
              <a:t>绑定</a:t>
            </a:r>
          </a:p>
          <a:p>
            <a:pPr marL="457200" indent="-457200">
              <a:lnSpc>
                <a:spcPct val="200000"/>
              </a:lnSpc>
              <a:buFont typeface="Wingdings" pitchFamily="2" charset="2"/>
              <a:buChar char="§"/>
            </a:pPr>
            <a:r>
              <a:rPr lang="zh-CN" altLang="en-US" sz="2800" b="1" dirty="0">
                <a:latin typeface="+mn-ea"/>
                <a:cs typeface="Microsoft Sans Serif" panose="020B0604020202020204" pitchFamily="34" charset="0"/>
              </a:rPr>
              <a:t>生存期与</a:t>
            </a:r>
            <a:r>
              <a:rPr lang="zh-CN" altLang="en-US" sz="2800" b="1" dirty="0">
                <a:solidFill>
                  <a:srgbClr val="8B0012"/>
                </a:solidFill>
                <a:latin typeface="+mn-ea"/>
                <a:cs typeface="Microsoft Sans Serif" panose="020B0604020202020204" pitchFamily="34" charset="0"/>
              </a:rPr>
              <a:t>作用域</a:t>
            </a:r>
          </a:p>
          <a:p>
            <a:pPr marL="457200" indent="-457200">
              <a:lnSpc>
                <a:spcPct val="200000"/>
              </a:lnSpc>
              <a:buFont typeface="Wingdings" pitchFamily="2" charset="2"/>
              <a:buChar char="§"/>
            </a:pPr>
            <a:r>
              <a:rPr lang="zh-CN" altLang="en-US" sz="2800" b="1" dirty="0">
                <a:solidFill>
                  <a:srgbClr val="8B0012"/>
                </a:solidFill>
                <a:latin typeface="+mn-ea"/>
                <a:cs typeface="Microsoft Sans Serif" panose="020B0604020202020204" pitchFamily="34" charset="0"/>
              </a:rPr>
              <a:t>引用环境</a:t>
            </a:r>
          </a:p>
          <a:p>
            <a:pPr marL="457200" indent="-457200">
              <a:lnSpc>
                <a:spcPct val="200000"/>
              </a:lnSpc>
              <a:buFont typeface="Wingdings" pitchFamily="2" charset="2"/>
              <a:buChar char="§"/>
            </a:pPr>
            <a:r>
              <a:rPr lang="zh-CN" altLang="en-US" sz="2800" b="1" dirty="0">
                <a:solidFill>
                  <a:srgbClr val="8B0012"/>
                </a:solidFill>
                <a:latin typeface="+mn-ea"/>
                <a:cs typeface="Microsoft Sans Serif" panose="020B0604020202020204" pitchFamily="34" charset="0"/>
              </a:rPr>
              <a:t>命名常量</a:t>
            </a:r>
            <a:endParaRPr lang="en-US" altLang="zh-CN" sz="2800" b="1" dirty="0">
              <a:solidFill>
                <a:srgbClr val="8B0012"/>
              </a:solidFill>
              <a:latin typeface="+mn-ea"/>
              <a:cs typeface="Microsoft Sans Serif"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08934"/>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作用域</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8" name="文本框 8">
            <a:extLst>
              <a:ext uri="{FF2B5EF4-FFF2-40B4-BE49-F238E27FC236}">
                <a16:creationId xmlns:a16="http://schemas.microsoft.com/office/drawing/2014/main" xmlns="" id="{379BB235-77DD-2649-AAFD-5AC9EB118D81}"/>
              </a:ext>
            </a:extLst>
          </p:cNvPr>
          <p:cNvSpPr txBox="1"/>
          <p:nvPr/>
        </p:nvSpPr>
        <p:spPr>
          <a:xfrm>
            <a:off x="657103" y="1203161"/>
            <a:ext cx="11039475" cy="4908651"/>
          </a:xfrm>
          <a:prstGeom prst="rect">
            <a:avLst/>
          </a:prstGeom>
          <a:noFill/>
        </p:spPr>
        <p:txBody>
          <a:bodyPr wrap="square" rtlCol="0">
            <a:spAutoFit/>
          </a:bodyPr>
          <a:lstStyle/>
          <a:p>
            <a:pPr marL="342900" indent="-342900">
              <a:lnSpc>
                <a:spcPct val="200000"/>
              </a:lnSpc>
              <a:buFont typeface="Wingdings" pitchFamily="2" charset="2"/>
              <a:buChar char="§"/>
            </a:pPr>
            <a:r>
              <a:rPr lang="zh-CN" altLang="en-US" sz="2400" b="1" dirty="0">
                <a:solidFill>
                  <a:srgbClr val="8B0012"/>
                </a:solidFill>
                <a:latin typeface="+mn-ea"/>
                <a:cs typeface="Microsoft Sans Serif" panose="020B0604020202020204" pitchFamily="34" charset="0"/>
              </a:rPr>
              <a:t>变量的作用域</a:t>
            </a:r>
            <a:r>
              <a:rPr lang="en-US" altLang="zh-CN" sz="2400" b="1" dirty="0">
                <a:solidFill>
                  <a:srgbClr val="8B0012"/>
                </a:solidFill>
                <a:latin typeface="+mn-ea"/>
                <a:cs typeface="Microsoft Sans Serif" panose="020B0604020202020204" pitchFamily="34" charset="0"/>
              </a:rPr>
              <a:t>——</a:t>
            </a:r>
            <a:r>
              <a:rPr lang="zh-CN" altLang="en-US" sz="2400" b="1" dirty="0">
                <a:solidFill>
                  <a:srgbClr val="8B0012"/>
                </a:solidFill>
                <a:latin typeface="+mn-ea"/>
                <a:cs typeface="Microsoft Sans Serif" panose="020B0604020202020204" pitchFamily="34" charset="0"/>
              </a:rPr>
              <a:t>就是那些能够访问该变量的语句所构成的范围</a:t>
            </a:r>
            <a:endParaRPr lang="en-US" altLang="zh-CN" sz="2400" b="1" dirty="0">
              <a:solidFill>
                <a:srgbClr val="8B0012"/>
              </a:solidFill>
              <a:latin typeface="+mn-ea"/>
              <a:cs typeface="Microsoft Sans Serif" panose="020B0604020202020204" pitchFamily="34" charset="0"/>
            </a:endParaRP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一种语言的作用域规则决定了变量是怎样与某个名字的引用关联起来的</a:t>
            </a:r>
            <a:endParaRPr lang="en-US" altLang="zh-CN" sz="2400" dirty="0">
              <a:latin typeface="SimSun" panose="02010600030101010101" pitchFamily="2" charset="-122"/>
              <a:ea typeface="SimSun" panose="02010600030101010101" pitchFamily="2" charset="-122"/>
            </a:endParaRP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cs typeface="Microsoft Sans Serif" panose="020B0604020202020204" pitchFamily="34" charset="0"/>
              </a:rPr>
              <a:t>（如何找到该变量的声明）</a:t>
            </a:r>
            <a:endParaRPr lang="en-US" altLang="zh-CN" sz="2400" dirty="0">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分为</a:t>
            </a:r>
            <a:r>
              <a:rPr lang="zh-CN" altLang="en-US" sz="2400" b="1" dirty="0">
                <a:solidFill>
                  <a:srgbClr val="FF0000"/>
                </a:solidFill>
                <a:latin typeface="SimSun" panose="02010600030101010101" pitchFamily="2" charset="-122"/>
                <a:ea typeface="SimSun" panose="02010600030101010101" pitchFamily="2" charset="-122"/>
              </a:rPr>
              <a:t>静态作用域</a:t>
            </a:r>
            <a:r>
              <a:rPr lang="zh-CN" altLang="en-US" sz="2400" dirty="0">
                <a:latin typeface="SimSun" panose="02010600030101010101" pitchFamily="2" charset="-122"/>
                <a:ea typeface="SimSun" panose="02010600030101010101" pitchFamily="2" charset="-122"/>
              </a:rPr>
              <a:t>和</a:t>
            </a:r>
            <a:r>
              <a:rPr lang="zh-CN" altLang="en-US" sz="2400" b="1" dirty="0">
                <a:solidFill>
                  <a:srgbClr val="FF0000"/>
                </a:solidFill>
                <a:latin typeface="SimSun" panose="02010600030101010101" pitchFamily="2" charset="-122"/>
                <a:ea typeface="SimSun" panose="02010600030101010101" pitchFamily="2" charset="-122"/>
              </a:rPr>
              <a:t>动态作用域</a:t>
            </a:r>
          </a:p>
          <a:p>
            <a:pPr marL="800100" lvl="1" indent="-342900">
              <a:lnSpc>
                <a:spcPct val="120000"/>
              </a:lnSpc>
              <a:spcBef>
                <a:spcPct val="0"/>
              </a:spcBef>
              <a:buClr>
                <a:schemeClr val="accent5"/>
              </a:buClr>
              <a:buFont typeface="Wingdings" pitchFamily="2" charset="2"/>
              <a:buChar char="§"/>
            </a:pPr>
            <a:endParaRPr lang="en-US" altLang="zh-CN" sz="1600" b="1" dirty="0">
              <a:solidFill>
                <a:srgbClr val="8B0012"/>
              </a:solidFill>
              <a:latin typeface="+mn-ea"/>
              <a:cs typeface="Microsoft Sans Serif" panose="020B0604020202020204" pitchFamily="34" charset="0"/>
            </a:endParaRPr>
          </a:p>
          <a:p>
            <a:pPr marL="342900" indent="-342900">
              <a:lnSpc>
                <a:spcPct val="200000"/>
              </a:lnSpc>
              <a:buFont typeface="Wingdings" pitchFamily="2" charset="2"/>
              <a:buChar char="§"/>
            </a:pPr>
            <a:r>
              <a:rPr lang="zh-CN" altLang="en-US" sz="2400" b="1" dirty="0">
                <a:solidFill>
                  <a:srgbClr val="8B0012"/>
                </a:solidFill>
                <a:latin typeface="+mn-ea"/>
                <a:cs typeface="Microsoft Sans Serif" panose="020B0604020202020204" pitchFamily="34" charset="0"/>
              </a:rPr>
              <a:t>非局部变量</a:t>
            </a:r>
            <a:endParaRPr lang="en-US" altLang="zh-CN" sz="2400" b="1" dirty="0">
              <a:solidFill>
                <a:srgbClr val="8B0012"/>
              </a:solidFill>
              <a:latin typeface="+mn-ea"/>
              <a:cs typeface="Microsoft Sans Serif" panose="020B0604020202020204" pitchFamily="34" charset="0"/>
            </a:endParaRPr>
          </a:p>
          <a:p>
            <a:pPr marL="800100" lvl="1" indent="-342900">
              <a:lnSpc>
                <a:spcPct val="120000"/>
              </a:lnSpc>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一个程序单元的非局部变量就是那些在该单元中</a:t>
            </a:r>
            <a:r>
              <a:rPr lang="zh-CN" altLang="en-US" sz="2400" b="1" dirty="0">
                <a:solidFill>
                  <a:srgbClr val="FF0000"/>
                </a:solidFill>
                <a:latin typeface="SimSun" panose="02010600030101010101" pitchFamily="2" charset="-122"/>
                <a:ea typeface="SimSun" panose="02010600030101010101" pitchFamily="2" charset="-122"/>
              </a:rPr>
              <a:t>可见</a:t>
            </a:r>
            <a:r>
              <a:rPr lang="zh-CN" altLang="en-US" sz="2400" dirty="0">
                <a:latin typeface="SimSun" panose="02010600030101010101" pitchFamily="2" charset="-122"/>
                <a:ea typeface="SimSun" panose="02010600030101010101" pitchFamily="2" charset="-122"/>
              </a:rPr>
              <a:t>但是却不在那儿声明的变量</a:t>
            </a:r>
          </a:p>
          <a:p>
            <a:pPr marL="800100" lvl="1" indent="-342900">
              <a:lnSpc>
                <a:spcPct val="120000"/>
              </a:lnSpc>
              <a:buClr>
                <a:schemeClr val="accent5"/>
              </a:buClr>
              <a:buFont typeface="Wingdings" pitchFamily="2" charset="2"/>
              <a:buChar char="§"/>
            </a:pPr>
            <a:endParaRPr lang="en-US" altLang="zh-CN" sz="2400" b="1" dirty="0">
              <a:solidFill>
                <a:srgbClr val="0070C0"/>
              </a:solidFill>
              <a:latin typeface="SimSun" panose="02010600030101010101" pitchFamily="2" charset="-122"/>
              <a:ea typeface="SimSun" panose="02010600030101010101" pitchFamily="2" charset="-122"/>
            </a:endParaRPr>
          </a:p>
          <a:p>
            <a:pPr marL="800100" lvl="1" indent="-342900">
              <a:lnSpc>
                <a:spcPct val="120000"/>
              </a:lnSpc>
              <a:buClr>
                <a:schemeClr val="accent5"/>
              </a:buClr>
              <a:buFont typeface="Wingdings" pitchFamily="2" charset="2"/>
              <a:buChar char="§"/>
            </a:pPr>
            <a:endParaRPr lang="en-US" altLang="zh-CN" sz="24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21710743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静态作用域</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0" y="1111576"/>
            <a:ext cx="9268447" cy="5545749"/>
          </a:xfrm>
          <a:prstGeom prst="rect">
            <a:avLst/>
          </a:prstGeom>
          <a:noFill/>
        </p:spPr>
        <p:txBody>
          <a:bodyPr wrap="square" rtlCol="0">
            <a:spAutoFit/>
          </a:bodyPr>
          <a:lstStyle/>
          <a:p>
            <a:pPr marL="342900" indent="-342900">
              <a:lnSpc>
                <a:spcPct val="200000"/>
              </a:lnSpc>
              <a:buClr>
                <a:srgbClr val="C00000"/>
              </a:buClr>
              <a:buFont typeface="Wingdings" pitchFamily="2" charset="2"/>
              <a:buChar char="§"/>
            </a:pPr>
            <a:r>
              <a:rPr lang="zh-CN" altLang="en-US" sz="2400" b="1" dirty="0">
                <a:solidFill>
                  <a:srgbClr val="002060"/>
                </a:solidFill>
                <a:latin typeface="+mn-ea"/>
                <a:cs typeface="Microsoft Sans Serif" panose="020B0604020202020204" pitchFamily="34" charset="0"/>
              </a:rPr>
              <a:t>搜索过程</a:t>
            </a:r>
          </a:p>
          <a:p>
            <a:pPr marL="800100" lvl="1" indent="-342900">
              <a:lnSpc>
                <a:spcPct val="150000"/>
              </a:lnSpc>
              <a:buClr>
                <a:srgbClr val="0070C0"/>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先局部搜索声明</a:t>
            </a:r>
          </a:p>
          <a:p>
            <a:pPr marL="800100" lvl="1" indent="-342900">
              <a:lnSpc>
                <a:spcPct val="150000"/>
              </a:lnSpc>
              <a:buClr>
                <a:srgbClr val="0070C0"/>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如果没找到，再在覆盖了该程序单元的更大的作用域内搜索，直到找到与该名字相匹配的声明为止</a:t>
            </a:r>
            <a:endParaRPr lang="en-US" altLang="zh-CN" sz="2400" b="1" dirty="0">
              <a:solidFill>
                <a:srgbClr val="8B0012"/>
              </a:solidFill>
              <a:latin typeface="SimSun" panose="02010600030101010101" pitchFamily="2" charset="-122"/>
              <a:ea typeface="SimSun" panose="02010600030101010101" pitchFamily="2" charset="-122"/>
            </a:endParaRPr>
          </a:p>
          <a:p>
            <a:pPr marL="342900" indent="-342900">
              <a:lnSpc>
                <a:spcPct val="200000"/>
              </a:lnSpc>
              <a:buClr>
                <a:srgbClr val="C00000"/>
              </a:buClr>
              <a:buFont typeface="Wingdings" pitchFamily="2" charset="2"/>
              <a:buChar char="§"/>
            </a:pPr>
            <a:r>
              <a:rPr lang="zh-CN" altLang="en-US" sz="2400" b="1" dirty="0">
                <a:solidFill>
                  <a:srgbClr val="002060"/>
                </a:solidFill>
                <a:latin typeface="+mn-ea"/>
                <a:cs typeface="Microsoft Sans Serif" panose="020B0604020202020204" pitchFamily="34" charset="0"/>
              </a:rPr>
              <a:t>基于程序上下文</a:t>
            </a:r>
            <a:endParaRPr lang="en-US" altLang="zh-CN" sz="2400" b="1" dirty="0">
              <a:solidFill>
                <a:srgbClr val="002060"/>
              </a:solidFill>
              <a:latin typeface="+mn-ea"/>
              <a:cs typeface="Microsoft Sans Serif" panose="020B0604020202020204" pitchFamily="34" charset="0"/>
            </a:endParaRPr>
          </a:p>
          <a:p>
            <a:pPr marL="800100" lvl="1" indent="-342900">
              <a:lnSpc>
                <a:spcPct val="15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考虑嵌套定义的子程序</a:t>
            </a:r>
            <a:endParaRPr lang="en-US" altLang="zh-CN" sz="2400" b="1" dirty="0">
              <a:solidFill>
                <a:srgbClr val="8B0012"/>
              </a:solidFill>
              <a:latin typeface="SimSun" panose="02010600030101010101" pitchFamily="2" charset="-122"/>
              <a:ea typeface="SimSun" panose="02010600030101010101" pitchFamily="2" charset="-122"/>
            </a:endParaRPr>
          </a:p>
          <a:p>
            <a:pPr marL="342900" indent="-342900">
              <a:lnSpc>
                <a:spcPct val="200000"/>
              </a:lnSpc>
              <a:buClr>
                <a:srgbClr val="C00000"/>
              </a:buClr>
              <a:buFont typeface="Wingdings" pitchFamily="2" charset="2"/>
              <a:buChar char="§"/>
            </a:pPr>
            <a:r>
              <a:rPr lang="zh-CN" altLang="en-US" sz="2400" b="1" dirty="0">
                <a:solidFill>
                  <a:srgbClr val="002060"/>
                </a:solidFill>
                <a:latin typeface="+mn-ea"/>
                <a:cs typeface="Microsoft Sans Serif" panose="020B0604020202020204" pitchFamily="34" charset="0"/>
              </a:rPr>
              <a:t>外围静态作用域</a:t>
            </a:r>
            <a:r>
              <a:rPr lang="en-US" altLang="zh-CN" sz="2400" b="1" dirty="0">
                <a:solidFill>
                  <a:srgbClr val="002060"/>
                </a:solidFill>
                <a:latin typeface="+mn-ea"/>
                <a:cs typeface="Microsoft Sans Serif" panose="020B0604020202020204" pitchFamily="34" charset="0"/>
              </a:rPr>
              <a:t>——</a:t>
            </a:r>
            <a:r>
              <a:rPr lang="zh-CN" altLang="en-US" sz="2400" b="1" dirty="0">
                <a:solidFill>
                  <a:srgbClr val="002060"/>
                </a:solidFill>
                <a:latin typeface="+mn-ea"/>
                <a:cs typeface="Microsoft Sans Serif" panose="020B0604020202020204" pitchFamily="34" charset="0"/>
              </a:rPr>
              <a:t>静态祖先</a:t>
            </a:r>
            <a:endParaRPr lang="en-US" altLang="zh-CN" sz="2400" b="1" dirty="0">
              <a:solidFill>
                <a:srgbClr val="002060"/>
              </a:solidFill>
              <a:latin typeface="+mn-ea"/>
              <a:cs typeface="Microsoft Sans Serif" panose="020B0604020202020204" pitchFamily="34" charset="0"/>
            </a:endParaRPr>
          </a:p>
          <a:p>
            <a:pPr marL="800100" lvl="1" indent="-342900">
              <a:lnSpc>
                <a:spcPct val="150000"/>
              </a:lnSpc>
              <a:buClr>
                <a:schemeClr val="accent5"/>
              </a:buClr>
              <a:buFont typeface="Wingdings" pitchFamily="2" charset="2"/>
              <a:buChar char="§"/>
            </a:pPr>
            <a:r>
              <a:rPr lang="zh-CN" altLang="en-US" sz="2400" b="1" dirty="0">
                <a:solidFill>
                  <a:srgbClr val="8B0012"/>
                </a:solidFill>
                <a:latin typeface="SimSun" panose="02010600030101010101" pitchFamily="2" charset="-122"/>
                <a:ea typeface="SimSun" panose="02010600030101010101" pitchFamily="2" charset="-122"/>
              </a:rPr>
              <a:t>最近的静态祖先</a:t>
            </a:r>
            <a:r>
              <a:rPr lang="en-US" altLang="zh-CN" sz="2400" b="1" dirty="0">
                <a:solidFill>
                  <a:srgbClr val="8B0012"/>
                </a:solidFill>
                <a:latin typeface="SimSun" panose="02010600030101010101" pitchFamily="2" charset="-122"/>
                <a:ea typeface="SimSun" panose="02010600030101010101" pitchFamily="2" charset="-122"/>
              </a:rPr>
              <a:t>——</a:t>
            </a:r>
            <a:r>
              <a:rPr lang="zh-CN" altLang="en-US" sz="2400" b="1" dirty="0">
                <a:solidFill>
                  <a:srgbClr val="8B0012"/>
                </a:solidFill>
                <a:latin typeface="SimSun" panose="02010600030101010101" pitchFamily="2" charset="-122"/>
                <a:ea typeface="SimSun" panose="02010600030101010101" pitchFamily="2" charset="-122"/>
              </a:rPr>
              <a:t>静态父母</a:t>
            </a:r>
          </a:p>
          <a:p>
            <a:pPr marL="342900" indent="-342900">
              <a:lnSpc>
                <a:spcPct val="150000"/>
              </a:lnSpc>
              <a:buClr>
                <a:schemeClr val="accent5"/>
              </a:buClr>
              <a:buFont typeface="Wingdings" pitchFamily="2" charset="2"/>
              <a:buChar char="§"/>
            </a:pPr>
            <a:endParaRPr lang="en-US" altLang="zh-CN" sz="2400" b="1" dirty="0">
              <a:solidFill>
                <a:srgbClr val="8B0012"/>
              </a:solidFill>
              <a:latin typeface="SimSun" panose="02010600030101010101" pitchFamily="2" charset="-122"/>
              <a:ea typeface="SimSun" panose="02010600030101010101" pitchFamily="2" charset="-122"/>
            </a:endParaRPr>
          </a:p>
        </p:txBody>
      </p:sp>
      <p:pic>
        <p:nvPicPr>
          <p:cNvPr id="7" name="Picture 6">
            <a:extLst>
              <a:ext uri="{FF2B5EF4-FFF2-40B4-BE49-F238E27FC236}">
                <a16:creationId xmlns:a16="http://schemas.microsoft.com/office/drawing/2014/main" xmlns="" id="{4513E03A-2039-8545-B125-ED2B5A3E80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8276" y="2389025"/>
            <a:ext cx="1066800" cy="409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a:extLst>
              <a:ext uri="{FF2B5EF4-FFF2-40B4-BE49-F238E27FC236}">
                <a16:creationId xmlns:a16="http://schemas.microsoft.com/office/drawing/2014/main" xmlns="" id="{9C385DA0-D8B8-DD48-8CB4-49D1E89AF3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1674" y="3104874"/>
            <a:ext cx="2906602" cy="285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静态作用域（续）</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324164"/>
            <a:ext cx="10239556" cy="4007251"/>
          </a:xfrm>
          <a:prstGeom prst="rect">
            <a:avLst/>
          </a:prstGeom>
          <a:noFill/>
        </p:spPr>
        <p:txBody>
          <a:bodyPr wrap="square" rtlCol="0">
            <a:spAutoFit/>
          </a:bodyPr>
          <a:lstStyle/>
          <a:p>
            <a:pPr marL="342900" indent="-342900">
              <a:lnSpc>
                <a:spcPct val="130000"/>
              </a:lnSpc>
              <a:buClr>
                <a:srgbClr val="8B0012"/>
              </a:buClr>
              <a:buFont typeface="Wingdings" pitchFamily="2" charset="2"/>
              <a:buChar char="§"/>
            </a:pPr>
            <a:r>
              <a:rPr lang="zh-CN" altLang="en-US" sz="2400" dirty="0"/>
              <a:t>通过使用一个“更靠近”的与某个变量同名的变量，可以在一个单元内屏蔽（隐藏）该变量</a:t>
            </a:r>
            <a:endParaRPr lang="en-US" altLang="zh-CN" sz="2400" dirty="0"/>
          </a:p>
          <a:p>
            <a:pPr marL="342900" indent="-342900">
              <a:lnSpc>
                <a:spcPct val="200000"/>
              </a:lnSpc>
              <a:buClr>
                <a:srgbClr val="8B0012"/>
              </a:buClr>
              <a:buFont typeface="Wingdings" pitchFamily="2" charset="2"/>
              <a:buChar char="§"/>
            </a:pPr>
            <a:r>
              <a:rPr lang="en-US" altLang="zh-CN" sz="2400" dirty="0"/>
              <a:t>C++</a:t>
            </a:r>
            <a:r>
              <a:rPr lang="zh-CN" altLang="en-US" sz="2400" dirty="0"/>
              <a:t>和</a:t>
            </a:r>
            <a:r>
              <a:rPr lang="en-US" altLang="zh-CN" sz="2400" dirty="0"/>
              <a:t>Ada</a:t>
            </a:r>
            <a:r>
              <a:rPr lang="zh-CN" altLang="en-US" sz="2400" dirty="0"/>
              <a:t>允许访问这些“隐藏”变量（</a:t>
            </a:r>
            <a:r>
              <a:rPr lang="en-US" altLang="zh-CN" sz="2400" dirty="0"/>
              <a:t>shadow</a:t>
            </a:r>
            <a:r>
              <a:rPr lang="zh-CN" altLang="en-US" sz="2400" dirty="0"/>
              <a:t>，</a:t>
            </a:r>
            <a:r>
              <a:rPr lang="en-US" altLang="zh-CN" sz="2400" dirty="0"/>
              <a:t>hide</a:t>
            </a:r>
            <a:r>
              <a:rPr lang="zh-CN" altLang="en-US" sz="2400" dirty="0"/>
              <a:t>）</a:t>
            </a:r>
          </a:p>
          <a:p>
            <a:pPr lvl="1"/>
            <a:r>
              <a:rPr lang="en-US" altLang="zh-CN" sz="2400" dirty="0"/>
              <a:t>Ada</a:t>
            </a:r>
            <a:r>
              <a:rPr lang="zh-CN" altLang="en-US" sz="2400" dirty="0"/>
              <a:t>：</a:t>
            </a:r>
            <a:r>
              <a:rPr lang="en-US" altLang="zh-CN" sz="2400" dirty="0" err="1"/>
              <a:t>unit.name</a:t>
            </a:r>
            <a:endParaRPr lang="en-US" altLang="zh-CN" sz="2400" dirty="0"/>
          </a:p>
          <a:p>
            <a:pPr lvl="1"/>
            <a:r>
              <a:rPr lang="en-US" altLang="zh-CN" sz="2400" dirty="0"/>
              <a:t>C++</a:t>
            </a:r>
            <a:r>
              <a:rPr lang="zh-CN" altLang="en-US" sz="2400" dirty="0"/>
              <a:t>：</a:t>
            </a:r>
            <a:r>
              <a:rPr lang="en-US" altLang="zh-CN" sz="2400" dirty="0" err="1"/>
              <a:t>class_name</a:t>
            </a:r>
            <a:r>
              <a:rPr lang="en-US" altLang="zh-CN" sz="2400" dirty="0"/>
              <a:t>::name</a:t>
            </a:r>
          </a:p>
          <a:p>
            <a:pPr lvl="1"/>
            <a:endParaRPr lang="en-US" altLang="zh-CN" sz="2400" dirty="0"/>
          </a:p>
          <a:p>
            <a:pPr lvl="1"/>
            <a:r>
              <a:rPr lang="zh-CN" altLang="en-US" sz="2400" dirty="0"/>
              <a:t>（</a:t>
            </a:r>
            <a:r>
              <a:rPr lang="en-US" altLang="zh-CN" sz="2400" dirty="0"/>
              <a:t>:: scope</a:t>
            </a:r>
            <a:r>
              <a:rPr lang="zh-CN" altLang="en-US" sz="2400" dirty="0"/>
              <a:t> </a:t>
            </a:r>
            <a:r>
              <a:rPr lang="en-US" altLang="zh-CN" sz="2400" dirty="0"/>
              <a:t>operator</a:t>
            </a:r>
            <a:r>
              <a:rPr lang="zh-CN" altLang="en-US" sz="2400" dirty="0"/>
              <a:t>）</a:t>
            </a:r>
            <a:endParaRPr lang="en-US" altLang="zh-CN" sz="2400" dirty="0"/>
          </a:p>
          <a:p>
            <a:pPr marL="800100" lvl="1" indent="-342900">
              <a:lnSpc>
                <a:spcPct val="200000"/>
              </a:lnSpc>
              <a:buClr>
                <a:srgbClr val="8B0012"/>
              </a:buClr>
              <a:buFont typeface="Wingdings" pitchFamily="2" charset="2"/>
              <a:buChar char="§"/>
            </a:pPr>
            <a:endParaRPr lang="zh-CN" altLang="en-US" sz="2400" b="1" dirty="0"/>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静态作用域（续）</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353686"/>
            <a:ext cx="10241138" cy="1843197"/>
          </a:xfrm>
          <a:prstGeom prst="rect">
            <a:avLst/>
          </a:prstGeom>
          <a:noFill/>
        </p:spPr>
        <p:txBody>
          <a:bodyPr wrap="square" rtlCol="0">
            <a:spAutoFit/>
          </a:bodyPr>
          <a:lstStyle/>
          <a:p>
            <a:pPr marL="342900" indent="-342900">
              <a:lnSpc>
                <a:spcPct val="150000"/>
              </a:lnSpc>
              <a:spcBef>
                <a:spcPts val="600"/>
              </a:spcBef>
              <a:spcAft>
                <a:spcPts val="600"/>
              </a:spcAft>
              <a:buClr>
                <a:srgbClr val="8B0012"/>
              </a:buClr>
              <a:buFont typeface="Wingdings" pitchFamily="2" charset="2"/>
              <a:buChar char="§"/>
            </a:pPr>
            <a:r>
              <a:rPr lang="zh-CN" altLang="en-US" sz="2400" dirty="0"/>
              <a:t>块</a:t>
            </a:r>
            <a:endParaRPr lang="en-US" altLang="zh-CN" sz="2400" dirty="0">
              <a:latin typeface="Helvetica" pitchFamily="2" charset="0"/>
            </a:endParaRPr>
          </a:p>
          <a:p>
            <a:pPr marL="342900" indent="-342900">
              <a:lnSpc>
                <a:spcPct val="150000"/>
              </a:lnSpc>
              <a:spcBef>
                <a:spcPts val="600"/>
              </a:spcBef>
              <a:spcAft>
                <a:spcPts val="600"/>
              </a:spcAft>
              <a:buClr>
                <a:srgbClr val="8B0012"/>
              </a:buClr>
              <a:buFont typeface="Wingdings" pitchFamily="2" charset="2"/>
              <a:buChar char="§"/>
            </a:pPr>
            <a:r>
              <a:rPr lang="zh-CN" altLang="en-US" sz="2400" dirty="0"/>
              <a:t>一种在程序单元内部创建静态作用域的方法，该方法源自</a:t>
            </a:r>
            <a:r>
              <a:rPr lang="en-US" altLang="zh-CN" sz="2400" dirty="0"/>
              <a:t>ALGOL60</a:t>
            </a:r>
            <a:r>
              <a:rPr lang="zh-CN" altLang="en-US" sz="2400" dirty="0"/>
              <a:t>，例如</a:t>
            </a:r>
            <a:endParaRPr lang="zh-CN" altLang="en-US" sz="2400" dirty="0">
              <a:sym typeface="+mn-ea"/>
            </a:endParaRPr>
          </a:p>
          <a:p>
            <a:pPr lvl="1">
              <a:lnSpc>
                <a:spcPct val="130000"/>
              </a:lnSpc>
              <a:buClr>
                <a:schemeClr val="accent5"/>
              </a:buClr>
            </a:pPr>
            <a:endParaRPr lang="zh-CN" altLang="en-US" sz="2400" b="1" dirty="0">
              <a:solidFill>
                <a:srgbClr val="002060"/>
              </a:solidFill>
              <a:latin typeface="SimSun" panose="02010600030101010101" pitchFamily="2" charset="-122"/>
              <a:ea typeface="SimSun" panose="02010600030101010101" pitchFamily="2" charset="-122"/>
            </a:endParaRPr>
          </a:p>
        </p:txBody>
      </p:sp>
      <p:graphicFrame>
        <p:nvGraphicFramePr>
          <p:cNvPr id="7" name="Group 1028">
            <a:extLst>
              <a:ext uri="{FF2B5EF4-FFF2-40B4-BE49-F238E27FC236}">
                <a16:creationId xmlns:a16="http://schemas.microsoft.com/office/drawing/2014/main" xmlns="" id="{E9864957-6A53-334F-A247-C45BCE4C40FE}"/>
              </a:ext>
            </a:extLst>
          </p:cNvPr>
          <p:cNvGraphicFramePr>
            <a:graphicFrameLocks noGrp="1"/>
          </p:cNvGraphicFramePr>
          <p:nvPr>
            <p:extLst>
              <p:ext uri="{D42A27DB-BD31-4B8C-83A1-F6EECF244321}">
                <p14:modId xmlns:p14="http://schemas.microsoft.com/office/powerpoint/2010/main" val="1307733224"/>
              </p:ext>
            </p:extLst>
          </p:nvPr>
        </p:nvGraphicFramePr>
        <p:xfrm>
          <a:off x="2438400" y="3429000"/>
          <a:ext cx="7315200" cy="2590800"/>
        </p:xfrm>
        <a:graphic>
          <a:graphicData uri="http://schemas.openxmlformats.org/drawingml/2006/table">
            <a:tbl>
              <a:tblPr/>
              <a:tblGrid>
                <a:gridCol w="3657600">
                  <a:extLst>
                    <a:ext uri="{9D8B030D-6E8A-4147-A177-3AD203B41FA5}">
                      <a16:colId xmlns:a16="http://schemas.microsoft.com/office/drawing/2014/main" xmlns="" val="551176886"/>
                    </a:ext>
                  </a:extLst>
                </a:gridCol>
                <a:gridCol w="3657600">
                  <a:extLst>
                    <a:ext uri="{9D8B030D-6E8A-4147-A177-3AD203B41FA5}">
                      <a16:colId xmlns:a16="http://schemas.microsoft.com/office/drawing/2014/main" xmlns="" val="192808791"/>
                    </a:ext>
                  </a:extLst>
                </a:gridCol>
              </a:tblGrid>
              <a:tr h="259080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a:lnSpc>
                          <a:spcPct val="90000"/>
                        </a:lnSpc>
                        <a:spcBef>
                          <a:spcPts val="375"/>
                        </a:spcBef>
                        <a:buFont typeface="Arial" panose="020B0604020202020204" pitchFamily="34" charset="0"/>
                        <a:defRPr sz="16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457200" marR="0" lvl="1" indent="0" algn="l" defTabSz="914400" rtl="0" eaLnBrk="1" fontAlgn="base" latinLnBrk="0" hangingPunct="1">
                        <a:lnSpc>
                          <a:spcPct val="100000"/>
                        </a:lnSpc>
                        <a:spcBef>
                          <a:spcPct val="20000"/>
                        </a:spcBef>
                        <a:spcAft>
                          <a:spcPct val="0"/>
                        </a:spcAft>
                        <a:buClr>
                          <a:schemeClr val="hlink"/>
                        </a:buClr>
                        <a:buSzPct val="55000"/>
                        <a:buFont typeface="Wingdings" pitchFamily="2" charset="2"/>
                        <a:buNone/>
                        <a:tabLst/>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C </a:t>
                      </a:r>
                      <a:r>
                        <a:rPr kumimoji="0" lang="zh-CN" altLang="en-US"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和 </a:t>
                      </a: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C++:</a:t>
                      </a:r>
                    </a:p>
                    <a:p>
                      <a:pPr marL="457200" marR="0" lvl="1" indent="0" algn="l" defTabSz="914400" rtl="0" eaLnBrk="1" fontAlgn="base" latinLnBrk="0" hangingPunct="1">
                        <a:lnSpc>
                          <a:spcPct val="100000"/>
                        </a:lnSpc>
                        <a:spcBef>
                          <a:spcPct val="20000"/>
                        </a:spcBef>
                        <a:spcAft>
                          <a:spcPct val="0"/>
                        </a:spcAft>
                        <a:buClr>
                          <a:schemeClr val="hlink"/>
                        </a:buClr>
                        <a:buSzPct val="55000"/>
                        <a:buFont typeface="Wingdings" pitchFamily="2" charset="2"/>
                        <a:buNone/>
                        <a:tabLst/>
                      </a:pPr>
                      <a:r>
                        <a:rPr kumimoji="0"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for (...)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        int index;</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      }</a:t>
                      </a:r>
                    </a:p>
                  </a:txBody>
                  <a:tcPr horzOverflow="overflow">
                    <a:lnL>
                      <a:noFill/>
                    </a:lnL>
                    <a:lnR>
                      <a:noFill/>
                    </a:lnR>
                    <a:lnT>
                      <a:noFill/>
                    </a:lnT>
                    <a:lnB>
                      <a:noFill/>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16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Ada: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     declare LCL : FLOAT;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     begin</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     end</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31294262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静态作用域（续）</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4372" y="1101402"/>
            <a:ext cx="10241138" cy="2803460"/>
          </a:xfrm>
          <a:prstGeom prst="rect">
            <a:avLst/>
          </a:prstGeom>
          <a:noFill/>
        </p:spPr>
        <p:txBody>
          <a:bodyPr wrap="square" rtlCol="0">
            <a:spAutoFit/>
          </a:bodyPr>
          <a:lstStyle/>
          <a:p>
            <a:pPr marL="342900" indent="-342900">
              <a:lnSpc>
                <a:spcPct val="150000"/>
              </a:lnSpc>
              <a:spcBef>
                <a:spcPts val="600"/>
              </a:spcBef>
              <a:spcAft>
                <a:spcPts val="600"/>
              </a:spcAft>
              <a:buClr>
                <a:srgbClr val="8B0012"/>
              </a:buClr>
              <a:buFont typeface="Wingdings" pitchFamily="2" charset="2"/>
              <a:buChar char="§"/>
            </a:pPr>
            <a:r>
              <a:rPr lang="zh-CN" altLang="en-US" sz="2400" b="1" dirty="0">
                <a:solidFill>
                  <a:srgbClr val="8B0012"/>
                </a:solidFill>
                <a:latin typeface="Helvetica" pitchFamily="2" charset="0"/>
              </a:rPr>
              <a:t>对静态作用域的评价</a:t>
            </a:r>
            <a:endParaRPr lang="en-US" altLang="zh-CN" sz="2400" b="1" dirty="0">
              <a:solidFill>
                <a:srgbClr val="8B0012"/>
              </a:solidFill>
              <a:latin typeface="Helvetica" pitchFamily="2" charset="0"/>
            </a:endParaRPr>
          </a:p>
          <a:p>
            <a:pPr marL="342900" indent="-342900">
              <a:lnSpc>
                <a:spcPct val="150000"/>
              </a:lnSpc>
              <a:spcBef>
                <a:spcPts val="600"/>
              </a:spcBef>
              <a:spcAft>
                <a:spcPts val="600"/>
              </a:spcAft>
              <a:buClr>
                <a:srgbClr val="8B0012"/>
              </a:buClr>
              <a:buFont typeface="Wingdings" pitchFamily="2" charset="2"/>
              <a:buChar char="§"/>
            </a:pPr>
            <a:r>
              <a:rPr lang="zh-CN" altLang="en-US" sz="2400" b="1" dirty="0">
                <a:solidFill>
                  <a:srgbClr val="8B0012"/>
                </a:solidFill>
                <a:latin typeface="Helvetica" pitchFamily="2" charset="0"/>
              </a:rPr>
              <a:t>例子</a:t>
            </a:r>
            <a:endParaRPr lang="en-US" altLang="zh-CN" sz="2400" b="1" dirty="0">
              <a:solidFill>
                <a:srgbClr val="8B0012"/>
              </a:solidFill>
              <a:latin typeface="Helvetica" pitchFamily="2" charset="0"/>
            </a:endParaRPr>
          </a:p>
          <a:p>
            <a:pPr marL="800100" lvl="1" indent="-342900">
              <a:lnSpc>
                <a:spcPct val="130000"/>
              </a:lnSpc>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假设</a:t>
            </a:r>
            <a:r>
              <a:rPr lang="en-US" altLang="zh-CN" sz="2400" b="1" dirty="0">
                <a:solidFill>
                  <a:srgbClr val="002060"/>
                </a:solidFill>
                <a:latin typeface="SimSun" panose="02010600030101010101" pitchFamily="2" charset="-122"/>
                <a:ea typeface="SimSun" panose="02010600030101010101" pitchFamily="2" charset="-122"/>
              </a:rPr>
              <a:t>MAIN</a:t>
            </a:r>
            <a:r>
              <a:rPr lang="zh-CN" altLang="en-US" sz="2400" b="1" dirty="0">
                <a:solidFill>
                  <a:srgbClr val="002060"/>
                </a:solidFill>
                <a:latin typeface="SimSun" panose="02010600030101010101" pitchFamily="2" charset="-122"/>
                <a:ea typeface="SimSun" panose="02010600030101010101" pitchFamily="2" charset="-122"/>
              </a:rPr>
              <a:t>定义了</a:t>
            </a:r>
            <a:r>
              <a:rPr lang="en-US" altLang="zh-CN" sz="2400" b="1" dirty="0">
                <a:solidFill>
                  <a:srgbClr val="002060"/>
                </a:solidFill>
                <a:latin typeface="SimSun" panose="02010600030101010101" pitchFamily="2" charset="-122"/>
                <a:ea typeface="SimSun" panose="02010600030101010101" pitchFamily="2" charset="-122"/>
              </a:rPr>
              <a:t>A</a:t>
            </a:r>
            <a:r>
              <a:rPr lang="zh-CN" altLang="en-US" sz="2400" b="1" dirty="0">
                <a:solidFill>
                  <a:srgbClr val="002060"/>
                </a:solidFill>
                <a:latin typeface="SimSun" panose="02010600030101010101" pitchFamily="2" charset="-122"/>
                <a:ea typeface="SimSun" panose="02010600030101010101" pitchFamily="2" charset="-122"/>
              </a:rPr>
              <a:t>和</a:t>
            </a:r>
            <a:r>
              <a:rPr lang="en-US" altLang="zh-CN" sz="2400" b="1" dirty="0">
                <a:solidFill>
                  <a:srgbClr val="002060"/>
                </a:solidFill>
                <a:latin typeface="SimSun" panose="02010600030101010101" pitchFamily="2" charset="-122"/>
                <a:ea typeface="SimSun" panose="02010600030101010101" pitchFamily="2" charset="-122"/>
              </a:rPr>
              <a:t>B</a:t>
            </a:r>
            <a:r>
              <a:rPr lang="zh-CN" altLang="en-US" sz="2400" b="1" dirty="0">
                <a:solidFill>
                  <a:srgbClr val="002060"/>
                </a:solidFill>
                <a:latin typeface="SimSun" panose="02010600030101010101" pitchFamily="2" charset="-122"/>
                <a:ea typeface="SimSun" panose="02010600030101010101" pitchFamily="2" charset="-122"/>
              </a:rPr>
              <a:t>，</a:t>
            </a:r>
            <a:r>
              <a:rPr lang="en-US" altLang="zh-CN" sz="2400" b="1" dirty="0">
                <a:solidFill>
                  <a:srgbClr val="002060"/>
                </a:solidFill>
                <a:latin typeface="SimSun" panose="02010600030101010101" pitchFamily="2" charset="-122"/>
                <a:ea typeface="SimSun" panose="02010600030101010101" pitchFamily="2" charset="-122"/>
              </a:rPr>
              <a:t>A</a:t>
            </a:r>
            <a:r>
              <a:rPr lang="zh-CN" altLang="en-US" sz="2400" b="1" dirty="0">
                <a:solidFill>
                  <a:srgbClr val="002060"/>
                </a:solidFill>
                <a:latin typeface="SimSun" panose="02010600030101010101" pitchFamily="2" charset="-122"/>
                <a:ea typeface="SimSun" panose="02010600030101010101" pitchFamily="2" charset="-122"/>
              </a:rPr>
              <a:t>定义了</a:t>
            </a:r>
            <a:r>
              <a:rPr lang="en-US" altLang="zh-CN" sz="2400" b="1" dirty="0">
                <a:solidFill>
                  <a:srgbClr val="002060"/>
                </a:solidFill>
                <a:latin typeface="SimSun" panose="02010600030101010101" pitchFamily="2" charset="-122"/>
                <a:ea typeface="SimSun" panose="02010600030101010101" pitchFamily="2" charset="-122"/>
              </a:rPr>
              <a:t>C</a:t>
            </a:r>
            <a:r>
              <a:rPr lang="zh-CN" altLang="en-US" sz="2400" b="1" dirty="0">
                <a:solidFill>
                  <a:srgbClr val="002060"/>
                </a:solidFill>
                <a:latin typeface="SimSun" panose="02010600030101010101" pitchFamily="2" charset="-122"/>
                <a:ea typeface="SimSun" panose="02010600030101010101" pitchFamily="2" charset="-122"/>
              </a:rPr>
              <a:t>和</a:t>
            </a:r>
            <a:r>
              <a:rPr lang="en-US" altLang="zh-CN" sz="2400" b="1" dirty="0">
                <a:solidFill>
                  <a:srgbClr val="002060"/>
                </a:solidFill>
                <a:latin typeface="SimSun" panose="02010600030101010101" pitchFamily="2" charset="-122"/>
                <a:ea typeface="SimSun" panose="02010600030101010101" pitchFamily="2" charset="-122"/>
              </a:rPr>
              <a:t>D</a:t>
            </a:r>
            <a:r>
              <a:rPr lang="zh-CN" altLang="en-US" sz="2400" b="1" dirty="0">
                <a:solidFill>
                  <a:srgbClr val="002060"/>
                </a:solidFill>
                <a:latin typeface="SimSun" panose="02010600030101010101" pitchFamily="2" charset="-122"/>
                <a:ea typeface="SimSun" panose="02010600030101010101" pitchFamily="2" charset="-122"/>
              </a:rPr>
              <a:t>，</a:t>
            </a:r>
            <a:r>
              <a:rPr lang="en-US" altLang="zh-CN" sz="2400" b="1" dirty="0">
                <a:solidFill>
                  <a:srgbClr val="002060"/>
                </a:solidFill>
                <a:latin typeface="SimSun" panose="02010600030101010101" pitchFamily="2" charset="-122"/>
                <a:ea typeface="SimSun" panose="02010600030101010101" pitchFamily="2" charset="-122"/>
              </a:rPr>
              <a:t>B</a:t>
            </a:r>
            <a:r>
              <a:rPr lang="zh-CN" altLang="en-US" sz="2400" b="1" dirty="0">
                <a:solidFill>
                  <a:srgbClr val="002060"/>
                </a:solidFill>
                <a:latin typeface="SimSun" panose="02010600030101010101" pitchFamily="2" charset="-122"/>
                <a:ea typeface="SimSun" panose="02010600030101010101" pitchFamily="2" charset="-122"/>
              </a:rPr>
              <a:t>定义了</a:t>
            </a:r>
            <a:r>
              <a:rPr lang="en-US" altLang="zh-CN" sz="2400" b="1" dirty="0">
                <a:solidFill>
                  <a:srgbClr val="002060"/>
                </a:solidFill>
                <a:latin typeface="SimSun" panose="02010600030101010101" pitchFamily="2" charset="-122"/>
                <a:ea typeface="SimSun" panose="02010600030101010101" pitchFamily="2" charset="-122"/>
              </a:rPr>
              <a:t>E</a:t>
            </a:r>
          </a:p>
          <a:p>
            <a:pPr marL="800100" lvl="1" indent="-342900">
              <a:lnSpc>
                <a:spcPct val="130000"/>
              </a:lnSpc>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期望的调用和可能的调用情况</a:t>
            </a:r>
          </a:p>
          <a:p>
            <a:pPr marL="800100" lvl="1" indent="-342900">
              <a:lnSpc>
                <a:spcPct val="130000"/>
              </a:lnSpc>
              <a:buClr>
                <a:schemeClr val="accent5"/>
              </a:buClr>
              <a:buFont typeface="Wingdings" pitchFamily="2" charset="2"/>
              <a:buChar char="§"/>
            </a:pPr>
            <a:endParaRPr lang="zh-CN" altLang="en-US" sz="2400" b="1" dirty="0">
              <a:solidFill>
                <a:srgbClr val="002060"/>
              </a:solidFill>
              <a:latin typeface="SimSun" panose="02010600030101010101" pitchFamily="2" charset="-122"/>
              <a:ea typeface="SimSun" panose="02010600030101010101" pitchFamily="2" charset="-122"/>
            </a:endParaRPr>
          </a:p>
        </p:txBody>
      </p:sp>
      <p:pic>
        <p:nvPicPr>
          <p:cNvPr id="7" name="Picture 4">
            <a:extLst>
              <a:ext uri="{FF2B5EF4-FFF2-40B4-BE49-F238E27FC236}">
                <a16:creationId xmlns:a16="http://schemas.microsoft.com/office/drawing/2014/main" xmlns="" id="{B5B2B4FD-E91D-2549-88C7-BD04DF174D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484" y="3587441"/>
            <a:ext cx="4560009" cy="323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a:extLst>
              <a:ext uri="{FF2B5EF4-FFF2-40B4-BE49-F238E27FC236}">
                <a16:creationId xmlns:a16="http://schemas.microsoft.com/office/drawing/2014/main" xmlns="" id="{4911A86E-1B60-2E4B-89B2-FDC6F6F61BBF}"/>
              </a:ext>
            </a:extLst>
          </p:cNvPr>
          <p:cNvGrpSpPr>
            <a:grpSpLocks/>
          </p:cNvGrpSpPr>
          <p:nvPr/>
        </p:nvGrpSpPr>
        <p:grpSpPr bwMode="auto">
          <a:xfrm>
            <a:off x="5118100" y="3340101"/>
            <a:ext cx="6875901" cy="3230242"/>
            <a:chOff x="1447800" y="2286000"/>
            <a:chExt cx="7353300" cy="3276600"/>
          </a:xfrm>
        </p:grpSpPr>
        <p:sp>
          <p:nvSpPr>
            <p:cNvPr id="10" name="Oval 2">
              <a:extLst>
                <a:ext uri="{FF2B5EF4-FFF2-40B4-BE49-F238E27FC236}">
                  <a16:creationId xmlns:a16="http://schemas.microsoft.com/office/drawing/2014/main" xmlns="" id="{23F4ECB4-6919-D345-B9AD-9BF8AFF8FE0A}"/>
                </a:ext>
              </a:extLst>
            </p:cNvPr>
            <p:cNvSpPr>
              <a:spLocks noChangeArrowheads="1"/>
            </p:cNvSpPr>
            <p:nvPr/>
          </p:nvSpPr>
          <p:spPr bwMode="auto">
            <a:xfrm>
              <a:off x="6934200" y="38862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1" name="Oval 3">
              <a:extLst>
                <a:ext uri="{FF2B5EF4-FFF2-40B4-BE49-F238E27FC236}">
                  <a16:creationId xmlns:a16="http://schemas.microsoft.com/office/drawing/2014/main" xmlns="" id="{678616D5-5542-A844-B85F-B7B810D81D54}"/>
                </a:ext>
              </a:extLst>
            </p:cNvPr>
            <p:cNvSpPr>
              <a:spLocks noChangeArrowheads="1"/>
            </p:cNvSpPr>
            <p:nvPr/>
          </p:nvSpPr>
          <p:spPr bwMode="auto">
            <a:xfrm>
              <a:off x="5105400" y="32004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2" name="Oval 4">
              <a:extLst>
                <a:ext uri="{FF2B5EF4-FFF2-40B4-BE49-F238E27FC236}">
                  <a16:creationId xmlns:a16="http://schemas.microsoft.com/office/drawing/2014/main" xmlns="" id="{0F703288-E678-D344-9B8E-21F8E5919556}"/>
                </a:ext>
              </a:extLst>
            </p:cNvPr>
            <p:cNvSpPr>
              <a:spLocks noChangeArrowheads="1"/>
            </p:cNvSpPr>
            <p:nvPr/>
          </p:nvSpPr>
          <p:spPr bwMode="auto">
            <a:xfrm>
              <a:off x="7848600" y="32004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3" name="Oval 5">
              <a:extLst>
                <a:ext uri="{FF2B5EF4-FFF2-40B4-BE49-F238E27FC236}">
                  <a16:creationId xmlns:a16="http://schemas.microsoft.com/office/drawing/2014/main" xmlns="" id="{4EA210F6-FB57-3B48-8726-4B6856D60662}"/>
                </a:ext>
              </a:extLst>
            </p:cNvPr>
            <p:cNvSpPr>
              <a:spLocks noChangeArrowheads="1"/>
            </p:cNvSpPr>
            <p:nvPr/>
          </p:nvSpPr>
          <p:spPr bwMode="auto">
            <a:xfrm>
              <a:off x="5257800" y="4479131"/>
              <a:ext cx="457200" cy="473869"/>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4" name="Oval 6">
              <a:extLst>
                <a:ext uri="{FF2B5EF4-FFF2-40B4-BE49-F238E27FC236}">
                  <a16:creationId xmlns:a16="http://schemas.microsoft.com/office/drawing/2014/main" xmlns="" id="{C1F48414-B60B-F74B-AB73-BFEC0ABC48DA}"/>
                </a:ext>
              </a:extLst>
            </p:cNvPr>
            <p:cNvSpPr>
              <a:spLocks noChangeArrowheads="1"/>
            </p:cNvSpPr>
            <p:nvPr/>
          </p:nvSpPr>
          <p:spPr bwMode="auto">
            <a:xfrm>
              <a:off x="8229600" y="441960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5" name="Oval 9">
              <a:extLst>
                <a:ext uri="{FF2B5EF4-FFF2-40B4-BE49-F238E27FC236}">
                  <a16:creationId xmlns:a16="http://schemas.microsoft.com/office/drawing/2014/main" xmlns="" id="{819F645C-FBC7-7D4E-A927-B80CDDB982F3}"/>
                </a:ext>
              </a:extLst>
            </p:cNvPr>
            <p:cNvSpPr>
              <a:spLocks noChangeArrowheads="1"/>
            </p:cNvSpPr>
            <p:nvPr/>
          </p:nvSpPr>
          <p:spPr bwMode="auto">
            <a:xfrm>
              <a:off x="1447800" y="3536950"/>
              <a:ext cx="390525" cy="3905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6" name="Oval 10">
              <a:extLst>
                <a:ext uri="{FF2B5EF4-FFF2-40B4-BE49-F238E27FC236}">
                  <a16:creationId xmlns:a16="http://schemas.microsoft.com/office/drawing/2014/main" xmlns="" id="{CFB286FB-611E-264A-BAAE-2ADB6A12D309}"/>
                </a:ext>
              </a:extLst>
            </p:cNvPr>
            <p:cNvSpPr>
              <a:spLocks noChangeArrowheads="1"/>
            </p:cNvSpPr>
            <p:nvPr/>
          </p:nvSpPr>
          <p:spPr bwMode="auto">
            <a:xfrm>
              <a:off x="5313363" y="3505200"/>
              <a:ext cx="492125" cy="422275"/>
            </a:xfrm>
            <a:prstGeom prst="ellipse">
              <a:avLst/>
            </a:prstGeom>
            <a:solidFill>
              <a:srgbClr val="66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7" name="Oval 11">
              <a:extLst>
                <a:ext uri="{FF2B5EF4-FFF2-40B4-BE49-F238E27FC236}">
                  <a16:creationId xmlns:a16="http://schemas.microsoft.com/office/drawing/2014/main" xmlns="" id="{033A88A1-8A77-1346-A2BF-B79A6AD5133C}"/>
                </a:ext>
              </a:extLst>
            </p:cNvPr>
            <p:cNvSpPr>
              <a:spLocks noChangeArrowheads="1"/>
            </p:cNvSpPr>
            <p:nvPr/>
          </p:nvSpPr>
          <p:spPr bwMode="auto">
            <a:xfrm>
              <a:off x="7643813" y="3529013"/>
              <a:ext cx="390525" cy="388937"/>
            </a:xfrm>
            <a:prstGeom prst="ellipse">
              <a:avLst/>
            </a:prstGeom>
            <a:solidFill>
              <a:srgbClr val="66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8" name="Oval 12">
              <a:extLst>
                <a:ext uri="{FF2B5EF4-FFF2-40B4-BE49-F238E27FC236}">
                  <a16:creationId xmlns:a16="http://schemas.microsoft.com/office/drawing/2014/main" xmlns="" id="{009B4D84-149A-6C49-BAE7-8E30B7187B4B}"/>
                </a:ext>
              </a:extLst>
            </p:cNvPr>
            <p:cNvSpPr>
              <a:spLocks noChangeArrowheads="1"/>
            </p:cNvSpPr>
            <p:nvPr/>
          </p:nvSpPr>
          <p:spPr bwMode="auto">
            <a:xfrm>
              <a:off x="5516563" y="4249738"/>
              <a:ext cx="390525" cy="388937"/>
            </a:xfrm>
            <a:prstGeom prst="ellipse">
              <a:avLst/>
            </a:prstGeom>
            <a:solidFill>
              <a:srgbClr val="66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19" name="Oval 13">
              <a:extLst>
                <a:ext uri="{FF2B5EF4-FFF2-40B4-BE49-F238E27FC236}">
                  <a16:creationId xmlns:a16="http://schemas.microsoft.com/office/drawing/2014/main" xmlns="" id="{87E9FE8D-C8CB-714E-A454-F33B4595B97D}"/>
                </a:ext>
              </a:extLst>
            </p:cNvPr>
            <p:cNvSpPr>
              <a:spLocks noChangeArrowheads="1"/>
            </p:cNvSpPr>
            <p:nvPr/>
          </p:nvSpPr>
          <p:spPr bwMode="auto">
            <a:xfrm>
              <a:off x="4295775" y="4249738"/>
              <a:ext cx="390525" cy="38893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0" name="Oval 14">
              <a:extLst>
                <a:ext uri="{FF2B5EF4-FFF2-40B4-BE49-F238E27FC236}">
                  <a16:creationId xmlns:a16="http://schemas.microsoft.com/office/drawing/2014/main" xmlns="" id="{EA626CAC-0522-4B4D-974C-C9116AC49A8A}"/>
                </a:ext>
              </a:extLst>
            </p:cNvPr>
            <p:cNvSpPr>
              <a:spLocks noChangeArrowheads="1"/>
            </p:cNvSpPr>
            <p:nvPr/>
          </p:nvSpPr>
          <p:spPr bwMode="auto">
            <a:xfrm>
              <a:off x="1447800" y="4249738"/>
              <a:ext cx="390525" cy="38893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1" name="Oval 15">
              <a:extLst>
                <a:ext uri="{FF2B5EF4-FFF2-40B4-BE49-F238E27FC236}">
                  <a16:creationId xmlns:a16="http://schemas.microsoft.com/office/drawing/2014/main" xmlns="" id="{56B32269-610F-F045-AC59-209187DC7870}"/>
                </a:ext>
              </a:extLst>
            </p:cNvPr>
            <p:cNvSpPr>
              <a:spLocks noChangeArrowheads="1"/>
            </p:cNvSpPr>
            <p:nvPr/>
          </p:nvSpPr>
          <p:spPr bwMode="auto">
            <a:xfrm>
              <a:off x="3889375" y="3536950"/>
              <a:ext cx="388938" cy="3905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22" name="Line 16">
              <a:extLst>
                <a:ext uri="{FF2B5EF4-FFF2-40B4-BE49-F238E27FC236}">
                  <a16:creationId xmlns:a16="http://schemas.microsoft.com/office/drawing/2014/main" xmlns="" id="{51D2153A-D110-0A49-BF8F-AFFF291B2F67}"/>
                </a:ext>
              </a:extLst>
            </p:cNvPr>
            <p:cNvSpPr>
              <a:spLocks noChangeShapeType="1"/>
            </p:cNvSpPr>
            <p:nvPr/>
          </p:nvSpPr>
          <p:spPr bwMode="auto">
            <a:xfrm flipH="1">
              <a:off x="1804988" y="3048001"/>
              <a:ext cx="752475"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7">
              <a:extLst>
                <a:ext uri="{FF2B5EF4-FFF2-40B4-BE49-F238E27FC236}">
                  <a16:creationId xmlns:a16="http://schemas.microsoft.com/office/drawing/2014/main" xmlns="" id="{D347AEB4-3636-0E4A-9CA0-7CA0F0DB0E06}"/>
                </a:ext>
              </a:extLst>
            </p:cNvPr>
            <p:cNvSpPr>
              <a:spLocks noChangeShapeType="1"/>
            </p:cNvSpPr>
            <p:nvPr/>
          </p:nvSpPr>
          <p:spPr bwMode="auto">
            <a:xfrm flipH="1">
              <a:off x="1846263" y="3732213"/>
              <a:ext cx="20335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8">
              <a:extLst>
                <a:ext uri="{FF2B5EF4-FFF2-40B4-BE49-F238E27FC236}">
                  <a16:creationId xmlns:a16="http://schemas.microsoft.com/office/drawing/2014/main" xmlns="" id="{FC88CF32-31C2-B24D-8ABE-582F453F7F4A}"/>
                </a:ext>
              </a:extLst>
            </p:cNvPr>
            <p:cNvSpPr>
              <a:spLocks noChangeShapeType="1"/>
            </p:cNvSpPr>
            <p:nvPr/>
          </p:nvSpPr>
          <p:spPr bwMode="auto">
            <a:xfrm>
              <a:off x="1643063" y="3935413"/>
              <a:ext cx="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9">
              <a:extLst>
                <a:ext uri="{FF2B5EF4-FFF2-40B4-BE49-F238E27FC236}">
                  <a16:creationId xmlns:a16="http://schemas.microsoft.com/office/drawing/2014/main" xmlns="" id="{8AB98544-E1C0-8B46-AAB5-FFAB28E7E500}"/>
                </a:ext>
              </a:extLst>
            </p:cNvPr>
            <p:cNvSpPr>
              <a:spLocks noChangeShapeType="1"/>
            </p:cNvSpPr>
            <p:nvPr/>
          </p:nvSpPr>
          <p:spPr bwMode="auto">
            <a:xfrm>
              <a:off x="1846263" y="3833813"/>
              <a:ext cx="711199" cy="50799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0">
              <a:extLst>
                <a:ext uri="{FF2B5EF4-FFF2-40B4-BE49-F238E27FC236}">
                  <a16:creationId xmlns:a16="http://schemas.microsoft.com/office/drawing/2014/main" xmlns="" id="{9BE33178-951A-AF46-A2D2-0AB4121DFB66}"/>
                </a:ext>
              </a:extLst>
            </p:cNvPr>
            <p:cNvSpPr>
              <a:spLocks noChangeShapeType="1"/>
            </p:cNvSpPr>
            <p:nvPr/>
          </p:nvSpPr>
          <p:spPr bwMode="auto">
            <a:xfrm>
              <a:off x="3371850" y="3019425"/>
              <a:ext cx="611188" cy="5095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1">
              <a:extLst>
                <a:ext uri="{FF2B5EF4-FFF2-40B4-BE49-F238E27FC236}">
                  <a16:creationId xmlns:a16="http://schemas.microsoft.com/office/drawing/2014/main" xmlns="" id="{3984F544-E26D-134F-BE97-5E075039C6C4}"/>
                </a:ext>
              </a:extLst>
            </p:cNvPr>
            <p:cNvSpPr>
              <a:spLocks noChangeShapeType="1"/>
            </p:cNvSpPr>
            <p:nvPr/>
          </p:nvSpPr>
          <p:spPr bwMode="auto">
            <a:xfrm>
              <a:off x="4186238" y="3935413"/>
              <a:ext cx="2032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2">
              <a:extLst>
                <a:ext uri="{FF2B5EF4-FFF2-40B4-BE49-F238E27FC236}">
                  <a16:creationId xmlns:a16="http://schemas.microsoft.com/office/drawing/2014/main" xmlns="" id="{903C7530-8DED-2043-AFF0-FE23AC01DC80}"/>
                </a:ext>
              </a:extLst>
            </p:cNvPr>
            <p:cNvSpPr>
              <a:spLocks noChangeShapeType="1"/>
            </p:cNvSpPr>
            <p:nvPr/>
          </p:nvSpPr>
          <p:spPr bwMode="auto">
            <a:xfrm flipH="1">
              <a:off x="5711825" y="3019425"/>
              <a:ext cx="609600" cy="5095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3">
              <a:extLst>
                <a:ext uri="{FF2B5EF4-FFF2-40B4-BE49-F238E27FC236}">
                  <a16:creationId xmlns:a16="http://schemas.microsoft.com/office/drawing/2014/main" xmlns="" id="{DF2322A4-DB5D-DB46-A56A-F76C07C803FF}"/>
                </a:ext>
              </a:extLst>
            </p:cNvPr>
            <p:cNvSpPr>
              <a:spLocks noChangeShapeType="1"/>
            </p:cNvSpPr>
            <p:nvPr/>
          </p:nvSpPr>
          <p:spPr bwMode="auto">
            <a:xfrm>
              <a:off x="7034213" y="3019425"/>
              <a:ext cx="711200" cy="5095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4">
              <a:extLst>
                <a:ext uri="{FF2B5EF4-FFF2-40B4-BE49-F238E27FC236}">
                  <a16:creationId xmlns:a16="http://schemas.microsoft.com/office/drawing/2014/main" xmlns="" id="{27CA2FA0-FE20-554B-AF78-1AC311F07FAA}"/>
                </a:ext>
              </a:extLst>
            </p:cNvPr>
            <p:cNvSpPr>
              <a:spLocks noChangeShapeType="1"/>
            </p:cNvSpPr>
            <p:nvPr/>
          </p:nvSpPr>
          <p:spPr bwMode="auto">
            <a:xfrm flipV="1">
              <a:off x="5711825" y="3935413"/>
              <a:ext cx="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5">
              <a:extLst>
                <a:ext uri="{FF2B5EF4-FFF2-40B4-BE49-F238E27FC236}">
                  <a16:creationId xmlns:a16="http://schemas.microsoft.com/office/drawing/2014/main" xmlns="" id="{613B1E56-CAB3-1D45-83FD-36E9743A739B}"/>
                </a:ext>
              </a:extLst>
            </p:cNvPr>
            <p:cNvSpPr>
              <a:spLocks noChangeShapeType="1"/>
            </p:cNvSpPr>
            <p:nvPr/>
          </p:nvSpPr>
          <p:spPr bwMode="auto">
            <a:xfrm>
              <a:off x="5508625" y="3935413"/>
              <a:ext cx="0" cy="406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26">
              <a:extLst>
                <a:ext uri="{FF2B5EF4-FFF2-40B4-BE49-F238E27FC236}">
                  <a16:creationId xmlns:a16="http://schemas.microsoft.com/office/drawing/2014/main" xmlns="" id="{A4702492-4EA0-1E44-84C8-EDAC6AB173BA}"/>
                </a:ext>
              </a:extLst>
            </p:cNvPr>
            <p:cNvSpPr>
              <a:spLocks noChangeShapeType="1"/>
            </p:cNvSpPr>
            <p:nvPr/>
          </p:nvSpPr>
          <p:spPr bwMode="auto">
            <a:xfrm>
              <a:off x="7948613" y="3833813"/>
              <a:ext cx="509587" cy="406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27">
              <a:extLst>
                <a:ext uri="{FF2B5EF4-FFF2-40B4-BE49-F238E27FC236}">
                  <a16:creationId xmlns:a16="http://schemas.microsoft.com/office/drawing/2014/main" xmlns="" id="{920F431C-453C-7243-A138-44D166B2B7AF}"/>
                </a:ext>
              </a:extLst>
            </p:cNvPr>
            <p:cNvSpPr>
              <a:spLocks noChangeShapeType="1"/>
            </p:cNvSpPr>
            <p:nvPr/>
          </p:nvSpPr>
          <p:spPr bwMode="auto">
            <a:xfrm flipH="1" flipV="1">
              <a:off x="7847013" y="3935413"/>
              <a:ext cx="611187" cy="508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28">
              <a:extLst>
                <a:ext uri="{FF2B5EF4-FFF2-40B4-BE49-F238E27FC236}">
                  <a16:creationId xmlns:a16="http://schemas.microsoft.com/office/drawing/2014/main" xmlns="" id="{F390924D-DD19-484F-9AB7-E5A1A05063B8}"/>
                </a:ext>
              </a:extLst>
            </p:cNvPr>
            <p:cNvSpPr>
              <a:spLocks noChangeArrowheads="1"/>
            </p:cNvSpPr>
            <p:nvPr/>
          </p:nvSpPr>
          <p:spPr bwMode="auto">
            <a:xfrm>
              <a:off x="8356600" y="4240213"/>
              <a:ext cx="406400" cy="406400"/>
            </a:xfrm>
            <a:prstGeom prst="ellipse">
              <a:avLst/>
            </a:prstGeom>
            <a:solidFill>
              <a:srgbClr val="66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38" name="Line 29">
              <a:extLst>
                <a:ext uri="{FF2B5EF4-FFF2-40B4-BE49-F238E27FC236}">
                  <a16:creationId xmlns:a16="http://schemas.microsoft.com/office/drawing/2014/main" xmlns="" id="{8332F3D4-C159-C749-A4B1-B1DDC3EB6337}"/>
                </a:ext>
              </a:extLst>
            </p:cNvPr>
            <p:cNvSpPr>
              <a:spLocks noChangeShapeType="1"/>
            </p:cNvSpPr>
            <p:nvPr/>
          </p:nvSpPr>
          <p:spPr bwMode="auto">
            <a:xfrm flipH="1">
              <a:off x="5813425" y="3630613"/>
              <a:ext cx="18303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30">
              <a:extLst>
                <a:ext uri="{FF2B5EF4-FFF2-40B4-BE49-F238E27FC236}">
                  <a16:creationId xmlns:a16="http://schemas.microsoft.com/office/drawing/2014/main" xmlns="" id="{C6DF0A3A-C856-CA4D-8A6A-255E54FDC2E6}"/>
                </a:ext>
              </a:extLst>
            </p:cNvPr>
            <p:cNvSpPr>
              <a:spLocks noChangeShapeType="1"/>
            </p:cNvSpPr>
            <p:nvPr/>
          </p:nvSpPr>
          <p:spPr bwMode="auto">
            <a:xfrm>
              <a:off x="5813425" y="3732213"/>
              <a:ext cx="1044575" cy="5349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31">
              <a:extLst>
                <a:ext uri="{FF2B5EF4-FFF2-40B4-BE49-F238E27FC236}">
                  <a16:creationId xmlns:a16="http://schemas.microsoft.com/office/drawing/2014/main" xmlns="" id="{9075D75E-16C2-9C4A-9370-9335E29F01C6}"/>
                </a:ext>
              </a:extLst>
            </p:cNvPr>
            <p:cNvSpPr>
              <a:spLocks noChangeShapeType="1"/>
            </p:cNvSpPr>
            <p:nvPr/>
          </p:nvSpPr>
          <p:spPr bwMode="auto">
            <a:xfrm flipH="1" flipV="1">
              <a:off x="5711825" y="3833813"/>
              <a:ext cx="1119188" cy="60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32">
              <a:extLst>
                <a:ext uri="{FF2B5EF4-FFF2-40B4-BE49-F238E27FC236}">
                  <a16:creationId xmlns:a16="http://schemas.microsoft.com/office/drawing/2014/main" xmlns="" id="{31060302-2E7A-4E43-A0B0-D38E9194BE9F}"/>
                </a:ext>
              </a:extLst>
            </p:cNvPr>
            <p:cNvSpPr>
              <a:spLocks noChangeArrowheads="1"/>
            </p:cNvSpPr>
            <p:nvPr/>
          </p:nvSpPr>
          <p:spPr bwMode="auto">
            <a:xfrm>
              <a:off x="6831013" y="4240213"/>
              <a:ext cx="406400" cy="406400"/>
            </a:xfrm>
            <a:prstGeom prst="ellipse">
              <a:avLst/>
            </a:prstGeom>
            <a:solidFill>
              <a:srgbClr val="66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3" name="Line 33">
              <a:extLst>
                <a:ext uri="{FF2B5EF4-FFF2-40B4-BE49-F238E27FC236}">
                  <a16:creationId xmlns:a16="http://schemas.microsoft.com/office/drawing/2014/main" xmlns="" id="{85CF5DBF-CE8A-2D47-9CA8-863A17D18520}"/>
                </a:ext>
              </a:extLst>
            </p:cNvPr>
            <p:cNvSpPr>
              <a:spLocks noChangeShapeType="1"/>
            </p:cNvSpPr>
            <p:nvPr/>
          </p:nvSpPr>
          <p:spPr bwMode="auto">
            <a:xfrm flipH="1">
              <a:off x="5915025" y="4443413"/>
              <a:ext cx="9159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34">
              <a:extLst>
                <a:ext uri="{FF2B5EF4-FFF2-40B4-BE49-F238E27FC236}">
                  <a16:creationId xmlns:a16="http://schemas.microsoft.com/office/drawing/2014/main" xmlns="" id="{74465DA1-0780-8841-BA79-A083A0CE549F}"/>
                </a:ext>
              </a:extLst>
            </p:cNvPr>
            <p:cNvSpPr>
              <a:spLocks noChangeArrowheads="1"/>
            </p:cNvSpPr>
            <p:nvPr/>
          </p:nvSpPr>
          <p:spPr bwMode="auto">
            <a:xfrm>
              <a:off x="6219825" y="2613025"/>
              <a:ext cx="1017588" cy="5095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5" name="Oval 35">
              <a:extLst>
                <a:ext uri="{FF2B5EF4-FFF2-40B4-BE49-F238E27FC236}">
                  <a16:creationId xmlns:a16="http://schemas.microsoft.com/office/drawing/2014/main" xmlns="" id="{50D490BB-B954-364D-888A-807546ECDA9F}"/>
                </a:ext>
              </a:extLst>
            </p:cNvPr>
            <p:cNvSpPr>
              <a:spLocks noChangeArrowheads="1"/>
            </p:cNvSpPr>
            <p:nvPr/>
          </p:nvSpPr>
          <p:spPr bwMode="auto">
            <a:xfrm>
              <a:off x="2455863" y="2613025"/>
              <a:ext cx="1017587" cy="5095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6" name="Oval 36">
              <a:extLst>
                <a:ext uri="{FF2B5EF4-FFF2-40B4-BE49-F238E27FC236}">
                  <a16:creationId xmlns:a16="http://schemas.microsoft.com/office/drawing/2014/main" xmlns="" id="{62701C40-A455-9C48-A576-D8CB31DA04B5}"/>
                </a:ext>
              </a:extLst>
            </p:cNvPr>
            <p:cNvSpPr>
              <a:spLocks noChangeArrowheads="1"/>
            </p:cNvSpPr>
            <p:nvPr/>
          </p:nvSpPr>
          <p:spPr bwMode="auto">
            <a:xfrm>
              <a:off x="2557463" y="4240213"/>
              <a:ext cx="407987" cy="4064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endParaRPr lang="zh-CN" altLang="en-US"/>
            </a:p>
          </p:txBody>
        </p:sp>
        <p:sp>
          <p:nvSpPr>
            <p:cNvPr id="47" name="Freeform 37">
              <a:extLst>
                <a:ext uri="{FF2B5EF4-FFF2-40B4-BE49-F238E27FC236}">
                  <a16:creationId xmlns:a16="http://schemas.microsoft.com/office/drawing/2014/main" xmlns="" id="{858617C6-324D-3643-B1B8-3EA86F2F9077}"/>
                </a:ext>
              </a:extLst>
            </p:cNvPr>
            <p:cNvSpPr>
              <a:spLocks/>
            </p:cNvSpPr>
            <p:nvPr/>
          </p:nvSpPr>
          <p:spPr bwMode="auto">
            <a:xfrm>
              <a:off x="4686300" y="2286000"/>
              <a:ext cx="4114800" cy="1981200"/>
            </a:xfrm>
            <a:custGeom>
              <a:avLst/>
              <a:gdLst>
                <a:gd name="T0" fmla="*/ 4003922 w 2672"/>
                <a:gd name="T1" fmla="*/ 1981200 h 1360"/>
                <a:gd name="T2" fmla="*/ 4077841 w 2672"/>
                <a:gd name="T3" fmla="*/ 1701501 h 1360"/>
                <a:gd name="T4" fmla="*/ 4077841 w 2672"/>
                <a:gd name="T5" fmla="*/ 1351878 h 1360"/>
                <a:gd name="T6" fmla="*/ 3856085 w 2672"/>
                <a:gd name="T7" fmla="*/ 722555 h 1360"/>
                <a:gd name="T8" fmla="*/ 3338655 w 2672"/>
                <a:gd name="T9" fmla="*/ 372932 h 1360"/>
                <a:gd name="T10" fmla="*/ 2673388 w 2672"/>
                <a:gd name="T11" fmla="*/ 163158 h 1360"/>
                <a:gd name="T12" fmla="*/ 1786365 w 2672"/>
                <a:gd name="T13" fmla="*/ 23308 h 1360"/>
                <a:gd name="T14" fmla="*/ 603668 w 2672"/>
                <a:gd name="T15" fmla="*/ 93233 h 1360"/>
                <a:gd name="T16" fmla="*/ 86238 w 2672"/>
                <a:gd name="T17" fmla="*/ 582706 h 1360"/>
                <a:gd name="T18" fmla="*/ 86238 w 2672"/>
                <a:gd name="T19" fmla="*/ 1072179 h 1360"/>
                <a:gd name="T20" fmla="*/ 234075 w 2672"/>
                <a:gd name="T21" fmla="*/ 1421802 h 1360"/>
                <a:gd name="T22" fmla="*/ 603668 w 2672"/>
                <a:gd name="T23" fmla="*/ 1631576 h 1360"/>
                <a:gd name="T24" fmla="*/ 751505 w 2672"/>
                <a:gd name="T25" fmla="*/ 1561652 h 13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72" h="1360">
                  <a:moveTo>
                    <a:pt x="2600" y="1360"/>
                  </a:moveTo>
                  <a:cubicBezTo>
                    <a:pt x="2620" y="1300"/>
                    <a:pt x="2640" y="1240"/>
                    <a:pt x="2648" y="1168"/>
                  </a:cubicBezTo>
                  <a:cubicBezTo>
                    <a:pt x="2656" y="1096"/>
                    <a:pt x="2672" y="1040"/>
                    <a:pt x="2648" y="928"/>
                  </a:cubicBezTo>
                  <a:cubicBezTo>
                    <a:pt x="2624" y="816"/>
                    <a:pt x="2584" y="608"/>
                    <a:pt x="2504" y="496"/>
                  </a:cubicBezTo>
                  <a:cubicBezTo>
                    <a:pt x="2424" y="384"/>
                    <a:pt x="2296" y="320"/>
                    <a:pt x="2168" y="256"/>
                  </a:cubicBezTo>
                  <a:cubicBezTo>
                    <a:pt x="2040" y="192"/>
                    <a:pt x="1904" y="152"/>
                    <a:pt x="1736" y="112"/>
                  </a:cubicBezTo>
                  <a:cubicBezTo>
                    <a:pt x="1568" y="72"/>
                    <a:pt x="1384" y="24"/>
                    <a:pt x="1160" y="16"/>
                  </a:cubicBezTo>
                  <a:cubicBezTo>
                    <a:pt x="936" y="8"/>
                    <a:pt x="576" y="0"/>
                    <a:pt x="392" y="64"/>
                  </a:cubicBezTo>
                  <a:cubicBezTo>
                    <a:pt x="208" y="128"/>
                    <a:pt x="112" y="288"/>
                    <a:pt x="56" y="400"/>
                  </a:cubicBezTo>
                  <a:cubicBezTo>
                    <a:pt x="0" y="512"/>
                    <a:pt x="40" y="640"/>
                    <a:pt x="56" y="736"/>
                  </a:cubicBezTo>
                  <a:cubicBezTo>
                    <a:pt x="72" y="832"/>
                    <a:pt x="96" y="912"/>
                    <a:pt x="152" y="976"/>
                  </a:cubicBezTo>
                  <a:cubicBezTo>
                    <a:pt x="208" y="1040"/>
                    <a:pt x="336" y="1104"/>
                    <a:pt x="392" y="1120"/>
                  </a:cubicBezTo>
                  <a:cubicBezTo>
                    <a:pt x="448" y="1136"/>
                    <a:pt x="468" y="1104"/>
                    <a:pt x="488" y="1072"/>
                  </a:cubicBezTo>
                </a:path>
              </a:pathLst>
            </a:custGeom>
            <a:noFill/>
            <a:ln w="12700" cap="sq"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 name="Line 39">
              <a:extLst>
                <a:ext uri="{FF2B5EF4-FFF2-40B4-BE49-F238E27FC236}">
                  <a16:creationId xmlns:a16="http://schemas.microsoft.com/office/drawing/2014/main" xmlns="" id="{1AD622CE-6585-1C44-B4ED-50E86033BF81}"/>
                </a:ext>
              </a:extLst>
            </p:cNvPr>
            <p:cNvSpPr>
              <a:spLocks noChangeShapeType="1"/>
            </p:cNvSpPr>
            <p:nvPr/>
          </p:nvSpPr>
          <p:spPr bwMode="auto">
            <a:xfrm>
              <a:off x="4419600" y="5562600"/>
              <a:ext cx="1524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sq">
                  <a:solidFill>
                    <a:schemeClr val="tx1"/>
                  </a:solidFill>
                  <a:round/>
                  <a:headEnd type="none" w="sm" len="sm"/>
                  <a:tailEnd type="triangl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40">
              <a:extLst>
                <a:ext uri="{FF2B5EF4-FFF2-40B4-BE49-F238E27FC236}">
                  <a16:creationId xmlns:a16="http://schemas.microsoft.com/office/drawing/2014/main" xmlns="" id="{AF2731AF-F200-A14E-A826-90BC4C04B3D3}"/>
                </a:ext>
              </a:extLst>
            </p:cNvPr>
            <p:cNvSpPr>
              <a:spLocks noChangeShapeType="1"/>
            </p:cNvSpPr>
            <p:nvPr/>
          </p:nvSpPr>
          <p:spPr bwMode="auto">
            <a:xfrm rot="2225800">
              <a:off x="5181600" y="3657600"/>
              <a:ext cx="152400" cy="1588"/>
            </a:xfrm>
            <a:prstGeom prst="line">
              <a:avLst/>
            </a:prstGeom>
            <a:noFill/>
            <a:ln w="1905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41">
              <a:extLst>
                <a:ext uri="{FF2B5EF4-FFF2-40B4-BE49-F238E27FC236}">
                  <a16:creationId xmlns:a16="http://schemas.microsoft.com/office/drawing/2014/main" xmlns="" id="{191D5D38-40DD-5D41-9858-33B69271B647}"/>
                </a:ext>
              </a:extLst>
            </p:cNvPr>
            <p:cNvSpPr>
              <a:spLocks noChangeShapeType="1"/>
            </p:cNvSpPr>
            <p:nvPr/>
          </p:nvSpPr>
          <p:spPr bwMode="auto">
            <a:xfrm rot="683502" flipV="1">
              <a:off x="5413375" y="4473575"/>
              <a:ext cx="69850" cy="19050"/>
            </a:xfrm>
            <a:prstGeom prst="line">
              <a:avLst/>
            </a:prstGeom>
            <a:noFill/>
            <a:ln w="1905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42">
              <a:extLst>
                <a:ext uri="{FF2B5EF4-FFF2-40B4-BE49-F238E27FC236}">
                  <a16:creationId xmlns:a16="http://schemas.microsoft.com/office/drawing/2014/main" xmlns="" id="{722AF0BE-C117-5A47-BB4B-007911261FC0}"/>
                </a:ext>
              </a:extLst>
            </p:cNvPr>
            <p:cNvSpPr>
              <a:spLocks noChangeShapeType="1"/>
            </p:cNvSpPr>
            <p:nvPr/>
          </p:nvSpPr>
          <p:spPr bwMode="auto">
            <a:xfrm rot="5218446">
              <a:off x="6857207" y="4191794"/>
              <a:ext cx="152400" cy="1587"/>
            </a:xfrm>
            <a:prstGeom prst="line">
              <a:avLst/>
            </a:prstGeom>
            <a:noFill/>
            <a:ln w="1905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43">
              <a:extLst>
                <a:ext uri="{FF2B5EF4-FFF2-40B4-BE49-F238E27FC236}">
                  <a16:creationId xmlns:a16="http://schemas.microsoft.com/office/drawing/2014/main" xmlns="" id="{61EFE0D9-4C48-1B41-9AE4-4A20DFE0D287}"/>
                </a:ext>
              </a:extLst>
            </p:cNvPr>
            <p:cNvSpPr>
              <a:spLocks noChangeShapeType="1"/>
            </p:cNvSpPr>
            <p:nvPr/>
          </p:nvSpPr>
          <p:spPr bwMode="auto">
            <a:xfrm rot="19492830" flipV="1">
              <a:off x="8234363" y="4468813"/>
              <a:ext cx="144462" cy="20637"/>
            </a:xfrm>
            <a:prstGeom prst="line">
              <a:avLst/>
            </a:prstGeom>
            <a:noFill/>
            <a:ln w="1905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Line 44">
              <a:extLst>
                <a:ext uri="{FF2B5EF4-FFF2-40B4-BE49-F238E27FC236}">
                  <a16:creationId xmlns:a16="http://schemas.microsoft.com/office/drawing/2014/main" xmlns="" id="{E645A566-B42C-A747-8112-A49FD562F67B}"/>
                </a:ext>
              </a:extLst>
            </p:cNvPr>
            <p:cNvSpPr>
              <a:spLocks noChangeShapeType="1"/>
            </p:cNvSpPr>
            <p:nvPr/>
          </p:nvSpPr>
          <p:spPr bwMode="auto">
            <a:xfrm rot="5755891">
              <a:off x="7773194" y="3428206"/>
              <a:ext cx="152400" cy="1588"/>
            </a:xfrm>
            <a:prstGeom prst="line">
              <a:avLst/>
            </a:prstGeom>
            <a:noFill/>
            <a:ln w="1905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Rectangle 45">
              <a:extLst>
                <a:ext uri="{FF2B5EF4-FFF2-40B4-BE49-F238E27FC236}">
                  <a16:creationId xmlns:a16="http://schemas.microsoft.com/office/drawing/2014/main" xmlns="" id="{FC1177F5-FF8B-E144-86C5-7B7B401DE292}"/>
                </a:ext>
              </a:extLst>
            </p:cNvPr>
            <p:cNvSpPr>
              <a:spLocks noChangeArrowheads="1"/>
            </p:cNvSpPr>
            <p:nvPr/>
          </p:nvSpPr>
          <p:spPr bwMode="auto">
            <a:xfrm>
              <a:off x="2667000" y="2743200"/>
              <a:ext cx="67310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7625" tIns="19050" rIns="47625" bIns="1905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1800" b="1" dirty="0">
                  <a:latin typeface="Helvetica" pitchFamily="2" charset="0"/>
                </a:rPr>
                <a:t>MAIN</a:t>
              </a:r>
            </a:p>
          </p:txBody>
        </p:sp>
        <p:sp>
          <p:nvSpPr>
            <p:cNvPr id="55" name="Rectangle 46">
              <a:extLst>
                <a:ext uri="{FF2B5EF4-FFF2-40B4-BE49-F238E27FC236}">
                  <a16:creationId xmlns:a16="http://schemas.microsoft.com/office/drawing/2014/main" xmlns="" id="{027201CB-BA8A-A547-B41A-01D5A27AA216}"/>
                </a:ext>
              </a:extLst>
            </p:cNvPr>
            <p:cNvSpPr>
              <a:spLocks noChangeArrowheads="1"/>
            </p:cNvSpPr>
            <p:nvPr/>
          </p:nvSpPr>
          <p:spPr bwMode="auto">
            <a:xfrm>
              <a:off x="6400800" y="2743200"/>
              <a:ext cx="67310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7625" tIns="19050" rIns="47625" bIns="1905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1800" b="1">
                  <a:latin typeface="Helvetica" pitchFamily="2" charset="0"/>
                </a:rPr>
                <a:t>MAIN</a:t>
              </a:r>
            </a:p>
          </p:txBody>
        </p:sp>
        <p:sp>
          <p:nvSpPr>
            <p:cNvPr id="56" name="Rectangle 47">
              <a:extLst>
                <a:ext uri="{FF2B5EF4-FFF2-40B4-BE49-F238E27FC236}">
                  <a16:creationId xmlns:a16="http://schemas.microsoft.com/office/drawing/2014/main" xmlns="" id="{58047418-750C-7E40-BEDC-72E10224E875}"/>
                </a:ext>
              </a:extLst>
            </p:cNvPr>
            <p:cNvSpPr>
              <a:spLocks noChangeArrowheads="1"/>
            </p:cNvSpPr>
            <p:nvPr/>
          </p:nvSpPr>
          <p:spPr bwMode="auto">
            <a:xfrm>
              <a:off x="1524000" y="3581400"/>
              <a:ext cx="25400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7625" tIns="19050" rIns="47625" bIns="1905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1800" b="1">
                  <a:latin typeface="Helvetica" pitchFamily="2" charset="0"/>
                </a:rPr>
                <a:t>A</a:t>
              </a:r>
            </a:p>
          </p:txBody>
        </p:sp>
        <p:sp>
          <p:nvSpPr>
            <p:cNvPr id="57" name="Rectangle 48">
              <a:extLst>
                <a:ext uri="{FF2B5EF4-FFF2-40B4-BE49-F238E27FC236}">
                  <a16:creationId xmlns:a16="http://schemas.microsoft.com/office/drawing/2014/main" xmlns="" id="{1DBD0F05-BBD7-CF45-B4E0-DDFDAE1C60A9}"/>
                </a:ext>
              </a:extLst>
            </p:cNvPr>
            <p:cNvSpPr>
              <a:spLocks noChangeArrowheads="1"/>
            </p:cNvSpPr>
            <p:nvPr/>
          </p:nvSpPr>
          <p:spPr bwMode="auto">
            <a:xfrm>
              <a:off x="3962400" y="3581400"/>
              <a:ext cx="2603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7625" tIns="19050" rIns="47625" bIns="1905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1800" b="1">
                  <a:latin typeface="Helvetica" pitchFamily="2" charset="0"/>
                </a:rPr>
                <a:t>B</a:t>
              </a:r>
            </a:p>
          </p:txBody>
        </p:sp>
        <p:sp>
          <p:nvSpPr>
            <p:cNvPr id="58" name="Rectangle 49">
              <a:extLst>
                <a:ext uri="{FF2B5EF4-FFF2-40B4-BE49-F238E27FC236}">
                  <a16:creationId xmlns:a16="http://schemas.microsoft.com/office/drawing/2014/main" xmlns="" id="{A751AEC3-09E2-A141-A902-95CCA9EAE576}"/>
                </a:ext>
              </a:extLst>
            </p:cNvPr>
            <p:cNvSpPr>
              <a:spLocks noChangeArrowheads="1"/>
            </p:cNvSpPr>
            <p:nvPr/>
          </p:nvSpPr>
          <p:spPr bwMode="auto">
            <a:xfrm>
              <a:off x="1524000" y="4267200"/>
              <a:ext cx="2603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7625" tIns="19050" rIns="47625" bIns="1905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1800" b="1">
                  <a:latin typeface="Helvetica" pitchFamily="2" charset="0"/>
                </a:rPr>
                <a:t>C</a:t>
              </a:r>
            </a:p>
          </p:txBody>
        </p:sp>
        <p:sp>
          <p:nvSpPr>
            <p:cNvPr id="59" name="Rectangle 50">
              <a:extLst>
                <a:ext uri="{FF2B5EF4-FFF2-40B4-BE49-F238E27FC236}">
                  <a16:creationId xmlns:a16="http://schemas.microsoft.com/office/drawing/2014/main" xmlns="" id="{28D3435C-30B5-1C4F-808B-98E3742AD34C}"/>
                </a:ext>
              </a:extLst>
            </p:cNvPr>
            <p:cNvSpPr>
              <a:spLocks noChangeArrowheads="1"/>
            </p:cNvSpPr>
            <p:nvPr/>
          </p:nvSpPr>
          <p:spPr bwMode="auto">
            <a:xfrm>
              <a:off x="2667000" y="4267200"/>
              <a:ext cx="2603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7625" tIns="19050" rIns="47625" bIns="1905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1800" b="1">
                  <a:latin typeface="Helvetica" pitchFamily="2" charset="0"/>
                </a:rPr>
                <a:t>D</a:t>
              </a:r>
            </a:p>
          </p:txBody>
        </p:sp>
        <p:sp>
          <p:nvSpPr>
            <p:cNvPr id="60" name="Rectangle 51">
              <a:extLst>
                <a:ext uri="{FF2B5EF4-FFF2-40B4-BE49-F238E27FC236}">
                  <a16:creationId xmlns:a16="http://schemas.microsoft.com/office/drawing/2014/main" xmlns="" id="{57AF1AE5-DD7F-6E47-8853-3D811C394B4E}"/>
                </a:ext>
              </a:extLst>
            </p:cNvPr>
            <p:cNvSpPr>
              <a:spLocks noChangeArrowheads="1"/>
            </p:cNvSpPr>
            <p:nvPr/>
          </p:nvSpPr>
          <p:spPr bwMode="auto">
            <a:xfrm>
              <a:off x="4343400" y="4267200"/>
              <a:ext cx="2476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7625" tIns="19050" rIns="47625" bIns="1905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1800" b="1">
                  <a:latin typeface="Helvetica" pitchFamily="2" charset="0"/>
                </a:rPr>
                <a:t>E</a:t>
              </a:r>
            </a:p>
          </p:txBody>
        </p:sp>
        <p:sp>
          <p:nvSpPr>
            <p:cNvPr id="61" name="Rectangle 52">
              <a:extLst>
                <a:ext uri="{FF2B5EF4-FFF2-40B4-BE49-F238E27FC236}">
                  <a16:creationId xmlns:a16="http://schemas.microsoft.com/office/drawing/2014/main" xmlns="" id="{B3550092-F056-164C-9FFD-117D6DB81956}"/>
                </a:ext>
              </a:extLst>
            </p:cNvPr>
            <p:cNvSpPr>
              <a:spLocks noChangeArrowheads="1"/>
            </p:cNvSpPr>
            <p:nvPr/>
          </p:nvSpPr>
          <p:spPr bwMode="auto">
            <a:xfrm>
              <a:off x="5410200" y="3581400"/>
              <a:ext cx="25400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7625" tIns="19050" rIns="47625" bIns="1905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1800" b="1">
                  <a:latin typeface="Helvetica" pitchFamily="2" charset="0"/>
                </a:rPr>
                <a:t>A</a:t>
              </a:r>
            </a:p>
          </p:txBody>
        </p:sp>
        <p:sp>
          <p:nvSpPr>
            <p:cNvPr id="62" name="Rectangle 53">
              <a:extLst>
                <a:ext uri="{FF2B5EF4-FFF2-40B4-BE49-F238E27FC236}">
                  <a16:creationId xmlns:a16="http://schemas.microsoft.com/office/drawing/2014/main" xmlns="" id="{3D283B9A-E2FF-0C42-A80E-1311B7304132}"/>
                </a:ext>
              </a:extLst>
            </p:cNvPr>
            <p:cNvSpPr>
              <a:spLocks noChangeArrowheads="1"/>
            </p:cNvSpPr>
            <p:nvPr/>
          </p:nvSpPr>
          <p:spPr bwMode="auto">
            <a:xfrm>
              <a:off x="5562600" y="4267200"/>
              <a:ext cx="2603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7625" tIns="19050" rIns="47625" bIns="1905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1800" b="1">
                  <a:latin typeface="Helvetica" pitchFamily="2" charset="0"/>
                </a:rPr>
                <a:t>C</a:t>
              </a:r>
            </a:p>
          </p:txBody>
        </p:sp>
        <p:sp>
          <p:nvSpPr>
            <p:cNvPr id="63" name="Rectangle 54">
              <a:extLst>
                <a:ext uri="{FF2B5EF4-FFF2-40B4-BE49-F238E27FC236}">
                  <a16:creationId xmlns:a16="http://schemas.microsoft.com/office/drawing/2014/main" xmlns="" id="{F7D693C2-9C5A-D74A-BF64-A81095FD4349}"/>
                </a:ext>
              </a:extLst>
            </p:cNvPr>
            <p:cNvSpPr>
              <a:spLocks noChangeArrowheads="1"/>
            </p:cNvSpPr>
            <p:nvPr/>
          </p:nvSpPr>
          <p:spPr bwMode="auto">
            <a:xfrm>
              <a:off x="7696200" y="3581400"/>
              <a:ext cx="2603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7625" tIns="19050" rIns="47625" bIns="1905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1800" b="1">
                  <a:latin typeface="Helvetica" pitchFamily="2" charset="0"/>
                </a:rPr>
                <a:t>B</a:t>
              </a:r>
            </a:p>
          </p:txBody>
        </p:sp>
        <p:sp>
          <p:nvSpPr>
            <p:cNvPr id="64" name="Rectangle 55">
              <a:extLst>
                <a:ext uri="{FF2B5EF4-FFF2-40B4-BE49-F238E27FC236}">
                  <a16:creationId xmlns:a16="http://schemas.microsoft.com/office/drawing/2014/main" xmlns="" id="{FCF0183F-6E89-274A-A27B-029124B61703}"/>
                </a:ext>
              </a:extLst>
            </p:cNvPr>
            <p:cNvSpPr>
              <a:spLocks noChangeArrowheads="1"/>
            </p:cNvSpPr>
            <p:nvPr/>
          </p:nvSpPr>
          <p:spPr bwMode="auto">
            <a:xfrm>
              <a:off x="8458200" y="4267200"/>
              <a:ext cx="2476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7625" tIns="19050" rIns="47625" bIns="1905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1800" b="1">
                  <a:latin typeface="Helvetica" pitchFamily="2" charset="0"/>
                </a:rPr>
                <a:t>E</a:t>
              </a:r>
            </a:p>
          </p:txBody>
        </p:sp>
        <p:sp>
          <p:nvSpPr>
            <p:cNvPr id="65" name="Rectangle 56">
              <a:extLst>
                <a:ext uri="{FF2B5EF4-FFF2-40B4-BE49-F238E27FC236}">
                  <a16:creationId xmlns:a16="http://schemas.microsoft.com/office/drawing/2014/main" xmlns="" id="{B19E1F23-77BD-EE45-9374-A4CFB03F4360}"/>
                </a:ext>
              </a:extLst>
            </p:cNvPr>
            <p:cNvSpPr>
              <a:spLocks noChangeArrowheads="1"/>
            </p:cNvSpPr>
            <p:nvPr/>
          </p:nvSpPr>
          <p:spPr bwMode="auto">
            <a:xfrm>
              <a:off x="6934200" y="4267200"/>
              <a:ext cx="2603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7625" tIns="19050" rIns="47625" bIns="19050">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r>
                <a:rPr lang="en-US" altLang="zh-CN" sz="1800" b="1">
                  <a:latin typeface="Helvetica" pitchFamily="2" charset="0"/>
                </a:rPr>
                <a:t>D</a:t>
              </a:r>
            </a:p>
          </p:txBody>
        </p:sp>
        <p:sp>
          <p:nvSpPr>
            <p:cNvPr id="66" name="Line 17">
              <a:extLst>
                <a:ext uri="{FF2B5EF4-FFF2-40B4-BE49-F238E27FC236}">
                  <a16:creationId xmlns:a16="http://schemas.microsoft.com/office/drawing/2014/main" xmlns="" id="{0C6430EF-3749-CE41-8945-6B875A223440}"/>
                </a:ext>
              </a:extLst>
            </p:cNvPr>
            <p:cNvSpPr>
              <a:spLocks noChangeShapeType="1"/>
            </p:cNvSpPr>
            <p:nvPr/>
          </p:nvSpPr>
          <p:spPr bwMode="auto">
            <a:xfrm flipH="1">
              <a:off x="1846262" y="4436274"/>
              <a:ext cx="711199" cy="71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静态作用域（续）</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380854"/>
            <a:ext cx="11605083" cy="2839560"/>
          </a:xfrm>
          <a:prstGeom prst="rect">
            <a:avLst/>
          </a:prstGeom>
          <a:noFill/>
        </p:spPr>
        <p:txBody>
          <a:bodyPr wrap="square" rtlCol="0">
            <a:spAutoFit/>
          </a:bodyPr>
          <a:lstStyle/>
          <a:p>
            <a:pPr marL="342900" indent="-342900">
              <a:lnSpc>
                <a:spcPct val="150000"/>
              </a:lnSpc>
              <a:spcBef>
                <a:spcPts val="600"/>
              </a:spcBef>
              <a:spcAft>
                <a:spcPts val="600"/>
              </a:spcAft>
              <a:buClr>
                <a:srgbClr val="8B0012"/>
              </a:buClr>
              <a:buFont typeface="Wingdings" pitchFamily="2" charset="2"/>
              <a:buChar char="§"/>
            </a:pPr>
            <a:r>
              <a:rPr lang="zh-CN" altLang="en-US" sz="2400" b="1" dirty="0">
                <a:solidFill>
                  <a:srgbClr val="8B0012"/>
                </a:solidFill>
                <a:latin typeface="Helvetica" pitchFamily="2" charset="0"/>
              </a:rPr>
              <a:t>存在的问题</a:t>
            </a:r>
            <a:endParaRPr lang="zh-CN" altLang="en-US" sz="2400" b="1" dirty="0">
              <a:solidFill>
                <a:srgbClr val="002060"/>
              </a:solidFill>
              <a:latin typeface="SimSun" panose="02010600030101010101" pitchFamily="2" charset="-122"/>
              <a:ea typeface="SimSun" panose="02010600030101010101" pitchFamily="2" charset="-122"/>
            </a:endParaRPr>
          </a:p>
          <a:p>
            <a:pPr marL="800100" lvl="1" indent="-342900">
              <a:lnSpc>
                <a:spcPct val="130000"/>
              </a:lnSpc>
              <a:spcBef>
                <a:spcPts val="600"/>
              </a:spcBef>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程序员可能调用那些不该调用的程序，而编译器又无法检测出来。太多的可能调用方式可能引起太多的无法预先检测的错误</a:t>
            </a:r>
            <a:endParaRPr lang="en-US" altLang="zh-CN" sz="2400" b="1" dirty="0">
              <a:solidFill>
                <a:srgbClr val="002060"/>
              </a:solidFill>
              <a:latin typeface="SimSun" panose="02010600030101010101" pitchFamily="2" charset="-122"/>
              <a:ea typeface="SimSun" panose="02010600030101010101" pitchFamily="2" charset="-122"/>
            </a:endParaRPr>
          </a:p>
          <a:p>
            <a:pPr marL="800100" lvl="1" indent="-342900">
              <a:lnSpc>
                <a:spcPct val="130000"/>
              </a:lnSpc>
              <a:spcBef>
                <a:spcPts val="600"/>
              </a:spcBef>
              <a:buClr>
                <a:schemeClr val="accent5"/>
              </a:buClr>
              <a:buFont typeface="Wingdings" pitchFamily="2" charset="2"/>
              <a:buChar char="§"/>
            </a:pPr>
            <a:r>
              <a:rPr lang="zh-CN" altLang="en-US" sz="2400" b="1" dirty="0">
                <a:solidFill>
                  <a:srgbClr val="002060"/>
                </a:solidFill>
                <a:latin typeface="SimSun" panose="02010600030101010101" pitchFamily="2" charset="-122"/>
                <a:ea typeface="SimSun" panose="02010600030101010101" pitchFamily="2" charset="-122"/>
              </a:rPr>
              <a:t>太多的数据访问也容易导致错误</a:t>
            </a:r>
            <a:endParaRPr lang="en-US" altLang="zh-CN" sz="2400" b="1" dirty="0">
              <a:solidFill>
                <a:srgbClr val="002060"/>
              </a:solidFill>
              <a:latin typeface="SimSun" panose="02010600030101010101" pitchFamily="2" charset="-122"/>
              <a:ea typeface="SimSun" panose="02010600030101010101" pitchFamily="2" charset="-122"/>
            </a:endParaRPr>
          </a:p>
          <a:p>
            <a:pPr marL="342900" indent="-342900">
              <a:lnSpc>
                <a:spcPct val="130000"/>
              </a:lnSpc>
              <a:spcBef>
                <a:spcPts val="600"/>
              </a:spcBef>
              <a:buClr>
                <a:schemeClr val="accent5"/>
              </a:buClr>
              <a:buFont typeface="Wingdings" pitchFamily="2" charset="2"/>
              <a:buChar char="§"/>
            </a:pPr>
            <a:endParaRPr lang="zh-CN" altLang="en-US" sz="2400" b="1" dirty="0">
              <a:solidFill>
                <a:srgbClr val="8B0012"/>
              </a:solidFill>
              <a:latin typeface="Helvetica"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6"/>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3006</TotalTime>
  <Words>1535</Words>
  <Application>Microsoft Office PowerPoint</Application>
  <PresentationFormat>自定义</PresentationFormat>
  <Paragraphs>340</Paragraphs>
  <Slides>29</Slides>
  <Notes>29</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王天浩</dc:creator>
  <cp:lastModifiedBy>user1</cp:lastModifiedBy>
  <cp:revision>307</cp:revision>
  <dcterms:created xsi:type="dcterms:W3CDTF">2020-02-13T08:17:00Z</dcterms:created>
  <dcterms:modified xsi:type="dcterms:W3CDTF">2022-04-01T01:30:02Z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