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7" r:id="rId2"/>
    <p:sldId id="261" r:id="rId3"/>
    <p:sldId id="263" r:id="rId4"/>
    <p:sldId id="309" r:id="rId5"/>
    <p:sldId id="265" r:id="rId6"/>
    <p:sldId id="267" r:id="rId7"/>
    <p:sldId id="268" r:id="rId8"/>
    <p:sldId id="273" r:id="rId9"/>
    <p:sldId id="274" r:id="rId10"/>
    <p:sldId id="326" r:id="rId11"/>
    <p:sldId id="329" r:id="rId12"/>
    <p:sldId id="311" r:id="rId13"/>
    <p:sldId id="318" r:id="rId14"/>
    <p:sldId id="312" r:id="rId15"/>
    <p:sldId id="330" r:id="rId16"/>
    <p:sldId id="331" r:id="rId17"/>
    <p:sldId id="325" r:id="rId18"/>
    <p:sldId id="271" r:id="rId19"/>
    <p:sldId id="332" r:id="rId20"/>
    <p:sldId id="275" r:id="rId21"/>
    <p:sldId id="333" r:id="rId22"/>
    <p:sldId id="276" r:id="rId23"/>
    <p:sldId id="316" r:id="rId24"/>
    <p:sldId id="279" r:id="rId25"/>
    <p:sldId id="334" r:id="rId26"/>
    <p:sldId id="320" r:id="rId27"/>
    <p:sldId id="356" r:id="rId28"/>
    <p:sldId id="281" r:id="rId29"/>
    <p:sldId id="327" r:id="rId30"/>
    <p:sldId id="317"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9" r:id="rId45"/>
    <p:sldId id="350" r:id="rId46"/>
    <p:sldId id="351" r:id="rId47"/>
    <p:sldId id="352" r:id="rId48"/>
    <p:sldId id="353" r:id="rId49"/>
    <p:sldId id="354" r:id="rId50"/>
    <p:sldId id="355"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3" autoAdjust="0"/>
    <p:restoredTop sz="74473" autoAdjust="0"/>
  </p:normalViewPr>
  <p:slideViewPr>
    <p:cSldViewPr snapToGrid="0">
      <p:cViewPr>
        <p:scale>
          <a:sx n="80" d="100"/>
          <a:sy n="80" d="100"/>
        </p:scale>
        <p:origin x="-96"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87642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essence of the program is mapping between three different coordinate systems.</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3555505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447251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charset="0"/>
                <a:ea typeface="宋体" panose="02010600030101010101" pitchFamily="2" charset="-122"/>
              </a:rPr>
              <a:t>the type rune is an synonym for int32. a value is a Unicode code point.</a:t>
            </a:r>
          </a:p>
          <a:p>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ea typeface="宋体" panose="02010600030101010101" pitchFamily="2" charset="-122"/>
              </a:rPr>
              <a:t>the type byte is a synonym for uint8.</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2686599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range loop, when applied to a string, performs UTF-8 decoding implicitly.</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6131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latin typeface="Arial" panose="020B0604020202020204" pitchFamily="34" charset="0"/>
              </a:rPr>
              <a:t>Variable --- addressable values</a:t>
            </a: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Unreachable --- its storage may be recycled</a:t>
            </a:r>
            <a:endParaRPr lang="zh-CN" altLang="zh-CN" dirty="0">
              <a:latin typeface="Arial" panose="020B0604020202020204" pitchFamily="34" charset="0"/>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2906537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2450054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extLst>
      <p:ext uri="{BB962C8B-B14F-4D97-AF65-F5344CB8AC3E}">
        <p14:creationId xmlns:p14="http://schemas.microsoft.com/office/powerpoint/2010/main" val="232816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extLst>
      <p:ext uri="{BB962C8B-B14F-4D97-AF65-F5344CB8AC3E}">
        <p14:creationId xmlns:p14="http://schemas.microsoft.com/office/powerpoint/2010/main" val="2989480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19</a:t>
            </a:fld>
            <a:endParaRPr lang="zh-CN" altLang="en-US"/>
          </a:p>
        </p:txBody>
      </p:sp>
    </p:spTree>
    <p:extLst>
      <p:ext uri="{BB962C8B-B14F-4D97-AF65-F5344CB8AC3E}">
        <p14:creationId xmlns:p14="http://schemas.microsoft.com/office/powerpoint/2010/main" val="950954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940069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23</a:t>
            </a:fld>
            <a:endParaRPr lang="zh-CN" altLang="en-US"/>
          </a:p>
        </p:txBody>
      </p:sp>
    </p:spTree>
    <p:extLst>
      <p:ext uri="{BB962C8B-B14F-4D97-AF65-F5344CB8AC3E}">
        <p14:creationId xmlns:p14="http://schemas.microsoft.com/office/powerpoint/2010/main" val="2876370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25</a:t>
            </a:fld>
            <a:endParaRPr lang="zh-CN" altLang="en-US"/>
          </a:p>
        </p:txBody>
      </p:sp>
    </p:spTree>
    <p:extLst>
      <p:ext uri="{BB962C8B-B14F-4D97-AF65-F5344CB8AC3E}">
        <p14:creationId xmlns:p14="http://schemas.microsoft.com/office/powerpoint/2010/main" val="188841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26</a:t>
            </a:fld>
            <a:endParaRPr lang="zh-CN" altLang="en-US"/>
          </a:p>
        </p:txBody>
      </p:sp>
    </p:spTree>
    <p:extLst>
      <p:ext uri="{BB962C8B-B14F-4D97-AF65-F5344CB8AC3E}">
        <p14:creationId xmlns:p14="http://schemas.microsoft.com/office/powerpoint/2010/main" val="2349206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27</a:t>
            </a:fld>
            <a:endParaRPr lang="zh-CN" altLang="en-US"/>
          </a:p>
        </p:txBody>
      </p:sp>
    </p:spTree>
    <p:extLst>
      <p:ext uri="{BB962C8B-B14F-4D97-AF65-F5344CB8AC3E}">
        <p14:creationId xmlns:p14="http://schemas.microsoft.com/office/powerpoint/2010/main" val="2349206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29</a:t>
            </a:fld>
            <a:endParaRPr lang="zh-CN" altLang="en-US"/>
          </a:p>
        </p:txBody>
      </p:sp>
    </p:spTree>
    <p:extLst>
      <p:ext uri="{BB962C8B-B14F-4D97-AF65-F5344CB8AC3E}">
        <p14:creationId xmlns:p14="http://schemas.microsoft.com/office/powerpoint/2010/main" val="3754503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30</a:t>
            </a:fld>
            <a:endParaRPr lang="zh-CN" altLang="en-US"/>
          </a:p>
        </p:txBody>
      </p:sp>
    </p:spTree>
    <p:extLst>
      <p:ext uri="{BB962C8B-B14F-4D97-AF65-F5344CB8AC3E}">
        <p14:creationId xmlns:p14="http://schemas.microsoft.com/office/powerpoint/2010/main" val="2027776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31</a:t>
            </a:fld>
            <a:endParaRPr lang="zh-CN" altLang="en-US"/>
          </a:p>
        </p:txBody>
      </p:sp>
    </p:spTree>
    <p:extLst>
      <p:ext uri="{BB962C8B-B14F-4D97-AF65-F5344CB8AC3E}">
        <p14:creationId xmlns:p14="http://schemas.microsoft.com/office/powerpoint/2010/main" val="2053782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32</a:t>
            </a:fld>
            <a:endParaRPr lang="zh-CN" altLang="en-US"/>
          </a:p>
        </p:txBody>
      </p:sp>
    </p:spTree>
    <p:extLst>
      <p:ext uri="{BB962C8B-B14F-4D97-AF65-F5344CB8AC3E}">
        <p14:creationId xmlns:p14="http://schemas.microsoft.com/office/powerpoint/2010/main" val="3647424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33</a:t>
            </a:fld>
            <a:endParaRPr lang="zh-CN" altLang="en-US"/>
          </a:p>
        </p:txBody>
      </p:sp>
    </p:spTree>
    <p:extLst>
      <p:ext uri="{BB962C8B-B14F-4D97-AF65-F5344CB8AC3E}">
        <p14:creationId xmlns:p14="http://schemas.microsoft.com/office/powerpoint/2010/main" val="3265217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34</a:t>
            </a:fld>
            <a:endParaRPr lang="zh-CN" altLang="en-US"/>
          </a:p>
        </p:txBody>
      </p:sp>
    </p:spTree>
    <p:extLst>
      <p:ext uri="{BB962C8B-B14F-4D97-AF65-F5344CB8AC3E}">
        <p14:creationId xmlns:p14="http://schemas.microsoft.com/office/powerpoint/2010/main" val="1568684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35</a:t>
            </a:fld>
            <a:endParaRPr lang="zh-CN" altLang="en-US"/>
          </a:p>
        </p:txBody>
      </p:sp>
    </p:spTree>
    <p:extLst>
      <p:ext uri="{BB962C8B-B14F-4D97-AF65-F5344CB8AC3E}">
        <p14:creationId xmlns:p14="http://schemas.microsoft.com/office/powerpoint/2010/main" val="4192724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36</a:t>
            </a:fld>
            <a:endParaRPr lang="zh-CN" altLang="en-US"/>
          </a:p>
        </p:txBody>
      </p:sp>
    </p:spTree>
    <p:extLst>
      <p:ext uri="{BB962C8B-B14F-4D97-AF65-F5344CB8AC3E}">
        <p14:creationId xmlns:p14="http://schemas.microsoft.com/office/powerpoint/2010/main" val="21679742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37</a:t>
            </a:fld>
            <a:endParaRPr lang="zh-CN" altLang="en-US"/>
          </a:p>
        </p:txBody>
      </p:sp>
    </p:spTree>
    <p:extLst>
      <p:ext uri="{BB962C8B-B14F-4D97-AF65-F5344CB8AC3E}">
        <p14:creationId xmlns:p14="http://schemas.microsoft.com/office/powerpoint/2010/main" val="156412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38</a:t>
            </a:fld>
            <a:endParaRPr lang="zh-CN" altLang="en-US"/>
          </a:p>
        </p:txBody>
      </p:sp>
    </p:spTree>
    <p:extLst>
      <p:ext uri="{BB962C8B-B14F-4D97-AF65-F5344CB8AC3E}">
        <p14:creationId xmlns:p14="http://schemas.microsoft.com/office/powerpoint/2010/main" val="2465202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39</a:t>
            </a:fld>
            <a:endParaRPr lang="zh-CN" altLang="en-US"/>
          </a:p>
        </p:txBody>
      </p:sp>
    </p:spTree>
    <p:extLst>
      <p:ext uri="{BB962C8B-B14F-4D97-AF65-F5344CB8AC3E}">
        <p14:creationId xmlns:p14="http://schemas.microsoft.com/office/powerpoint/2010/main" val="3998521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3466452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mn-ea"/>
              </a:rPr>
              <a:t>把值放在大括号中；使得编译器能够对其进行计数</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40</a:t>
            </a:fld>
            <a:endParaRPr lang="zh-CN" altLang="en-US"/>
          </a:p>
        </p:txBody>
      </p:sp>
    </p:spTree>
    <p:extLst>
      <p:ext uri="{BB962C8B-B14F-4D97-AF65-F5344CB8AC3E}">
        <p14:creationId xmlns:p14="http://schemas.microsoft.com/office/powerpoint/2010/main" val="4014317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41</a:t>
            </a:fld>
            <a:endParaRPr lang="zh-CN" altLang="en-US"/>
          </a:p>
        </p:txBody>
      </p:sp>
    </p:spTree>
    <p:extLst>
      <p:ext uri="{BB962C8B-B14F-4D97-AF65-F5344CB8AC3E}">
        <p14:creationId xmlns:p14="http://schemas.microsoft.com/office/powerpoint/2010/main" val="23085780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mn-ea"/>
              </a:rPr>
              <a:t>把值放在大括号中；使得编译器能够对其进行计数</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42</a:t>
            </a:fld>
            <a:endParaRPr lang="zh-CN" altLang="en-US"/>
          </a:p>
        </p:txBody>
      </p:sp>
    </p:spTree>
    <p:extLst>
      <p:ext uri="{BB962C8B-B14F-4D97-AF65-F5344CB8AC3E}">
        <p14:creationId xmlns:p14="http://schemas.microsoft.com/office/powerpoint/2010/main" val="127001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rPr>
              <a:t>Slices</a:t>
            </a:r>
            <a:r>
              <a:rPr lang="zh-CN" altLang="en-US" dirty="0">
                <a:latin typeface="Arial" panose="020B0604020202020204" pitchFamily="34" charset="0"/>
              </a:rPr>
              <a:t> </a:t>
            </a:r>
            <a:r>
              <a:rPr lang="en-US" altLang="zh-CN" dirty="0">
                <a:latin typeface="Arial" panose="020B0604020202020204" pitchFamily="34" charset="0"/>
              </a:rPr>
              <a:t>represent</a:t>
            </a:r>
            <a:r>
              <a:rPr lang="zh-CN" altLang="en-US" dirty="0">
                <a:latin typeface="Arial" panose="020B0604020202020204" pitchFamily="34" charset="0"/>
              </a:rPr>
              <a:t> </a:t>
            </a:r>
            <a:r>
              <a:rPr lang="en-US" altLang="zh-CN" dirty="0">
                <a:latin typeface="Arial" panose="020B0604020202020204" pitchFamily="34" charset="0"/>
              </a:rPr>
              <a:t>variable-length</a:t>
            </a:r>
            <a:r>
              <a:rPr lang="zh-CN" altLang="en-US" dirty="0">
                <a:latin typeface="Arial" panose="020B0604020202020204" pitchFamily="34" charset="0"/>
              </a:rPr>
              <a:t> </a:t>
            </a:r>
            <a:r>
              <a:rPr lang="en-US" altLang="zh-CN" dirty="0">
                <a:latin typeface="Arial" panose="020B0604020202020204" pitchFamily="34" charset="0"/>
              </a:rPr>
              <a:t>sequences</a:t>
            </a:r>
            <a:r>
              <a:rPr lang="zh-CN" altLang="en-US" dirty="0">
                <a:latin typeface="Arial" panose="020B0604020202020204" pitchFamily="34" charset="0"/>
              </a:rPr>
              <a:t> </a:t>
            </a:r>
            <a:r>
              <a:rPr lang="en-US" altLang="zh-CN" dirty="0">
                <a:latin typeface="Arial" panose="020B0604020202020204" pitchFamily="34" charset="0"/>
              </a:rPr>
              <a:t>whose</a:t>
            </a:r>
            <a:r>
              <a:rPr lang="zh-CN" altLang="en-US" dirty="0">
                <a:latin typeface="Arial" panose="020B0604020202020204" pitchFamily="34" charset="0"/>
              </a:rPr>
              <a:t> </a:t>
            </a:r>
            <a:r>
              <a:rPr lang="en-US" altLang="zh-CN" dirty="0">
                <a:latin typeface="Arial" panose="020B0604020202020204" pitchFamily="34" charset="0"/>
              </a:rPr>
              <a:t>elements</a:t>
            </a:r>
            <a:r>
              <a:rPr lang="zh-CN" altLang="en-US" dirty="0">
                <a:latin typeface="Arial" panose="020B0604020202020204" pitchFamily="34" charset="0"/>
              </a:rPr>
              <a:t> </a:t>
            </a:r>
            <a:r>
              <a:rPr lang="en-US" altLang="zh-CN" dirty="0">
                <a:latin typeface="Arial" panose="020B0604020202020204" pitchFamily="34" charset="0"/>
              </a:rPr>
              <a:t>all</a:t>
            </a:r>
            <a:r>
              <a:rPr lang="zh-CN" altLang="en-US" dirty="0">
                <a:latin typeface="Arial" panose="020B0604020202020204" pitchFamily="34" charset="0"/>
              </a:rPr>
              <a:t> </a:t>
            </a:r>
            <a:r>
              <a:rPr lang="en-US" altLang="zh-CN" dirty="0">
                <a:latin typeface="Arial" panose="020B0604020202020204" pitchFamily="34" charset="0"/>
              </a:rPr>
              <a:t>have</a:t>
            </a:r>
            <a:r>
              <a:rPr lang="zh-CN" altLang="en-US" dirty="0">
                <a:latin typeface="Arial" panose="020B0604020202020204" pitchFamily="34" charset="0"/>
              </a:rPr>
              <a:t> </a:t>
            </a:r>
            <a:r>
              <a:rPr lang="en-US" altLang="zh-CN" dirty="0">
                <a:latin typeface="Arial" panose="020B0604020202020204" pitchFamily="34" charset="0"/>
              </a:rPr>
              <a:t>the</a:t>
            </a:r>
            <a:r>
              <a:rPr lang="zh-CN" altLang="en-US" dirty="0">
                <a:latin typeface="Arial" panose="020B0604020202020204" pitchFamily="34" charset="0"/>
              </a:rPr>
              <a:t> </a:t>
            </a:r>
            <a:r>
              <a:rPr lang="en-US" altLang="zh-CN" dirty="0">
                <a:latin typeface="Arial" panose="020B0604020202020204" pitchFamily="34" charset="0"/>
              </a:rPr>
              <a:t>same</a:t>
            </a:r>
            <a:r>
              <a:rPr lang="zh-CN" altLang="en-US" dirty="0">
                <a:latin typeface="Arial" panose="020B0604020202020204" pitchFamily="34" charset="0"/>
              </a:rPr>
              <a:t> </a:t>
            </a:r>
            <a:r>
              <a:rPr lang="en-US" altLang="zh-CN" dirty="0">
                <a:latin typeface="Arial" panose="020B0604020202020204" pitchFamily="34" charset="0"/>
              </a:rPr>
              <a:t>type.</a:t>
            </a: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43</a:t>
            </a:fld>
            <a:endParaRPr lang="zh-CN" altLang="en-US"/>
          </a:p>
        </p:txBody>
      </p:sp>
    </p:spTree>
    <p:extLst>
      <p:ext uri="{BB962C8B-B14F-4D97-AF65-F5344CB8AC3E}">
        <p14:creationId xmlns:p14="http://schemas.microsoft.com/office/powerpoint/2010/main" val="1423155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Times New Roman" panose="02020603050405020304" charset="0"/>
                <a:ea typeface="宋体" panose="02010600030101010101" pitchFamily="2" charset="-122"/>
              </a:rPr>
              <a:t>“copy”</a:t>
            </a:r>
            <a:r>
              <a:rPr lang="en-US" altLang="zh-CN" baseline="0" dirty="0" smtClean="0">
                <a:latin typeface="Times New Roman" panose="02020603050405020304" charset="0"/>
                <a:ea typeface="宋体" panose="02010600030101010101" pitchFamily="2" charset="-122"/>
              </a:rPr>
              <a:t> is a built-in function. It returns the number of elements actually copied, which is the smaller of the two slice lengths, so there is no danger of running off the end or overwriting </a:t>
            </a:r>
            <a:r>
              <a:rPr lang="en-US" altLang="zh-CN" baseline="0" dirty="0" err="1" smtClean="0">
                <a:latin typeface="Times New Roman" panose="02020603050405020304" charset="0"/>
                <a:ea typeface="宋体" panose="02010600030101010101" pitchFamily="2" charset="-122"/>
              </a:rPr>
              <a:t>sth</a:t>
            </a:r>
            <a:r>
              <a:rPr lang="en-US" altLang="zh-CN" baseline="0" dirty="0" smtClean="0">
                <a:latin typeface="Times New Roman" panose="02020603050405020304" charset="0"/>
                <a:ea typeface="宋体" panose="02010600030101010101" pitchFamily="2" charset="-122"/>
              </a:rPr>
              <a:t> out of range.</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44</a:t>
            </a:fld>
            <a:endParaRPr lang="zh-CN" altLang="en-US"/>
          </a:p>
        </p:txBody>
      </p:sp>
    </p:spTree>
    <p:extLst>
      <p:ext uri="{BB962C8B-B14F-4D97-AF65-F5344CB8AC3E}">
        <p14:creationId xmlns:p14="http://schemas.microsoft.com/office/powerpoint/2010/main" val="6512621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45</a:t>
            </a:fld>
            <a:endParaRPr lang="zh-CN" altLang="en-US"/>
          </a:p>
        </p:txBody>
      </p:sp>
    </p:spTree>
    <p:extLst>
      <p:ext uri="{BB962C8B-B14F-4D97-AF65-F5344CB8AC3E}">
        <p14:creationId xmlns:p14="http://schemas.microsoft.com/office/powerpoint/2010/main" val="5081654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46</a:t>
            </a:fld>
            <a:endParaRPr lang="zh-CN" altLang="en-US"/>
          </a:p>
        </p:txBody>
      </p:sp>
    </p:spTree>
    <p:extLst>
      <p:ext uri="{BB962C8B-B14F-4D97-AF65-F5344CB8AC3E}">
        <p14:creationId xmlns:p14="http://schemas.microsoft.com/office/powerpoint/2010/main" val="14208076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mn-ea"/>
              </a:rPr>
              <a:t>把值放在大括号中；使得编译器能够对其进行计数</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47</a:t>
            </a:fld>
            <a:endParaRPr lang="zh-CN" altLang="en-US"/>
          </a:p>
        </p:txBody>
      </p:sp>
    </p:spTree>
    <p:extLst>
      <p:ext uri="{BB962C8B-B14F-4D97-AF65-F5344CB8AC3E}">
        <p14:creationId xmlns:p14="http://schemas.microsoft.com/office/powerpoint/2010/main" val="11424820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mn-ea"/>
              </a:rPr>
              <a:t>把值放在大括号中；使得编译器能够对其进行计数</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48</a:t>
            </a:fld>
            <a:endParaRPr lang="zh-CN" altLang="en-US"/>
          </a:p>
        </p:txBody>
      </p:sp>
    </p:spTree>
    <p:extLst>
      <p:ext uri="{BB962C8B-B14F-4D97-AF65-F5344CB8AC3E}">
        <p14:creationId xmlns:p14="http://schemas.microsoft.com/office/powerpoint/2010/main" val="21534938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mn-ea"/>
              </a:rPr>
              <a:t>把值放在大括号中；使得编译器能够对其进行计数</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49</a:t>
            </a:fld>
            <a:endParaRPr lang="zh-CN" altLang="en-US"/>
          </a:p>
        </p:txBody>
      </p:sp>
    </p:spTree>
    <p:extLst>
      <p:ext uri="{BB962C8B-B14F-4D97-AF65-F5344CB8AC3E}">
        <p14:creationId xmlns:p14="http://schemas.microsoft.com/office/powerpoint/2010/main" val="751246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a:p>
            <a:pPr eaLnBrk="1" hangingPunct="1"/>
            <a:r>
              <a:rPr lang="zh-CN" altLang="en-US" b="1" dirty="0">
                <a:ea typeface="+mn-ea"/>
              </a:rPr>
              <a:t>在谈到一种数据类型时，通常是用到</a:t>
            </a:r>
            <a:r>
              <a:rPr lang="zh-CN" altLang="en-US" b="1" dirty="0">
                <a:solidFill>
                  <a:srgbClr val="FF0000"/>
                </a:solidFill>
                <a:ea typeface="+mn-ea"/>
              </a:rPr>
              <a:t>描述字</a:t>
            </a:r>
            <a:r>
              <a:rPr lang="zh-CN" altLang="en-US" b="1" dirty="0">
                <a:ea typeface="+mn-ea"/>
              </a:rPr>
              <a:t>：</a:t>
            </a:r>
          </a:p>
          <a:p>
            <a:pPr lvl="1" eaLnBrk="1" hangingPunct="1"/>
            <a:r>
              <a:rPr lang="zh-CN" altLang="en-US" b="1" dirty="0">
                <a:ea typeface="+mn-ea"/>
              </a:rPr>
              <a:t>描述字是变量的属性集合</a:t>
            </a: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50</a:t>
            </a:fld>
            <a:endParaRPr lang="zh-CN" altLang="en-US"/>
          </a:p>
        </p:txBody>
      </p:sp>
    </p:spTree>
    <p:extLst>
      <p:ext uri="{BB962C8B-B14F-4D97-AF65-F5344CB8AC3E}">
        <p14:creationId xmlns:p14="http://schemas.microsoft.com/office/powerpoint/2010/main" val="2529115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rPr>
              <a:t>int and </a:t>
            </a:r>
            <a:r>
              <a:rPr lang="en-US" altLang="zh-CN" dirty="0" err="1">
                <a:latin typeface="Arial" panose="020B0604020202020204" pitchFamily="34" charset="0"/>
              </a:rPr>
              <a:t>uint</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rune (int32)</a:t>
            </a:r>
          </a:p>
          <a:p>
            <a:r>
              <a:rPr lang="en-US" altLang="zh-CN" dirty="0">
                <a:latin typeface="Arial" panose="020B0604020202020204" pitchFamily="34" charset="0"/>
              </a:rPr>
              <a:t>byte (uint8</a:t>
            </a:r>
            <a:r>
              <a:rPr lang="en-US" altLang="zh-CN" dirty="0" smtClean="0">
                <a:latin typeface="Arial" panose="020B0604020202020204" pitchFamily="34" charset="0"/>
              </a:rPr>
              <a:t>)</a:t>
            </a:r>
          </a:p>
          <a:p>
            <a:endParaRPr lang="en-US" altLang="zh-CN" dirty="0" smtClean="0">
              <a:latin typeface="Arial" panose="020B0604020202020204" pitchFamily="34" charset="0"/>
            </a:endParaRPr>
          </a:p>
          <a:p>
            <a:r>
              <a:rPr lang="en-US" altLang="zh-CN" sz="1200" b="0" i="0" u="none" strike="noStrike" kern="1200" baseline="0" dirty="0" smtClean="0">
                <a:solidFill>
                  <a:schemeClr val="tx1"/>
                </a:solidFill>
                <a:latin typeface="+mn-lt"/>
                <a:ea typeface="+mn-ea"/>
                <a:cs typeface="+mn-cs"/>
              </a:rPr>
              <a:t>There are also two types called just </a:t>
            </a:r>
            <a:r>
              <a:rPr lang="en-US" altLang="zh-CN" sz="1200" b="0" i="0" u="none" strike="noStrike" kern="1200" baseline="0" dirty="0" err="1" smtClean="0">
                <a:solidFill>
                  <a:schemeClr val="tx1"/>
                </a:solidFill>
                <a:latin typeface="+mn-lt"/>
                <a:ea typeface="+mn-ea"/>
                <a:cs typeface="+mn-cs"/>
              </a:rPr>
              <a:t>int</a:t>
            </a:r>
            <a:r>
              <a:rPr lang="en-US" altLang="zh-CN" sz="1200" b="0" i="0" u="none" strike="noStrike" kern="1200" baseline="0" dirty="0" smtClean="0">
                <a:solidFill>
                  <a:schemeClr val="tx1"/>
                </a:solidFill>
                <a:latin typeface="+mn-lt"/>
                <a:ea typeface="+mn-ea"/>
                <a:cs typeface="+mn-cs"/>
              </a:rPr>
              <a:t> and </a:t>
            </a:r>
            <a:r>
              <a:rPr lang="en-US" altLang="zh-CN" sz="1200" b="0" i="0" u="none" strike="noStrike" kern="1200" baseline="0" dirty="0" err="1" smtClean="0">
                <a:solidFill>
                  <a:schemeClr val="tx1"/>
                </a:solidFill>
                <a:latin typeface="+mn-lt"/>
                <a:ea typeface="+mn-ea"/>
                <a:cs typeface="+mn-cs"/>
              </a:rPr>
              <a:t>uint</a:t>
            </a:r>
            <a:r>
              <a:rPr lang="en-US" altLang="zh-CN" sz="1200" b="0" i="0" u="none" strike="noStrike" kern="1200" baseline="0" dirty="0" smtClean="0">
                <a:solidFill>
                  <a:schemeClr val="tx1"/>
                </a:solidFill>
                <a:latin typeface="+mn-lt"/>
                <a:ea typeface="+mn-ea"/>
                <a:cs typeface="+mn-cs"/>
              </a:rPr>
              <a:t> that are the natural or most efficient size for signed and unsigned integers on a particular platform; </a:t>
            </a:r>
            <a:r>
              <a:rPr lang="en-US" altLang="zh-CN" sz="1200" b="0" i="0" u="none" strike="noStrike" kern="1200" baseline="0" dirty="0" err="1" smtClean="0">
                <a:solidFill>
                  <a:schemeClr val="tx1"/>
                </a:solidFill>
                <a:latin typeface="+mn-lt"/>
                <a:ea typeface="+mn-ea"/>
                <a:cs typeface="+mn-cs"/>
              </a:rPr>
              <a:t>int</a:t>
            </a:r>
            <a:r>
              <a:rPr lang="en-US" altLang="zh-CN" sz="1200" b="0" i="0" u="none" strike="noStrike" kern="1200" baseline="0" dirty="0" smtClean="0">
                <a:solidFill>
                  <a:schemeClr val="tx1"/>
                </a:solidFill>
                <a:latin typeface="+mn-lt"/>
                <a:ea typeface="+mn-ea"/>
                <a:cs typeface="+mn-cs"/>
              </a:rPr>
              <a:t> is by far the most widely used numeric type. Both these types have the same size, either 32 or 64 bits, but one must not make assumptions about which; different compilers may make different choices even on identical hardware.</a:t>
            </a:r>
            <a:endParaRPr lang="en-US" altLang="zh-CN" dirty="0">
              <a:latin typeface="Arial" panose="020B0604020202020204" pitchFamily="34" charset="0"/>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Arial" panose="020B0604020202020204" pitchFamily="34" charset="0"/>
              </a:rPr>
              <a:t>负整数的存储实现：二进制补码记法</a:t>
            </a:r>
            <a:r>
              <a:rPr lang="en-US" altLang="zh-CN" sz="1200" dirty="0">
                <a:latin typeface="Arial" panose="020B0604020202020204" pitchFamily="34" charset="0"/>
              </a:rPr>
              <a:t>——</a:t>
            </a:r>
            <a:r>
              <a:rPr lang="zh-CN" altLang="en-US" sz="1200" dirty="0">
                <a:latin typeface="Arial" panose="020B0604020202020204" pitchFamily="34" charset="0"/>
              </a:rPr>
              <a:t>负整数对应的正整数求逻辑反，再加</a:t>
            </a:r>
            <a:r>
              <a:rPr lang="en-US" altLang="zh-CN" sz="1200" dirty="0">
                <a:latin typeface="Arial" panose="020B0604020202020204" pitchFamily="34" charset="0"/>
              </a:rPr>
              <a:t>1</a:t>
            </a:r>
            <a:r>
              <a:rPr lang="zh-CN" altLang="en-US" sz="1200" dirty="0">
                <a:latin typeface="Arial" panose="020B0604020202020204" pitchFamily="34" charset="0"/>
              </a:rPr>
              <a:t>。（</a:t>
            </a:r>
            <a:r>
              <a:rPr lang="en-US" altLang="zh-CN" sz="1200" dirty="0">
                <a:latin typeface="Arial" panose="020B0604020202020204" pitchFamily="34" charset="0"/>
              </a:rPr>
              <a:t>-128</a:t>
            </a:r>
            <a:r>
              <a:rPr lang="zh-CN" altLang="en-US" sz="1200" dirty="0">
                <a:latin typeface="Arial" panose="020B0604020202020204" pitchFamily="34" charset="0"/>
              </a:rPr>
              <a:t>：</a:t>
            </a:r>
            <a:r>
              <a:rPr lang="en-US" altLang="zh-CN" sz="1200" dirty="0">
                <a:latin typeface="Arial" panose="020B0604020202020204" pitchFamily="34" charset="0"/>
              </a:rPr>
              <a:t>10000000)</a:t>
            </a:r>
          </a:p>
          <a:p>
            <a:endParaRPr lang="en-US" altLang="zh-CN" dirty="0">
              <a:latin typeface="Arial" panose="020B0604020202020204" pitchFamily="34" charset="0"/>
            </a:endParaRPr>
          </a:p>
          <a:p>
            <a:r>
              <a:rPr lang="en-US" altLang="zh-CN" dirty="0">
                <a:latin typeface="Arial" panose="020B0604020202020204" pitchFamily="34" charset="0"/>
              </a:rPr>
              <a:t>What if </a:t>
            </a:r>
            <a:r>
              <a:rPr lang="en-US" altLang="zh-CN" dirty="0" err="1">
                <a:latin typeface="Arial" panose="020B0604020202020204" pitchFamily="34" charset="0"/>
              </a:rPr>
              <a:t>len</a:t>
            </a:r>
            <a:r>
              <a:rPr lang="en-US" altLang="zh-CN" dirty="0">
                <a:latin typeface="Arial" panose="020B0604020202020204" pitchFamily="34" charset="0"/>
              </a:rPr>
              <a:t>() returned an unsigned number?</a:t>
            </a:r>
          </a:p>
          <a:p>
            <a:r>
              <a:rPr lang="en-US" altLang="zh-CN" dirty="0">
                <a:latin typeface="Arial" panose="020B0604020202020204" pitchFamily="34" charset="0"/>
              </a:rPr>
              <a:t>then </a:t>
            </a:r>
            <a:r>
              <a:rPr lang="en-US" altLang="zh-CN" dirty="0" err="1">
                <a:latin typeface="Arial" panose="020B0604020202020204" pitchFamily="34" charset="0"/>
              </a:rPr>
              <a:t>i</a:t>
            </a:r>
            <a:r>
              <a:rPr lang="en-US" altLang="zh-CN" dirty="0">
                <a:latin typeface="Arial" panose="020B0604020202020204" pitchFamily="34" charset="0"/>
              </a:rPr>
              <a:t> would be a </a:t>
            </a:r>
            <a:r>
              <a:rPr lang="en-US" altLang="zh-CN" dirty="0" err="1">
                <a:latin typeface="Arial" panose="020B0604020202020204" pitchFamily="34" charset="0"/>
              </a:rPr>
              <a:t>uint</a:t>
            </a:r>
            <a:r>
              <a:rPr lang="en-US" altLang="zh-CN" dirty="0">
                <a:latin typeface="Arial" panose="020B0604020202020204" pitchFamily="34" charset="0"/>
              </a:rPr>
              <a:t>, the condition </a:t>
            </a:r>
            <a:r>
              <a:rPr lang="en-US" altLang="zh-CN" dirty="0" err="1">
                <a:latin typeface="Arial" panose="020B0604020202020204" pitchFamily="34" charset="0"/>
              </a:rPr>
              <a:t>i</a:t>
            </a:r>
            <a:r>
              <a:rPr lang="en-US" altLang="zh-CN" dirty="0">
                <a:latin typeface="Arial" panose="020B0604020202020204" pitchFamily="34" charset="0"/>
              </a:rPr>
              <a:t>&gt;=0 would always be true by definition.</a:t>
            </a:r>
          </a:p>
          <a:p>
            <a:r>
              <a:rPr lang="en-US" altLang="zh-CN" dirty="0">
                <a:latin typeface="Arial" panose="020B0604020202020204" pitchFamily="34" charset="0"/>
              </a:rPr>
              <a:t>After the 3</a:t>
            </a:r>
            <a:r>
              <a:rPr lang="en-US" altLang="zh-CN" baseline="30000" dirty="0">
                <a:latin typeface="Arial" panose="020B0604020202020204" pitchFamily="34" charset="0"/>
              </a:rPr>
              <a:t>rd</a:t>
            </a:r>
            <a:r>
              <a:rPr lang="en-US" altLang="zh-CN" dirty="0">
                <a:latin typeface="Arial" panose="020B0604020202020204" pitchFamily="34" charset="0"/>
              </a:rPr>
              <a:t> iteration, the “</a:t>
            </a:r>
            <a:r>
              <a:rPr lang="en-US" altLang="zh-CN" dirty="0" err="1">
                <a:latin typeface="Arial" panose="020B0604020202020204" pitchFamily="34" charset="0"/>
              </a:rPr>
              <a:t>i</a:t>
            </a:r>
            <a:r>
              <a:rPr lang="en-US" altLang="zh-CN" dirty="0">
                <a:latin typeface="Arial" panose="020B0604020202020204" pitchFamily="34" charset="0"/>
              </a:rPr>
              <a:t>- -” would cause </a:t>
            </a:r>
            <a:r>
              <a:rPr lang="en-US" altLang="zh-CN" dirty="0" err="1">
                <a:latin typeface="Arial" panose="020B0604020202020204" pitchFamily="34" charset="0"/>
              </a:rPr>
              <a:t>i</a:t>
            </a:r>
            <a:r>
              <a:rPr lang="en-US" altLang="zh-CN" dirty="0">
                <a:latin typeface="Arial" panose="020B0604020202020204" pitchFamily="34" charset="0"/>
              </a:rPr>
              <a:t> to become not -1, but the maximum </a:t>
            </a:r>
            <a:r>
              <a:rPr lang="en-US" altLang="zh-CN" dirty="0" err="1">
                <a:latin typeface="Arial" panose="020B0604020202020204" pitchFamily="34" charset="0"/>
              </a:rPr>
              <a:t>uint</a:t>
            </a:r>
            <a:r>
              <a:rPr lang="en-US" altLang="zh-CN" dirty="0">
                <a:latin typeface="Arial" panose="020B0604020202020204" pitchFamily="34" charset="0"/>
              </a:rPr>
              <a:t> value(for example, 2</a:t>
            </a:r>
            <a:r>
              <a:rPr lang="en-US" altLang="zh-CN" baseline="30000" dirty="0">
                <a:latin typeface="Arial" panose="020B0604020202020204" pitchFamily="34" charset="0"/>
              </a:rPr>
              <a:t>64</a:t>
            </a:r>
            <a:r>
              <a:rPr lang="en-US" altLang="zh-CN" dirty="0">
                <a:latin typeface="Arial" panose="020B0604020202020204" pitchFamily="34" charset="0"/>
              </a:rPr>
              <a:t>-1) , </a:t>
            </a:r>
          </a:p>
          <a:p>
            <a:r>
              <a:rPr lang="en-US" altLang="zh-CN" dirty="0">
                <a:latin typeface="Arial" panose="020B0604020202020204" pitchFamily="34" charset="0"/>
              </a:rPr>
              <a:t>and the evaluation of medals[</a:t>
            </a:r>
            <a:r>
              <a:rPr lang="en-US" altLang="zh-CN" dirty="0" err="1">
                <a:latin typeface="Arial" panose="020B0604020202020204" pitchFamily="34" charset="0"/>
              </a:rPr>
              <a:t>i</a:t>
            </a:r>
            <a:r>
              <a:rPr lang="en-US" altLang="zh-CN" dirty="0">
                <a:latin typeface="Arial" panose="020B0604020202020204" pitchFamily="34" charset="0"/>
              </a:rPr>
              <a:t>] would fail at run time, or panic, by attempting to access an element outside the bounds of the slice.  </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en-US" altLang="zh-CN" sz="1200" b="0" i="0" kern="1200" dirty="0" smtClean="0">
                <a:solidFill>
                  <a:schemeClr val="tx1"/>
                </a:solidFill>
                <a:effectLst/>
                <a:latin typeface="+mn-lt"/>
                <a:ea typeface="+mn-ea"/>
                <a:cs typeface="+mn-cs"/>
              </a:rPr>
              <a:t>16 + (-8) = ? </a:t>
            </a:r>
            <a:r>
              <a:rPr lang="zh-CN" altLang="en-US" sz="1200" b="0" i="0" kern="1200" dirty="0" smtClean="0">
                <a:solidFill>
                  <a:schemeClr val="tx1"/>
                </a:solidFill>
                <a:effectLst/>
                <a:latin typeface="+mn-lt"/>
                <a:ea typeface="+mn-ea"/>
                <a:cs typeface="+mn-cs"/>
              </a:rPr>
              <a:t>考虑两种可能：</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用</a:t>
            </a:r>
            <a:r>
              <a:rPr lang="en-US" altLang="zh-CN" sz="1200" b="0" i="0" kern="1200" dirty="0" smtClean="0">
                <a:solidFill>
                  <a:schemeClr val="tx1"/>
                </a:solidFill>
                <a:effectLst/>
                <a:latin typeface="+mn-lt"/>
                <a:ea typeface="+mn-ea"/>
                <a:cs typeface="+mn-cs"/>
              </a:rPr>
              <a:t>10001000</a:t>
            </a:r>
            <a:r>
              <a:rPr lang="zh-CN" altLang="en-US" sz="1200" b="0" i="0" kern="1200" dirty="0" smtClean="0">
                <a:solidFill>
                  <a:schemeClr val="tx1"/>
                </a:solidFill>
                <a:effectLst/>
                <a:latin typeface="+mn-lt"/>
                <a:ea typeface="+mn-ea"/>
                <a:cs typeface="+mn-cs"/>
              </a:rPr>
              <a:t>还是</a:t>
            </a:r>
            <a:r>
              <a:rPr lang="en-US" altLang="zh-CN" sz="1200" b="0" i="0" kern="1200" dirty="0" smtClean="0">
                <a:solidFill>
                  <a:schemeClr val="tx1"/>
                </a:solidFill>
                <a:effectLst/>
                <a:latin typeface="+mn-lt"/>
                <a:ea typeface="+mn-ea"/>
                <a:cs typeface="+mn-cs"/>
              </a:rPr>
              <a:t>11111000</a:t>
            </a:r>
            <a:r>
              <a:rPr lang="zh-CN" altLang="en-US" sz="1200" b="0" i="0" kern="1200" dirty="0" smtClean="0">
                <a:solidFill>
                  <a:schemeClr val="tx1"/>
                </a:solidFill>
                <a:effectLst/>
                <a:latin typeface="+mn-lt"/>
                <a:ea typeface="+mn-ea"/>
                <a:cs typeface="+mn-cs"/>
              </a:rPr>
              <a:t>表示？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０００１００００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＋１０００１０００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１００１１０００</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０００１００００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＋１１１１１０００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１００００１０００</a:t>
            </a:r>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  ００００００００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－００００１０００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１００００００００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－００００１０００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１１１１１０００</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r>
              <a:rPr lang="en-US" altLang="zh-CN" dirty="0" smtClean="0"/>
              <a:t>100000000 = 11111111 + 1</a:t>
            </a:r>
            <a:r>
              <a:rPr lang="zh-CN" altLang="en-US" dirty="0" smtClean="0"/>
              <a:t>：</a:t>
            </a:r>
          </a:p>
          <a:p>
            <a:r>
              <a:rPr lang="zh-CN" altLang="en-US" dirty="0" smtClean="0"/>
              <a:t>  １１１１１１１１</a:t>
            </a:r>
            <a:br>
              <a:rPr lang="zh-CN" altLang="en-US" dirty="0" smtClean="0"/>
            </a:br>
            <a:r>
              <a:rPr lang="zh-CN" altLang="en-US" dirty="0" smtClean="0"/>
              <a:t>－００００１０００</a:t>
            </a:r>
            <a:br>
              <a:rPr lang="zh-CN" altLang="en-US" dirty="0" smtClean="0"/>
            </a:br>
            <a:r>
              <a:rPr lang="zh-CN" altLang="en-US" dirty="0" smtClean="0"/>
              <a:t>－－－－－－－－－</a:t>
            </a:r>
            <a:br>
              <a:rPr lang="zh-CN" altLang="en-US" dirty="0" smtClean="0"/>
            </a:br>
            <a:r>
              <a:rPr lang="zh-CN" altLang="en-US" dirty="0" smtClean="0"/>
              <a:t>　１１１１０１１１</a:t>
            </a:r>
            <a:br>
              <a:rPr lang="zh-CN" altLang="en-US" dirty="0" smtClean="0"/>
            </a:br>
            <a:r>
              <a:rPr lang="zh-CN" altLang="en-US" dirty="0" smtClean="0"/>
              <a:t>＋０００００００１</a:t>
            </a:r>
            <a:br>
              <a:rPr lang="zh-CN" altLang="en-US" dirty="0" smtClean="0"/>
            </a:br>
            <a:r>
              <a:rPr lang="zh-CN" altLang="en-US" dirty="0" smtClean="0"/>
              <a:t>－－－－－－－－－</a:t>
            </a:r>
            <a:br>
              <a:rPr lang="zh-CN" altLang="en-US" dirty="0" smtClean="0"/>
            </a:br>
            <a:r>
              <a:rPr lang="zh-CN" altLang="en-US" dirty="0" smtClean="0"/>
              <a:t>　１１１１１０００</a:t>
            </a: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Times New Roman" panose="02020603050405020304" charset="0"/>
                <a:ea typeface="宋体" panose="02010600030101010101" pitchFamily="2" charset="-122"/>
              </a:rPr>
              <a:t>Unsigned numbers tend to be used only when their bitwise operations</a:t>
            </a:r>
            <a:r>
              <a:rPr lang="en-US" altLang="zh-CN" baseline="0" dirty="0" smtClean="0">
                <a:latin typeface="Times New Roman" panose="02020603050405020304" charset="0"/>
                <a:ea typeface="宋体" panose="02010600030101010101" pitchFamily="2" charset="-122"/>
              </a:rPr>
              <a:t> or peculiar arithmetic operators are required.</a:t>
            </a:r>
          </a:p>
          <a:p>
            <a:endParaRPr lang="en-US" altLang="zh-CN" baseline="0" dirty="0" smtClean="0">
              <a:latin typeface="Times New Roman" panose="02020603050405020304" charset="0"/>
              <a:ea typeface="宋体" panose="02010600030101010101" pitchFamily="2" charset="-122"/>
            </a:endParaRPr>
          </a:p>
          <a:p>
            <a:r>
              <a:rPr lang="en-US" altLang="zh-CN" baseline="0" dirty="0" smtClean="0">
                <a:latin typeface="Times New Roman" panose="02020603050405020304" charset="0"/>
                <a:ea typeface="宋体" panose="02010600030101010101" pitchFamily="2" charset="-122"/>
              </a:rPr>
              <a:t>They are typically not used for merely non-negative quantities.</a:t>
            </a: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collection of values that can be represented by a floating-point type is defined in terms of precision and range.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Precision </a:t>
            </a:r>
            <a:r>
              <a:rPr lang="en-US" sz="1200" kern="1200" dirty="0">
                <a:solidFill>
                  <a:schemeClr val="tx1"/>
                </a:solidFill>
                <a:effectLst/>
                <a:latin typeface="+mn-lt"/>
                <a:ea typeface="+mn-ea"/>
                <a:cs typeface="+mn-cs"/>
              </a:rPr>
              <a:t>is the accuracy of the fractional part of a value, measured as the number of bits. </a:t>
            </a:r>
          </a:p>
          <a:p>
            <a:r>
              <a:rPr lang="en-US" sz="1200" kern="1200" dirty="0">
                <a:solidFill>
                  <a:schemeClr val="tx1"/>
                </a:solidFill>
                <a:effectLst/>
                <a:latin typeface="+mn-lt"/>
                <a:ea typeface="+mn-ea"/>
                <a:cs typeface="+mn-cs"/>
              </a:rPr>
              <a:t>Range is a combination of the range of fractions and, more important, the range of exponents.</a:t>
            </a:r>
          </a:p>
          <a:p>
            <a:endParaRPr lang="en-US" altLang="zh-CN" dirty="0">
              <a:latin typeface="Arial" panose="020B0604020202020204" pitchFamily="34" charset="0"/>
            </a:endParaRPr>
          </a:p>
          <a:p>
            <a:r>
              <a:rPr lang="en-US" altLang="zh-CN" dirty="0">
                <a:latin typeface="Arial" panose="020B0604020202020204" pitchFamily="34" charset="0"/>
              </a:rPr>
              <a:t>%g:</a:t>
            </a:r>
            <a:r>
              <a:rPr lang="zh-CN" altLang="en-US" dirty="0">
                <a:latin typeface="Arial" panose="020B0604020202020204" pitchFamily="34" charset="0"/>
              </a:rPr>
              <a:t> </a:t>
            </a:r>
            <a:r>
              <a:rPr lang="en-US" altLang="zh-CN" dirty="0">
                <a:latin typeface="Arial" panose="020B0604020202020204" pitchFamily="34" charset="0"/>
              </a:rPr>
              <a:t>floating</a:t>
            </a:r>
            <a:r>
              <a:rPr lang="zh-CN" altLang="en-US" dirty="0">
                <a:latin typeface="Arial" panose="020B0604020202020204" pitchFamily="34" charset="0"/>
              </a:rPr>
              <a:t> </a:t>
            </a:r>
            <a:r>
              <a:rPr lang="en-US" altLang="zh-CN" dirty="0">
                <a:latin typeface="Arial" panose="020B0604020202020204" pitchFamily="34" charset="0"/>
              </a:rPr>
              <a:t>point</a:t>
            </a:r>
            <a:r>
              <a:rPr lang="zh-CN" altLang="en-US" dirty="0">
                <a:latin typeface="Arial" panose="020B0604020202020204" pitchFamily="34" charset="0"/>
              </a:rPr>
              <a:t> </a:t>
            </a:r>
            <a:r>
              <a:rPr lang="en-US" altLang="zh-CN" dirty="0">
                <a:latin typeface="Arial" panose="020B0604020202020204" pitchFamily="34" charset="0"/>
              </a:rPr>
              <a:t>values</a:t>
            </a:r>
          </a:p>
          <a:p>
            <a:r>
              <a:rPr lang="en-US" altLang="zh-CN" dirty="0">
                <a:latin typeface="Arial" panose="020B0604020202020204" pitchFamily="34" charset="0"/>
              </a:rPr>
              <a:t>%e:</a:t>
            </a:r>
            <a:r>
              <a:rPr lang="zh-CN" altLang="en-US" dirty="0">
                <a:latin typeface="Arial" panose="020B0604020202020204" pitchFamily="34" charset="0"/>
              </a:rPr>
              <a:t> </a:t>
            </a:r>
            <a:r>
              <a:rPr lang="en-US" altLang="zh-CN" dirty="0">
                <a:latin typeface="Arial" panose="020B0604020202020204" pitchFamily="34" charset="0"/>
              </a:rPr>
              <a:t>exponent</a:t>
            </a:r>
            <a:endParaRPr lang="en-US" altLang="en-US" dirty="0">
              <a:latin typeface="Arial" panose="020B0604020202020204" pitchFamily="34" charset="0"/>
            </a:endParaRPr>
          </a:p>
          <a:p>
            <a:r>
              <a:rPr lang="en-US" altLang="zh-CN" dirty="0">
                <a:latin typeface="Arial" panose="020B0604020202020204" pitchFamily="34" charset="0"/>
              </a:rPr>
              <a:t>%f:</a:t>
            </a:r>
            <a:r>
              <a:rPr lang="zh-CN" altLang="en-US" dirty="0">
                <a:latin typeface="Arial" panose="020B0604020202020204" pitchFamily="34" charset="0"/>
              </a:rPr>
              <a:t> </a:t>
            </a:r>
            <a:r>
              <a:rPr lang="en-US" altLang="zh-CN" dirty="0">
                <a:latin typeface="Arial" panose="020B0604020202020204" pitchFamily="34" charset="0"/>
              </a:rPr>
              <a:t>no</a:t>
            </a:r>
            <a:r>
              <a:rPr lang="zh-CN" altLang="en-US" dirty="0">
                <a:latin typeface="Arial" panose="020B0604020202020204" pitchFamily="34" charset="0"/>
              </a:rPr>
              <a:t> </a:t>
            </a:r>
            <a:r>
              <a:rPr lang="en-US" altLang="zh-CN" dirty="0">
                <a:latin typeface="Arial" panose="020B0604020202020204" pitchFamily="34" charset="0"/>
              </a:rPr>
              <a:t>exponent</a:t>
            </a:r>
            <a:endParaRPr lang="en-US" altLang="en-US" dirty="0">
              <a:latin typeface="Arial" panose="020B0604020202020204" pitchFamily="34" charset="0"/>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golang.org/ref/spec#ArrayLength"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hyperlink" Target="https://golang.org/ref/spec#Type" TargetMode="External"/><Relationship Id="rId5" Type="http://schemas.openxmlformats.org/officeDocument/2006/relationships/hyperlink" Target="https://golang.org/ref/spec#Expression" TargetMode="External"/><Relationship Id="rId4" Type="http://schemas.openxmlformats.org/officeDocument/2006/relationships/hyperlink" Target="https://golang.org/ref/spec#ElementType"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golang.org/ref/spec#ElementType"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6097" y="4555077"/>
            <a:ext cx="12185902" cy="2287682"/>
          </a:xfrm>
          <a:prstGeom prst="rect">
            <a:avLst/>
          </a:prstGeom>
          <a:solidFill>
            <a:srgbClr val="8B0012"/>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590">
              <a:solidFill>
                <a:srgbClr val="FFFFFF"/>
              </a:solidFill>
            </a:endParaRPr>
          </a:p>
        </p:txBody>
      </p:sp>
      <p:sp>
        <p:nvSpPr>
          <p:cNvPr id="2056" name="文本框 58"/>
          <p:cNvSpPr txBox="1">
            <a:spLocks noChangeArrowheads="1"/>
          </p:cNvSpPr>
          <p:nvPr/>
        </p:nvSpPr>
        <p:spPr bwMode="auto">
          <a:xfrm>
            <a:off x="394660" y="1697964"/>
            <a:ext cx="11402664" cy="84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4875" b="1" dirty="0">
                <a:solidFill>
                  <a:srgbClr val="9A0000"/>
                </a:solidFill>
                <a:latin typeface="微软雅黑" panose="020B0503020204020204" charset="-122"/>
                <a:ea typeface="微软雅黑" panose="020B0503020204020204" charset="-122"/>
              </a:rPr>
              <a:t>程序设计语言概论</a:t>
            </a:r>
            <a:endParaRPr lang="en-US" altLang="zh-CN" sz="4875" b="1" dirty="0">
              <a:solidFill>
                <a:srgbClr val="9A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690" y="397957"/>
            <a:ext cx="2908610" cy="816970"/>
          </a:xfrm>
          <a:prstGeom prst="rect">
            <a:avLst/>
          </a:prstGeom>
        </p:spPr>
      </p:pic>
      <p:sp>
        <p:nvSpPr>
          <p:cNvPr id="2" name="文本框 1"/>
          <p:cNvSpPr txBox="1"/>
          <p:nvPr/>
        </p:nvSpPr>
        <p:spPr>
          <a:xfrm>
            <a:off x="2742556" y="3118982"/>
            <a:ext cx="6706870" cy="508000"/>
          </a:xfrm>
          <a:prstGeom prst="rect">
            <a:avLst/>
          </a:prstGeom>
          <a:noFill/>
        </p:spPr>
        <p:txBody>
          <a:bodyPr wrap="none" rtlCol="0">
            <a:spAutoFit/>
          </a:bodyPr>
          <a:lstStyle/>
          <a:p>
            <a:pPr algn="ctr"/>
            <a:r>
              <a:rPr lang="en-US" altLang="zh-CN" sz="2710" b="1" dirty="0">
                <a:solidFill>
                  <a:srgbClr val="9A0000"/>
                </a:solidFill>
                <a:latin typeface="微软雅黑" panose="020B0503020204020204" charset="-122"/>
                <a:ea typeface="微软雅黑" panose="020B0503020204020204" charset="-122"/>
              </a:rPr>
              <a:t>Concepts of Programming Languages</a:t>
            </a:r>
          </a:p>
        </p:txBody>
      </p:sp>
      <p:sp>
        <p:nvSpPr>
          <p:cNvPr id="7" name="文本框 6"/>
          <p:cNvSpPr txBox="1"/>
          <p:nvPr/>
        </p:nvSpPr>
        <p:spPr>
          <a:xfrm>
            <a:off x="7279640" y="4555077"/>
            <a:ext cx="4302760" cy="2155190"/>
          </a:xfrm>
          <a:prstGeom prst="rect">
            <a:avLst/>
          </a:prstGeom>
          <a:noFill/>
        </p:spPr>
        <p:txBody>
          <a:bodyPr wrap="none" rtlCol="0">
            <a:spAutoFit/>
          </a:bodyPr>
          <a:lstStyle/>
          <a:p>
            <a:pPr algn="r">
              <a:lnSpc>
                <a:spcPct val="150000"/>
              </a:lnSpc>
            </a:pPr>
            <a:r>
              <a:rPr lang="zh-CN" altLang="en-US" sz="2440" b="1" dirty="0">
                <a:solidFill>
                  <a:schemeClr val="bg1"/>
                </a:solidFill>
                <a:latin typeface="微软雅黑" panose="020B0503020204020204" charset="-122"/>
                <a:ea typeface="微软雅黑" panose="020B0503020204020204" charset="-122"/>
              </a:rPr>
              <a:t>马秀莉</a:t>
            </a:r>
            <a:r>
              <a:rPr lang="en-US" altLang="zh-CN" sz="2440" b="1" dirty="0">
                <a:solidFill>
                  <a:schemeClr val="bg1"/>
                </a:solidFill>
                <a:latin typeface="微软雅黑" panose="020B0503020204020204" charset="-122"/>
                <a:ea typeface="微软雅黑" panose="020B0503020204020204" charset="-122"/>
              </a:rPr>
              <a:t>   </a:t>
            </a:r>
            <a:r>
              <a:rPr lang="en-US" altLang="zh-CN" sz="2440" b="1" dirty="0" err="1">
                <a:solidFill>
                  <a:schemeClr val="bg1"/>
                </a:solidFill>
                <a:latin typeface="微软雅黑" panose="020B0503020204020204" charset="-122"/>
                <a:ea typeface="微软雅黑" panose="020B0503020204020204" charset="-122"/>
              </a:rPr>
              <a:t>xlma@pku.edu.cn</a:t>
            </a:r>
            <a:endParaRPr lang="en-US" altLang="zh-CN" sz="2440" b="1" dirty="0">
              <a:solidFill>
                <a:schemeClr val="bg1"/>
              </a:solidFill>
              <a:latin typeface="微软雅黑" panose="020B0503020204020204" charset="-122"/>
              <a:ea typeface="微软雅黑" panose="020B0503020204020204" charset="-122"/>
            </a:endParaRPr>
          </a:p>
          <a:p>
            <a:pPr algn="r">
              <a:lnSpc>
                <a:spcPct val="150000"/>
              </a:lnSpc>
            </a:pPr>
            <a:endParaRPr lang="en-US" altLang="zh-CN" sz="2440" dirty="0">
              <a:solidFill>
                <a:schemeClr val="bg1"/>
              </a:solidFill>
              <a:latin typeface="微软雅黑" panose="020B0503020204020204" charset="-122"/>
              <a:ea typeface="微软雅黑" panose="020B0503020204020204" charset="-122"/>
            </a:endParaRPr>
          </a:p>
          <a:p>
            <a:pPr algn="r">
              <a:lnSpc>
                <a:spcPct val="150000"/>
              </a:lnSpc>
            </a:pPr>
            <a:endParaRPr lang="en-US" altLang="zh-CN" sz="2440" dirty="0">
              <a:solidFill>
                <a:schemeClr val="bg1"/>
              </a:solidFill>
              <a:latin typeface="微软雅黑" panose="020B0503020204020204" charset="-122"/>
              <a:ea typeface="微软雅黑" panose="020B0503020204020204" charset="-122"/>
            </a:endParaRPr>
          </a:p>
          <a:p>
            <a:pPr algn="r"/>
            <a:endParaRPr lang="zh-CN" altLang="en-US" sz="244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0966"/>
    </mc:Choice>
    <mc:Fallback xmlns="">
      <p:transition spd="slow" advTm="109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762659" y="442530"/>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sym typeface="Arial" panose="020B0604020202020204" pitchFamily="34" charset="0"/>
              </a:rPr>
              <a:t>Go</a:t>
            </a:r>
            <a:r>
              <a:rPr lang="zh-CN" altLang="en-US" sz="2400" b="1" dirty="0">
                <a:solidFill>
                  <a:prstClr val="black">
                    <a:lumMod val="65000"/>
                    <a:lumOff val="35000"/>
                  </a:prstClr>
                </a:solidFill>
                <a:ea typeface="微软雅黑" panose="020B0503020204020204" charset="-122"/>
                <a:sym typeface="Arial" panose="020B0604020202020204" pitchFamily="34" charset="0"/>
              </a:rPr>
              <a:t>之例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225689"/>
            <a:ext cx="11039475" cy="5632311"/>
          </a:xfrm>
          <a:prstGeom prst="rect">
            <a:avLst/>
          </a:prstGeom>
          <a:noFill/>
        </p:spPr>
        <p:txBody>
          <a:bodyPr wrap="square" rtlCol="0">
            <a:spAutoFit/>
          </a:bodyPr>
          <a:lstStyle/>
          <a:p>
            <a:r>
              <a:rPr lang="en-US" altLang="zh-CN" sz="2400" dirty="0" err="1">
                <a:ea typeface="宋体" panose="02010600030101010101" pitchFamily="2" charset="-122"/>
              </a:rPr>
              <a:t>func</a:t>
            </a:r>
            <a:r>
              <a:rPr lang="en-US" altLang="zh-CN" sz="2400" dirty="0">
                <a:ea typeface="宋体" panose="02010600030101010101" pitchFamily="2" charset="-122"/>
              </a:rPr>
              <a:t> corner(</a:t>
            </a:r>
            <a:r>
              <a:rPr lang="en-US" altLang="zh-CN" sz="2400" dirty="0" err="1">
                <a:ea typeface="宋体" panose="02010600030101010101" pitchFamily="2" charset="-122"/>
              </a:rPr>
              <a:t>i</a:t>
            </a:r>
            <a:r>
              <a:rPr lang="en-US" altLang="zh-CN" sz="2400" dirty="0">
                <a:ea typeface="宋体" panose="02010600030101010101" pitchFamily="2" charset="-122"/>
              </a:rPr>
              <a:t>, j int) (</a:t>
            </a:r>
            <a:r>
              <a:rPr lang="en-US" altLang="zh-CN" sz="2400" dirty="0">
                <a:solidFill>
                  <a:srgbClr val="FF0000"/>
                </a:solidFill>
                <a:ea typeface="宋体" panose="02010600030101010101" pitchFamily="2" charset="-122"/>
              </a:rPr>
              <a:t>float64, float64</a:t>
            </a:r>
            <a:r>
              <a:rPr lang="en-US" altLang="zh-CN" sz="2400" dirty="0">
                <a:ea typeface="宋体" panose="02010600030101010101" pitchFamily="2" charset="-122"/>
              </a:rPr>
              <a:t>) {</a:t>
            </a:r>
            <a:endParaRPr lang="zh-CN" altLang="zh-CN" sz="2400" dirty="0">
              <a:ea typeface="宋体" panose="02010600030101010101" pitchFamily="2" charset="-122"/>
            </a:endParaRPr>
          </a:p>
          <a:p>
            <a:r>
              <a:rPr lang="en-US" altLang="zh-CN" sz="2400" dirty="0">
                <a:ea typeface="宋体" panose="02010600030101010101" pitchFamily="2" charset="-122"/>
              </a:rPr>
              <a:t>        // Find point (</a:t>
            </a:r>
            <a:r>
              <a:rPr lang="en-US" altLang="zh-CN" sz="2400" dirty="0" err="1">
                <a:ea typeface="宋体" panose="02010600030101010101" pitchFamily="2" charset="-122"/>
              </a:rPr>
              <a:t>x,y</a:t>
            </a:r>
            <a:r>
              <a:rPr lang="en-US" altLang="zh-CN" sz="2400" dirty="0">
                <a:ea typeface="宋体" panose="02010600030101010101" pitchFamily="2" charset="-122"/>
              </a:rPr>
              <a:t>) at corner of cell (</a:t>
            </a:r>
            <a:r>
              <a:rPr lang="en-US" altLang="zh-CN" sz="2400" dirty="0" err="1">
                <a:ea typeface="宋体" panose="02010600030101010101" pitchFamily="2" charset="-122"/>
              </a:rPr>
              <a:t>i,j</a:t>
            </a:r>
            <a:r>
              <a:rPr lang="en-US" altLang="zh-CN" sz="2400" dirty="0">
                <a:ea typeface="宋体" panose="02010600030101010101" pitchFamily="2" charset="-122"/>
              </a:rPr>
              <a:t>).</a:t>
            </a:r>
            <a:endParaRPr lang="zh-CN" altLang="zh-CN" sz="2400" dirty="0">
              <a:ea typeface="宋体" panose="02010600030101010101" pitchFamily="2" charset="-122"/>
            </a:endParaRPr>
          </a:p>
          <a:p>
            <a:r>
              <a:rPr lang="en-US" altLang="zh-CN" sz="2400" dirty="0">
                <a:ea typeface="宋体" panose="02010600030101010101" pitchFamily="2" charset="-122"/>
              </a:rPr>
              <a:t>        x := </a:t>
            </a:r>
            <a:r>
              <a:rPr lang="en-US" altLang="zh-CN" sz="2400" dirty="0" err="1">
                <a:ea typeface="宋体" panose="02010600030101010101" pitchFamily="2" charset="-122"/>
              </a:rPr>
              <a:t>xyrange</a:t>
            </a:r>
            <a:r>
              <a:rPr lang="en-US" altLang="zh-CN" sz="2400" dirty="0">
                <a:ea typeface="宋体" panose="02010600030101010101" pitchFamily="2" charset="-122"/>
              </a:rPr>
              <a:t> * (</a:t>
            </a:r>
            <a:r>
              <a:rPr lang="en-US" altLang="zh-CN" sz="2400" dirty="0">
                <a:solidFill>
                  <a:srgbClr val="FF0000"/>
                </a:solidFill>
                <a:ea typeface="宋体" panose="02010600030101010101" pitchFamily="2" charset="-122"/>
              </a:rPr>
              <a:t>float64</a:t>
            </a:r>
            <a:r>
              <a:rPr lang="en-US" altLang="zh-CN" sz="2400" dirty="0">
                <a:ea typeface="宋体" panose="02010600030101010101" pitchFamily="2" charset="-122"/>
              </a:rPr>
              <a:t>(</a:t>
            </a:r>
            <a:r>
              <a:rPr lang="en-US" altLang="zh-CN" sz="2400" dirty="0" err="1">
                <a:ea typeface="宋体" panose="02010600030101010101" pitchFamily="2" charset="-122"/>
              </a:rPr>
              <a:t>i</a:t>
            </a:r>
            <a:r>
              <a:rPr lang="en-US" altLang="zh-CN" sz="2400" dirty="0">
                <a:ea typeface="宋体" panose="02010600030101010101" pitchFamily="2" charset="-122"/>
              </a:rPr>
              <a:t>)/cells - 0.5)</a:t>
            </a:r>
            <a:endParaRPr lang="zh-CN" altLang="zh-CN" sz="2400" dirty="0">
              <a:ea typeface="宋体" panose="02010600030101010101" pitchFamily="2" charset="-122"/>
            </a:endParaRPr>
          </a:p>
          <a:p>
            <a:r>
              <a:rPr lang="en-US" altLang="zh-CN" sz="2400" dirty="0">
                <a:ea typeface="宋体" panose="02010600030101010101" pitchFamily="2" charset="-122"/>
              </a:rPr>
              <a:t>        y := </a:t>
            </a:r>
            <a:r>
              <a:rPr lang="en-US" altLang="zh-CN" sz="2400" dirty="0" err="1">
                <a:ea typeface="宋体" panose="02010600030101010101" pitchFamily="2" charset="-122"/>
              </a:rPr>
              <a:t>xyrange</a:t>
            </a:r>
            <a:r>
              <a:rPr lang="en-US" altLang="zh-CN" sz="2400" dirty="0">
                <a:ea typeface="宋体" panose="02010600030101010101" pitchFamily="2" charset="-122"/>
              </a:rPr>
              <a:t> * (</a:t>
            </a:r>
            <a:r>
              <a:rPr lang="en-US" altLang="zh-CN" sz="2400" dirty="0">
                <a:solidFill>
                  <a:srgbClr val="FF0000"/>
                </a:solidFill>
                <a:ea typeface="宋体" panose="02010600030101010101" pitchFamily="2" charset="-122"/>
              </a:rPr>
              <a:t>float64</a:t>
            </a:r>
            <a:r>
              <a:rPr lang="en-US" altLang="zh-CN" sz="2400" dirty="0">
                <a:ea typeface="宋体" panose="02010600030101010101" pitchFamily="2" charset="-122"/>
              </a:rPr>
              <a:t>(j)/cells - 0.5)</a:t>
            </a:r>
            <a:endParaRPr lang="zh-CN" altLang="zh-CN" sz="2400" dirty="0">
              <a:ea typeface="宋体" panose="02010600030101010101" pitchFamily="2" charset="-122"/>
            </a:endParaRPr>
          </a:p>
          <a:p>
            <a:r>
              <a:rPr lang="en-US" altLang="zh-CN" sz="2400" dirty="0">
                <a:ea typeface="宋体" panose="02010600030101010101" pitchFamily="2" charset="-122"/>
              </a:rPr>
              <a:t>        // Compute surface height z.</a:t>
            </a:r>
            <a:endParaRPr lang="zh-CN" altLang="zh-CN" sz="2400" dirty="0">
              <a:ea typeface="宋体" panose="02010600030101010101" pitchFamily="2" charset="-122"/>
            </a:endParaRPr>
          </a:p>
          <a:p>
            <a:r>
              <a:rPr lang="en-US" altLang="zh-CN" sz="2400" dirty="0">
                <a:ea typeface="宋体" panose="02010600030101010101" pitchFamily="2" charset="-122"/>
              </a:rPr>
              <a:t>        z := f(x, y) </a:t>
            </a:r>
            <a:endParaRPr lang="zh-CN" altLang="zh-CN" sz="2400" dirty="0">
              <a:ea typeface="宋体" panose="02010600030101010101" pitchFamily="2" charset="-122"/>
            </a:endParaRPr>
          </a:p>
          <a:p>
            <a:r>
              <a:rPr lang="en-US" altLang="zh-CN" sz="2400" dirty="0">
                <a:ea typeface="宋体" panose="02010600030101010101" pitchFamily="2" charset="-122"/>
              </a:rPr>
              <a:t>        // Project (</a:t>
            </a:r>
            <a:r>
              <a:rPr lang="en-US" altLang="zh-CN" sz="2400" dirty="0" err="1">
                <a:ea typeface="宋体" panose="02010600030101010101" pitchFamily="2" charset="-122"/>
              </a:rPr>
              <a:t>x,y,z</a:t>
            </a:r>
            <a:r>
              <a:rPr lang="en-US" altLang="zh-CN" sz="2400" dirty="0">
                <a:ea typeface="宋体" panose="02010600030101010101" pitchFamily="2" charset="-122"/>
              </a:rPr>
              <a:t>) isometrically onto 2-D SVG canvas (</a:t>
            </a:r>
            <a:r>
              <a:rPr lang="en-US" altLang="zh-CN" sz="2400" dirty="0" err="1">
                <a:ea typeface="宋体" panose="02010600030101010101" pitchFamily="2" charset="-122"/>
              </a:rPr>
              <a:t>sx,sy</a:t>
            </a:r>
            <a:r>
              <a:rPr lang="en-US" altLang="zh-CN" sz="2400" dirty="0">
                <a:ea typeface="宋体" panose="02010600030101010101" pitchFamily="2" charset="-122"/>
              </a:rPr>
              <a:t>).</a:t>
            </a:r>
            <a:endParaRPr lang="zh-CN" altLang="zh-CN" sz="2400" dirty="0">
              <a:ea typeface="宋体" panose="02010600030101010101" pitchFamily="2" charset="-122"/>
            </a:endParaRPr>
          </a:p>
          <a:p>
            <a:r>
              <a:rPr lang="en-US" altLang="zh-CN" sz="2400" dirty="0">
                <a:ea typeface="宋体" panose="02010600030101010101" pitchFamily="2" charset="-122"/>
              </a:rPr>
              <a:t>        </a:t>
            </a:r>
            <a:r>
              <a:rPr lang="en-US" altLang="zh-CN" sz="2400" dirty="0" err="1">
                <a:ea typeface="宋体" panose="02010600030101010101" pitchFamily="2" charset="-122"/>
              </a:rPr>
              <a:t>sx</a:t>
            </a:r>
            <a:r>
              <a:rPr lang="en-US" altLang="zh-CN" sz="2400" dirty="0">
                <a:ea typeface="宋体" panose="02010600030101010101" pitchFamily="2" charset="-122"/>
              </a:rPr>
              <a:t> := width/2 + (x-y)*cos30*</a:t>
            </a:r>
            <a:r>
              <a:rPr lang="en-US" altLang="zh-CN" sz="2400" dirty="0" err="1">
                <a:ea typeface="宋体" panose="02010600030101010101" pitchFamily="2" charset="-122"/>
              </a:rPr>
              <a:t>xyscale</a:t>
            </a:r>
            <a:endParaRPr lang="zh-CN" altLang="zh-CN" sz="2400" dirty="0">
              <a:ea typeface="宋体" panose="02010600030101010101" pitchFamily="2" charset="-122"/>
            </a:endParaRPr>
          </a:p>
          <a:p>
            <a:r>
              <a:rPr lang="en-US" altLang="zh-CN" sz="2400" dirty="0">
                <a:ea typeface="宋体" panose="02010600030101010101" pitchFamily="2" charset="-122"/>
              </a:rPr>
              <a:t>        </a:t>
            </a:r>
            <a:r>
              <a:rPr lang="en-US" altLang="zh-CN" sz="2400" dirty="0" err="1">
                <a:ea typeface="宋体" panose="02010600030101010101" pitchFamily="2" charset="-122"/>
              </a:rPr>
              <a:t>sy</a:t>
            </a:r>
            <a:r>
              <a:rPr lang="en-US" altLang="zh-CN" sz="2400" dirty="0">
                <a:ea typeface="宋体" panose="02010600030101010101" pitchFamily="2" charset="-122"/>
              </a:rPr>
              <a:t> := height/2 + (</a:t>
            </a:r>
            <a:r>
              <a:rPr lang="en-US" altLang="zh-CN" sz="2400" dirty="0" err="1">
                <a:ea typeface="宋体" panose="02010600030101010101" pitchFamily="2" charset="-122"/>
              </a:rPr>
              <a:t>x+y</a:t>
            </a:r>
            <a:r>
              <a:rPr lang="en-US" altLang="zh-CN" sz="2400" dirty="0">
                <a:ea typeface="宋体" panose="02010600030101010101" pitchFamily="2" charset="-122"/>
              </a:rPr>
              <a:t>)*sin30*</a:t>
            </a:r>
            <a:r>
              <a:rPr lang="en-US" altLang="zh-CN" sz="2400" dirty="0" err="1">
                <a:ea typeface="宋体" panose="02010600030101010101" pitchFamily="2" charset="-122"/>
              </a:rPr>
              <a:t>xyscale</a:t>
            </a:r>
            <a:r>
              <a:rPr lang="en-US" altLang="zh-CN" sz="2400" dirty="0">
                <a:ea typeface="宋体" panose="02010600030101010101" pitchFamily="2" charset="-122"/>
              </a:rPr>
              <a:t> - z*</a:t>
            </a:r>
            <a:r>
              <a:rPr lang="en-US" altLang="zh-CN" sz="2400" dirty="0" err="1">
                <a:ea typeface="宋体" panose="02010600030101010101" pitchFamily="2" charset="-122"/>
              </a:rPr>
              <a:t>zscale</a:t>
            </a:r>
            <a:endParaRPr lang="zh-CN" altLang="zh-CN" sz="2400" dirty="0">
              <a:ea typeface="宋体" panose="02010600030101010101" pitchFamily="2" charset="-122"/>
            </a:endParaRPr>
          </a:p>
          <a:p>
            <a:r>
              <a:rPr lang="en-US" altLang="zh-CN" sz="2400" dirty="0">
                <a:ea typeface="宋体" panose="02010600030101010101" pitchFamily="2" charset="-122"/>
              </a:rPr>
              <a:t>        return </a:t>
            </a:r>
            <a:r>
              <a:rPr lang="en-US" altLang="zh-CN" sz="2400" dirty="0" err="1">
                <a:ea typeface="宋体" panose="02010600030101010101" pitchFamily="2" charset="-122"/>
              </a:rPr>
              <a:t>sx</a:t>
            </a:r>
            <a:r>
              <a:rPr lang="en-US" altLang="zh-CN" sz="2400" dirty="0">
                <a:ea typeface="宋体" panose="02010600030101010101" pitchFamily="2" charset="-122"/>
              </a:rPr>
              <a:t>, </a:t>
            </a:r>
            <a:r>
              <a:rPr lang="en-US" altLang="zh-CN" sz="2400" dirty="0" err="1">
                <a:ea typeface="宋体" panose="02010600030101010101" pitchFamily="2" charset="-122"/>
              </a:rPr>
              <a:t>sy</a:t>
            </a:r>
            <a:endParaRPr lang="zh-CN" altLang="zh-CN" sz="2400" dirty="0">
              <a:ea typeface="宋体" panose="02010600030101010101" pitchFamily="2" charset="-122"/>
            </a:endParaRPr>
          </a:p>
          <a:p>
            <a:r>
              <a:rPr lang="en-US" altLang="zh-CN" sz="2400" dirty="0">
                <a:ea typeface="宋体" panose="02010600030101010101" pitchFamily="2" charset="-122"/>
              </a:rPr>
              <a:t>} </a:t>
            </a:r>
            <a:endParaRPr lang="zh-CN" altLang="zh-CN" sz="2400" dirty="0">
              <a:ea typeface="宋体" panose="02010600030101010101" pitchFamily="2" charset="-122"/>
            </a:endParaRPr>
          </a:p>
          <a:p>
            <a:r>
              <a:rPr lang="en-US" altLang="zh-CN" sz="2400" dirty="0" err="1">
                <a:ea typeface="宋体" panose="02010600030101010101" pitchFamily="2" charset="-122"/>
              </a:rPr>
              <a:t>func</a:t>
            </a:r>
            <a:r>
              <a:rPr lang="en-US" altLang="zh-CN" sz="2400" dirty="0">
                <a:ea typeface="宋体" panose="02010600030101010101" pitchFamily="2" charset="-122"/>
              </a:rPr>
              <a:t> f(x, y </a:t>
            </a:r>
            <a:r>
              <a:rPr lang="en-US" altLang="zh-CN" sz="2400" dirty="0">
                <a:solidFill>
                  <a:srgbClr val="FF0000"/>
                </a:solidFill>
                <a:ea typeface="宋体" panose="02010600030101010101" pitchFamily="2" charset="-122"/>
              </a:rPr>
              <a:t>float64</a:t>
            </a:r>
            <a:r>
              <a:rPr lang="en-US" altLang="zh-CN" sz="2400" dirty="0">
                <a:ea typeface="宋体" panose="02010600030101010101" pitchFamily="2" charset="-122"/>
              </a:rPr>
              <a:t>) </a:t>
            </a:r>
            <a:r>
              <a:rPr lang="en-US" altLang="zh-CN" sz="2400" dirty="0">
                <a:solidFill>
                  <a:srgbClr val="FF0000"/>
                </a:solidFill>
                <a:ea typeface="宋体" panose="02010600030101010101" pitchFamily="2" charset="-122"/>
              </a:rPr>
              <a:t>float64</a:t>
            </a:r>
            <a:r>
              <a:rPr lang="en-US" altLang="zh-CN" sz="2400" dirty="0">
                <a:ea typeface="宋体" panose="02010600030101010101" pitchFamily="2" charset="-122"/>
              </a:rPr>
              <a:t> {</a:t>
            </a:r>
            <a:endParaRPr lang="zh-CN" altLang="zh-CN" sz="2400" dirty="0">
              <a:ea typeface="宋体" panose="02010600030101010101" pitchFamily="2" charset="-122"/>
            </a:endParaRPr>
          </a:p>
          <a:p>
            <a:r>
              <a:rPr lang="en-US" altLang="zh-CN" sz="2400" dirty="0">
                <a:ea typeface="宋体" panose="02010600030101010101" pitchFamily="2" charset="-122"/>
              </a:rPr>
              <a:t>        r := </a:t>
            </a:r>
            <a:r>
              <a:rPr lang="en-US" altLang="zh-CN" sz="2400" dirty="0" err="1">
                <a:ea typeface="宋体" panose="02010600030101010101" pitchFamily="2" charset="-122"/>
              </a:rPr>
              <a:t>math.Hypot</a:t>
            </a:r>
            <a:r>
              <a:rPr lang="en-US" altLang="zh-CN" sz="2400" dirty="0">
                <a:ea typeface="宋体" panose="02010600030101010101" pitchFamily="2" charset="-122"/>
              </a:rPr>
              <a:t>(x, y) // distance from (0,0)</a:t>
            </a:r>
            <a:endParaRPr lang="zh-CN" altLang="zh-CN" sz="2400" dirty="0">
              <a:ea typeface="宋体" panose="02010600030101010101" pitchFamily="2" charset="-122"/>
            </a:endParaRPr>
          </a:p>
          <a:p>
            <a:r>
              <a:rPr lang="en-US" altLang="zh-CN" sz="2400" dirty="0">
                <a:ea typeface="宋体" panose="02010600030101010101" pitchFamily="2" charset="-122"/>
              </a:rPr>
              <a:t>        return </a:t>
            </a:r>
            <a:r>
              <a:rPr lang="en-US" altLang="zh-CN" sz="2400" dirty="0" err="1">
                <a:ea typeface="宋体" panose="02010600030101010101" pitchFamily="2" charset="-122"/>
              </a:rPr>
              <a:t>math.Sin</a:t>
            </a:r>
            <a:r>
              <a:rPr lang="en-US" altLang="zh-CN" sz="2400" dirty="0">
                <a:ea typeface="宋体" panose="02010600030101010101" pitchFamily="2" charset="-122"/>
              </a:rPr>
              <a:t>(r) / r</a:t>
            </a:r>
          </a:p>
          <a:p>
            <a:r>
              <a:rPr lang="en-US" altLang="zh-CN" sz="2400" dirty="0">
                <a:ea typeface="宋体" panose="02010600030101010101" pitchFamily="2" charset="-122"/>
              </a:rPr>
              <a:t>}</a:t>
            </a:r>
            <a:endParaRPr lang="zh-CN" altLang="zh-CN" sz="3200" dirty="0">
              <a:ea typeface="宋体" panose="02010600030101010101" pitchFamily="2" charset="-122"/>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0120" y="1840675"/>
            <a:ext cx="3300415" cy="1971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9649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47646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基本数据类型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907351"/>
            <a:ext cx="7782210" cy="5853910"/>
          </a:xfrm>
          <a:prstGeom prst="rect">
            <a:avLst/>
          </a:prstGeom>
          <a:noFill/>
        </p:spPr>
        <p:txBody>
          <a:bodyPr wrap="square" rtlCol="0">
            <a:spAutoFit/>
          </a:bodyPr>
          <a:lstStyle/>
          <a:p>
            <a:pPr indent="-342900">
              <a:lnSpc>
                <a:spcPct val="200000"/>
              </a:lnSpc>
              <a:buFont typeface="Wingdings" pitchFamily="2" charset="2"/>
              <a:buChar char="§"/>
            </a:pPr>
            <a:r>
              <a:rPr lang="zh-CN" altLang="en-US" sz="2400" b="1" dirty="0">
                <a:ea typeface="宋体" panose="02010600030101010101" pitchFamily="2" charset="-122"/>
              </a:rPr>
              <a:t>十进制小数型（</a:t>
            </a:r>
            <a:r>
              <a:rPr lang="en-US" altLang="zh-CN" sz="2400" b="1" dirty="0">
                <a:ea typeface="宋体" panose="02010600030101010101" pitchFamily="2" charset="-122"/>
              </a:rPr>
              <a:t>Decimal</a:t>
            </a:r>
            <a:r>
              <a:rPr lang="zh-CN" altLang="en-US" sz="2400" b="1" dirty="0">
                <a:ea typeface="宋体" panose="02010600030101010101" pitchFamily="2" charset="-122"/>
              </a:rPr>
              <a:t>）</a:t>
            </a:r>
            <a:endParaRPr lang="zh-CN" altLang="en-US" sz="2400" b="1" dirty="0">
              <a:solidFill>
                <a:srgbClr val="002060"/>
              </a:solidFill>
              <a:latin typeface="+mn-ea"/>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商业应用（财务），对</a:t>
            </a:r>
            <a:r>
              <a:rPr lang="en-US" altLang="zh-CN" sz="2400" b="1" dirty="0">
                <a:solidFill>
                  <a:srgbClr val="8B0012"/>
                </a:solidFill>
                <a:latin typeface="SimSun" panose="02010600030101010101" pitchFamily="2" charset="-122"/>
                <a:ea typeface="SimSun" panose="02010600030101010101" pitchFamily="2" charset="-122"/>
              </a:rPr>
              <a:t>COBOL</a:t>
            </a:r>
            <a:r>
              <a:rPr lang="zh-CN" altLang="en-US" sz="2400" b="1" dirty="0">
                <a:solidFill>
                  <a:srgbClr val="8B0012"/>
                </a:solidFill>
                <a:latin typeface="SimSun" panose="02010600030101010101" pitchFamily="2" charset="-122"/>
                <a:ea typeface="SimSun" panose="02010600030101010101" pitchFamily="2" charset="-122"/>
              </a:rPr>
              <a:t>非常重要；</a:t>
            </a:r>
            <a:r>
              <a:rPr lang="en-US" altLang="zh-CN" sz="2400" b="1" dirty="0">
                <a:solidFill>
                  <a:srgbClr val="8B0012"/>
                </a:solidFill>
                <a:latin typeface="SimSun" panose="02010600030101010101" pitchFamily="2" charset="-122"/>
                <a:ea typeface="SimSun" panose="02010600030101010101" pitchFamily="2" charset="-122"/>
              </a:rPr>
              <a:t>C#</a:t>
            </a: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存储固定数量的十进制数字（编码）</a:t>
            </a: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优点</a:t>
            </a:r>
            <a:r>
              <a:rPr lang="zh-CN" altLang="en-US" sz="2400" b="1" dirty="0" smtClean="0">
                <a:solidFill>
                  <a:srgbClr val="8B0012"/>
                </a:solidFill>
                <a:latin typeface="SimSun" panose="02010600030101010101" pitchFamily="2" charset="-122"/>
                <a:ea typeface="SimSun" panose="02010600030101010101" pitchFamily="2" charset="-122"/>
              </a:rPr>
              <a:t>：精确</a:t>
            </a:r>
            <a:r>
              <a:rPr lang="zh-CN" altLang="en-US" sz="2400" b="1" dirty="0">
                <a:solidFill>
                  <a:srgbClr val="8B0012"/>
                </a:solidFill>
                <a:latin typeface="SimSun" panose="02010600030101010101" pitchFamily="2" charset="-122"/>
                <a:ea typeface="SimSun" panose="02010600030101010101" pitchFamily="2" charset="-122"/>
              </a:rPr>
              <a:t>表示</a:t>
            </a: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缺点：范围有限，浪费内存空间</a:t>
            </a:r>
            <a:endParaRPr lang="en-US" altLang="zh-CN" sz="2400" b="1" dirty="0">
              <a:solidFill>
                <a:srgbClr val="8B0012"/>
              </a:solidFill>
              <a:latin typeface="SimSun" panose="02010600030101010101" pitchFamily="2" charset="-122"/>
              <a:ea typeface="SimSun" panose="02010600030101010101" pitchFamily="2" charset="-122"/>
            </a:endParaRPr>
          </a:p>
          <a:p>
            <a:pPr indent="-342900">
              <a:lnSpc>
                <a:spcPct val="200000"/>
              </a:lnSpc>
              <a:buClr>
                <a:schemeClr val="accent5"/>
              </a:buClr>
              <a:buFont typeface="Wingdings" pitchFamily="2" charset="2"/>
              <a:buChar char="§"/>
            </a:pPr>
            <a:r>
              <a:rPr lang="zh-CN" altLang="en-US" sz="2400" b="1" dirty="0">
                <a:ea typeface="宋体" panose="02010600030101010101" pitchFamily="2" charset="-122"/>
              </a:rPr>
              <a:t>布尔型（</a:t>
            </a:r>
            <a:r>
              <a:rPr lang="en-US" altLang="zh-CN" sz="2400" b="1" dirty="0">
                <a:ea typeface="宋体" panose="02010600030101010101" pitchFamily="2" charset="-122"/>
              </a:rPr>
              <a:t>Boolean</a:t>
            </a:r>
            <a:r>
              <a:rPr lang="zh-CN" altLang="en-US" sz="2400" b="1" dirty="0">
                <a:ea typeface="宋体" panose="02010600030101010101" pitchFamily="2" charset="-122"/>
              </a:rPr>
              <a:t>）</a:t>
            </a:r>
            <a:endParaRPr lang="en-US" altLang="zh-CN" sz="2400" b="1" dirty="0">
              <a:solidFill>
                <a:srgbClr val="002060"/>
              </a:solidFill>
              <a:latin typeface="+mn-ea"/>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优点：可读性</a:t>
            </a: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可以用位来实现，但是通常使用字节实现</a:t>
            </a:r>
            <a:endParaRPr lang="en-US" altLang="zh-CN" sz="2400" b="1" dirty="0">
              <a:solidFill>
                <a:srgbClr val="8B0012"/>
              </a:solidFill>
              <a:latin typeface="SimSun" panose="02010600030101010101" pitchFamily="2" charset="-122"/>
              <a:ea typeface="SimSun" panose="02010600030101010101" pitchFamily="2" charset="-122"/>
            </a:endParaRPr>
          </a:p>
          <a:p>
            <a:pPr indent="-342900">
              <a:lnSpc>
                <a:spcPct val="200000"/>
              </a:lnSpc>
              <a:buClr>
                <a:schemeClr val="accent5"/>
              </a:buClr>
              <a:buFont typeface="Wingdings" pitchFamily="2" charset="2"/>
              <a:buChar char="§"/>
            </a:pPr>
            <a:r>
              <a:rPr lang="zh-CN" altLang="en-US" sz="2400" b="1" dirty="0">
                <a:ea typeface="宋体" panose="02010600030101010101" pitchFamily="2" charset="-122"/>
              </a:rPr>
              <a:t>字符型（</a:t>
            </a:r>
            <a:r>
              <a:rPr lang="en-US" altLang="zh-CN" sz="2400" b="1" dirty="0">
                <a:ea typeface="宋体" panose="02010600030101010101" pitchFamily="2" charset="-122"/>
              </a:rPr>
              <a:t>Character</a:t>
            </a:r>
            <a:r>
              <a:rPr lang="zh-CN" altLang="en-US" sz="2400" b="1" dirty="0">
                <a:solidFill>
                  <a:srgbClr val="002060"/>
                </a:solidFill>
                <a:latin typeface="+mn-ea"/>
                <a:ea typeface="宋体" panose="02010600030101010101" pitchFamily="2" charset="-122"/>
                <a:cs typeface="Microsoft Sans Serif" panose="020B0604020202020204" pitchFamily="34" charset="0"/>
              </a:rPr>
              <a:t>）</a:t>
            </a:r>
            <a:endParaRPr lang="en-US" altLang="zh-CN" sz="2400" b="1" dirty="0">
              <a:solidFill>
                <a:srgbClr val="002060"/>
              </a:solidFill>
              <a:latin typeface="+mn-ea"/>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以数值编码的形式存储</a:t>
            </a:r>
          </a:p>
          <a:p>
            <a:pPr marL="800100" lvl="1" indent="-342900">
              <a:lnSpc>
                <a:spcPct val="120000"/>
              </a:lnSpc>
              <a:buClr>
                <a:schemeClr val="accent5"/>
              </a:buClr>
              <a:buFont typeface="Wingdings" pitchFamily="2" charset="2"/>
              <a:buChar char="§"/>
            </a:pPr>
            <a:r>
              <a:rPr lang="en-US" altLang="zh-CN" sz="2400" b="1" dirty="0">
                <a:solidFill>
                  <a:srgbClr val="8B0012"/>
                </a:solidFill>
                <a:latin typeface="SimSun" panose="02010600030101010101" pitchFamily="2" charset="-122"/>
                <a:ea typeface="SimSun" panose="02010600030101010101" pitchFamily="2" charset="-122"/>
              </a:rPr>
              <a:t>ASCII, Unicode </a:t>
            </a:r>
            <a:r>
              <a:rPr lang="zh-CN" altLang="en-US" sz="2400" b="1" dirty="0">
                <a:solidFill>
                  <a:srgbClr val="8B0012"/>
                </a:solidFill>
                <a:latin typeface="SimSun" panose="02010600030101010101" pitchFamily="2" charset="-122"/>
                <a:ea typeface="SimSun" panose="02010600030101010101" pitchFamily="2" charset="-122"/>
              </a:rPr>
              <a:t>（</a:t>
            </a:r>
            <a:r>
              <a:rPr lang="en-US" altLang="zh-CN" sz="2400" b="1" dirty="0">
                <a:solidFill>
                  <a:srgbClr val="8B0012"/>
                </a:solidFill>
                <a:latin typeface="SimSun" panose="02010600030101010101" pitchFamily="2" charset="-122"/>
                <a:ea typeface="SimSun" panose="02010600030101010101" pitchFamily="2" charset="-122"/>
              </a:rPr>
              <a:t>Java, JavaScript, C#</a:t>
            </a:r>
            <a:r>
              <a:rPr lang="zh-CN" altLang="en-US" sz="2400" b="1" dirty="0">
                <a:solidFill>
                  <a:srgbClr val="8B0012"/>
                </a:solidFill>
                <a:latin typeface="SimSun" panose="02010600030101010101" pitchFamily="2" charset="-122"/>
                <a:ea typeface="SimSun" panose="02010600030101010101" pitchFamily="2" charset="-122"/>
              </a:rPr>
              <a:t>）</a:t>
            </a:r>
          </a:p>
        </p:txBody>
      </p:sp>
    </p:spTree>
    <p:extLst>
      <p:ext uri="{BB962C8B-B14F-4D97-AF65-F5344CB8AC3E}">
        <p14:creationId xmlns:p14="http://schemas.microsoft.com/office/powerpoint/2010/main" val="314667405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61699" y="971876"/>
            <a:ext cx="10459521" cy="5638467"/>
          </a:xfrm>
          <a:prstGeom prst="rect">
            <a:avLst/>
          </a:prstGeom>
          <a:noFill/>
        </p:spPr>
        <p:txBody>
          <a:bodyPr wrap="square" rtlCol="0">
            <a:spAutoFit/>
          </a:bodyPr>
          <a:lstStyle/>
          <a:p>
            <a:pPr indent="-342900">
              <a:lnSpc>
                <a:spcPct val="200000"/>
              </a:lnSpc>
              <a:buFont typeface="Wingdings" pitchFamily="2" charset="2"/>
              <a:buChar char="§"/>
            </a:pPr>
            <a:r>
              <a:rPr lang="en-US" altLang="zh-CN" sz="2800" b="1" dirty="0">
                <a:solidFill>
                  <a:srgbClr val="8B0012"/>
                </a:solidFill>
                <a:ea typeface="宋体" panose="02010600030101010101" pitchFamily="2" charset="-122"/>
              </a:rPr>
              <a:t>Unicode</a:t>
            </a:r>
            <a:endParaRPr lang="zh-CN" altLang="en-US" sz="2800" b="1" dirty="0">
              <a:solidFill>
                <a:srgbClr val="8B0012"/>
              </a:solidFill>
              <a:ea typeface="宋体" panose="02010600030101010101" pitchFamily="2" charset="-122"/>
            </a:endParaRPr>
          </a:p>
          <a:p>
            <a:pPr marL="800100" lvl="1" indent="-342900">
              <a:lnSpc>
                <a:spcPct val="120000"/>
              </a:lnSpc>
              <a:buClr>
                <a:schemeClr val="accent5"/>
              </a:buClr>
              <a:buFont typeface="Wingdings" pitchFamily="2" charset="2"/>
              <a:buChar char="§"/>
            </a:pPr>
            <a:r>
              <a:rPr lang="en-US" altLang="zh-CN" sz="2400" b="1" dirty="0">
                <a:solidFill>
                  <a:srgbClr val="002060"/>
                </a:solidFill>
                <a:ea typeface="SimSun" panose="02010600030101010101" pitchFamily="2" charset="-122"/>
              </a:rPr>
              <a:t>Unicode </a:t>
            </a:r>
            <a:r>
              <a:rPr lang="en-US" altLang="zh-CN" sz="2400" b="1" dirty="0">
                <a:solidFill>
                  <a:srgbClr val="FF0000"/>
                </a:solidFill>
                <a:ea typeface="SimSun" panose="02010600030101010101" pitchFamily="2" charset="-122"/>
              </a:rPr>
              <a:t>code point, rune</a:t>
            </a:r>
          </a:p>
          <a:p>
            <a:pPr marL="1257300" lvl="2" indent="-342900">
              <a:lnSpc>
                <a:spcPct val="120000"/>
              </a:lnSpc>
              <a:buClr>
                <a:schemeClr val="accent5"/>
              </a:buClr>
              <a:buFont typeface="Wingdings" pitchFamily="2" charset="2"/>
              <a:buChar char="§"/>
            </a:pPr>
            <a:r>
              <a:rPr lang="en-US" altLang="zh-CN" dirty="0">
                <a:latin typeface="Arial" panose="020B0604020202020204" pitchFamily="34" charset="0"/>
              </a:rPr>
              <a:t>Code point -----  a standard number for each character</a:t>
            </a:r>
          </a:p>
          <a:p>
            <a:pPr marL="1257300" lvl="2" indent="-342900">
              <a:lnSpc>
                <a:spcPct val="120000"/>
              </a:lnSpc>
              <a:buClr>
                <a:schemeClr val="accent5"/>
              </a:buClr>
              <a:buFont typeface="Wingdings" pitchFamily="2" charset="2"/>
              <a:buChar char="§"/>
            </a:pPr>
            <a:r>
              <a:rPr lang="en-US" altLang="zh-CN" dirty="0">
                <a:latin typeface="Arial" panose="020B0604020202020204" pitchFamily="34" charset="0"/>
              </a:rPr>
              <a:t>The encoding of each </a:t>
            </a:r>
            <a:r>
              <a:rPr lang="en-US" altLang="zh-CN" b="1" dirty="0">
                <a:solidFill>
                  <a:srgbClr val="FF0000"/>
                </a:solidFill>
                <a:latin typeface="Arial" panose="020B0604020202020204" pitchFamily="34" charset="0"/>
              </a:rPr>
              <a:t>Unicode</a:t>
            </a:r>
            <a:r>
              <a:rPr lang="en-US" altLang="zh-CN" dirty="0">
                <a:latin typeface="Arial" panose="020B0604020202020204" pitchFamily="34" charset="0"/>
              </a:rPr>
              <a:t> code point has the same size, 32 bits</a:t>
            </a:r>
          </a:p>
          <a:p>
            <a:pPr marL="800100" lvl="1" indent="-342900">
              <a:lnSpc>
                <a:spcPct val="120000"/>
              </a:lnSpc>
              <a:buClr>
                <a:schemeClr val="accent5"/>
              </a:buClr>
              <a:buFont typeface="Wingdings" pitchFamily="2" charset="2"/>
              <a:buChar char="§"/>
            </a:pPr>
            <a:r>
              <a:rPr lang="en-US" altLang="zh-CN" sz="2400" b="1" dirty="0">
                <a:solidFill>
                  <a:srgbClr val="002060"/>
                </a:solidFill>
                <a:ea typeface="SimSun" panose="02010600030101010101" pitchFamily="2" charset="-122"/>
              </a:rPr>
              <a:t>120000 characters</a:t>
            </a:r>
            <a:r>
              <a:rPr lang="zh-CN" altLang="en-US" sz="2400" b="1" dirty="0">
                <a:solidFill>
                  <a:srgbClr val="002060"/>
                </a:solidFill>
                <a:ea typeface="SimSun" panose="02010600030101010101" pitchFamily="2" charset="-122"/>
              </a:rPr>
              <a:t> </a:t>
            </a:r>
            <a:r>
              <a:rPr lang="en-US" altLang="zh-CN" sz="2400" b="1" dirty="0">
                <a:solidFill>
                  <a:srgbClr val="002060"/>
                </a:solidFill>
                <a:ea typeface="SimSun" panose="02010600030101010101" pitchFamily="2" charset="-122"/>
              </a:rPr>
              <a:t>in over 100 languages</a:t>
            </a:r>
            <a:endParaRPr lang="zh-CN" altLang="en-US" sz="2400" b="1" dirty="0">
              <a:solidFill>
                <a:srgbClr val="002060"/>
              </a:solidFill>
              <a:ea typeface="SimSun" panose="02010600030101010101" pitchFamily="2" charset="-122"/>
            </a:endParaRPr>
          </a:p>
          <a:p>
            <a:pPr marL="800100" lvl="1" indent="-342900">
              <a:lnSpc>
                <a:spcPct val="120000"/>
              </a:lnSpc>
              <a:buClr>
                <a:schemeClr val="accent5"/>
              </a:buClr>
              <a:buFont typeface="Wingdings" pitchFamily="2" charset="2"/>
              <a:buChar char="§"/>
            </a:pPr>
            <a:r>
              <a:rPr lang="en-US" altLang="zh-CN" sz="2400" b="1" dirty="0">
                <a:solidFill>
                  <a:srgbClr val="002060"/>
                </a:solidFill>
                <a:ea typeface="SimSun" panose="02010600030101010101" pitchFamily="2" charset="-122"/>
              </a:rPr>
              <a:t>The data type to hold a single rune is </a:t>
            </a:r>
            <a:r>
              <a:rPr lang="en-US" altLang="zh-CN" sz="2400" b="1" dirty="0">
                <a:solidFill>
                  <a:srgbClr val="FF0000"/>
                </a:solidFill>
                <a:ea typeface="SimSun" panose="02010600030101010101" pitchFamily="2" charset="-122"/>
              </a:rPr>
              <a:t>int32</a:t>
            </a:r>
            <a:endParaRPr lang="zh-CN" altLang="en-US" sz="2400" b="1" dirty="0">
              <a:solidFill>
                <a:srgbClr val="FF0000"/>
              </a:solidFill>
              <a:ea typeface="宋体" panose="02010600030101010101" pitchFamily="2" charset="-122"/>
            </a:endParaRPr>
          </a:p>
          <a:p>
            <a:pPr indent="-342900">
              <a:lnSpc>
                <a:spcPct val="200000"/>
              </a:lnSpc>
              <a:buFont typeface="Wingdings" pitchFamily="2" charset="2"/>
              <a:buChar char="§"/>
            </a:pPr>
            <a:r>
              <a:rPr lang="en-US" altLang="zh-CN" sz="2800" b="1" dirty="0">
                <a:solidFill>
                  <a:srgbClr val="8B0012"/>
                </a:solidFill>
                <a:ea typeface="宋体" panose="02010600030101010101" pitchFamily="2" charset="-122"/>
              </a:rPr>
              <a:t>UTF-8</a:t>
            </a:r>
            <a:endParaRPr lang="zh-CN" altLang="en-US" sz="2800" b="1" dirty="0">
              <a:solidFill>
                <a:srgbClr val="8B0012"/>
              </a:solidFill>
              <a:ea typeface="宋体" panose="02010600030101010101" pitchFamily="2" charset="-122"/>
            </a:endParaRPr>
          </a:p>
          <a:p>
            <a:pPr marL="800100" lvl="1" indent="-342900">
              <a:lnSpc>
                <a:spcPct val="120000"/>
              </a:lnSpc>
              <a:buClr>
                <a:schemeClr val="accent5"/>
              </a:buClr>
              <a:buFont typeface="Wingdings" pitchFamily="2" charset="2"/>
              <a:buChar char="§"/>
            </a:pPr>
            <a:r>
              <a:rPr lang="en-US" altLang="zh-CN" sz="2400" b="1" dirty="0">
                <a:solidFill>
                  <a:srgbClr val="002060"/>
                </a:solidFill>
                <a:ea typeface="SimSun" panose="02010600030101010101" pitchFamily="2" charset="-122"/>
              </a:rPr>
              <a:t>A </a:t>
            </a:r>
            <a:r>
              <a:rPr lang="en-US" altLang="zh-CN" sz="2400" b="1" dirty="0">
                <a:solidFill>
                  <a:srgbClr val="FF0000"/>
                </a:solidFill>
                <a:ea typeface="SimSun" panose="02010600030101010101" pitchFamily="2" charset="-122"/>
              </a:rPr>
              <a:t>variable-length encoding </a:t>
            </a:r>
            <a:r>
              <a:rPr lang="en-US" altLang="zh-CN" sz="2400" b="1" dirty="0">
                <a:solidFill>
                  <a:srgbClr val="002060"/>
                </a:solidFill>
                <a:ea typeface="SimSun" panose="02010600030101010101" pitchFamily="2" charset="-122"/>
              </a:rPr>
              <a:t>of Unicode code points as bytes</a:t>
            </a:r>
            <a:endParaRPr lang="zh-CN" altLang="en-US" sz="2400" b="1" dirty="0">
              <a:solidFill>
                <a:srgbClr val="002060"/>
              </a:solidFill>
              <a:ea typeface="SimSun" panose="02010600030101010101" pitchFamily="2" charset="-122"/>
            </a:endParaRPr>
          </a:p>
          <a:p>
            <a:pPr lvl="1">
              <a:lnSpc>
                <a:spcPct val="90000"/>
              </a:lnSpc>
            </a:pPr>
            <a:endParaRPr lang="en-US" altLang="zh-CN" sz="2000" dirty="0">
              <a:ea typeface="宋体" panose="02010600030101010101" pitchFamily="2" charset="-122"/>
            </a:endParaRPr>
          </a:p>
          <a:p>
            <a:pPr lvl="1">
              <a:lnSpc>
                <a:spcPct val="90000"/>
              </a:lnSpc>
            </a:pPr>
            <a:r>
              <a:rPr lang="en-US" altLang="zh-CN" sz="2000" dirty="0">
                <a:ea typeface="宋体" panose="02010600030101010101" pitchFamily="2" charset="-122"/>
              </a:rPr>
              <a:t>0xxxxxxx</a:t>
            </a:r>
            <a:r>
              <a:rPr lang="zh-CN" altLang="en-US" sz="2000" dirty="0">
                <a:ea typeface="宋体" panose="02010600030101010101" pitchFamily="2" charset="-122"/>
              </a:rPr>
              <a:t>                                             </a:t>
            </a:r>
            <a:r>
              <a:rPr lang="en-US" altLang="zh-CN" sz="2000" dirty="0" smtClean="0">
                <a:ea typeface="宋体" panose="02010600030101010101" pitchFamily="2" charset="-122"/>
              </a:rPr>
              <a:t>	runes </a:t>
            </a:r>
            <a:r>
              <a:rPr lang="en-US" altLang="zh-CN" sz="2000" dirty="0">
                <a:ea typeface="宋体" panose="02010600030101010101" pitchFamily="2" charset="-122"/>
              </a:rPr>
              <a:t>0-127 (ASCII)</a:t>
            </a:r>
            <a:endParaRPr lang="zh-CN" altLang="en-US" sz="2000" dirty="0">
              <a:ea typeface="宋体" panose="02010600030101010101" pitchFamily="2" charset="-122"/>
            </a:endParaRPr>
          </a:p>
          <a:p>
            <a:pPr lvl="1">
              <a:lnSpc>
                <a:spcPct val="90000"/>
              </a:lnSpc>
            </a:pPr>
            <a:r>
              <a:rPr lang="en-US" altLang="zh-CN" sz="2000" dirty="0">
                <a:ea typeface="宋体" panose="02010600030101010101" pitchFamily="2" charset="-122"/>
              </a:rPr>
              <a:t>110xxxxx 10xxxxxx                              </a:t>
            </a:r>
            <a:r>
              <a:rPr lang="en-US" altLang="zh-CN" sz="2000" dirty="0" smtClean="0">
                <a:ea typeface="宋体" panose="02010600030101010101" pitchFamily="2" charset="-122"/>
              </a:rPr>
              <a:t>	128-2047     </a:t>
            </a:r>
            <a:r>
              <a:rPr lang="en-US" altLang="zh-CN" sz="2000" dirty="0">
                <a:ea typeface="宋体" panose="02010600030101010101" pitchFamily="2" charset="-122"/>
              </a:rPr>
              <a:t>(value&lt;128 unused)</a:t>
            </a:r>
            <a:endParaRPr lang="zh-CN" altLang="en-US" sz="2000" dirty="0">
              <a:ea typeface="宋体" panose="02010600030101010101" pitchFamily="2" charset="-122"/>
            </a:endParaRPr>
          </a:p>
          <a:p>
            <a:pPr lvl="1">
              <a:lnSpc>
                <a:spcPct val="90000"/>
              </a:lnSpc>
            </a:pPr>
            <a:r>
              <a:rPr lang="en-US" altLang="zh-CN" sz="2000" dirty="0">
                <a:ea typeface="宋体" panose="02010600030101010101" pitchFamily="2" charset="-122"/>
              </a:rPr>
              <a:t>1110xxxx 10xxxxxx </a:t>
            </a:r>
            <a:r>
              <a:rPr lang="en-US" altLang="zh-CN" sz="2000" dirty="0" err="1">
                <a:ea typeface="宋体" panose="02010600030101010101" pitchFamily="2" charset="-122"/>
              </a:rPr>
              <a:t>10xxxxxx</a:t>
            </a:r>
            <a:r>
              <a:rPr lang="en-US" altLang="zh-CN" sz="2000" dirty="0">
                <a:ea typeface="宋体" panose="02010600030101010101" pitchFamily="2" charset="-122"/>
              </a:rPr>
              <a:t>                </a:t>
            </a:r>
            <a:r>
              <a:rPr lang="en-US" altLang="zh-CN" sz="2000" dirty="0" smtClean="0">
                <a:ea typeface="宋体" panose="02010600030101010101" pitchFamily="2" charset="-122"/>
              </a:rPr>
              <a:t>	2048-65535  </a:t>
            </a:r>
            <a:r>
              <a:rPr lang="en-US" altLang="zh-CN" sz="2000" dirty="0">
                <a:ea typeface="宋体" panose="02010600030101010101" pitchFamily="2" charset="-122"/>
              </a:rPr>
              <a:t>(value&lt;2048 unused)</a:t>
            </a:r>
          </a:p>
          <a:p>
            <a:pPr lvl="1">
              <a:lnSpc>
                <a:spcPct val="90000"/>
              </a:lnSpc>
            </a:pPr>
            <a:r>
              <a:rPr lang="en-US" altLang="zh-CN" sz="2000" dirty="0">
                <a:ea typeface="宋体" panose="02010600030101010101" pitchFamily="2" charset="-122"/>
              </a:rPr>
              <a:t>11110xxx 10xxxxxx 10xxxxxx </a:t>
            </a:r>
            <a:r>
              <a:rPr lang="en-US" altLang="zh-CN" sz="2000" dirty="0" err="1">
                <a:ea typeface="宋体" panose="02010600030101010101" pitchFamily="2" charset="-122"/>
              </a:rPr>
              <a:t>10xxxxxx</a:t>
            </a:r>
            <a:r>
              <a:rPr lang="en-US" altLang="zh-CN" sz="2000" dirty="0">
                <a:ea typeface="宋体" panose="02010600030101010101" pitchFamily="2" charset="-122"/>
              </a:rPr>
              <a:t>  </a:t>
            </a:r>
            <a:r>
              <a:rPr lang="en-US" altLang="zh-CN" sz="2000" dirty="0" smtClean="0">
                <a:ea typeface="宋体" panose="02010600030101010101" pitchFamily="2" charset="-122"/>
              </a:rPr>
              <a:t>	65536-0x10ffff </a:t>
            </a:r>
            <a:r>
              <a:rPr lang="en-US" altLang="zh-CN" dirty="0">
                <a:ea typeface="宋体" panose="02010600030101010101" pitchFamily="2" charset="-122"/>
              </a:rPr>
              <a:t>(other values unused)</a:t>
            </a:r>
            <a:endParaRPr lang="zh-CN" altLang="en-US" dirty="0">
              <a:ea typeface="宋体" panose="02010600030101010101" pitchFamily="2" charset="-122"/>
            </a:endParaRPr>
          </a:p>
        </p:txBody>
      </p:sp>
      <p:sp>
        <p:nvSpPr>
          <p:cNvPr id="6" name="TextBox 8"/>
          <p:cNvSpPr txBox="1"/>
          <p:nvPr/>
        </p:nvSpPr>
        <p:spPr>
          <a:xfrm>
            <a:off x="671721" y="561632"/>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smtClean="0">
                <a:solidFill>
                  <a:prstClr val="black">
                    <a:lumMod val="65000"/>
                    <a:lumOff val="35000"/>
                  </a:prstClr>
                </a:solidFill>
                <a:ea typeface="微软雅黑" panose="020B0503020204020204" charset="-122"/>
                <a:sym typeface="Arial" panose="020B0604020202020204" pitchFamily="34" charset="0"/>
              </a:rPr>
              <a:t>Unicode</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47969138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UTF-8 encoding</a:t>
            </a:r>
            <a:endParaRPr lang="zh-CN" altLang="en-US" sz="325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pic>
        <p:nvPicPr>
          <p:cNvPr id="7" name="Picture 3">
            <a:extLst>
              <a:ext uri="{FF2B5EF4-FFF2-40B4-BE49-F238E27FC236}">
                <a16:creationId xmlns:a16="http://schemas.microsoft.com/office/drawing/2014/main" xmlns="" id="{C1C5FFBC-AE6A-8F49-901C-EC8D3004A3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814" y="1049020"/>
            <a:ext cx="7721929" cy="441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83" y="4366192"/>
            <a:ext cx="483870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3352" y="5604442"/>
            <a:ext cx="472440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2165" y="5717398"/>
            <a:ext cx="21431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6914" y="4661779"/>
            <a:ext cx="3960426" cy="803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207556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11" name="TextBox 8">
            <a:extLst>
              <a:ext uri="{FF2B5EF4-FFF2-40B4-BE49-F238E27FC236}">
                <a16:creationId xmlns:a16="http://schemas.microsoft.com/office/drawing/2014/main" xmlns="" id="{37E21D30-0E30-0A46-8D66-26EA3492476B}"/>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字符串类型</a:t>
            </a:r>
          </a:p>
        </p:txBody>
      </p:sp>
      <p:sp>
        <p:nvSpPr>
          <p:cNvPr id="12" name="文本框 8">
            <a:extLst>
              <a:ext uri="{FF2B5EF4-FFF2-40B4-BE49-F238E27FC236}">
                <a16:creationId xmlns:a16="http://schemas.microsoft.com/office/drawing/2014/main" xmlns="" id="{E68CF9E4-474D-F34A-8159-49EE76D5F4A6}"/>
              </a:ext>
            </a:extLst>
          </p:cNvPr>
          <p:cNvSpPr txBox="1"/>
          <p:nvPr/>
        </p:nvSpPr>
        <p:spPr>
          <a:xfrm>
            <a:off x="657431" y="1242010"/>
            <a:ext cx="7782210" cy="5351850"/>
          </a:xfrm>
          <a:prstGeom prst="rect">
            <a:avLst/>
          </a:prstGeom>
          <a:noFill/>
        </p:spPr>
        <p:txBody>
          <a:bodyPr wrap="square" rtlCol="0">
            <a:spAutoFit/>
          </a:bodyPr>
          <a:lstStyle/>
          <a:p>
            <a:pPr indent="-342900">
              <a:lnSpc>
                <a:spcPct val="200000"/>
              </a:lnSpc>
              <a:buClr>
                <a:schemeClr val="accent5"/>
              </a:buClr>
              <a:buFont typeface="Wingdings" pitchFamily="2" charset="2"/>
              <a:buChar char="§"/>
            </a:pPr>
            <a:r>
              <a:rPr lang="zh-CN" altLang="en-US" sz="2400" b="1" dirty="0">
                <a:solidFill>
                  <a:srgbClr val="002060"/>
                </a:solidFill>
                <a:latin typeface="+mn-ea"/>
                <a:ea typeface="宋体" panose="02010600030101010101" pitchFamily="2" charset="-122"/>
                <a:cs typeface="Microsoft Sans Serif" panose="020B0604020202020204" pitchFamily="34" charset="0"/>
              </a:rPr>
              <a:t>设计时需考虑的问题</a:t>
            </a: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它是一种基本类型还是仅仅是一种特殊的数组？</a:t>
            </a: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其对象的长度是静态的还是动态的值为字符序列</a:t>
            </a:r>
            <a:endParaRPr lang="en-US" altLang="zh-CN" sz="2400" b="1" dirty="0">
              <a:solidFill>
                <a:srgbClr val="8B0012"/>
              </a:solidFill>
              <a:latin typeface="SimSun" panose="02010600030101010101" pitchFamily="2" charset="-122"/>
              <a:ea typeface="SimSun" panose="02010600030101010101" pitchFamily="2" charset="-122"/>
            </a:endParaRPr>
          </a:p>
          <a:p>
            <a:pPr indent="-342900">
              <a:lnSpc>
                <a:spcPct val="200000"/>
              </a:lnSpc>
              <a:buClr>
                <a:schemeClr val="accent5"/>
              </a:buClr>
              <a:buFont typeface="Wingdings" pitchFamily="2" charset="2"/>
              <a:buChar char="§"/>
            </a:pPr>
            <a:r>
              <a:rPr lang="zh-CN" altLang="en-US" sz="2400" b="1" dirty="0">
                <a:solidFill>
                  <a:srgbClr val="002060"/>
                </a:solidFill>
                <a:latin typeface="+mn-ea"/>
                <a:ea typeface="宋体" panose="02010600030101010101" pitchFamily="2" charset="-122"/>
                <a:cs typeface="Microsoft Sans Serif" panose="020B0604020202020204" pitchFamily="34" charset="0"/>
              </a:rPr>
              <a:t>值为字符序列</a:t>
            </a:r>
            <a:endParaRPr lang="en-US" altLang="zh-CN" sz="2400" b="1" dirty="0">
              <a:solidFill>
                <a:srgbClr val="002060"/>
              </a:solidFill>
              <a:latin typeface="+mn-ea"/>
              <a:ea typeface="宋体" panose="02010600030101010101" pitchFamily="2" charset="-122"/>
              <a:cs typeface="Microsoft Sans Serif" panose="020B0604020202020204" pitchFamily="34" charset="0"/>
            </a:endParaRPr>
          </a:p>
          <a:p>
            <a:pPr indent="-342900">
              <a:lnSpc>
                <a:spcPct val="200000"/>
              </a:lnSpc>
              <a:buClr>
                <a:schemeClr val="accent5"/>
              </a:buClr>
              <a:buFont typeface="Wingdings" pitchFamily="2" charset="2"/>
              <a:buChar char="§"/>
            </a:pPr>
            <a:r>
              <a:rPr lang="zh-CN" altLang="en-US" sz="2400" b="1" dirty="0">
                <a:solidFill>
                  <a:srgbClr val="002060"/>
                </a:solidFill>
                <a:latin typeface="+mn-ea"/>
                <a:ea typeface="宋体" panose="02010600030101010101" pitchFamily="2" charset="-122"/>
                <a:cs typeface="Microsoft Sans Serif" panose="020B0604020202020204" pitchFamily="34" charset="0"/>
              </a:rPr>
              <a:t>操作</a:t>
            </a:r>
            <a:endParaRPr lang="en-US" altLang="zh-CN" sz="2400" b="1" dirty="0">
              <a:solidFill>
                <a:srgbClr val="002060"/>
              </a:solidFill>
              <a:latin typeface="+mn-ea"/>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赋值</a:t>
            </a: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比较（</a:t>
            </a:r>
            <a:r>
              <a:rPr lang="en-US" altLang="zh-CN" sz="2400" b="1" dirty="0">
                <a:solidFill>
                  <a:srgbClr val="8B0012"/>
                </a:solidFill>
                <a:latin typeface="SimSun" panose="02010600030101010101" pitchFamily="2" charset="-122"/>
                <a:ea typeface="SimSun" panose="02010600030101010101" pitchFamily="2" charset="-122"/>
              </a:rPr>
              <a:t>=, &gt;</a:t>
            </a:r>
            <a:r>
              <a:rPr lang="zh-CN" altLang="en-US" sz="2400" b="1" dirty="0">
                <a:solidFill>
                  <a:srgbClr val="8B0012"/>
                </a:solidFill>
                <a:latin typeface="SimSun" panose="02010600030101010101" pitchFamily="2" charset="-122"/>
                <a:ea typeface="SimSun" panose="02010600030101010101" pitchFamily="2" charset="-122"/>
              </a:rPr>
              <a:t>等等）</a:t>
            </a: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连接</a:t>
            </a: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子串引用 </a:t>
            </a:r>
            <a:r>
              <a:rPr lang="en-US" altLang="zh-CN" sz="2400" b="1" dirty="0">
                <a:solidFill>
                  <a:srgbClr val="8B0012"/>
                </a:solidFill>
                <a:latin typeface="SimSun" panose="02010600030101010101" pitchFamily="2" charset="-122"/>
                <a:ea typeface="SimSun" panose="02010600030101010101" pitchFamily="2" charset="-122"/>
              </a:rPr>
              <a:t>s[</a:t>
            </a:r>
            <a:r>
              <a:rPr lang="en-US" altLang="zh-CN" sz="2400" b="1" dirty="0" err="1">
                <a:solidFill>
                  <a:srgbClr val="8B0012"/>
                </a:solidFill>
                <a:latin typeface="SimSun" panose="02010600030101010101" pitchFamily="2" charset="-122"/>
                <a:ea typeface="SimSun" panose="02010600030101010101" pitchFamily="2" charset="-122"/>
              </a:rPr>
              <a:t>i</a:t>
            </a:r>
            <a:r>
              <a:rPr lang="en-US" altLang="zh-CN" sz="2400" b="1" dirty="0">
                <a:solidFill>
                  <a:srgbClr val="8B0012"/>
                </a:solidFill>
                <a:latin typeface="SimSun" panose="02010600030101010101" pitchFamily="2" charset="-122"/>
                <a:ea typeface="SimSun" panose="02010600030101010101" pitchFamily="2" charset="-122"/>
              </a:rPr>
              <a:t>, j]</a:t>
            </a:r>
            <a:endParaRPr lang="zh-CN" altLang="en-US" sz="2400" b="1" dirty="0">
              <a:solidFill>
                <a:srgbClr val="8B0012"/>
              </a:solidFill>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模式匹配</a:t>
            </a:r>
          </a:p>
        </p:txBody>
      </p:sp>
    </p:spTree>
    <p:extLst>
      <p:ext uri="{BB962C8B-B14F-4D97-AF65-F5344CB8AC3E}">
        <p14:creationId xmlns:p14="http://schemas.microsoft.com/office/powerpoint/2010/main" val="136479471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11" name="TextBox 8">
            <a:extLst>
              <a:ext uri="{FF2B5EF4-FFF2-40B4-BE49-F238E27FC236}">
                <a16:creationId xmlns:a16="http://schemas.microsoft.com/office/drawing/2014/main" xmlns="" id="{37E21D30-0E30-0A46-8D66-26EA3492476B}"/>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字符串类型</a:t>
            </a:r>
          </a:p>
        </p:txBody>
      </p:sp>
      <p:sp>
        <p:nvSpPr>
          <p:cNvPr id="12" name="文本框 8">
            <a:extLst>
              <a:ext uri="{FF2B5EF4-FFF2-40B4-BE49-F238E27FC236}">
                <a16:creationId xmlns:a16="http://schemas.microsoft.com/office/drawing/2014/main" xmlns="" id="{E68CF9E4-474D-F34A-8159-49EE76D5F4A6}"/>
              </a:ext>
            </a:extLst>
          </p:cNvPr>
          <p:cNvSpPr txBox="1"/>
          <p:nvPr/>
        </p:nvSpPr>
        <p:spPr>
          <a:xfrm>
            <a:off x="762659" y="1014591"/>
            <a:ext cx="11039474" cy="5647315"/>
          </a:xfrm>
          <a:prstGeom prst="rect">
            <a:avLst/>
          </a:prstGeom>
          <a:noFill/>
        </p:spPr>
        <p:txBody>
          <a:bodyPr wrap="square" rtlCol="0">
            <a:spAutoFit/>
          </a:bodyPr>
          <a:lstStyle/>
          <a:p>
            <a:pPr indent="-342900">
              <a:lnSpc>
                <a:spcPct val="200000"/>
              </a:lnSpc>
              <a:buClr>
                <a:schemeClr val="accent5"/>
              </a:buClr>
              <a:buFont typeface="Wingdings" pitchFamily="2" charset="2"/>
              <a:buChar char="§"/>
            </a:pPr>
            <a:r>
              <a:rPr lang="en-US" altLang="zh-CN" sz="2400" b="1" dirty="0">
                <a:solidFill>
                  <a:srgbClr val="002060"/>
                </a:solidFill>
                <a:latin typeface="+mn-ea"/>
                <a:ea typeface="宋体" panose="02010600030101010101" pitchFamily="2" charset="-122"/>
                <a:cs typeface="Microsoft Sans Serif" panose="020B0604020202020204" pitchFamily="34" charset="0"/>
              </a:rPr>
              <a:t>Pascal</a:t>
            </a:r>
            <a:endParaRPr lang="zh-CN" altLang="en-US" sz="24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b="1" dirty="0">
                <a:solidFill>
                  <a:srgbClr val="8B0012"/>
                </a:solidFill>
                <a:ea typeface="宋体" panose="02010600030101010101" pitchFamily="2" charset="-122"/>
              </a:rPr>
              <a:t>非基本类型</a:t>
            </a:r>
            <a:r>
              <a:rPr lang="zh-CN" altLang="en-US" sz="2400" b="1" dirty="0">
                <a:ea typeface="宋体" panose="02010600030101010101" pitchFamily="2" charset="-122"/>
              </a:rPr>
              <a:t>；</a:t>
            </a:r>
            <a:r>
              <a:rPr lang="zh-CN" altLang="en-US" sz="2400" b="1" dirty="0">
                <a:solidFill>
                  <a:srgbClr val="002060"/>
                </a:solidFill>
                <a:latin typeface="SimSun" panose="02010600030101010101" pitchFamily="2" charset="-122"/>
                <a:ea typeface="SimSun" panose="02010600030101010101" pitchFamily="2" charset="-122"/>
              </a:rPr>
              <a:t>仅仅支持（对于组装的数组）赋值和比较操作</a:t>
            </a:r>
          </a:p>
          <a:p>
            <a:pPr indent="-342900">
              <a:lnSpc>
                <a:spcPct val="200000"/>
              </a:lnSpc>
              <a:buClr>
                <a:schemeClr val="accent5"/>
              </a:buClr>
              <a:buFont typeface="Wingdings" pitchFamily="2" charset="2"/>
              <a:buChar char="§"/>
            </a:pPr>
            <a:r>
              <a:rPr lang="en-US" altLang="zh-CN" sz="2400" b="1" dirty="0">
                <a:solidFill>
                  <a:srgbClr val="002060"/>
                </a:solidFill>
                <a:latin typeface="+mn-ea"/>
                <a:ea typeface="宋体" panose="02010600030101010101" pitchFamily="2" charset="-122"/>
                <a:cs typeface="Microsoft Sans Serif" panose="020B0604020202020204" pitchFamily="34" charset="0"/>
              </a:rPr>
              <a:t>C</a:t>
            </a:r>
            <a:r>
              <a:rPr lang="zh-CN" altLang="en-US" sz="2400" b="1" dirty="0">
                <a:solidFill>
                  <a:srgbClr val="002060"/>
                </a:solidFill>
                <a:latin typeface="+mn-ea"/>
                <a:ea typeface="宋体" panose="02010600030101010101" pitchFamily="2" charset="-122"/>
                <a:cs typeface="Microsoft Sans Serif" panose="020B0604020202020204" pitchFamily="34" charset="0"/>
              </a:rPr>
              <a:t>和</a:t>
            </a:r>
            <a:r>
              <a:rPr lang="en-US" altLang="zh-CN" sz="2400" b="1" dirty="0">
                <a:solidFill>
                  <a:srgbClr val="002060"/>
                </a:solidFill>
                <a:latin typeface="+mn-ea"/>
                <a:ea typeface="宋体" panose="02010600030101010101" pitchFamily="2" charset="-122"/>
                <a:cs typeface="Microsoft Sans Serif" panose="020B0604020202020204" pitchFamily="34" charset="0"/>
              </a:rPr>
              <a:t>C++</a:t>
            </a:r>
          </a:p>
          <a:p>
            <a:pPr marL="800100" lvl="1" indent="-342900">
              <a:lnSpc>
                <a:spcPct val="120000"/>
              </a:lnSpc>
              <a:buClr>
                <a:schemeClr val="accent5"/>
              </a:buClr>
              <a:buFont typeface="Wingdings" pitchFamily="2" charset="2"/>
              <a:buChar char="§"/>
            </a:pPr>
            <a:r>
              <a:rPr lang="zh-CN" altLang="en-US" sz="2400" b="1" dirty="0">
                <a:solidFill>
                  <a:srgbClr val="8B0012"/>
                </a:solidFill>
                <a:ea typeface="宋体" panose="02010600030101010101" pitchFamily="2" charset="-122"/>
              </a:rPr>
              <a:t>非基本类型</a:t>
            </a:r>
            <a:r>
              <a:rPr lang="zh-CN" altLang="en-US" sz="2400" b="1" dirty="0">
                <a:ea typeface="宋体" panose="02010600030101010101" pitchFamily="2" charset="-122"/>
              </a:rPr>
              <a:t>；</a:t>
            </a:r>
            <a:r>
              <a:rPr lang="zh-CN" altLang="en-US" sz="2400" b="1" dirty="0">
                <a:solidFill>
                  <a:srgbClr val="002060"/>
                </a:solidFill>
                <a:latin typeface="SimSun" panose="02010600030101010101" pitchFamily="2" charset="-122"/>
                <a:ea typeface="SimSun" panose="02010600030101010101" pitchFamily="2" charset="-122"/>
              </a:rPr>
              <a:t>使用</a:t>
            </a:r>
            <a:r>
              <a:rPr lang="en-US" altLang="zh-CN" sz="2400" b="1" dirty="0">
                <a:solidFill>
                  <a:srgbClr val="002060"/>
                </a:solidFill>
                <a:latin typeface="SimSun" panose="02010600030101010101" pitchFamily="2" charset="-122"/>
                <a:ea typeface="SimSun" panose="02010600030101010101" pitchFamily="2" charset="-122"/>
              </a:rPr>
              <a:t>char</a:t>
            </a:r>
            <a:r>
              <a:rPr lang="zh-CN" altLang="en-US" sz="2400" b="1" dirty="0">
                <a:solidFill>
                  <a:srgbClr val="002060"/>
                </a:solidFill>
                <a:latin typeface="SimSun" panose="02010600030101010101" pitchFamily="2" charset="-122"/>
                <a:ea typeface="SimSun" panose="02010600030101010101" pitchFamily="2" charset="-122"/>
              </a:rPr>
              <a:t>数组以及提供操作的库函数</a:t>
            </a:r>
            <a:endParaRPr lang="en-US" altLang="zh-CN" sz="2400" b="1" dirty="0">
              <a:solidFill>
                <a:srgbClr val="002060"/>
              </a:solidFill>
              <a:latin typeface="SimSun" panose="02010600030101010101" pitchFamily="2" charset="-122"/>
              <a:ea typeface="SimSun" panose="02010600030101010101" pitchFamily="2" charset="-122"/>
            </a:endParaRPr>
          </a:p>
          <a:p>
            <a:pPr indent="-342900">
              <a:lnSpc>
                <a:spcPct val="200000"/>
              </a:lnSpc>
              <a:buClr>
                <a:schemeClr val="accent5"/>
              </a:buClr>
              <a:buFont typeface="Wingdings" pitchFamily="2" charset="2"/>
              <a:buChar char="§"/>
            </a:pPr>
            <a:r>
              <a:rPr lang="en-US" altLang="zh-CN" sz="2400" b="1" dirty="0">
                <a:solidFill>
                  <a:srgbClr val="002060"/>
                </a:solidFill>
                <a:latin typeface="+mn-ea"/>
                <a:ea typeface="宋体" panose="02010600030101010101" pitchFamily="2" charset="-122"/>
                <a:cs typeface="Microsoft Sans Serif" panose="020B0604020202020204" pitchFamily="34" charset="0"/>
              </a:rPr>
              <a:t>Ada, FORTRAN90, BASIC</a:t>
            </a: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基本类型</a:t>
            </a:r>
          </a:p>
          <a:p>
            <a:pPr marL="800100" lvl="1" indent="-342900">
              <a:lnSpc>
                <a:spcPct val="12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赋值，比较，连接，子串引用；</a:t>
            </a:r>
            <a:r>
              <a:rPr lang="en-US" altLang="zh-CN" sz="2400" b="1" dirty="0">
                <a:solidFill>
                  <a:srgbClr val="002060"/>
                </a:solidFill>
                <a:latin typeface="SimSun" panose="02010600030101010101" pitchFamily="2" charset="-122"/>
                <a:ea typeface="SimSun" panose="02010600030101010101" pitchFamily="2" charset="-122"/>
              </a:rPr>
              <a:t>FORTRAN</a:t>
            </a:r>
            <a:r>
              <a:rPr lang="zh-CN" altLang="en-US" sz="2400" b="1" dirty="0">
                <a:solidFill>
                  <a:srgbClr val="002060"/>
                </a:solidFill>
                <a:latin typeface="SimSun" panose="02010600030101010101" pitchFamily="2" charset="-122"/>
                <a:ea typeface="SimSun" panose="02010600030101010101" pitchFamily="2" charset="-122"/>
              </a:rPr>
              <a:t>内置模式匹配功能</a:t>
            </a:r>
          </a:p>
          <a:p>
            <a:pPr marL="800100" lvl="1" indent="-342900">
              <a:lnSpc>
                <a:spcPct val="12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例如（</a:t>
            </a:r>
            <a:r>
              <a:rPr lang="en-US" altLang="zh-CN" sz="2400" b="1" dirty="0">
                <a:solidFill>
                  <a:srgbClr val="002060"/>
                </a:solidFill>
                <a:latin typeface="SimSun" panose="02010600030101010101" pitchFamily="2" charset="-122"/>
                <a:ea typeface="SimSun" panose="02010600030101010101" pitchFamily="2" charset="-122"/>
              </a:rPr>
              <a:t>Ada</a:t>
            </a:r>
            <a:r>
              <a:rPr lang="zh-CN" altLang="en-US" sz="2400" b="1" dirty="0">
                <a:solidFill>
                  <a:srgbClr val="002060"/>
                </a:solidFill>
                <a:latin typeface="SimSun" panose="02010600030101010101" pitchFamily="2" charset="-122"/>
                <a:ea typeface="SimSun" panose="02010600030101010101" pitchFamily="2" charset="-122"/>
              </a:rPr>
              <a:t>）：</a:t>
            </a:r>
            <a:r>
              <a:rPr lang="en-US" altLang="zh-CN" sz="2400" b="1" dirty="0">
                <a:solidFill>
                  <a:srgbClr val="002060"/>
                </a:solidFill>
                <a:latin typeface="SimSun" panose="02010600030101010101" pitchFamily="2" charset="-122"/>
                <a:ea typeface="SimSun" panose="02010600030101010101" pitchFamily="2" charset="-122"/>
              </a:rPr>
              <a:t>N := N1 &amp; N2</a:t>
            </a:r>
            <a:r>
              <a:rPr lang="zh-CN" altLang="en-US" sz="2400" b="1" dirty="0">
                <a:solidFill>
                  <a:srgbClr val="002060"/>
                </a:solidFill>
                <a:latin typeface="SimSun" panose="02010600030101010101" pitchFamily="2" charset="-122"/>
                <a:ea typeface="SimSun" panose="02010600030101010101" pitchFamily="2" charset="-122"/>
              </a:rPr>
              <a:t>（连接）；</a:t>
            </a:r>
            <a:r>
              <a:rPr lang="en-US" altLang="zh-CN" sz="2400" b="1" dirty="0">
                <a:solidFill>
                  <a:srgbClr val="002060"/>
                </a:solidFill>
                <a:latin typeface="SimSun" panose="02010600030101010101" pitchFamily="2" charset="-122"/>
                <a:ea typeface="SimSun" panose="02010600030101010101" pitchFamily="2" charset="-122"/>
              </a:rPr>
              <a:t>N(2..4)</a:t>
            </a:r>
            <a:r>
              <a:rPr lang="zh-CN" altLang="en-US" sz="2400" b="1" dirty="0">
                <a:solidFill>
                  <a:srgbClr val="002060"/>
                </a:solidFill>
                <a:latin typeface="SimSun" panose="02010600030101010101" pitchFamily="2" charset="-122"/>
                <a:ea typeface="SimSun" panose="02010600030101010101" pitchFamily="2" charset="-122"/>
              </a:rPr>
              <a:t>（子串引用）</a:t>
            </a:r>
            <a:endParaRPr lang="en-US" altLang="zh-CN" sz="2400" b="1" dirty="0">
              <a:solidFill>
                <a:srgbClr val="002060"/>
              </a:solidFill>
              <a:latin typeface="SimSun" panose="02010600030101010101" pitchFamily="2" charset="-122"/>
              <a:ea typeface="SimSun" panose="02010600030101010101" pitchFamily="2" charset="-122"/>
            </a:endParaRPr>
          </a:p>
          <a:p>
            <a:pPr indent="-342900">
              <a:lnSpc>
                <a:spcPct val="200000"/>
              </a:lnSpc>
              <a:buClr>
                <a:schemeClr val="accent5"/>
              </a:buClr>
              <a:buFont typeface="Wingdings" pitchFamily="2" charset="2"/>
              <a:buChar char="§"/>
            </a:pPr>
            <a:r>
              <a:rPr lang="en-US" altLang="zh-CN" sz="2400" b="1" dirty="0">
                <a:solidFill>
                  <a:srgbClr val="002060"/>
                </a:solidFill>
                <a:latin typeface="+mn-ea"/>
                <a:ea typeface="宋体" panose="02010600030101010101" pitchFamily="2" charset="-122"/>
                <a:cs typeface="Microsoft Sans Serif" panose="020B0604020202020204" pitchFamily="34" charset="0"/>
              </a:rPr>
              <a:t>SNOBOL4</a:t>
            </a:r>
            <a:r>
              <a:rPr lang="zh-CN" altLang="en-US" sz="2400" b="1" dirty="0">
                <a:solidFill>
                  <a:srgbClr val="002060"/>
                </a:solidFill>
                <a:latin typeface="+mn-ea"/>
                <a:ea typeface="宋体" panose="02010600030101010101" pitchFamily="2" charset="-122"/>
                <a:cs typeface="Microsoft Sans Serif" panose="020B0604020202020204" pitchFamily="34" charset="0"/>
              </a:rPr>
              <a:t>（一种字符串操作语言）</a:t>
            </a:r>
            <a:endParaRPr lang="en-US" altLang="zh-CN" sz="24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基本类型；</a:t>
            </a:r>
            <a:r>
              <a:rPr lang="zh-CN" altLang="en-US" sz="2400" b="1" dirty="0">
                <a:solidFill>
                  <a:srgbClr val="002060"/>
                </a:solidFill>
                <a:latin typeface="SimSun" panose="02010600030101010101" pitchFamily="2" charset="-122"/>
                <a:ea typeface="SimSun" panose="02010600030101010101" pitchFamily="2" charset="-122"/>
              </a:rPr>
              <a:t>许多操作，包括精巧的模式匹配</a:t>
            </a:r>
          </a:p>
        </p:txBody>
      </p:sp>
    </p:spTree>
    <p:extLst>
      <p:ext uri="{BB962C8B-B14F-4D97-AF65-F5344CB8AC3E}">
        <p14:creationId xmlns:p14="http://schemas.microsoft.com/office/powerpoint/2010/main" val="277720539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11" name="TextBox 8">
            <a:extLst>
              <a:ext uri="{FF2B5EF4-FFF2-40B4-BE49-F238E27FC236}">
                <a16:creationId xmlns:a16="http://schemas.microsoft.com/office/drawing/2014/main" xmlns="" id="{37E21D30-0E30-0A46-8D66-26EA3492476B}"/>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字符串类型</a:t>
            </a:r>
          </a:p>
        </p:txBody>
      </p:sp>
      <p:sp>
        <p:nvSpPr>
          <p:cNvPr id="12" name="文本框 8">
            <a:extLst>
              <a:ext uri="{FF2B5EF4-FFF2-40B4-BE49-F238E27FC236}">
                <a16:creationId xmlns:a16="http://schemas.microsoft.com/office/drawing/2014/main" xmlns="" id="{E68CF9E4-474D-F34A-8159-49EE76D5F4A6}"/>
              </a:ext>
            </a:extLst>
          </p:cNvPr>
          <p:cNvSpPr txBox="1"/>
          <p:nvPr/>
        </p:nvSpPr>
        <p:spPr>
          <a:xfrm>
            <a:off x="657431" y="1370191"/>
            <a:ext cx="11039474" cy="4613186"/>
          </a:xfrm>
          <a:prstGeom prst="rect">
            <a:avLst/>
          </a:prstGeom>
          <a:noFill/>
        </p:spPr>
        <p:txBody>
          <a:bodyPr wrap="square" rtlCol="0">
            <a:spAutoFit/>
          </a:bodyPr>
          <a:lstStyle/>
          <a:p>
            <a:pPr indent="-342900">
              <a:lnSpc>
                <a:spcPct val="200000"/>
              </a:lnSpc>
              <a:buClr>
                <a:schemeClr val="accent5"/>
              </a:buClr>
              <a:buFont typeface="Wingdings" pitchFamily="2" charset="2"/>
              <a:buChar char="§"/>
            </a:pPr>
            <a:r>
              <a:rPr lang="en-US" altLang="zh-CN" sz="2400" b="1" dirty="0">
                <a:solidFill>
                  <a:srgbClr val="002060"/>
                </a:solidFill>
                <a:latin typeface="+mn-ea"/>
                <a:ea typeface="宋体" panose="02010600030101010101" pitchFamily="2" charset="-122"/>
                <a:cs typeface="Microsoft Sans Serif" panose="020B0604020202020204" pitchFamily="34" charset="0"/>
              </a:rPr>
              <a:t>Perl</a:t>
            </a:r>
            <a:r>
              <a:rPr lang="zh-CN" altLang="en-US" sz="2400" b="1" dirty="0">
                <a:solidFill>
                  <a:srgbClr val="002060"/>
                </a:solidFill>
                <a:latin typeface="+mn-ea"/>
                <a:ea typeface="宋体" panose="02010600030101010101" pitchFamily="2" charset="-122"/>
                <a:cs typeface="Microsoft Sans Serif" panose="020B0604020202020204" pitchFamily="34" charset="0"/>
              </a:rPr>
              <a:t>和</a:t>
            </a:r>
            <a:r>
              <a:rPr lang="en-US" altLang="zh-CN" sz="2400" b="1" dirty="0" err="1">
                <a:solidFill>
                  <a:srgbClr val="002060"/>
                </a:solidFill>
                <a:latin typeface="+mn-ea"/>
                <a:ea typeface="宋体" panose="02010600030101010101" pitchFamily="2" charset="-122"/>
                <a:cs typeface="Microsoft Sans Serif" panose="020B0604020202020204" pitchFamily="34" charset="0"/>
              </a:rPr>
              <a:t>Javascript</a:t>
            </a:r>
            <a:endParaRPr lang="zh-CN" altLang="en-US" sz="24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b="1" dirty="0">
                <a:solidFill>
                  <a:srgbClr val="8B0012"/>
                </a:solidFill>
                <a:ea typeface="宋体" panose="02010600030101010101" pitchFamily="2" charset="-122"/>
              </a:rPr>
              <a:t>用正则表达式定义模式</a:t>
            </a:r>
          </a:p>
          <a:p>
            <a:pPr marL="800100" lvl="1" indent="-342900">
              <a:lnSpc>
                <a:spcPct val="120000"/>
              </a:lnSpc>
              <a:buClr>
                <a:schemeClr val="accent5"/>
              </a:buClr>
              <a:buFont typeface="Wingdings" pitchFamily="2" charset="2"/>
              <a:buChar char="§"/>
            </a:pPr>
            <a:r>
              <a:rPr lang="zh-CN" altLang="en-US" sz="2400" b="1" dirty="0">
                <a:solidFill>
                  <a:srgbClr val="8B0012"/>
                </a:solidFill>
                <a:ea typeface="宋体" panose="02010600030101010101" pitchFamily="2" charset="-122"/>
              </a:rPr>
              <a:t>非常强大的功能</a:t>
            </a:r>
          </a:p>
          <a:p>
            <a:pPr marL="800100" lvl="1" indent="-342900">
              <a:lnSpc>
                <a:spcPct val="120000"/>
              </a:lnSpc>
              <a:buClr>
                <a:schemeClr val="accent5"/>
              </a:buClr>
              <a:buFont typeface="Wingdings" pitchFamily="2" charset="2"/>
              <a:buChar char="§"/>
            </a:pPr>
            <a:r>
              <a:rPr lang="zh-CN" altLang="en-US" sz="2400" b="1" dirty="0">
                <a:solidFill>
                  <a:srgbClr val="8B0012"/>
                </a:solidFill>
                <a:ea typeface="宋体" panose="02010600030101010101" pitchFamily="2" charset="-122"/>
              </a:rPr>
              <a:t>例如</a:t>
            </a:r>
            <a:r>
              <a:rPr lang="en-US" altLang="zh-CN" sz="2400" b="1" dirty="0">
                <a:solidFill>
                  <a:srgbClr val="8B0012"/>
                </a:solidFill>
                <a:ea typeface="宋体" panose="02010600030101010101" pitchFamily="2" charset="-122"/>
              </a:rPr>
              <a:t>	/[A-Za-z][A-Za-z\d]+/</a:t>
            </a:r>
          </a:p>
          <a:p>
            <a:pPr indent="-342900">
              <a:lnSpc>
                <a:spcPct val="200000"/>
              </a:lnSpc>
              <a:buClr>
                <a:schemeClr val="accent5"/>
              </a:buClr>
              <a:buFont typeface="Wingdings" pitchFamily="2" charset="2"/>
              <a:buChar char="§"/>
            </a:pPr>
            <a:r>
              <a:rPr lang="en-US" altLang="zh-CN" sz="2400" b="1" dirty="0">
                <a:solidFill>
                  <a:srgbClr val="002060"/>
                </a:solidFill>
                <a:latin typeface="+mn-ea"/>
                <a:ea typeface="宋体" panose="02010600030101010101" pitchFamily="2" charset="-122"/>
                <a:cs typeface="Microsoft Sans Serif" panose="020B0604020202020204" pitchFamily="34" charset="0"/>
              </a:rPr>
              <a:t>Java</a:t>
            </a:r>
          </a:p>
          <a:p>
            <a:pPr marL="800100" lvl="1" indent="-342900">
              <a:lnSpc>
                <a:spcPct val="120000"/>
              </a:lnSpc>
              <a:buClr>
                <a:schemeClr val="accent5"/>
              </a:buClr>
              <a:buFont typeface="Wingdings" pitchFamily="2" charset="2"/>
              <a:buChar char="§"/>
            </a:pPr>
            <a:r>
              <a:rPr lang="zh-CN" altLang="en-US" sz="2400" b="1" dirty="0">
                <a:solidFill>
                  <a:srgbClr val="8B0012"/>
                </a:solidFill>
                <a:ea typeface="宋体" panose="02010600030101010101" pitchFamily="2" charset="-122"/>
              </a:rPr>
              <a:t>基本类型：</a:t>
            </a:r>
            <a:r>
              <a:rPr lang="en-US" altLang="zh-CN" sz="2400" b="1" dirty="0">
                <a:solidFill>
                  <a:srgbClr val="8B0012"/>
                </a:solidFill>
                <a:ea typeface="宋体" panose="02010600030101010101" pitchFamily="2" charset="-122"/>
              </a:rPr>
              <a:t>String</a:t>
            </a:r>
            <a:r>
              <a:rPr lang="zh-CN" altLang="en-US" sz="2400" b="1" dirty="0">
                <a:solidFill>
                  <a:srgbClr val="8B0012"/>
                </a:solidFill>
                <a:ea typeface="宋体" panose="02010600030101010101" pitchFamily="2" charset="-122"/>
              </a:rPr>
              <a:t>类（不是</a:t>
            </a:r>
            <a:r>
              <a:rPr lang="en-US" altLang="zh-CN" sz="2400" b="1" dirty="0">
                <a:solidFill>
                  <a:srgbClr val="8B0012"/>
                </a:solidFill>
                <a:ea typeface="宋体" panose="02010600030101010101" pitchFamily="2" charset="-122"/>
              </a:rPr>
              <a:t>char</a:t>
            </a:r>
            <a:r>
              <a:rPr lang="zh-CN" altLang="en-US" sz="2400" b="1" dirty="0">
                <a:solidFill>
                  <a:srgbClr val="8B0012"/>
                </a:solidFill>
                <a:ea typeface="宋体" panose="02010600030101010101" pitchFamily="2" charset="-122"/>
              </a:rPr>
              <a:t>数组）</a:t>
            </a:r>
          </a:p>
          <a:p>
            <a:pPr marL="800100" lvl="1" indent="-342900">
              <a:lnSpc>
                <a:spcPct val="120000"/>
              </a:lnSpc>
              <a:buClr>
                <a:schemeClr val="accent5"/>
              </a:buClr>
              <a:buFont typeface="Wingdings" pitchFamily="2" charset="2"/>
              <a:buChar char="§"/>
            </a:pPr>
            <a:r>
              <a:rPr lang="en-US" altLang="zh-CN" sz="2400" b="1" dirty="0">
                <a:solidFill>
                  <a:srgbClr val="8B0012"/>
                </a:solidFill>
                <a:ea typeface="宋体" panose="02010600030101010101" pitchFamily="2" charset="-122"/>
              </a:rPr>
              <a:t>String</a:t>
            </a:r>
            <a:r>
              <a:rPr lang="zh-CN" altLang="en-US" sz="2400" b="1" dirty="0">
                <a:solidFill>
                  <a:srgbClr val="8B0012"/>
                </a:solidFill>
                <a:ea typeface="宋体" panose="02010600030101010101" pitchFamily="2" charset="-122"/>
              </a:rPr>
              <a:t>对象是不变的 </a:t>
            </a:r>
            <a:r>
              <a:rPr lang="en-US" altLang="zh-CN" sz="2400" b="1" dirty="0">
                <a:solidFill>
                  <a:srgbClr val="8B0012"/>
                </a:solidFill>
                <a:ea typeface="宋体" panose="02010600030101010101" pitchFamily="2" charset="-122"/>
              </a:rPr>
              <a:t>(immutable)</a:t>
            </a:r>
            <a:endParaRPr lang="zh-CN" altLang="en-US" sz="2400" b="1" dirty="0">
              <a:solidFill>
                <a:srgbClr val="8B0012"/>
              </a:solidFill>
              <a:ea typeface="宋体" panose="02010600030101010101" pitchFamily="2" charset="-122"/>
            </a:endParaRPr>
          </a:p>
          <a:p>
            <a:pPr marL="800100" lvl="1" indent="-342900">
              <a:lnSpc>
                <a:spcPct val="120000"/>
              </a:lnSpc>
              <a:buClr>
                <a:schemeClr val="accent5"/>
              </a:buClr>
              <a:buFont typeface="Wingdings" pitchFamily="2" charset="2"/>
              <a:buChar char="§"/>
            </a:pPr>
            <a:r>
              <a:rPr lang="en-US" altLang="zh-CN" sz="2400" b="1" dirty="0" err="1">
                <a:solidFill>
                  <a:srgbClr val="8B0012"/>
                </a:solidFill>
                <a:ea typeface="宋体" panose="02010600030101010101" pitchFamily="2" charset="-122"/>
              </a:rPr>
              <a:t>StringBuffer</a:t>
            </a:r>
            <a:r>
              <a:rPr lang="zh-CN" altLang="en-US" sz="2400" b="1" dirty="0">
                <a:solidFill>
                  <a:srgbClr val="8B0012"/>
                </a:solidFill>
                <a:ea typeface="宋体" panose="02010600030101010101" pitchFamily="2" charset="-122"/>
              </a:rPr>
              <a:t>是可变字符串对象的类</a:t>
            </a:r>
          </a:p>
          <a:p>
            <a:pPr marL="800100" lvl="1" indent="-342900">
              <a:lnSpc>
                <a:spcPct val="120000"/>
              </a:lnSpc>
              <a:buClr>
                <a:schemeClr val="accent5"/>
              </a:buClr>
              <a:buFont typeface="Wingdings" pitchFamily="2" charset="2"/>
              <a:buChar char="§"/>
            </a:pPr>
            <a:endParaRPr lang="en-US" altLang="zh-CN" sz="2400" b="1" dirty="0">
              <a:solidFill>
                <a:srgbClr val="00206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35560046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12987" y="1376619"/>
            <a:ext cx="9845913" cy="5143909"/>
          </a:xfrm>
          <a:prstGeom prst="rect">
            <a:avLst/>
          </a:prstGeom>
          <a:noFill/>
        </p:spPr>
        <p:txBody>
          <a:bodyPr wrap="square" rtlCol="0">
            <a:spAutoFit/>
          </a:bodyPr>
          <a:lstStyle/>
          <a:p>
            <a:pPr marL="342900" indent="-342900">
              <a:spcBef>
                <a:spcPts val="600"/>
              </a:spcBef>
              <a:buClr>
                <a:srgbClr val="8B0012"/>
              </a:buClr>
              <a:buFont typeface="Wingdings" pitchFamily="2" charset="2"/>
              <a:buChar char="§"/>
            </a:pPr>
            <a:r>
              <a:rPr lang="en-US" altLang="zh-CN" sz="2400" dirty="0">
                <a:ea typeface="宋体" panose="02010600030101010101" pitchFamily="2" charset="-122"/>
              </a:rPr>
              <a:t>A string is an </a:t>
            </a:r>
            <a:r>
              <a:rPr lang="en-US" altLang="zh-CN" sz="2400" dirty="0">
                <a:solidFill>
                  <a:srgbClr val="FF0000"/>
                </a:solidFill>
                <a:ea typeface="宋体" panose="02010600030101010101" pitchFamily="2" charset="-122"/>
              </a:rPr>
              <a:t>immutable</a:t>
            </a:r>
            <a:r>
              <a:rPr lang="en-US" altLang="zh-CN" sz="2400" dirty="0">
                <a:ea typeface="宋体" panose="02010600030101010101" pitchFamily="2" charset="-122"/>
              </a:rPr>
              <a:t> sequence of bytes</a:t>
            </a:r>
          </a:p>
          <a:p>
            <a:pPr marL="800100" lvl="1" indent="-342900">
              <a:spcBef>
                <a:spcPts val="600"/>
              </a:spcBef>
              <a:buClr>
                <a:srgbClr val="0070C0"/>
              </a:buClr>
              <a:buFont typeface="Wingdings" pitchFamily="2" charset="2"/>
              <a:buChar char="§"/>
            </a:pPr>
            <a:r>
              <a:rPr lang="en-US" altLang="zh-CN" sz="2400" dirty="0">
                <a:ea typeface="宋体" panose="02010600030101010101" pitchFamily="2" charset="-122"/>
              </a:rPr>
              <a:t>the byte sequence can never be changed</a:t>
            </a:r>
          </a:p>
          <a:p>
            <a:pPr marL="800100" lvl="1" indent="-342900">
              <a:spcBef>
                <a:spcPts val="600"/>
              </a:spcBef>
              <a:buClr>
                <a:srgbClr val="0070C0"/>
              </a:buClr>
              <a:buFont typeface="Wingdings" pitchFamily="2" charset="2"/>
              <a:buChar char="§"/>
            </a:pPr>
            <a:r>
              <a:rPr lang="en-US" altLang="zh-CN" sz="2400" dirty="0">
                <a:ea typeface="宋体" panose="02010600030101010101" pitchFamily="2" charset="-122"/>
              </a:rPr>
              <a:t>though we can assign a new value to a string variable</a:t>
            </a:r>
          </a:p>
          <a:p>
            <a:pPr marL="800100" lvl="1" indent="-342900">
              <a:spcBef>
                <a:spcPts val="600"/>
              </a:spcBef>
              <a:buClr>
                <a:srgbClr val="0070C0"/>
              </a:buClr>
              <a:buFont typeface="Wingdings" pitchFamily="2" charset="2"/>
              <a:buChar char="§"/>
            </a:pPr>
            <a:r>
              <a:rPr lang="en-US" altLang="zh-CN" sz="2400" dirty="0">
                <a:ea typeface="宋体" panose="02010600030101010101" pitchFamily="2" charset="-122"/>
              </a:rPr>
              <a:t>append one string to another </a:t>
            </a:r>
          </a:p>
          <a:p>
            <a:endParaRPr lang="en-US" altLang="zh-CN" dirty="0">
              <a:ea typeface="宋体" panose="02010600030101010101" pitchFamily="2" charset="-122"/>
            </a:endParaRPr>
          </a:p>
          <a:p>
            <a:pPr>
              <a:lnSpc>
                <a:spcPct val="120000"/>
              </a:lnSpc>
            </a:pPr>
            <a:r>
              <a:rPr lang="en-US" altLang="zh-CN" sz="2400" dirty="0">
                <a:ea typeface="宋体" panose="02010600030101010101" pitchFamily="2" charset="-122"/>
              </a:rPr>
              <a:t>	s := “left foot”</a:t>
            </a:r>
          </a:p>
          <a:p>
            <a:pPr>
              <a:lnSpc>
                <a:spcPct val="120000"/>
              </a:lnSpc>
            </a:pPr>
            <a:r>
              <a:rPr lang="en-US" altLang="zh-CN" sz="2400" dirty="0">
                <a:ea typeface="宋体" panose="02010600030101010101" pitchFamily="2" charset="-122"/>
              </a:rPr>
              <a:t>	t := s</a:t>
            </a:r>
          </a:p>
          <a:p>
            <a:pPr>
              <a:lnSpc>
                <a:spcPct val="120000"/>
              </a:lnSpc>
            </a:pPr>
            <a:r>
              <a:rPr lang="en-US" altLang="zh-CN" sz="2400" dirty="0">
                <a:ea typeface="宋体" panose="02010600030101010101" pitchFamily="2" charset="-122"/>
              </a:rPr>
              <a:t>	s += “, right foot”</a:t>
            </a:r>
          </a:p>
          <a:p>
            <a:pPr>
              <a:lnSpc>
                <a:spcPct val="120000"/>
              </a:lnSpc>
            </a:pPr>
            <a:r>
              <a:rPr lang="en-US" altLang="zh-CN" sz="2400" dirty="0">
                <a:ea typeface="宋体" panose="02010600030101010101" pitchFamily="2" charset="-122"/>
              </a:rPr>
              <a:t>	</a:t>
            </a:r>
            <a:r>
              <a:rPr lang="en-US" altLang="zh-CN" sz="2400" dirty="0" err="1">
                <a:ea typeface="宋体" panose="02010600030101010101" pitchFamily="2" charset="-122"/>
              </a:rPr>
              <a:t>fmt.println</a:t>
            </a:r>
            <a:r>
              <a:rPr lang="en-US" altLang="zh-CN" sz="2400" dirty="0">
                <a:ea typeface="宋体" panose="02010600030101010101" pitchFamily="2" charset="-122"/>
              </a:rPr>
              <a:t>(s) 	//”left foot, right foot”</a:t>
            </a:r>
          </a:p>
          <a:p>
            <a:pPr>
              <a:lnSpc>
                <a:spcPct val="120000"/>
              </a:lnSpc>
            </a:pPr>
            <a:r>
              <a:rPr lang="en-US" altLang="zh-CN" sz="2400" dirty="0">
                <a:ea typeface="宋体" panose="02010600030101010101" pitchFamily="2" charset="-122"/>
              </a:rPr>
              <a:t>	</a:t>
            </a:r>
            <a:r>
              <a:rPr lang="en-US" altLang="zh-CN" sz="2400" dirty="0" err="1">
                <a:ea typeface="宋体" panose="02010600030101010101" pitchFamily="2" charset="-122"/>
              </a:rPr>
              <a:t>fmt.println</a:t>
            </a:r>
            <a:r>
              <a:rPr lang="en-US" altLang="zh-CN" sz="2400" dirty="0">
                <a:ea typeface="宋体" panose="02010600030101010101" pitchFamily="2" charset="-122"/>
              </a:rPr>
              <a:t>(t) 	//”left foot”</a:t>
            </a:r>
          </a:p>
          <a:p>
            <a:pPr>
              <a:lnSpc>
                <a:spcPct val="120000"/>
              </a:lnSpc>
            </a:pPr>
            <a:r>
              <a:rPr lang="en-US" altLang="zh-CN" sz="2400" dirty="0">
                <a:ea typeface="宋体" panose="02010600030101010101" pitchFamily="2" charset="-122"/>
              </a:rPr>
              <a:t>	s[0]= ’ L’		//compile error, cannot assign to s[0]</a:t>
            </a:r>
          </a:p>
          <a:p>
            <a:pPr marL="800100" lvl="1" indent="-342900">
              <a:lnSpc>
                <a:spcPct val="150000"/>
              </a:lnSpc>
              <a:buClr>
                <a:srgbClr val="8B0012"/>
              </a:buClr>
              <a:buFont typeface="Wingdings" pitchFamily="2" charset="2"/>
              <a:buChar char="§"/>
            </a:pPr>
            <a:endParaRPr lang="zh-CN" altLang="en-US" sz="2000" dirty="0">
              <a:latin typeface="+mn-ea"/>
              <a:cs typeface="Microsoft Sans Serif" panose="020B0604020202020204" pitchFamily="34" charset="0"/>
            </a:endParaRPr>
          </a:p>
        </p:txBody>
      </p:sp>
    </p:spTree>
    <p:extLst>
      <p:ext uri="{BB962C8B-B14F-4D97-AF65-F5344CB8AC3E}">
        <p14:creationId xmlns:p14="http://schemas.microsoft.com/office/powerpoint/2010/main" val="163155303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445830"/>
            <a:ext cx="10241138" cy="830997"/>
          </a:xfrm>
          <a:prstGeom prst="rect">
            <a:avLst/>
          </a:prstGeom>
          <a:noFill/>
        </p:spPr>
        <p:txBody>
          <a:bodyPr wrap="square" rtlCol="0">
            <a:spAutoFit/>
          </a:bodyPr>
          <a:lstStyle/>
          <a:p>
            <a:pPr marL="342900" indent="-342900">
              <a:spcBef>
                <a:spcPts val="600"/>
              </a:spcBef>
              <a:buClr>
                <a:srgbClr val="8B0012"/>
              </a:buClr>
              <a:buFont typeface="Wingdings" pitchFamily="2" charset="2"/>
              <a:buChar char="§"/>
            </a:pPr>
            <a:r>
              <a:rPr lang="en-US" altLang="zh-CN" sz="2400" dirty="0">
                <a:ea typeface="宋体" panose="02010600030101010101" pitchFamily="2" charset="-122"/>
              </a:rPr>
              <a:t>A string is an </a:t>
            </a:r>
            <a:r>
              <a:rPr lang="en-US" altLang="zh-CN" sz="2400" dirty="0">
                <a:solidFill>
                  <a:srgbClr val="FF0000"/>
                </a:solidFill>
                <a:ea typeface="宋体" panose="02010600030101010101" pitchFamily="2" charset="-122"/>
              </a:rPr>
              <a:t>immutable</a:t>
            </a:r>
            <a:r>
              <a:rPr lang="en-US" altLang="zh-CN" sz="2400" dirty="0">
                <a:ea typeface="宋体" panose="02010600030101010101" pitchFamily="2" charset="-122"/>
              </a:rPr>
              <a:t> sequence of bytes</a:t>
            </a:r>
          </a:p>
          <a:p>
            <a:endParaRPr lang="en-US" altLang="zh-CN" sz="2400" b="1" dirty="0">
              <a:ea typeface="Tahoma" panose="020B0604030504040204" pitchFamily="34" charset="0"/>
              <a:cs typeface="Tahoma" panose="020B0604030504040204" pitchFamily="34" charset="0"/>
            </a:endParaRPr>
          </a:p>
        </p:txBody>
      </p:sp>
      <p:pic>
        <p:nvPicPr>
          <p:cNvPr id="6" name="Picture 2">
            <a:extLst>
              <a:ext uri="{FF2B5EF4-FFF2-40B4-BE49-F238E27FC236}">
                <a16:creationId xmlns:a16="http://schemas.microsoft.com/office/drawing/2014/main" xmlns="" id="{B859B3F3-CBB6-9A46-AF98-872D4B73B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937" y="2276827"/>
            <a:ext cx="8874125" cy="305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8">
            <a:extLst>
              <a:ext uri="{FF2B5EF4-FFF2-40B4-BE49-F238E27FC236}">
                <a16:creationId xmlns:a16="http://schemas.microsoft.com/office/drawing/2014/main" xmlns="" id="{454DD5D4-4F3E-AD44-95A2-E34E0D9A85F5}"/>
              </a:ext>
            </a:extLst>
          </p:cNvPr>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之例</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445830"/>
            <a:ext cx="10241138" cy="4231928"/>
          </a:xfrm>
          <a:prstGeom prst="rect">
            <a:avLst/>
          </a:prstGeom>
          <a:noFill/>
        </p:spPr>
        <p:txBody>
          <a:bodyPr wrap="square" rtlCol="0">
            <a:spAutoFit/>
          </a:bodyPr>
          <a:lstStyle/>
          <a:p>
            <a:r>
              <a:rPr lang="en-US" altLang="zh-CN" sz="2400" dirty="0">
                <a:ea typeface="宋体" panose="02010600030101010101" pitchFamily="2" charset="-122"/>
              </a:rPr>
              <a:t>// comma inserts commas in a non-negative decimal integer string.</a:t>
            </a:r>
            <a:endParaRPr lang="zh-CN"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err="1">
                <a:ea typeface="宋体" panose="02010600030101010101" pitchFamily="2" charset="-122"/>
              </a:rPr>
              <a:t>func</a:t>
            </a:r>
            <a:r>
              <a:rPr lang="en-US" altLang="zh-CN" sz="2400" dirty="0">
                <a:ea typeface="宋体" panose="02010600030101010101" pitchFamily="2" charset="-122"/>
              </a:rPr>
              <a:t> comma(s string) string {</a:t>
            </a:r>
            <a:endParaRPr lang="zh-CN" altLang="zh-CN" sz="2400" dirty="0">
              <a:ea typeface="宋体" panose="02010600030101010101" pitchFamily="2" charset="-122"/>
            </a:endParaRPr>
          </a:p>
          <a:p>
            <a:r>
              <a:rPr lang="en-US" altLang="zh-CN" sz="2400" dirty="0">
                <a:ea typeface="宋体" panose="02010600030101010101" pitchFamily="2" charset="-122"/>
              </a:rPr>
              <a:t>        n := </a:t>
            </a:r>
            <a:r>
              <a:rPr lang="en-US" altLang="zh-CN" sz="2400" dirty="0" err="1">
                <a:ea typeface="宋体" panose="02010600030101010101" pitchFamily="2" charset="-122"/>
              </a:rPr>
              <a:t>len</a:t>
            </a:r>
            <a:r>
              <a:rPr lang="en-US" altLang="zh-CN" sz="2400" dirty="0">
                <a:ea typeface="宋体" panose="02010600030101010101" pitchFamily="2" charset="-122"/>
              </a:rPr>
              <a:t>(s)</a:t>
            </a:r>
            <a:endParaRPr lang="zh-CN" altLang="zh-CN" sz="2400" dirty="0">
              <a:ea typeface="宋体" panose="02010600030101010101" pitchFamily="2" charset="-122"/>
            </a:endParaRPr>
          </a:p>
          <a:p>
            <a:r>
              <a:rPr lang="en-US" altLang="zh-CN" sz="2400" dirty="0">
                <a:ea typeface="宋体" panose="02010600030101010101" pitchFamily="2" charset="-122"/>
              </a:rPr>
              <a:t>        if n &lt;= 3 {</a:t>
            </a:r>
            <a:endParaRPr lang="zh-CN" altLang="zh-CN" sz="2400" dirty="0">
              <a:ea typeface="宋体" panose="02010600030101010101" pitchFamily="2" charset="-122"/>
            </a:endParaRPr>
          </a:p>
          <a:p>
            <a:r>
              <a:rPr lang="en-US" altLang="zh-CN" sz="2400" dirty="0">
                <a:ea typeface="宋体" panose="02010600030101010101" pitchFamily="2" charset="-122"/>
              </a:rPr>
              <a:t>                return s</a:t>
            </a:r>
            <a:endParaRPr lang="zh-CN" altLang="zh-CN" sz="2400" dirty="0">
              <a:ea typeface="宋体" panose="02010600030101010101" pitchFamily="2" charset="-122"/>
            </a:endParaRPr>
          </a:p>
          <a:p>
            <a:r>
              <a:rPr lang="en-US" altLang="zh-CN" sz="2400" dirty="0">
                <a:ea typeface="宋体" panose="02010600030101010101" pitchFamily="2" charset="-122"/>
              </a:rPr>
              <a:t>        }</a:t>
            </a:r>
            <a:endParaRPr lang="zh-CN" altLang="zh-CN" sz="2400" dirty="0">
              <a:ea typeface="宋体" panose="02010600030101010101" pitchFamily="2" charset="-122"/>
            </a:endParaRPr>
          </a:p>
          <a:p>
            <a:r>
              <a:rPr lang="en-US" altLang="zh-CN" sz="2400" dirty="0">
                <a:ea typeface="宋体" panose="02010600030101010101" pitchFamily="2" charset="-122"/>
              </a:rPr>
              <a:t>        return comma(s[:n-3]) + "," + s[n-3:]</a:t>
            </a:r>
            <a:endParaRPr lang="zh-CN" altLang="zh-CN" sz="2400" dirty="0">
              <a:ea typeface="宋体" panose="02010600030101010101" pitchFamily="2" charset="-122"/>
            </a:endParaRPr>
          </a:p>
          <a:p>
            <a:r>
              <a:rPr lang="en-US" altLang="zh-CN" sz="2400" dirty="0">
                <a:ea typeface="宋体" panose="02010600030101010101" pitchFamily="2" charset="-122"/>
              </a:rPr>
              <a:t>}</a:t>
            </a:r>
            <a:endParaRPr lang="zh-CN" altLang="zh-CN" sz="2400" dirty="0">
              <a:ea typeface="宋体" panose="02010600030101010101" pitchFamily="2" charset="-122"/>
            </a:endParaRPr>
          </a:p>
          <a:p>
            <a:pPr marL="342900" indent="-342900">
              <a:spcBef>
                <a:spcPts val="600"/>
              </a:spcBef>
              <a:buClr>
                <a:srgbClr val="8B0012"/>
              </a:buClr>
              <a:buFont typeface="Wingdings" pitchFamily="2" charset="2"/>
              <a:buChar char="§"/>
            </a:pPr>
            <a:endParaRPr lang="en-US" altLang="zh-CN" sz="2400" dirty="0">
              <a:ea typeface="宋体" panose="02010600030101010101" pitchFamily="2" charset="-122"/>
            </a:endParaRPr>
          </a:p>
          <a:p>
            <a:endParaRPr lang="en-US" altLang="zh-CN" sz="2400" b="1" dirty="0">
              <a:ea typeface="Tahoma" panose="020B0604030504040204" pitchFamily="34" charset="0"/>
              <a:cs typeface="Tahoma" panose="020B0604030504040204" pitchFamily="34" charset="0"/>
            </a:endParaRPr>
          </a:p>
        </p:txBody>
      </p:sp>
      <p:sp>
        <p:nvSpPr>
          <p:cNvPr id="7" name="TextBox 8">
            <a:extLst>
              <a:ext uri="{FF2B5EF4-FFF2-40B4-BE49-F238E27FC236}">
                <a16:creationId xmlns:a16="http://schemas.microsoft.com/office/drawing/2014/main" xmlns="" id="{454DD5D4-4F3E-AD44-95A2-E34E0D9A85F5}"/>
              </a:ext>
            </a:extLst>
          </p:cNvPr>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之例</a:t>
            </a:r>
          </a:p>
        </p:txBody>
      </p:sp>
    </p:spTree>
    <p:extLst>
      <p:ext uri="{BB962C8B-B14F-4D97-AF65-F5344CB8AC3E}">
        <p14:creationId xmlns:p14="http://schemas.microsoft.com/office/powerpoint/2010/main" val="121567101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8074" y="2208702"/>
            <a:ext cx="12210076" cy="239092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2" tIns="60856" rIns="121712" bIns="60856" rtlCol="0" anchor="ctr"/>
          <a:lstStyle/>
          <a:p>
            <a:pPr algn="ctr"/>
            <a:endParaRPr lang="zh-CN" altLang="en-US" sz="2440" dirty="0">
              <a:ea typeface="微软雅黑" panose="020B0503020204020204" charset="-122"/>
            </a:endParaRPr>
          </a:p>
        </p:txBody>
      </p:sp>
      <p:sp>
        <p:nvSpPr>
          <p:cNvPr id="20" name="MH_Entry_1"/>
          <p:cNvSpPr/>
          <p:nvPr>
            <p:custDataLst>
              <p:tags r:id="rId2"/>
            </p:custDataLst>
          </p:nvPr>
        </p:nvSpPr>
        <p:spPr>
          <a:xfrm>
            <a:off x="1943100" y="2690338"/>
            <a:ext cx="8305800" cy="14773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638175" fontAlgn="base">
              <a:spcBef>
                <a:spcPct val="0"/>
              </a:spcBef>
              <a:spcAft>
                <a:spcPct val="0"/>
              </a:spcAft>
            </a:pPr>
            <a:r>
              <a:rPr lang="en-US" altLang="zh-CN" sz="4800" b="1" i="1" dirty="0">
                <a:latin typeface="Tahoma" panose="020B0604030504040204" pitchFamily="34" charset="0"/>
              </a:rPr>
              <a:t>6   </a:t>
            </a:r>
            <a:r>
              <a:rPr lang="zh-CN" altLang="en-US" sz="4800" b="1" dirty="0">
                <a:latin typeface="Tahoma" panose="020B0604030504040204" pitchFamily="34" charset="0"/>
              </a:rPr>
              <a:t>数据类型</a:t>
            </a:r>
            <a:endParaRPr lang="en-US" altLang="zh-CN" sz="4000" b="1" dirty="0">
              <a:latin typeface="Tahoma" panose="020B0604030504040204" pitchFamily="34" charset="0"/>
            </a:endParaRPr>
          </a:p>
          <a:p>
            <a:pPr algn="just" defTabSz="638175" fontAlgn="base">
              <a:spcBef>
                <a:spcPct val="0"/>
              </a:spcBef>
              <a:spcAft>
                <a:spcPct val="0"/>
              </a:spcAft>
            </a:pPr>
            <a:endParaRPr lang="zh-CN" altLang="en-US" sz="48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62"/>
    </mc:Choice>
    <mc:Fallback xmlns="">
      <p:transition spd="slow" advTm="15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字符串（续）</a:t>
            </a:r>
            <a:endParaRPr lang="en-US" altLang="zh-CN" sz="3200" b="1" dirty="0">
              <a:solidFill>
                <a:prstClr val="black">
                  <a:lumMod val="65000"/>
                  <a:lumOff val="35000"/>
                </a:prstClr>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213938"/>
            <a:ext cx="11039474" cy="4916410"/>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长度</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静态长度 </a:t>
            </a:r>
          </a:p>
          <a:p>
            <a:pPr marL="1257300" lvl="3" indent="-342900">
              <a:lnSpc>
                <a:spcPct val="120000"/>
              </a:lnSpc>
              <a:spcBef>
                <a:spcPts val="600"/>
              </a:spcBef>
              <a:buClr>
                <a:schemeClr val="accent2"/>
              </a:buClr>
              <a:buFont typeface="Wingdings" pitchFamily="2" charset="2"/>
              <a:buChar char="§"/>
            </a:pPr>
            <a:r>
              <a:rPr lang="en-US" altLang="zh-CN" sz="2400" b="1" dirty="0">
                <a:ea typeface="SimSun" panose="02010600030101010101" pitchFamily="2" charset="-122"/>
                <a:cs typeface="Microsoft Sans Serif" panose="020B0604020202020204" pitchFamily="34" charset="0"/>
              </a:rPr>
              <a:t>Java’s String class</a:t>
            </a:r>
          </a:p>
          <a:p>
            <a:pPr marL="1257300" lvl="3" indent="-342900">
              <a:lnSpc>
                <a:spcPct val="120000"/>
              </a:lnSpc>
              <a:spcBef>
                <a:spcPts val="600"/>
              </a:spcBef>
              <a:buClr>
                <a:schemeClr val="accent2"/>
              </a:buClr>
              <a:buFont typeface="Wingdings" pitchFamily="2" charset="2"/>
              <a:buChar char="§"/>
            </a:pPr>
            <a:r>
              <a:rPr lang="en-US" altLang="zh-CN" sz="2400" b="1" dirty="0">
                <a:ea typeface="SimSun" panose="02010600030101010101" pitchFamily="2" charset="-122"/>
                <a:cs typeface="Microsoft Sans Serif" panose="020B0604020202020204" pitchFamily="34" charset="0"/>
              </a:rPr>
              <a:t>FORTRAN90: CHARACTER (LEN = 15) NAME;</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有限动态长度 </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 C</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和</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p>
          <a:p>
            <a:pPr marL="1257300" lvl="3" indent="-342900">
              <a:lnSpc>
                <a:spcPct val="120000"/>
              </a:lnSpc>
              <a:spcBef>
                <a:spcPts val="600"/>
              </a:spcBef>
              <a:buClr>
                <a:schemeClr val="accent2"/>
              </a:buClr>
              <a:buFont typeface="Wingdings" pitchFamily="2" charset="2"/>
              <a:buChar char="§"/>
            </a:pPr>
            <a:r>
              <a:rPr lang="zh-CN" altLang="en-US" sz="2400" b="1" dirty="0">
                <a:ea typeface="SimSun" panose="02010600030101010101" pitchFamily="2" charset="-122"/>
                <a:cs typeface="Microsoft Sans Serif" panose="020B0604020202020204" pitchFamily="34" charset="0"/>
              </a:rPr>
              <a:t>使用一个</a:t>
            </a:r>
            <a:r>
              <a:rPr lang="en-US" altLang="zh-CN" sz="2400" b="1" dirty="0">
                <a:ea typeface="SimSun" panose="02010600030101010101" pitchFamily="2" charset="-122"/>
                <a:cs typeface="Microsoft Sans Serif" panose="020B0604020202020204" pitchFamily="34" charset="0"/>
              </a:rPr>
              <a:t>NULL</a:t>
            </a:r>
            <a:r>
              <a:rPr lang="zh-CN" altLang="en-US" sz="2400" b="1" dirty="0">
                <a:ea typeface="SimSun" panose="02010600030101010101" pitchFamily="2" charset="-122"/>
                <a:cs typeface="Microsoft Sans Serif" panose="020B0604020202020204" pitchFamily="34" charset="0"/>
              </a:rPr>
              <a:t>字符指定实际长度</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动态长度 </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 SNOBOL4</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Perl</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JavaScript</a:t>
            </a:r>
          </a:p>
          <a:p>
            <a:pPr marL="1257300" lvl="3" indent="-342900">
              <a:lnSpc>
                <a:spcPct val="120000"/>
              </a:lnSpc>
              <a:spcBef>
                <a:spcPts val="600"/>
              </a:spcBef>
              <a:buClr>
                <a:schemeClr val="accent2"/>
              </a:buClr>
              <a:buFont typeface="Wingdings" pitchFamily="2" charset="2"/>
              <a:buChar char="§"/>
            </a:pPr>
            <a:r>
              <a:rPr lang="zh-CN" altLang="en-US" sz="2400" b="1" dirty="0">
                <a:ea typeface="SimSun" panose="02010600030101010101" pitchFamily="2" charset="-122"/>
                <a:cs typeface="Microsoft Sans Serif" panose="020B0604020202020204" pitchFamily="34" charset="0"/>
              </a:rPr>
              <a:t>灵活，但是需要动态的存储管理</a:t>
            </a:r>
          </a:p>
          <a:p>
            <a:pPr marL="457200" lvl="2">
              <a:lnSpc>
                <a:spcPct val="130000"/>
              </a:lnSpc>
              <a:spcBef>
                <a:spcPts val="600"/>
              </a:spcBef>
              <a:buClr>
                <a:schemeClr val="accent5"/>
              </a:buClr>
            </a:pPr>
            <a:endParaRPr lang="zh-CN" altLang="en-US" sz="2400" b="1" dirty="0">
              <a:solidFill>
                <a:srgbClr val="8B001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字符串（续）</a:t>
            </a:r>
            <a:endParaRPr lang="en-US" altLang="zh-CN" sz="3200" b="1" dirty="0">
              <a:solidFill>
                <a:prstClr val="black">
                  <a:lumMod val="65000"/>
                  <a:lumOff val="35000"/>
                </a:prstClr>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213938"/>
            <a:ext cx="11039474" cy="4396268"/>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实现</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静态长度 </a:t>
            </a:r>
          </a:p>
          <a:p>
            <a:pPr marL="1257300" lvl="3" indent="-342900">
              <a:lnSpc>
                <a:spcPct val="120000"/>
              </a:lnSpc>
              <a:spcBef>
                <a:spcPts val="600"/>
              </a:spcBef>
              <a:buClr>
                <a:schemeClr val="accent2"/>
              </a:buClr>
              <a:buFont typeface="Wingdings" pitchFamily="2" charset="2"/>
              <a:buChar char="§"/>
            </a:pPr>
            <a:r>
              <a:rPr lang="zh-CN" altLang="en-US" sz="2400" b="1" dirty="0">
                <a:ea typeface="宋体" panose="02010600030101010101" pitchFamily="2" charset="-122"/>
              </a:rPr>
              <a:t>只在编译时才需要描述字</a:t>
            </a:r>
            <a:endParaRPr lang="en-US" altLang="zh-CN" sz="2400" b="1" dirty="0">
              <a:ea typeface="宋体" panose="02010600030101010101" pitchFamily="2" charset="-122"/>
            </a:endParaRP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有限动态长度 </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3" indent="-342900">
              <a:lnSpc>
                <a:spcPct val="120000"/>
              </a:lnSpc>
              <a:spcBef>
                <a:spcPts val="600"/>
              </a:spcBef>
              <a:buClr>
                <a:schemeClr val="accent2"/>
              </a:buClr>
              <a:buFont typeface="Wingdings" pitchFamily="2" charset="2"/>
              <a:buChar char="§"/>
            </a:pPr>
            <a:r>
              <a:rPr lang="zh-CN" altLang="en-US" sz="2400" b="1" dirty="0">
                <a:ea typeface="宋体" panose="02010600030101010101" pitchFamily="2" charset="-122"/>
              </a:rPr>
              <a:t>可能需要一个记录长度的运行时</a:t>
            </a:r>
            <a:r>
              <a:rPr lang="en-US" altLang="zh-CN" sz="2400" b="1" dirty="0">
                <a:ea typeface="宋体" panose="02010600030101010101" pitchFamily="2" charset="-122"/>
              </a:rPr>
              <a:t>(run-time)</a:t>
            </a:r>
            <a:r>
              <a:rPr lang="zh-CN" altLang="en-US" sz="2400" b="1" dirty="0">
                <a:ea typeface="宋体" panose="02010600030101010101" pitchFamily="2" charset="-122"/>
              </a:rPr>
              <a:t>描述字（</a:t>
            </a:r>
            <a:r>
              <a:rPr lang="en-US" altLang="zh-CN" sz="2400" b="1" dirty="0">
                <a:ea typeface="宋体" panose="02010600030101010101" pitchFamily="2" charset="-122"/>
              </a:rPr>
              <a:t>C</a:t>
            </a:r>
            <a:r>
              <a:rPr lang="zh-CN" altLang="en-US" sz="2400" b="1" dirty="0">
                <a:ea typeface="宋体" panose="02010600030101010101" pitchFamily="2" charset="-122"/>
              </a:rPr>
              <a:t>和</a:t>
            </a:r>
            <a:r>
              <a:rPr lang="en-US" altLang="zh-CN" sz="2400" b="1" dirty="0">
                <a:ea typeface="宋体" panose="02010600030101010101" pitchFamily="2" charset="-122"/>
              </a:rPr>
              <a:t>C++</a:t>
            </a:r>
            <a:r>
              <a:rPr lang="zh-CN" altLang="en-US" sz="2400" b="1" dirty="0">
                <a:ea typeface="宋体" panose="02010600030101010101" pitchFamily="2" charset="-122"/>
              </a:rPr>
              <a:t>中不需要）</a:t>
            </a:r>
            <a:endParaRPr lang="zh-CN" altLang="en-US" sz="2400" b="1" dirty="0">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动态长度 </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 </a:t>
            </a:r>
            <a:r>
              <a:rPr lang="en-US" altLang="zh-CN" sz="2400" b="1" dirty="0">
                <a:ea typeface="宋体" panose="02010600030101010101" pitchFamily="2" charset="-122"/>
              </a:rPr>
              <a:t>SNOBOL4</a:t>
            </a:r>
            <a:r>
              <a:rPr lang="zh-CN" altLang="en-US" sz="2400" b="1" dirty="0">
                <a:ea typeface="宋体" panose="02010600030101010101" pitchFamily="2" charset="-122"/>
              </a:rPr>
              <a:t>，</a:t>
            </a:r>
            <a:r>
              <a:rPr lang="en-US" altLang="zh-CN" sz="2400" b="1" dirty="0">
                <a:ea typeface="宋体" panose="02010600030101010101" pitchFamily="2" charset="-122"/>
              </a:rPr>
              <a:t>Perl</a:t>
            </a:r>
            <a:r>
              <a:rPr lang="zh-CN" altLang="en-US" sz="2400" b="1" dirty="0">
                <a:ea typeface="宋体" panose="02010600030101010101" pitchFamily="2" charset="-122"/>
              </a:rPr>
              <a:t>，</a:t>
            </a:r>
            <a:r>
              <a:rPr lang="en-US" altLang="zh-CN" sz="2400" b="1" dirty="0">
                <a:ea typeface="宋体" panose="02010600030101010101" pitchFamily="2" charset="-122"/>
              </a:rPr>
              <a:t>JavaScript</a:t>
            </a:r>
          </a:p>
          <a:p>
            <a:pPr marL="1257300" lvl="3" indent="-342900">
              <a:lnSpc>
                <a:spcPct val="120000"/>
              </a:lnSpc>
              <a:spcBef>
                <a:spcPts val="600"/>
              </a:spcBef>
              <a:buClr>
                <a:schemeClr val="accent2"/>
              </a:buClr>
              <a:buFont typeface="Wingdings" pitchFamily="2" charset="2"/>
              <a:buChar char="§"/>
            </a:pPr>
            <a:r>
              <a:rPr lang="zh-CN" altLang="en-US" sz="2400" b="1" dirty="0">
                <a:ea typeface="宋体" panose="02010600030101010101" pitchFamily="2" charset="-122"/>
              </a:rPr>
              <a:t>需要运行时描述字；内存分配和释放是实现的最大问题</a:t>
            </a:r>
            <a:endParaRPr lang="zh-CN" altLang="en-US" sz="2400" b="1" dirty="0">
              <a:ea typeface="SimSun" panose="02010600030101010101" pitchFamily="2" charset="-122"/>
              <a:cs typeface="Microsoft Sans Serif" panose="020B0604020202020204" pitchFamily="34" charset="0"/>
            </a:endParaRPr>
          </a:p>
          <a:p>
            <a:pPr marL="457200" lvl="2">
              <a:lnSpc>
                <a:spcPct val="130000"/>
              </a:lnSpc>
              <a:spcBef>
                <a:spcPts val="600"/>
              </a:spcBef>
              <a:buClr>
                <a:schemeClr val="accent5"/>
              </a:buClr>
            </a:pPr>
            <a:endParaRPr lang="zh-CN" altLang="en-US" sz="2400" b="1" dirty="0">
              <a:solidFill>
                <a:srgbClr val="8B0012"/>
              </a:solidFill>
            </a:endParaRPr>
          </a:p>
        </p:txBody>
      </p:sp>
      <p:pic>
        <p:nvPicPr>
          <p:cNvPr id="2" name="Picture 1">
            <a:extLst>
              <a:ext uri="{FF2B5EF4-FFF2-40B4-BE49-F238E27FC236}">
                <a16:creationId xmlns:a16="http://schemas.microsoft.com/office/drawing/2014/main" xmlns="" id="{3A2085D8-D21A-8C4C-8684-A5901A014E18}"/>
              </a:ext>
            </a:extLst>
          </p:cNvPr>
          <p:cNvPicPr>
            <a:picLocks noChangeAspect="1"/>
          </p:cNvPicPr>
          <p:nvPr/>
        </p:nvPicPr>
        <p:blipFill>
          <a:blip r:embed="rId3"/>
          <a:stretch>
            <a:fillRect/>
          </a:stretch>
        </p:blipFill>
        <p:spPr>
          <a:xfrm>
            <a:off x="5831320" y="888048"/>
            <a:ext cx="2705100" cy="1651000"/>
          </a:xfrm>
          <a:prstGeom prst="rect">
            <a:avLst/>
          </a:prstGeom>
        </p:spPr>
      </p:pic>
      <p:pic>
        <p:nvPicPr>
          <p:cNvPr id="3" name="Picture 2">
            <a:extLst>
              <a:ext uri="{FF2B5EF4-FFF2-40B4-BE49-F238E27FC236}">
                <a16:creationId xmlns:a16="http://schemas.microsoft.com/office/drawing/2014/main" xmlns="" id="{A320A113-7679-7045-A141-AFA15A3EC994}"/>
              </a:ext>
            </a:extLst>
          </p:cNvPr>
          <p:cNvPicPr>
            <a:picLocks noChangeAspect="1"/>
          </p:cNvPicPr>
          <p:nvPr/>
        </p:nvPicPr>
        <p:blipFill>
          <a:blip r:embed="rId4"/>
          <a:stretch>
            <a:fillRect/>
          </a:stretch>
        </p:blipFill>
        <p:spPr>
          <a:xfrm>
            <a:off x="8728288" y="888048"/>
            <a:ext cx="2997200" cy="2095500"/>
          </a:xfrm>
          <a:prstGeom prst="rect">
            <a:avLst/>
          </a:prstGeom>
        </p:spPr>
      </p:pic>
    </p:spTree>
    <p:extLst>
      <p:ext uri="{BB962C8B-B14F-4D97-AF65-F5344CB8AC3E}">
        <p14:creationId xmlns:p14="http://schemas.microsoft.com/office/powerpoint/2010/main" val="403954979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rPr>
              <a:t>对字符串类型的评价</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302076"/>
            <a:ext cx="10788880" cy="2668038"/>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endParaRPr lang="zh-CN" altLang="en-US" sz="2400" dirty="0">
              <a:solidFill>
                <a:srgbClr val="002060"/>
              </a:solidFill>
            </a:endParaRP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可提高程序的可写性</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如果把字符串看成是具有静态长度的基本类型，提供它们的代价并不高</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动态长度很好，但实现的代价太高</a:t>
            </a:r>
          </a:p>
          <a:p>
            <a:pPr marL="800100" lvl="2" indent="-342900">
              <a:lnSpc>
                <a:spcPct val="120000"/>
              </a:lnSpc>
              <a:spcBef>
                <a:spcPts val="600"/>
              </a:spcBef>
              <a:buClr>
                <a:schemeClr val="accent5"/>
              </a:buClr>
              <a:buFont typeface="Wingdings" pitchFamily="2" charset="2"/>
              <a:buChar char="§"/>
            </a:pP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用户定义的有序类型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0" y="1450457"/>
            <a:ext cx="10658270" cy="2251065"/>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ea typeface="宋体" panose="02010600030101010101" pitchFamily="2" charset="-122"/>
              </a:rPr>
              <a:t>一个有序类型是其可能的值的范围能够容易地与正整数集合关联起来的类型</a:t>
            </a:r>
            <a:endParaRPr lang="en-US" altLang="zh-CN" sz="2400" b="1" dirty="0">
              <a:solidFill>
                <a:srgbClr val="8B0012"/>
              </a:solidFill>
            </a:endParaRPr>
          </a:p>
          <a:p>
            <a:pPr marL="800100" lvl="1" indent="-342900">
              <a:lnSpc>
                <a:spcPct val="150000"/>
              </a:lnSpc>
              <a:buClr>
                <a:srgbClr val="0070C0"/>
              </a:buClr>
              <a:buFont typeface="Wingdings" pitchFamily="2" charset="2"/>
              <a:buChar char="§"/>
            </a:pPr>
            <a:r>
              <a:rPr lang="zh-CN" altLang="en-US" sz="2400" b="1" dirty="0">
                <a:ea typeface="宋体" panose="02010600030101010101" pitchFamily="2" charset="-122"/>
              </a:rPr>
              <a:t>枚举</a:t>
            </a:r>
            <a:endParaRPr lang="en-US" altLang="zh-CN" sz="2400" b="1" dirty="0">
              <a:ea typeface="宋体" panose="02010600030101010101" pitchFamily="2" charset="-122"/>
            </a:endParaRPr>
          </a:p>
          <a:p>
            <a:pPr marL="800100" lvl="1" indent="-342900">
              <a:lnSpc>
                <a:spcPct val="150000"/>
              </a:lnSpc>
              <a:buClr>
                <a:srgbClr val="0070C0"/>
              </a:buClr>
              <a:buFont typeface="Wingdings" pitchFamily="2" charset="2"/>
              <a:buChar char="§"/>
            </a:pPr>
            <a:r>
              <a:rPr lang="zh-CN" altLang="en-US" sz="2400" b="1" dirty="0">
                <a:ea typeface="宋体" panose="02010600030101010101" pitchFamily="2" charset="-122"/>
              </a:rPr>
              <a:t>子界</a:t>
            </a:r>
            <a:endParaRPr lang="en-US" altLang="zh-CN" sz="2400" b="1" dirty="0">
              <a:ea typeface="宋体" panose="02010600030101010101" pitchFamily="2" charset="-122"/>
            </a:endParaRPr>
          </a:p>
          <a:p>
            <a:pPr marL="800100" lvl="1" indent="-342900">
              <a:lnSpc>
                <a:spcPct val="150000"/>
              </a:lnSpc>
              <a:buClr>
                <a:srgbClr val="8B0012"/>
              </a:buClr>
              <a:buFont typeface="Wingdings" pitchFamily="2" charset="2"/>
              <a:buChar char="§"/>
            </a:pPr>
            <a:endParaRPr lang="zh-CN" altLang="en-US" sz="2400" dirty="0"/>
          </a:p>
        </p:txBody>
      </p:sp>
    </p:spTree>
    <p:extLst>
      <p:ext uri="{BB962C8B-B14F-4D97-AF65-F5344CB8AC3E}">
        <p14:creationId xmlns:p14="http://schemas.microsoft.com/office/powerpoint/2010/main" val="234776211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枚举类型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2797304"/>
          </a:xfrm>
          <a:prstGeom prst="rect">
            <a:avLst/>
          </a:prstGeom>
          <a:noFill/>
        </p:spPr>
        <p:txBody>
          <a:bodyPr wrap="square" rtlCol="0">
            <a:spAutoFit/>
          </a:bodyPr>
          <a:lstStyle/>
          <a:p>
            <a:pPr marL="800100" lvl="1" indent="-342900">
              <a:lnSpc>
                <a:spcPct val="150000"/>
              </a:lnSpc>
              <a:buClr>
                <a:srgbClr val="0070C0"/>
              </a:buClr>
              <a:buFont typeface="Wingdings" pitchFamily="2" charset="2"/>
              <a:buChar char="§"/>
            </a:pPr>
            <a:r>
              <a:rPr lang="zh-CN" altLang="en-US" sz="2400" b="1" dirty="0">
                <a:ea typeface="宋体" panose="02010600030101010101" pitchFamily="2" charset="-122"/>
              </a:rPr>
              <a:t>定义</a:t>
            </a:r>
            <a:endParaRPr lang="en-US" altLang="zh-CN" sz="2400" b="1" dirty="0">
              <a:ea typeface="宋体" panose="02010600030101010101" pitchFamily="2" charset="-122"/>
            </a:endParaRP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用户枚举出所有可能的值，这些值都以符号常量的形式出现</a:t>
            </a:r>
          </a:p>
          <a:p>
            <a:pPr marL="800100" lvl="1" indent="-342900">
              <a:lnSpc>
                <a:spcPct val="150000"/>
              </a:lnSpc>
              <a:buClr>
                <a:srgbClr val="0070C0"/>
              </a:buClr>
              <a:buFont typeface="Wingdings" pitchFamily="2" charset="2"/>
              <a:buChar char="§"/>
            </a:pPr>
            <a:r>
              <a:rPr lang="zh-CN" altLang="en-US" sz="2400" b="1" dirty="0">
                <a:ea typeface="宋体" panose="02010600030101010101" pitchFamily="2" charset="-122"/>
              </a:rPr>
              <a:t>设计时需要考虑的问题</a:t>
            </a:r>
            <a:endParaRPr lang="en-US" altLang="zh-CN" sz="2400" b="1" dirty="0">
              <a:ea typeface="宋体" panose="02010600030101010101" pitchFamily="2" charset="-122"/>
            </a:endParaRP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是否应该允许一个符号常量出现在多个类型定义中？</a:t>
            </a:r>
            <a:endParaRPr lang="en-US" altLang="zh-CN" sz="2400" b="1" dirty="0">
              <a:ea typeface="宋体" panose="02010600030101010101" pitchFamily="2" charset="-122"/>
            </a:endParaRPr>
          </a:p>
          <a:p>
            <a:pPr marL="800100" lvl="2" indent="-342900">
              <a:lnSpc>
                <a:spcPct val="130000"/>
              </a:lnSpc>
              <a:spcBef>
                <a:spcPts val="600"/>
              </a:spcBef>
              <a:buClr>
                <a:schemeClr val="accent5"/>
              </a:buClr>
              <a:buFont typeface="Wingdings" pitchFamily="2" charset="2"/>
              <a:buChar cha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枚举类型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280212"/>
            <a:ext cx="10930914" cy="5013295"/>
          </a:xfrm>
          <a:prstGeom prst="rect">
            <a:avLst/>
          </a:prstGeom>
          <a:noFill/>
        </p:spPr>
        <p:txBody>
          <a:bodyPr wrap="square" rtlCol="0">
            <a:spAutoFit/>
          </a:bodyPr>
          <a:lstStyle/>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例子</a:t>
            </a:r>
          </a:p>
          <a:p>
            <a:pPr marL="1257300" lvl="2" indent="-342900">
              <a:lnSpc>
                <a:spcPct val="150000"/>
              </a:lnSpc>
              <a:buClr>
                <a:srgbClr val="0070C0"/>
              </a:buClr>
              <a:buFont typeface="Wingdings" pitchFamily="2" charset="2"/>
              <a:buChar char="§"/>
            </a:pPr>
            <a:r>
              <a:rPr lang="en-US" altLang="zh-CN" sz="2400" b="1" dirty="0">
                <a:ea typeface="宋体" panose="02010600030101010101" pitchFamily="2" charset="-122"/>
              </a:rPr>
              <a:t>Pascal-</a:t>
            </a:r>
            <a:r>
              <a:rPr lang="zh-CN" altLang="en-US" sz="2400" b="1" dirty="0">
                <a:ea typeface="宋体" panose="02010600030101010101" pitchFamily="2" charset="-122"/>
              </a:rPr>
              <a:t>不能重用常量；它们可以用来作为数组下标，</a:t>
            </a:r>
            <a:r>
              <a:rPr lang="en-US" altLang="zh-CN" sz="2400" b="1" dirty="0">
                <a:ea typeface="宋体" panose="02010600030101010101" pitchFamily="2" charset="-122"/>
              </a:rPr>
              <a:t>for</a:t>
            </a:r>
            <a:r>
              <a:rPr lang="zh-CN" altLang="en-US" sz="2400" b="1" dirty="0">
                <a:ea typeface="宋体" panose="02010600030101010101" pitchFamily="2" charset="-122"/>
              </a:rPr>
              <a:t>变量，</a:t>
            </a:r>
            <a:r>
              <a:rPr lang="en-US" altLang="zh-CN" sz="2400" b="1" dirty="0">
                <a:ea typeface="宋体" panose="02010600030101010101" pitchFamily="2" charset="-122"/>
              </a:rPr>
              <a:t>case</a:t>
            </a:r>
            <a:r>
              <a:rPr lang="zh-CN" altLang="en-US" sz="2400" b="1" dirty="0">
                <a:ea typeface="宋体" panose="02010600030101010101" pitchFamily="2" charset="-122"/>
              </a:rPr>
              <a:t>选择器；不能作为输入和输出；可以用来比较</a:t>
            </a:r>
          </a:p>
          <a:p>
            <a:pPr marL="1257300" lvl="2" indent="-342900">
              <a:lnSpc>
                <a:spcPct val="150000"/>
              </a:lnSpc>
              <a:buClr>
                <a:srgbClr val="0070C0"/>
              </a:buClr>
              <a:buFont typeface="Wingdings" pitchFamily="2" charset="2"/>
              <a:buChar char="§"/>
            </a:pPr>
            <a:r>
              <a:rPr lang="en-US" altLang="zh-CN" sz="2400" b="1" dirty="0">
                <a:ea typeface="宋体" panose="02010600030101010101" pitchFamily="2" charset="-122"/>
              </a:rPr>
              <a:t>Ada-</a:t>
            </a:r>
            <a:r>
              <a:rPr lang="zh-CN" altLang="en-US" sz="2400" b="1" dirty="0">
                <a:ea typeface="宋体" panose="02010600030101010101" pitchFamily="2" charset="-122"/>
              </a:rPr>
              <a:t>常量可以重用（文字重载）；要消除二义性必须结合上下文或类型名（其中之一）；可以像在</a:t>
            </a:r>
            <a:r>
              <a:rPr lang="en-US" altLang="zh-CN" sz="2400" b="1" dirty="0">
                <a:ea typeface="宋体" panose="02010600030101010101" pitchFamily="2" charset="-122"/>
              </a:rPr>
              <a:t>Pascal</a:t>
            </a:r>
            <a:r>
              <a:rPr lang="zh-CN" altLang="en-US" sz="2400" b="1" dirty="0">
                <a:ea typeface="宋体" panose="02010600030101010101" pitchFamily="2" charset="-122"/>
              </a:rPr>
              <a:t>中那样使用；可以作为输入或输出</a:t>
            </a:r>
          </a:p>
          <a:p>
            <a:pPr marL="1257300" lvl="2" indent="-342900">
              <a:lnSpc>
                <a:spcPct val="150000"/>
              </a:lnSpc>
              <a:buClr>
                <a:srgbClr val="0070C0"/>
              </a:buClr>
              <a:buFont typeface="Wingdings" pitchFamily="2" charset="2"/>
              <a:buChar char="§"/>
            </a:pPr>
            <a:r>
              <a:rPr lang="en-US" altLang="zh-CN" sz="2400" b="1" dirty="0">
                <a:ea typeface="宋体" panose="02010600030101010101" pitchFamily="2" charset="-122"/>
              </a:rPr>
              <a:t>C</a:t>
            </a:r>
            <a:r>
              <a:rPr lang="zh-CN" altLang="en-US" sz="2400" b="1" dirty="0">
                <a:ea typeface="宋体" panose="02010600030101010101" pitchFamily="2" charset="-122"/>
              </a:rPr>
              <a:t>和</a:t>
            </a:r>
            <a:r>
              <a:rPr lang="en-US" altLang="zh-CN" sz="2400" b="1" dirty="0">
                <a:ea typeface="宋体" panose="02010600030101010101" pitchFamily="2" charset="-122"/>
              </a:rPr>
              <a:t>C++-</a:t>
            </a:r>
            <a:r>
              <a:rPr lang="zh-CN" altLang="en-US" sz="2400" b="1" dirty="0">
                <a:ea typeface="宋体" panose="02010600030101010101" pitchFamily="2" charset="-122"/>
              </a:rPr>
              <a:t>除了它们可以作为整型来作为输入和输出之外，就像</a:t>
            </a:r>
            <a:r>
              <a:rPr lang="en-US" altLang="zh-CN" sz="2400" b="1" dirty="0">
                <a:ea typeface="宋体" panose="02010600030101010101" pitchFamily="2" charset="-122"/>
              </a:rPr>
              <a:t>Pascal</a:t>
            </a:r>
            <a:r>
              <a:rPr lang="zh-CN" altLang="en-US" sz="2400" b="1" dirty="0">
                <a:ea typeface="宋体" panose="02010600030101010101" pitchFamily="2" charset="-122"/>
              </a:rPr>
              <a:t>中的使用一样</a:t>
            </a:r>
          </a:p>
          <a:p>
            <a:pPr marL="1257300" lvl="2" indent="-342900">
              <a:lnSpc>
                <a:spcPct val="150000"/>
              </a:lnSpc>
              <a:buClr>
                <a:srgbClr val="0070C0"/>
              </a:buClr>
              <a:buFont typeface="Wingdings" pitchFamily="2" charset="2"/>
              <a:buChar char="§"/>
            </a:pPr>
            <a:r>
              <a:rPr lang="en-US" altLang="zh-CN" sz="2400" b="1" dirty="0">
                <a:ea typeface="宋体" panose="02010600030101010101" pitchFamily="2" charset="-122"/>
              </a:rPr>
              <a:t>Java</a:t>
            </a:r>
            <a:r>
              <a:rPr lang="zh-CN" altLang="en-US" sz="2400" b="1" dirty="0">
                <a:ea typeface="宋体" panose="02010600030101010101" pitchFamily="2" charset="-122"/>
              </a:rPr>
              <a:t>不包括这样的枚举类型，但是提供了</a:t>
            </a:r>
            <a:r>
              <a:rPr lang="en-US" altLang="zh-CN" sz="2400" b="1" dirty="0">
                <a:ea typeface="宋体" panose="02010600030101010101" pitchFamily="2" charset="-122"/>
              </a:rPr>
              <a:t>Enumeration</a:t>
            </a:r>
            <a:r>
              <a:rPr lang="zh-CN" altLang="en-US" sz="2400" b="1" dirty="0">
                <a:ea typeface="宋体" panose="02010600030101010101" pitchFamily="2" charset="-122"/>
              </a:rPr>
              <a:t>接口</a:t>
            </a:r>
          </a:p>
          <a:p>
            <a:pPr marL="800100" lvl="2" indent="-342900">
              <a:lnSpc>
                <a:spcPct val="130000"/>
              </a:lnSpc>
              <a:spcBef>
                <a:spcPts val="600"/>
              </a:spcBef>
              <a:buClr>
                <a:schemeClr val="accent5"/>
              </a:buClr>
              <a:buFont typeface="Wingdings" pitchFamily="2" charset="2"/>
              <a:buChar cha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126005994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5447645"/>
          </a:xfrm>
          <a:prstGeom prst="rect">
            <a:avLst/>
          </a:prstGeom>
          <a:noFill/>
        </p:spPr>
        <p:txBody>
          <a:bodyPr wrap="square" rtlCol="0">
            <a:spAutoFit/>
          </a:bodyPr>
          <a:lstStyle/>
          <a:p>
            <a:pPr lvl="1">
              <a:lnSpc>
                <a:spcPct val="120000"/>
              </a:lnSpc>
            </a:pPr>
            <a:r>
              <a:rPr lang="en-US" altLang="zh-CN" sz="2000" dirty="0">
                <a:ea typeface="宋体" panose="02010600030101010101" pitchFamily="2" charset="-122"/>
              </a:rPr>
              <a:t>Type Weekday int</a:t>
            </a:r>
          </a:p>
          <a:p>
            <a:pPr lvl="1">
              <a:lnSpc>
                <a:spcPct val="120000"/>
              </a:lnSpc>
            </a:pPr>
            <a:r>
              <a:rPr lang="en-US" altLang="zh-CN" sz="2000" dirty="0">
                <a:ea typeface="宋体" panose="02010600030101010101" pitchFamily="2" charset="-122"/>
              </a:rPr>
              <a:t>Const (</a:t>
            </a:r>
          </a:p>
          <a:p>
            <a:pPr lvl="1">
              <a:lnSpc>
                <a:spcPct val="120000"/>
              </a:lnSpc>
            </a:pPr>
            <a:r>
              <a:rPr lang="en-US" altLang="zh-CN" sz="2000" dirty="0">
                <a:ea typeface="宋体" panose="02010600030101010101" pitchFamily="2" charset="-122"/>
              </a:rPr>
              <a:t>	Sunday Weekday = iota</a:t>
            </a:r>
          </a:p>
          <a:p>
            <a:pPr lvl="1">
              <a:lnSpc>
                <a:spcPct val="120000"/>
              </a:lnSpc>
            </a:pPr>
            <a:r>
              <a:rPr lang="en-US" altLang="zh-CN" sz="2000" dirty="0">
                <a:ea typeface="宋体" panose="02010600030101010101" pitchFamily="2" charset="-122"/>
              </a:rPr>
              <a:t>	Monday</a:t>
            </a:r>
          </a:p>
          <a:p>
            <a:pPr lvl="1">
              <a:lnSpc>
                <a:spcPct val="120000"/>
              </a:lnSpc>
            </a:pPr>
            <a:r>
              <a:rPr lang="en-US" altLang="zh-CN" sz="2000" dirty="0">
                <a:ea typeface="宋体" panose="02010600030101010101" pitchFamily="2" charset="-122"/>
              </a:rPr>
              <a:t>	Tuesday</a:t>
            </a:r>
          </a:p>
          <a:p>
            <a:pPr lvl="1">
              <a:lnSpc>
                <a:spcPct val="120000"/>
              </a:lnSpc>
            </a:pPr>
            <a:r>
              <a:rPr lang="en-US" altLang="zh-CN" sz="2000" dirty="0">
                <a:ea typeface="宋体" panose="02010600030101010101" pitchFamily="2" charset="-122"/>
              </a:rPr>
              <a:t>	Wednesday</a:t>
            </a:r>
          </a:p>
          <a:p>
            <a:pPr lvl="1">
              <a:lnSpc>
                <a:spcPct val="120000"/>
              </a:lnSpc>
            </a:pPr>
            <a:r>
              <a:rPr lang="en-US" altLang="zh-CN" sz="2000" dirty="0">
                <a:ea typeface="宋体" panose="02010600030101010101" pitchFamily="2" charset="-122"/>
              </a:rPr>
              <a:t>	Thursday</a:t>
            </a:r>
          </a:p>
          <a:p>
            <a:pPr lvl="1">
              <a:lnSpc>
                <a:spcPct val="120000"/>
              </a:lnSpc>
            </a:pPr>
            <a:r>
              <a:rPr lang="en-US" altLang="zh-CN" sz="2000" dirty="0">
                <a:ea typeface="宋体" panose="02010600030101010101" pitchFamily="2" charset="-122"/>
              </a:rPr>
              <a:t>	Friday</a:t>
            </a:r>
          </a:p>
          <a:p>
            <a:pPr lvl="1">
              <a:lnSpc>
                <a:spcPct val="120000"/>
              </a:lnSpc>
            </a:pPr>
            <a:r>
              <a:rPr lang="en-US" altLang="zh-CN" sz="2000" dirty="0">
                <a:ea typeface="宋体" panose="02010600030101010101" pitchFamily="2" charset="-122"/>
              </a:rPr>
              <a:t>	Saturday</a:t>
            </a:r>
          </a:p>
          <a:p>
            <a:pPr lvl="1">
              <a:lnSpc>
                <a:spcPct val="120000"/>
              </a:lnSpc>
            </a:pPr>
            <a:r>
              <a:rPr lang="en-US" altLang="zh-CN" sz="2000" dirty="0">
                <a:ea typeface="宋体" panose="02010600030101010101" pitchFamily="2" charset="-122"/>
              </a:rPr>
              <a:t>)</a:t>
            </a:r>
          </a:p>
          <a:p>
            <a:pPr marL="285750" indent="-285750">
              <a:buClr>
                <a:srgbClr val="8B0012"/>
              </a:buClr>
              <a:buFont typeface="Wingdings" pitchFamily="2" charset="2"/>
              <a:buChar char="§"/>
            </a:pPr>
            <a:endParaRPr lang="en-US" altLang="zh-CN" b="1" dirty="0">
              <a:latin typeface="Arial" panose="020B0604020202020204" pitchFamily="34" charset="0"/>
            </a:endParaRPr>
          </a:p>
          <a:p>
            <a:pPr marL="285750" indent="-285750">
              <a:buClr>
                <a:srgbClr val="8B0012"/>
              </a:buClr>
              <a:buFont typeface="Wingdings" pitchFamily="2" charset="2"/>
              <a:buChar char="§"/>
            </a:pPr>
            <a:r>
              <a:rPr lang="en-US" altLang="zh-CN" b="1" dirty="0">
                <a:latin typeface="Arial" panose="020B0604020202020204" pitchFamily="34" charset="0"/>
              </a:rPr>
              <a:t>Constant generator </a:t>
            </a:r>
            <a:r>
              <a:rPr lang="en-US" altLang="zh-CN" b="1" dirty="0">
                <a:solidFill>
                  <a:srgbClr val="FF0000"/>
                </a:solidFill>
                <a:latin typeface="Arial" panose="020B0604020202020204" pitchFamily="34" charset="0"/>
              </a:rPr>
              <a:t>iota</a:t>
            </a:r>
            <a:r>
              <a:rPr lang="en-US" altLang="zh-CN" dirty="0">
                <a:latin typeface="Arial" panose="020B0604020202020204" pitchFamily="34" charset="0"/>
              </a:rPr>
              <a:t>, which is used to create a sequence of related values without spelling out each one explicitly.</a:t>
            </a:r>
          </a:p>
          <a:p>
            <a:pPr marL="285750" indent="-285750">
              <a:buClr>
                <a:srgbClr val="8B0012"/>
              </a:buClr>
              <a:buFont typeface="Wingdings" pitchFamily="2" charset="2"/>
              <a:buChar char="§"/>
            </a:pPr>
            <a:endParaRPr lang="en-US" altLang="zh-CN" dirty="0">
              <a:latin typeface="Arial" panose="020B0604020202020204" pitchFamily="34" charset="0"/>
            </a:endParaRPr>
          </a:p>
          <a:p>
            <a:pPr marL="285750" indent="-285750">
              <a:buClr>
                <a:srgbClr val="8B0012"/>
              </a:buClr>
              <a:buFont typeface="Wingdings" pitchFamily="2" charset="2"/>
              <a:buChar char="§"/>
            </a:pPr>
            <a:r>
              <a:rPr lang="en-US" altLang="zh-CN" dirty="0">
                <a:latin typeface="Arial" panose="020B0604020202020204" pitchFamily="34" charset="0"/>
              </a:rPr>
              <a:t>In a const declaration, the value of iota begins at zero and increments by one for each item in the sequence. </a:t>
            </a:r>
            <a:endParaRPr lang="zh-CN" altLang="en-US" dirty="0">
              <a:latin typeface="Arial" panose="020B0604020202020204" pitchFamily="34" charset="0"/>
            </a:endParaRPr>
          </a:p>
        </p:txBody>
      </p:sp>
    </p:spTree>
    <p:extLst>
      <p:ext uri="{BB962C8B-B14F-4D97-AF65-F5344CB8AC3E}">
        <p14:creationId xmlns:p14="http://schemas.microsoft.com/office/powerpoint/2010/main" val="199801601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smtClean="0">
                <a:solidFill>
                  <a:prstClr val="black">
                    <a:lumMod val="65000"/>
                    <a:lumOff val="35000"/>
                  </a:prstClr>
                </a:solidFill>
                <a:ea typeface="微软雅黑" panose="020B0503020204020204" charset="-122"/>
                <a:sym typeface="Arial" panose="020B0604020202020204" pitchFamily="34" charset="0"/>
              </a:rPr>
              <a:t>Go</a:t>
            </a:r>
            <a:r>
              <a:rPr lang="zh-CN" altLang="en-US" sz="2800" b="1" dirty="0" smtClean="0">
                <a:solidFill>
                  <a:prstClr val="black">
                    <a:lumMod val="65000"/>
                    <a:lumOff val="35000"/>
                  </a:prstClr>
                </a:solidFill>
                <a:ea typeface="微软雅黑" panose="020B0503020204020204" charset="-122"/>
                <a:sym typeface="Arial" panose="020B0604020202020204" pitchFamily="34" charset="0"/>
              </a:rPr>
              <a:t>之例</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515245"/>
            <a:ext cx="10930914" cy="2677656"/>
          </a:xfrm>
          <a:prstGeom prst="rect">
            <a:avLst/>
          </a:prstGeom>
          <a:noFill/>
        </p:spPr>
        <p:txBody>
          <a:bodyPr wrap="square" rtlCol="0">
            <a:spAutoFit/>
          </a:bodyPr>
          <a:lstStyle/>
          <a:p>
            <a:r>
              <a:rPr lang="en-US" altLang="zh-CN" sz="2400" dirty="0"/>
              <a:t>type Currency </a:t>
            </a:r>
            <a:r>
              <a:rPr lang="en-US" altLang="zh-CN" sz="2400" dirty="0" err="1"/>
              <a:t>int</a:t>
            </a:r>
            <a:endParaRPr lang="en-US" altLang="zh-CN" sz="2400" dirty="0"/>
          </a:p>
          <a:p>
            <a:r>
              <a:rPr lang="en-US" altLang="zh-CN" sz="2400" dirty="0" err="1"/>
              <a:t>const</a:t>
            </a:r>
            <a:r>
              <a:rPr lang="en-US" altLang="zh-CN" sz="2400" dirty="0"/>
              <a:t> (</a:t>
            </a:r>
          </a:p>
          <a:p>
            <a:r>
              <a:rPr lang="en-US" altLang="zh-CN" sz="2400" dirty="0"/>
              <a:t> </a:t>
            </a:r>
            <a:r>
              <a:rPr lang="en-US" altLang="zh-CN" sz="2400" dirty="0" smtClean="0"/>
              <a:t>       USD </a:t>
            </a:r>
            <a:r>
              <a:rPr lang="en-US" altLang="zh-CN" sz="2400" dirty="0"/>
              <a:t>Currency = iota</a:t>
            </a:r>
          </a:p>
          <a:p>
            <a:r>
              <a:rPr lang="en-US" altLang="zh-CN" sz="2400" dirty="0" smtClean="0"/>
              <a:t>        EUR</a:t>
            </a:r>
            <a:endParaRPr lang="en-US" altLang="zh-CN" sz="2400" dirty="0"/>
          </a:p>
          <a:p>
            <a:r>
              <a:rPr lang="en-US" altLang="zh-CN" sz="2400" dirty="0" smtClean="0"/>
              <a:t>        GBP</a:t>
            </a:r>
            <a:endParaRPr lang="en-US" altLang="zh-CN" sz="2400" dirty="0"/>
          </a:p>
          <a:p>
            <a:r>
              <a:rPr lang="en-US" altLang="zh-CN" sz="2400" dirty="0" smtClean="0"/>
              <a:t>        RMB</a:t>
            </a:r>
            <a:endParaRPr lang="en-US" altLang="zh-CN" sz="2400" dirty="0"/>
          </a:p>
          <a:p>
            <a:r>
              <a:rPr lang="en-US" altLang="zh-CN" sz="2400" dirty="0" smtClean="0"/>
              <a:t>)</a:t>
            </a:r>
            <a:endParaRPr lang="en-US" altLang="zh-CN"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15" y="4553755"/>
            <a:ext cx="74295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377171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对枚举类型的评价</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251276"/>
            <a:ext cx="10241138" cy="3883755"/>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endParaRPr lang="en-US" altLang="zh-CN" sz="2400" dirty="0"/>
          </a:p>
          <a:p>
            <a:pPr marL="342900" lvl="1" indent="-342900">
              <a:lnSpc>
                <a:spcPct val="150000"/>
              </a:lnSpc>
              <a:buClr>
                <a:srgbClr val="8B0012"/>
              </a:buClr>
              <a:buFont typeface="Wingdings" pitchFamily="2" charset="2"/>
              <a:buChar char="§"/>
            </a:pPr>
            <a:r>
              <a:rPr lang="zh-CN" altLang="en-US" sz="2400" dirty="0"/>
              <a:t>提高可读性</a:t>
            </a:r>
          </a:p>
          <a:p>
            <a:pPr marL="8001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例如：不必将一种颜色编码成一个数字</a:t>
            </a:r>
          </a:p>
          <a:p>
            <a:pPr marL="342900" lvl="1" indent="-342900">
              <a:lnSpc>
                <a:spcPct val="150000"/>
              </a:lnSpc>
              <a:buClr>
                <a:srgbClr val="8B0012"/>
              </a:buClr>
              <a:buFont typeface="Wingdings" pitchFamily="2" charset="2"/>
              <a:buChar char="§"/>
            </a:pPr>
            <a:r>
              <a:rPr lang="zh-CN" altLang="en-US" sz="2400" dirty="0"/>
              <a:t>增加可靠性</a:t>
            </a:r>
          </a:p>
          <a:p>
            <a:pPr marL="8001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例如：编译器能够进行以下检查</a:t>
            </a:r>
          </a:p>
          <a:p>
            <a:pPr marL="1257300" lvl="2"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操作（不允许颜色被相加）</a:t>
            </a:r>
          </a:p>
          <a:p>
            <a:pPr marL="1257300" lvl="2"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值的范围</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sym typeface="Wingdings" pitchFamily="2" charset="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子域类型</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365576"/>
            <a:ext cx="10549122" cy="3183949"/>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t>定义</a:t>
            </a:r>
            <a:endParaRPr lang="en-US" altLang="zh-CN" sz="2400" b="1" i="1" dirty="0"/>
          </a:p>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有序类型的一个连续的子序列</a:t>
            </a:r>
          </a:p>
          <a:p>
            <a:pPr marL="342900" indent="-342900">
              <a:lnSpc>
                <a:spcPct val="150000"/>
              </a:lnSpc>
              <a:buClr>
                <a:srgbClr val="8B0012"/>
              </a:buClr>
              <a:buFont typeface="Wingdings" pitchFamily="2" charset="2"/>
              <a:buChar char="§"/>
            </a:pPr>
            <a:r>
              <a:rPr lang="zh-CN" altLang="en-US" sz="2400" b="1" dirty="0"/>
              <a:t>设计时需要考虑的问题</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它们用在何处？</a:t>
            </a:r>
          </a:p>
          <a:p>
            <a:pPr>
              <a:lnSpc>
                <a:spcPct val="150000"/>
              </a:lnSpc>
              <a:buClr>
                <a:srgbClr val="8B0012"/>
              </a:buClr>
            </a:pPr>
            <a:endParaRPr lang="en-US" altLang="zh-CN" sz="2000" dirty="0"/>
          </a:p>
          <a:p>
            <a:pPr marL="342900" indent="-342900">
              <a:lnSpc>
                <a:spcPct val="150000"/>
              </a:lnSpc>
              <a:buClr>
                <a:srgbClr val="8B0012"/>
              </a:buClr>
              <a:buFont typeface="Wingdings" pitchFamily="2" charset="2"/>
              <a:buChar char="§"/>
            </a:pPr>
            <a:endParaRPr lang="zh-CN" altLang="en-US" sz="2000" dirty="0"/>
          </a:p>
        </p:txBody>
      </p:sp>
    </p:spTree>
    <p:extLst>
      <p:ext uri="{BB962C8B-B14F-4D97-AF65-F5344CB8AC3E}">
        <p14:creationId xmlns:p14="http://schemas.microsoft.com/office/powerpoint/2010/main" val="189995697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提纲</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75431" y="1265369"/>
            <a:ext cx="10241138" cy="5081456"/>
          </a:xfrm>
          <a:prstGeom prst="rect">
            <a:avLst/>
          </a:prstGeom>
          <a:noFill/>
        </p:spPr>
        <p:txBody>
          <a:bodyPr wrap="square" rtlCol="0">
            <a:spAutoFit/>
          </a:bodyPr>
          <a:lstStyle/>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基本数据类型</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字符串类型</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用户定义的有序类型</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数组类型</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关联数组</a:t>
            </a:r>
          </a:p>
          <a:p>
            <a:pPr marL="457200" indent="-457200">
              <a:lnSpc>
                <a:spcPct val="130000"/>
              </a:lnSpc>
              <a:buFont typeface="Wingdings" pitchFamily="2" charset="2"/>
              <a:buChar char="§"/>
            </a:pPr>
            <a:r>
              <a:rPr lang="zh-CN" altLang="en-US" sz="2800" b="1" dirty="0">
                <a:ea typeface="宋体" panose="02010600030101010101" pitchFamily="2" charset="-122"/>
              </a:rPr>
              <a:t>记录类型</a:t>
            </a:r>
          </a:p>
          <a:p>
            <a:pPr marL="457200" indent="-457200">
              <a:lnSpc>
                <a:spcPct val="130000"/>
              </a:lnSpc>
              <a:buFont typeface="Wingdings" pitchFamily="2" charset="2"/>
              <a:buChar char="§"/>
            </a:pPr>
            <a:r>
              <a:rPr lang="zh-CN" altLang="en-US" sz="2800" b="1" dirty="0">
                <a:ea typeface="宋体" panose="02010600030101010101" pitchFamily="2" charset="-122"/>
              </a:rPr>
              <a:t>联合类型</a:t>
            </a:r>
          </a:p>
          <a:p>
            <a:pPr marL="457200" indent="-457200">
              <a:lnSpc>
                <a:spcPct val="130000"/>
              </a:lnSpc>
              <a:buFont typeface="Wingdings" pitchFamily="2" charset="2"/>
              <a:buChar char="§"/>
            </a:pPr>
            <a:r>
              <a:rPr lang="zh-CN" altLang="en-US" sz="2800" b="1" dirty="0">
                <a:ea typeface="宋体" panose="02010600030101010101" pitchFamily="2" charset="-122"/>
              </a:rPr>
              <a:t>指针类型与引用类型</a:t>
            </a:r>
            <a:endParaRPr lang="en-US" altLang="zh-CN" sz="2800" b="1" dirty="0">
              <a:ea typeface="宋体" panose="02010600030101010101" pitchFamily="2" charset="-122"/>
            </a:endParaRPr>
          </a:p>
          <a:p>
            <a:pPr marL="457200" indent="-457200">
              <a:lnSpc>
                <a:spcPct val="130000"/>
              </a:lnSpc>
              <a:buFont typeface="Wingdings" pitchFamily="2" charset="2"/>
              <a:buChar char="§"/>
            </a:pPr>
            <a:r>
              <a:rPr lang="zh-CN" altLang="en-US" sz="2800" b="1" dirty="0">
                <a:ea typeface="宋体" panose="02010600030101010101" pitchFamily="2" charset="-122"/>
              </a:rPr>
              <a:t>类型检查</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子域</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365576"/>
            <a:ext cx="10549122" cy="5492273"/>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en-US" altLang="zh-CN" sz="2400" b="1" dirty="0"/>
              <a:t>Pascal</a:t>
            </a:r>
          </a:p>
          <a:p>
            <a:pPr marL="800100" lvl="1" indent="-342900">
              <a:lnSpc>
                <a:spcPct val="150000"/>
              </a:lnSpc>
              <a:buClr>
                <a:srgbClr val="0070C0"/>
              </a:buClr>
              <a:buFont typeface="Wingdings" pitchFamily="2" charset="2"/>
              <a:buChar char="§"/>
            </a:pPr>
            <a:r>
              <a:rPr lang="zh-CN" altLang="en-US" sz="2400" b="1" dirty="0">
                <a:ea typeface="宋体" panose="02010600030101010101" pitchFamily="2" charset="-122"/>
              </a:rPr>
              <a:t>子域类型表现和其父类型一样；可以用来作为</a:t>
            </a:r>
            <a:r>
              <a:rPr lang="en-US" altLang="zh-CN" sz="2400" b="1" dirty="0">
                <a:ea typeface="宋体" panose="02010600030101010101" pitchFamily="2" charset="-122"/>
              </a:rPr>
              <a:t>for</a:t>
            </a:r>
            <a:r>
              <a:rPr lang="zh-CN" altLang="en-US" sz="2400" b="1" dirty="0">
                <a:ea typeface="宋体" panose="02010600030101010101" pitchFamily="2" charset="-122"/>
              </a:rPr>
              <a:t>变量以及数组索引</a:t>
            </a:r>
          </a:p>
          <a:p>
            <a:pPr marL="800100" lvl="1" indent="-342900">
              <a:lnSpc>
                <a:spcPct val="150000"/>
              </a:lnSpc>
              <a:buClr>
                <a:srgbClr val="0070C0"/>
              </a:buClr>
              <a:buFont typeface="Wingdings" pitchFamily="2" charset="2"/>
              <a:buChar char="§"/>
            </a:pPr>
            <a:r>
              <a:rPr lang="zh-CN" altLang="en-US" sz="2400" b="1" dirty="0">
                <a:ea typeface="宋体" panose="02010600030101010101" pitchFamily="2" charset="-122"/>
              </a:rPr>
              <a:t>例如： </a:t>
            </a:r>
            <a:r>
              <a:rPr lang="en-US" altLang="zh-CN" sz="2400" b="1" dirty="0">
                <a:ea typeface="宋体" panose="02010600030101010101" pitchFamily="2" charset="-122"/>
              </a:rPr>
              <a:t>type pos = 0 .. MAXINT; </a:t>
            </a:r>
          </a:p>
          <a:p>
            <a:pPr marL="342900" lvl="1" indent="-342900">
              <a:lnSpc>
                <a:spcPct val="150000"/>
              </a:lnSpc>
              <a:buClr>
                <a:srgbClr val="8B0012"/>
              </a:buClr>
              <a:buFont typeface="Wingdings" pitchFamily="2" charset="2"/>
              <a:buChar char="§"/>
            </a:pPr>
            <a:r>
              <a:rPr lang="en-US" altLang="zh-CN" sz="2400" b="1" dirty="0"/>
              <a:t>Ada</a:t>
            </a:r>
          </a:p>
          <a:p>
            <a:pPr marL="800100" lvl="1" indent="-342900">
              <a:lnSpc>
                <a:spcPct val="150000"/>
              </a:lnSpc>
              <a:buClr>
                <a:srgbClr val="0070C0"/>
              </a:buClr>
              <a:buFont typeface="Wingdings" pitchFamily="2" charset="2"/>
              <a:buChar char="§"/>
            </a:pPr>
            <a:r>
              <a:rPr lang="zh-CN" altLang="en-US" sz="2400" b="1" dirty="0">
                <a:ea typeface="宋体" panose="02010600030101010101" pitchFamily="2" charset="-122"/>
              </a:rPr>
              <a:t>子域类型并不是新的类型，仅仅是施加了约束的已有类型（因此它们是相容的）；可以像在</a:t>
            </a:r>
            <a:r>
              <a:rPr lang="en-US" altLang="zh-CN" sz="2400" b="1" dirty="0">
                <a:ea typeface="宋体" panose="02010600030101010101" pitchFamily="2" charset="-122"/>
              </a:rPr>
              <a:t>Pascal</a:t>
            </a:r>
            <a:r>
              <a:rPr lang="zh-CN" altLang="en-US" sz="2400" b="1" dirty="0">
                <a:ea typeface="宋体" panose="02010600030101010101" pitchFamily="2" charset="-122"/>
              </a:rPr>
              <a:t>中那样使用，加上</a:t>
            </a:r>
            <a:r>
              <a:rPr lang="en-US" altLang="zh-CN" sz="2400" b="1" dirty="0">
                <a:ea typeface="宋体" panose="02010600030101010101" pitchFamily="2" charset="-122"/>
              </a:rPr>
              <a:t>case</a:t>
            </a:r>
            <a:r>
              <a:rPr lang="zh-CN" altLang="en-US" sz="2400" b="1" dirty="0">
                <a:ea typeface="宋体" panose="02010600030101010101" pitchFamily="2" charset="-122"/>
              </a:rPr>
              <a:t>常量</a:t>
            </a:r>
          </a:p>
          <a:p>
            <a:pPr marL="800100" lvl="1" indent="-342900">
              <a:lnSpc>
                <a:spcPct val="150000"/>
              </a:lnSpc>
              <a:buClr>
                <a:srgbClr val="0070C0"/>
              </a:buClr>
              <a:buFont typeface="Wingdings" pitchFamily="2" charset="2"/>
              <a:buChar char="§"/>
            </a:pPr>
            <a:r>
              <a:rPr lang="zh-CN" altLang="en-US" sz="2400" b="1" dirty="0">
                <a:ea typeface="宋体" panose="02010600030101010101" pitchFamily="2" charset="-122"/>
              </a:rPr>
              <a:t>例如</a:t>
            </a:r>
          </a:p>
          <a:p>
            <a:pPr marL="1257300" lvl="2" indent="-342900">
              <a:lnSpc>
                <a:spcPct val="150000"/>
              </a:lnSpc>
              <a:buClr>
                <a:srgbClr val="0070C0"/>
              </a:buClr>
              <a:buFont typeface="Wingdings" pitchFamily="2" charset="2"/>
              <a:buChar char="§"/>
            </a:pPr>
            <a:r>
              <a:rPr lang="en-US" altLang="zh-CN" sz="2400" b="1" dirty="0">
                <a:ea typeface="宋体" panose="02010600030101010101" pitchFamily="2" charset="-122"/>
              </a:rPr>
              <a:t>subtype POS_TYPE is INTEGER range 0 .. INTEGER‘LAST;</a:t>
            </a:r>
          </a:p>
          <a:p>
            <a:pPr marL="800100" lvl="1" indent="-342900">
              <a:lnSpc>
                <a:spcPct val="150000"/>
              </a:lnSpc>
              <a:buClr>
                <a:srgbClr val="0070C0"/>
              </a:buClr>
              <a:buFont typeface="Wingdings" pitchFamily="2" charset="2"/>
              <a:buChar char="§"/>
            </a:pPr>
            <a:endParaRPr lang="en-US" altLang="zh-CN" sz="2400" b="1" dirty="0">
              <a:ea typeface="宋体" panose="02010600030101010101" pitchFamily="2" charset="-122"/>
            </a:endParaRPr>
          </a:p>
          <a:p>
            <a:pPr marL="342900" indent="-342900">
              <a:lnSpc>
                <a:spcPct val="150000"/>
              </a:lnSpc>
              <a:buClr>
                <a:srgbClr val="8B0012"/>
              </a:buClr>
              <a:buFont typeface="Wingdings" pitchFamily="2" charset="2"/>
              <a:buChar char="§"/>
            </a:pPr>
            <a:endParaRPr lang="zh-CN" altLang="en-US" sz="2000" dirty="0"/>
          </a:p>
        </p:txBody>
      </p:sp>
    </p:spTree>
    <p:extLst>
      <p:ext uri="{BB962C8B-B14F-4D97-AF65-F5344CB8AC3E}">
        <p14:creationId xmlns:p14="http://schemas.microsoft.com/office/powerpoint/2010/main" val="14047551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对子域类型的评估</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365576"/>
            <a:ext cx="10549122" cy="2722284"/>
          </a:xfrm>
          <a:prstGeom prst="rect">
            <a:avLst/>
          </a:prstGeom>
          <a:noFill/>
        </p:spPr>
        <p:txBody>
          <a:bodyPr wrap="square" rtlCol="0">
            <a:spAutoFit/>
          </a:bodyPr>
          <a:lstStyle/>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提高可读性</a:t>
            </a:r>
          </a:p>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提高可靠性</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严格的取值范围 </a:t>
            </a:r>
            <a:r>
              <a:rPr lang="en-US" altLang="zh-CN" sz="2400" b="1" dirty="0">
                <a:ea typeface="宋体" panose="02010600030101010101" pitchFamily="2" charset="-122"/>
              </a:rPr>
              <a:t>+ </a:t>
            </a:r>
            <a:r>
              <a:rPr lang="zh-CN" altLang="en-US" sz="2400" b="1" dirty="0">
                <a:ea typeface="宋体" panose="02010600030101010101" pitchFamily="2" charset="-122"/>
              </a:rPr>
              <a:t>错误检测</a:t>
            </a:r>
          </a:p>
          <a:p>
            <a:pPr marL="342900" lvl="1" indent="-342900">
              <a:lnSpc>
                <a:spcPct val="150000"/>
              </a:lnSpc>
              <a:buClr>
                <a:srgbClr val="8B0012"/>
              </a:buClr>
              <a:buFont typeface="Wingdings" pitchFamily="2" charset="2"/>
              <a:buChar char="§"/>
            </a:pPr>
            <a:endParaRPr lang="en-US" altLang="zh-CN" sz="2400" b="1" dirty="0"/>
          </a:p>
          <a:p>
            <a:pPr marL="342900" indent="-342900">
              <a:lnSpc>
                <a:spcPct val="150000"/>
              </a:lnSpc>
              <a:buClr>
                <a:srgbClr val="8B0012"/>
              </a:buClr>
              <a:buFont typeface="Wingdings" pitchFamily="2" charset="2"/>
              <a:buChar char="§"/>
            </a:pPr>
            <a:endParaRPr lang="zh-CN" altLang="en-US" sz="2000" dirty="0"/>
          </a:p>
        </p:txBody>
      </p:sp>
    </p:spTree>
    <p:extLst>
      <p:ext uri="{BB962C8B-B14F-4D97-AF65-F5344CB8AC3E}">
        <p14:creationId xmlns:p14="http://schemas.microsoft.com/office/powerpoint/2010/main" val="186179628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用户定义的有序类型的实现</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657431" y="1606876"/>
            <a:ext cx="10549122" cy="3276282"/>
          </a:xfrm>
          <a:prstGeom prst="rect">
            <a:avLst/>
          </a:prstGeom>
          <a:noFill/>
        </p:spPr>
        <p:txBody>
          <a:bodyPr wrap="square" rtlCol="0">
            <a:spAutoFit/>
          </a:bodyPr>
          <a:lstStyle/>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枚举类型使用整型来实现</a:t>
            </a:r>
          </a:p>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子域类型是（由编译器）插入了代码的父类型，用来限制对于子域变量的赋值</a:t>
            </a:r>
          </a:p>
          <a:p>
            <a:pPr marL="800100" lvl="1" indent="-34290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342900" lvl="1" indent="-342900">
              <a:lnSpc>
                <a:spcPct val="150000"/>
              </a:lnSpc>
              <a:buClr>
                <a:srgbClr val="8B0012"/>
              </a:buClr>
              <a:buFont typeface="Wingdings" pitchFamily="2" charset="2"/>
              <a:buChar char="§"/>
            </a:pPr>
            <a:endParaRPr lang="en-US" altLang="zh-CN" sz="2400" b="1" dirty="0"/>
          </a:p>
          <a:p>
            <a:pPr marL="342900" indent="-342900">
              <a:lnSpc>
                <a:spcPct val="150000"/>
              </a:lnSpc>
              <a:buClr>
                <a:srgbClr val="8B0012"/>
              </a:buClr>
              <a:buFont typeface="Wingdings" pitchFamily="2" charset="2"/>
              <a:buChar char="§"/>
            </a:pPr>
            <a:endParaRPr lang="zh-CN" altLang="en-US" sz="2000" dirty="0"/>
          </a:p>
        </p:txBody>
      </p:sp>
    </p:spTree>
    <p:extLst>
      <p:ext uri="{BB962C8B-B14F-4D97-AF65-F5344CB8AC3E}">
        <p14:creationId xmlns:p14="http://schemas.microsoft.com/office/powerpoint/2010/main" val="364886570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数组</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111576"/>
            <a:ext cx="10549122" cy="5402889"/>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t>定义</a:t>
            </a:r>
            <a:endParaRPr lang="en-US" altLang="zh-CN" sz="2400" b="1" i="1" dirty="0"/>
          </a:p>
          <a:p>
            <a:pPr marL="800100" lvl="1" indent="-342900">
              <a:lnSpc>
                <a:spcPct val="120000"/>
              </a:lnSpc>
              <a:buClr>
                <a:srgbClr val="8B0012"/>
              </a:buClr>
              <a:buFont typeface="Wingdings" pitchFamily="2" charset="2"/>
              <a:buChar char="§"/>
            </a:pPr>
            <a:r>
              <a:rPr lang="zh-CN" altLang="en-US" sz="2400" b="1" dirty="0">
                <a:ea typeface="宋体" panose="02010600030101010101" pitchFamily="2" charset="-122"/>
              </a:rPr>
              <a:t>数组是同一类型数据元素的聚集（序列），其中单个元素由其在聚集中、相对于首元素的位置来标识</a:t>
            </a:r>
          </a:p>
          <a:p>
            <a:pPr marL="342900" indent="-342900">
              <a:lnSpc>
                <a:spcPct val="150000"/>
              </a:lnSpc>
              <a:buClr>
                <a:srgbClr val="8B0012"/>
              </a:buClr>
              <a:buFont typeface="Wingdings" pitchFamily="2" charset="2"/>
              <a:buChar char="§"/>
            </a:pPr>
            <a:r>
              <a:rPr lang="zh-CN" altLang="en-US" sz="2400" b="1" dirty="0"/>
              <a:t>设计时需要考虑的问题</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合法的下标类型</a:t>
            </a: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下标表达式的取值范围的检查</a:t>
            </a: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下标范围的确定时间</a:t>
            </a: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为数组分配内存的时间</a:t>
            </a: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下标的最大取值范围</a:t>
            </a: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在为数组分配存储空间时，是否需要初始化</a:t>
            </a: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数组的分片？</a:t>
            </a:r>
            <a:endParaRPr lang="en-US" altLang="zh-CN" sz="2000" dirty="0"/>
          </a:p>
        </p:txBody>
      </p:sp>
    </p:spTree>
    <p:extLst>
      <p:ext uri="{BB962C8B-B14F-4D97-AF65-F5344CB8AC3E}">
        <p14:creationId xmlns:p14="http://schemas.microsoft.com/office/powerpoint/2010/main" val="126815833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数组</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556076"/>
            <a:ext cx="10549122" cy="4922758"/>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t>数组的寻址</a:t>
            </a:r>
            <a:endParaRPr lang="en-US" altLang="zh-CN" sz="2400" b="1" dirty="0"/>
          </a:p>
          <a:p>
            <a:pPr marL="800100" lvl="1" indent="-342900">
              <a:lnSpc>
                <a:spcPct val="120000"/>
              </a:lnSpc>
              <a:buClr>
                <a:srgbClr val="8B0012"/>
              </a:buClr>
              <a:buFont typeface="Wingdings" pitchFamily="2" charset="2"/>
              <a:buChar char="§"/>
            </a:pPr>
            <a:r>
              <a:rPr lang="zh-CN" altLang="en-US" sz="2400" b="1" dirty="0">
                <a:ea typeface="宋体" panose="02010600030101010101" pitchFamily="2" charset="-122"/>
              </a:rPr>
              <a:t>是从索引到元素的映射</a:t>
            </a:r>
            <a:endParaRPr lang="en-US" altLang="zh-CN" sz="2400" b="1" dirty="0">
              <a:ea typeface="宋体" panose="02010600030101010101" pitchFamily="2" charset="-122"/>
            </a:endParaRPr>
          </a:p>
          <a:p>
            <a:pPr marL="800100" lvl="1" indent="-342900">
              <a:lnSpc>
                <a:spcPct val="120000"/>
              </a:lnSpc>
              <a:buClr>
                <a:srgbClr val="8B0012"/>
              </a:buClr>
              <a:buFont typeface="Wingdings" pitchFamily="2" charset="2"/>
              <a:buChar char="§"/>
            </a:pPr>
            <a:r>
              <a:rPr lang="en-US" altLang="zh-CN" sz="2400" b="1" dirty="0">
                <a:ea typeface="宋体" panose="02010600030101010101" pitchFamily="2" charset="-122"/>
              </a:rPr>
              <a:t>map(</a:t>
            </a:r>
            <a:r>
              <a:rPr lang="en-US" altLang="zh-CN" sz="2400" b="1" dirty="0" err="1">
                <a:ea typeface="宋体" panose="02010600030101010101" pitchFamily="2" charset="-122"/>
              </a:rPr>
              <a:t>array_name</a:t>
            </a:r>
            <a:r>
              <a:rPr lang="en-US" altLang="zh-CN" sz="2400" b="1" dirty="0">
                <a:ea typeface="宋体" panose="02010600030101010101" pitchFamily="2" charset="-122"/>
              </a:rPr>
              <a:t>, </a:t>
            </a:r>
            <a:r>
              <a:rPr lang="en-US" altLang="zh-CN" sz="2400" b="1" dirty="0" err="1">
                <a:ea typeface="宋体" panose="02010600030101010101" pitchFamily="2" charset="-122"/>
              </a:rPr>
              <a:t>index_value_list</a:t>
            </a:r>
            <a:r>
              <a:rPr lang="en-US" altLang="zh-CN" sz="2400" b="1" dirty="0">
                <a:ea typeface="宋体" panose="02010600030101010101" pitchFamily="2" charset="-122"/>
              </a:rPr>
              <a:t>) </a:t>
            </a:r>
            <a:r>
              <a:rPr lang="en-US" altLang="zh-CN" sz="2400" b="1" dirty="0">
                <a:ea typeface="宋体" panose="02010600030101010101" pitchFamily="2" charset="-122"/>
                <a:sym typeface="Symbol" pitchFamily="2" charset="2"/>
              </a:rPr>
              <a:t> </a:t>
            </a:r>
            <a:r>
              <a:rPr lang="en-US" altLang="zh-CN" sz="2400" b="1" dirty="0">
                <a:ea typeface="宋体" panose="02010600030101010101" pitchFamily="2" charset="-122"/>
              </a:rPr>
              <a:t> an element</a:t>
            </a:r>
            <a:endParaRPr lang="zh-CN" altLang="en-US" sz="2400" b="1" dirty="0">
              <a:ea typeface="宋体" panose="02010600030101010101" pitchFamily="2" charset="-122"/>
            </a:endParaRPr>
          </a:p>
          <a:p>
            <a:pPr marL="342900"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索引的语法</a:t>
            </a:r>
          </a:p>
          <a:p>
            <a:pPr marL="800100" lvl="1" indent="-342900">
              <a:lnSpc>
                <a:spcPct val="130000"/>
              </a:lnSpc>
              <a:buClr>
                <a:srgbClr val="8B0012"/>
              </a:buClr>
              <a:buFont typeface="Wingdings" pitchFamily="2" charset="2"/>
              <a:buChar char="§"/>
            </a:pPr>
            <a:r>
              <a:rPr lang="en-US" altLang="zh-CN" sz="2400" b="1" dirty="0">
                <a:ea typeface="宋体" panose="02010600030101010101" pitchFamily="2" charset="-122"/>
              </a:rPr>
              <a:t>FORTRAN</a:t>
            </a:r>
            <a:r>
              <a:rPr lang="zh-CN" altLang="en-US" sz="2400" b="1" dirty="0">
                <a:ea typeface="宋体" panose="02010600030101010101" pitchFamily="2" charset="-122"/>
              </a:rPr>
              <a:t>，</a:t>
            </a:r>
            <a:r>
              <a:rPr lang="en-US" altLang="zh-CN" sz="2400" b="1" dirty="0">
                <a:ea typeface="宋体" panose="02010600030101010101" pitchFamily="2" charset="-122"/>
              </a:rPr>
              <a:t>PL/I</a:t>
            </a:r>
            <a:r>
              <a:rPr lang="zh-CN" altLang="en-US" sz="2400" b="1" dirty="0">
                <a:ea typeface="宋体" panose="02010600030101010101" pitchFamily="2" charset="-122"/>
              </a:rPr>
              <a:t>，</a:t>
            </a:r>
            <a:r>
              <a:rPr lang="en-US" altLang="zh-CN" sz="2400" b="1" dirty="0">
                <a:ea typeface="宋体" panose="02010600030101010101" pitchFamily="2" charset="-122"/>
              </a:rPr>
              <a:t>Ada</a:t>
            </a:r>
            <a:r>
              <a:rPr lang="zh-CN" altLang="en-US" sz="2400" b="1" dirty="0">
                <a:ea typeface="宋体" panose="02010600030101010101" pitchFamily="2" charset="-122"/>
              </a:rPr>
              <a:t>使用圆括号</a:t>
            </a: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大多数其它语言使用方括号</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下标的类型</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en-US" altLang="zh-CN" sz="2400" b="1" dirty="0">
                <a:ea typeface="宋体" panose="02010600030101010101" pitchFamily="2" charset="-122"/>
              </a:rPr>
              <a:t>FORTRAN</a:t>
            </a:r>
            <a:r>
              <a:rPr lang="zh-CN" altLang="en-US" sz="2400" b="1" dirty="0">
                <a:ea typeface="宋体" panose="02010600030101010101" pitchFamily="2" charset="-122"/>
              </a:rPr>
              <a:t>，</a:t>
            </a:r>
            <a:r>
              <a:rPr lang="en-US" altLang="zh-CN" sz="2400" b="1" dirty="0">
                <a:ea typeface="宋体" panose="02010600030101010101" pitchFamily="2" charset="-122"/>
              </a:rPr>
              <a:t>C</a:t>
            </a:r>
            <a:r>
              <a:rPr lang="zh-CN" altLang="en-US" sz="2400" b="1" dirty="0">
                <a:ea typeface="宋体" panose="02010600030101010101" pitchFamily="2" charset="-122"/>
              </a:rPr>
              <a:t>，</a:t>
            </a:r>
            <a:r>
              <a:rPr lang="en-US" altLang="zh-CN" sz="2400" b="1" dirty="0">
                <a:ea typeface="宋体" panose="02010600030101010101" pitchFamily="2" charset="-122"/>
              </a:rPr>
              <a:t>Java</a:t>
            </a:r>
            <a:r>
              <a:rPr lang="zh-CN" altLang="en-US" sz="2400" b="1" dirty="0">
                <a:ea typeface="宋体" panose="02010600030101010101" pitchFamily="2" charset="-122"/>
              </a:rPr>
              <a:t> </a:t>
            </a:r>
            <a:r>
              <a:rPr lang="en-US" altLang="zh-CN" sz="2400" b="1" dirty="0">
                <a:ea typeface="宋体" panose="02010600030101010101" pitchFamily="2" charset="-122"/>
              </a:rPr>
              <a:t>-</a:t>
            </a:r>
            <a:r>
              <a:rPr lang="zh-CN" altLang="en-US" sz="2400" b="1" dirty="0">
                <a:ea typeface="宋体" panose="02010600030101010101" pitchFamily="2" charset="-122"/>
              </a:rPr>
              <a:t>只允许整型</a:t>
            </a:r>
          </a:p>
          <a:p>
            <a:pPr marL="800100" lvl="1" indent="-342900">
              <a:lnSpc>
                <a:spcPct val="130000"/>
              </a:lnSpc>
              <a:buClr>
                <a:srgbClr val="8B0012"/>
              </a:buClr>
              <a:buFont typeface="Wingdings" pitchFamily="2" charset="2"/>
              <a:buChar char="§"/>
            </a:pPr>
            <a:r>
              <a:rPr lang="en-US" altLang="zh-CN" sz="2400" b="1" dirty="0">
                <a:ea typeface="宋体" panose="02010600030101010101" pitchFamily="2" charset="-122"/>
              </a:rPr>
              <a:t>Pascal-</a:t>
            </a:r>
            <a:r>
              <a:rPr lang="zh-CN" altLang="en-US" sz="2400" b="1" dirty="0">
                <a:ea typeface="宋体" panose="02010600030101010101" pitchFamily="2" charset="-122"/>
              </a:rPr>
              <a:t>任意有序类型（整型，布尔型，字符型，枚举型）</a:t>
            </a:r>
          </a:p>
          <a:p>
            <a:pPr marL="800100" lvl="1" indent="-342900">
              <a:lnSpc>
                <a:spcPct val="130000"/>
              </a:lnSpc>
              <a:buClr>
                <a:srgbClr val="8B0012"/>
              </a:buClr>
              <a:buFont typeface="Wingdings" pitchFamily="2" charset="2"/>
              <a:buChar char="§"/>
            </a:pPr>
            <a:r>
              <a:rPr lang="en-US" altLang="zh-CN" sz="2400" b="1" dirty="0">
                <a:ea typeface="宋体" panose="02010600030101010101" pitchFamily="2" charset="-122"/>
              </a:rPr>
              <a:t>Ada-</a:t>
            </a:r>
            <a:r>
              <a:rPr lang="zh-CN" altLang="en-US" sz="2400" b="1" dirty="0">
                <a:ea typeface="宋体" panose="02010600030101010101" pitchFamily="2" charset="-122"/>
              </a:rPr>
              <a:t>整型或枚举型（包括布尔型和字符型）</a:t>
            </a:r>
          </a:p>
        </p:txBody>
      </p:sp>
    </p:spTree>
    <p:extLst>
      <p:ext uri="{BB962C8B-B14F-4D97-AF65-F5344CB8AC3E}">
        <p14:creationId xmlns:p14="http://schemas.microsoft.com/office/powerpoint/2010/main" val="253949633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数组</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556076"/>
            <a:ext cx="10549122" cy="3460627"/>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ea typeface="宋体" panose="02010600030101010101" pitchFamily="2" charset="-122"/>
              </a:rPr>
              <a:t>根据下标范围绑定、存储绑定以及从哪里分配空间，可以分为以下几类</a:t>
            </a:r>
            <a:endParaRPr lang="en-US" altLang="zh-CN" sz="2400" b="1" dirty="0"/>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静态数组</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固定栈动态数组</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栈动态数组</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固定堆动态数组</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堆动态数组</a:t>
            </a:r>
            <a:endParaRPr lang="en-US" altLang="zh-CN" sz="2400" b="1" dirty="0">
              <a:ea typeface="宋体" panose="02010600030101010101" pitchFamily="2" charset="-122"/>
            </a:endParaRPr>
          </a:p>
          <a:p>
            <a:pPr marL="800100" lvl="1" indent="-342900">
              <a:lnSpc>
                <a:spcPct val="120000"/>
              </a:lnSpc>
              <a:buClr>
                <a:srgbClr val="8B0012"/>
              </a:buClr>
              <a:buFont typeface="Wingdings" pitchFamily="2" charset="2"/>
              <a:buChar char="§"/>
            </a:pPr>
            <a:endParaRPr lang="zh-CN" altLang="en-US" sz="2400" b="1" dirty="0">
              <a:ea typeface="宋体" panose="02010600030101010101" pitchFamily="2" charset="-122"/>
            </a:endParaRPr>
          </a:p>
        </p:txBody>
      </p:sp>
    </p:spTree>
    <p:extLst>
      <p:ext uri="{BB962C8B-B14F-4D97-AF65-F5344CB8AC3E}">
        <p14:creationId xmlns:p14="http://schemas.microsoft.com/office/powerpoint/2010/main" val="78043046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数组</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556076"/>
            <a:ext cx="11168082" cy="5410712"/>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ea typeface="宋体" panose="02010600030101010101" pitchFamily="2" charset="-122"/>
              </a:rPr>
              <a:t>静态数组</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下标范围和存储绑定都是静态的</a:t>
            </a:r>
          </a:p>
          <a:p>
            <a:pPr marL="1257300" lvl="2" indent="-342900">
              <a:lnSpc>
                <a:spcPct val="130000"/>
              </a:lnSpc>
              <a:buClr>
                <a:srgbClr val="8B0012"/>
              </a:buClr>
              <a:buFont typeface="Wingdings" pitchFamily="2" charset="2"/>
              <a:buChar char="§"/>
            </a:pPr>
            <a:r>
              <a:rPr lang="zh-CN" altLang="en-US" sz="2400" b="1" dirty="0">
                <a:ea typeface="宋体" panose="02010600030101010101" pitchFamily="2" charset="-122"/>
              </a:rPr>
              <a:t>例如，</a:t>
            </a:r>
            <a:r>
              <a:rPr lang="en-US" altLang="zh-CN" sz="2400" b="1" dirty="0">
                <a:ea typeface="宋体" panose="02010600030101010101" pitchFamily="2" charset="-122"/>
              </a:rPr>
              <a:t>C</a:t>
            </a:r>
            <a:r>
              <a:rPr lang="zh-CN" altLang="en-US" sz="2400" b="1" dirty="0">
                <a:ea typeface="宋体" panose="02010600030101010101" pitchFamily="2" charset="-122"/>
              </a:rPr>
              <a:t>，</a:t>
            </a:r>
            <a:r>
              <a:rPr lang="en-US" altLang="zh-CN" sz="2400" b="1" dirty="0">
                <a:ea typeface="宋体" panose="02010600030101010101" pitchFamily="2" charset="-122"/>
              </a:rPr>
              <a:t>C++</a:t>
            </a:r>
            <a:r>
              <a:rPr lang="zh-CN" altLang="en-US" sz="2400" b="1" dirty="0" smtClean="0">
                <a:ea typeface="宋体" panose="02010600030101010101" pitchFamily="2" charset="-122"/>
              </a:rPr>
              <a:t>中</a:t>
            </a:r>
            <a:r>
              <a:rPr lang="en-US" altLang="zh-CN" sz="2400" b="1" dirty="0">
                <a:ea typeface="宋体" panose="02010600030101010101" pitchFamily="2" charset="-122"/>
              </a:rPr>
              <a:t>s</a:t>
            </a:r>
            <a:r>
              <a:rPr lang="en-US" altLang="zh-CN" sz="2400" b="1" dirty="0" smtClean="0">
                <a:ea typeface="宋体" panose="02010600030101010101" pitchFamily="2" charset="-122"/>
              </a:rPr>
              <a:t>tatic</a:t>
            </a:r>
            <a:r>
              <a:rPr lang="zh-CN" altLang="en-US" sz="2400" b="1" dirty="0">
                <a:ea typeface="宋体" panose="02010600030101010101" pitchFamily="2" charset="-122"/>
              </a:rPr>
              <a:t>的一些数组</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优点：较高的执行效率（无需内存分配或释放）</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固定栈动态数组</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下标范围是静态绑定的，但存储空间是在运行时处理数组变量声明时分配的</a:t>
            </a:r>
            <a:endParaRPr lang="en-US" altLang="zh-CN" sz="2400" b="1" dirty="0">
              <a:ea typeface="宋体" panose="02010600030101010101" pitchFamily="2" charset="-122"/>
            </a:endParaRPr>
          </a:p>
          <a:p>
            <a:pPr marL="1257300" lvl="2" indent="-342900">
              <a:lnSpc>
                <a:spcPct val="130000"/>
              </a:lnSpc>
              <a:buClr>
                <a:srgbClr val="8B0012"/>
              </a:buClr>
              <a:buFont typeface="Wingdings" pitchFamily="2" charset="2"/>
              <a:buChar char="§"/>
            </a:pPr>
            <a:r>
              <a:rPr lang="zh-CN" altLang="en-US" sz="2400" b="1" dirty="0">
                <a:ea typeface="宋体" panose="02010600030101010101" pitchFamily="2" charset="-122"/>
              </a:rPr>
              <a:t>例如，大多数</a:t>
            </a:r>
            <a:r>
              <a:rPr lang="en-US" altLang="zh-CN" sz="2400" b="1" dirty="0">
                <a:ea typeface="宋体" panose="02010600030101010101" pitchFamily="2" charset="-122"/>
              </a:rPr>
              <a:t>Java</a:t>
            </a:r>
            <a:r>
              <a:rPr lang="zh-CN" altLang="en-US" sz="2400" b="1" dirty="0">
                <a:ea typeface="宋体" panose="02010600030101010101" pitchFamily="2" charset="-122"/>
              </a:rPr>
              <a:t>局部过程，以及</a:t>
            </a:r>
            <a:r>
              <a:rPr lang="en-US" altLang="zh-CN" sz="2400" b="1" dirty="0" smtClean="0">
                <a:ea typeface="宋体" panose="02010600030101010101" pitchFamily="2" charset="-122"/>
              </a:rPr>
              <a:t>C</a:t>
            </a:r>
            <a:r>
              <a:rPr lang="zh-CN" altLang="en-US" sz="2400" b="1" dirty="0" smtClean="0">
                <a:ea typeface="宋体" panose="02010600030101010101" pitchFamily="2" charset="-122"/>
              </a:rPr>
              <a:t>和</a:t>
            </a:r>
            <a:r>
              <a:rPr lang="en-US" altLang="zh-CN" sz="2400" b="1" dirty="0" smtClean="0">
                <a:ea typeface="宋体" panose="02010600030101010101" pitchFamily="2" charset="-122"/>
              </a:rPr>
              <a:t>C++</a:t>
            </a:r>
            <a:r>
              <a:rPr lang="zh-CN" altLang="en-US" sz="2400" b="1" dirty="0" smtClean="0">
                <a:ea typeface="宋体" panose="02010600030101010101" pitchFamily="2" charset="-122"/>
              </a:rPr>
              <a:t>中的</a:t>
            </a:r>
            <a:r>
              <a:rPr lang="zh-CN" altLang="en-US" sz="2400" b="1" dirty="0">
                <a:ea typeface="宋体" panose="02010600030101010101" pitchFamily="2" charset="-122"/>
              </a:rPr>
              <a:t>非静态的局部数组</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优点：较高的存储空间</a:t>
            </a:r>
            <a:r>
              <a:rPr lang="zh-CN" altLang="en-US" sz="2400" b="1" dirty="0" smtClean="0">
                <a:ea typeface="宋体" panose="02010600030101010101" pitchFamily="2" charset="-122"/>
              </a:rPr>
              <a:t>利用率</a:t>
            </a:r>
            <a:endParaRPr lang="en-US" altLang="zh-CN" sz="2400" b="1" dirty="0" smtClean="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smtClean="0">
                <a:ea typeface="宋体" panose="02010600030101010101" pitchFamily="2" charset="-122"/>
              </a:rPr>
              <a:t>缺点：存储管理需要运行时代价</a:t>
            </a:r>
            <a:endParaRPr lang="zh-CN" altLang="en-US" sz="2400" b="1" dirty="0">
              <a:ea typeface="宋体" panose="02010600030101010101" pitchFamily="2" charset="-122"/>
            </a:endParaRPr>
          </a:p>
          <a:p>
            <a:pPr marL="800100" lvl="1" indent="-342900">
              <a:lnSpc>
                <a:spcPct val="130000"/>
              </a:lnSpc>
              <a:buClr>
                <a:srgbClr val="8B0012"/>
              </a:buClr>
              <a:buFont typeface="Wingdings" pitchFamily="2" charset="2"/>
              <a:buChar char="§"/>
            </a:pPr>
            <a:endParaRPr lang="en-US" altLang="zh-CN" sz="2400" b="1" dirty="0">
              <a:ea typeface="宋体" panose="02010600030101010101" pitchFamily="2" charset="-122"/>
            </a:endParaRPr>
          </a:p>
          <a:p>
            <a:pPr marL="800100" lvl="1" indent="-342900">
              <a:lnSpc>
                <a:spcPct val="120000"/>
              </a:lnSpc>
              <a:buClr>
                <a:srgbClr val="8B0012"/>
              </a:buClr>
              <a:buFont typeface="Wingdings" pitchFamily="2" charset="2"/>
              <a:buChar char="§"/>
            </a:pPr>
            <a:endParaRPr lang="zh-CN" altLang="en-US" sz="2400" b="1" dirty="0">
              <a:ea typeface="宋体" panose="02010600030101010101" pitchFamily="2" charset="-122"/>
            </a:endParaRPr>
          </a:p>
        </p:txBody>
      </p:sp>
    </p:spTree>
    <p:extLst>
      <p:ext uri="{BB962C8B-B14F-4D97-AF65-F5344CB8AC3E}">
        <p14:creationId xmlns:p14="http://schemas.microsoft.com/office/powerpoint/2010/main" val="129759137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数组</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556076"/>
            <a:ext cx="11168082" cy="3591752"/>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栈动态</a:t>
            </a:r>
            <a:r>
              <a:rPr lang="zh-CN" altLang="en-US" sz="2400" b="1" dirty="0" smtClean="0">
                <a:ea typeface="宋体" panose="02010600030101010101" pitchFamily="2" charset="-122"/>
              </a:rPr>
              <a:t>数组</a:t>
            </a:r>
            <a:r>
              <a:rPr lang="zh-CN" altLang="en-US" sz="2400" b="1" dirty="0" smtClean="0">
                <a:solidFill>
                  <a:schemeClr val="accent1">
                    <a:lumMod val="60000"/>
                    <a:lumOff val="40000"/>
                  </a:schemeClr>
                </a:solidFill>
                <a:ea typeface="宋体" panose="02010600030101010101" pitchFamily="2" charset="-122"/>
              </a:rPr>
              <a:t>（</a:t>
            </a:r>
            <a:r>
              <a:rPr lang="en-US" altLang="zh-CN" sz="2400" b="1" dirty="0" smtClean="0">
                <a:solidFill>
                  <a:schemeClr val="accent1">
                    <a:lumMod val="60000"/>
                    <a:lumOff val="40000"/>
                  </a:schemeClr>
                </a:solidFill>
                <a:ea typeface="宋体" panose="02010600030101010101" pitchFamily="2" charset="-122"/>
              </a:rPr>
              <a:t>removed in </a:t>
            </a:r>
            <a:r>
              <a:rPr lang="en-US" altLang="zh-CN" sz="2400" b="1" dirty="0" smtClean="0">
                <a:solidFill>
                  <a:schemeClr val="accent1">
                    <a:lumMod val="60000"/>
                    <a:lumOff val="40000"/>
                  </a:schemeClr>
                </a:solidFill>
                <a:ea typeface="宋体" panose="02010600030101010101" pitchFamily="2" charset="-122"/>
              </a:rPr>
              <a:t>11ed. </a:t>
            </a:r>
            <a:r>
              <a:rPr lang="zh-CN" altLang="en-US" sz="2400" b="1" dirty="0" smtClean="0">
                <a:solidFill>
                  <a:schemeClr val="accent1">
                    <a:lumMod val="60000"/>
                    <a:lumOff val="40000"/>
                  </a:schemeClr>
                </a:solidFill>
                <a:ea typeface="宋体" panose="02010600030101010101" pitchFamily="2" charset="-122"/>
              </a:rPr>
              <a:t>）</a:t>
            </a:r>
            <a:endParaRPr lang="en-US" altLang="zh-CN" sz="2400" b="1" dirty="0">
              <a:solidFill>
                <a:schemeClr val="accent1">
                  <a:lumMod val="60000"/>
                  <a:lumOff val="40000"/>
                </a:schemeClr>
              </a:solidFill>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下标范围和存储空间都是动态绑定的，但在变量的生命周期里，他们都是固定不变的</a:t>
            </a:r>
            <a:endParaRPr lang="en-US" altLang="zh-CN" sz="2400" b="1" dirty="0">
              <a:ea typeface="宋体" panose="02010600030101010101" pitchFamily="2" charset="-122"/>
            </a:endParaRPr>
          </a:p>
          <a:p>
            <a:pPr lvl="3">
              <a:lnSpc>
                <a:spcPct val="90000"/>
              </a:lnSpc>
            </a:pPr>
            <a:r>
              <a:rPr lang="zh-CN" altLang="en-US" sz="2400" b="1" dirty="0">
                <a:ea typeface="宋体" panose="02010600030101010101" pitchFamily="2" charset="-122"/>
              </a:rPr>
              <a:t>例如，</a:t>
            </a:r>
            <a:r>
              <a:rPr lang="en-US" altLang="zh-CN" b="1" dirty="0">
                <a:ea typeface="宋体" panose="02010600030101010101" pitchFamily="2" charset="-122"/>
              </a:rPr>
              <a:t>Ada</a:t>
            </a:r>
            <a:r>
              <a:rPr lang="zh-CN" altLang="en-US" b="1" dirty="0">
                <a:ea typeface="宋体" panose="02010600030101010101" pitchFamily="2" charset="-122"/>
              </a:rPr>
              <a:t>的</a:t>
            </a:r>
            <a:r>
              <a:rPr lang="en-US" altLang="zh-CN" b="1" dirty="0">
                <a:ea typeface="宋体" panose="02010600030101010101" pitchFamily="2" charset="-122"/>
              </a:rPr>
              <a:t>declare</a:t>
            </a:r>
            <a:r>
              <a:rPr lang="zh-CN" altLang="en-US" b="1" dirty="0">
                <a:ea typeface="宋体" panose="02010600030101010101" pitchFamily="2" charset="-122"/>
              </a:rPr>
              <a:t>块：</a:t>
            </a:r>
          </a:p>
          <a:p>
            <a:pPr lvl="3">
              <a:lnSpc>
                <a:spcPct val="90000"/>
              </a:lnSpc>
            </a:pPr>
            <a:r>
              <a:rPr lang="en-US" altLang="zh-CN" b="1" dirty="0">
                <a:ea typeface="宋体" panose="02010600030101010101" pitchFamily="2" charset="-122"/>
              </a:rPr>
              <a:t>		declare </a:t>
            </a:r>
          </a:p>
          <a:p>
            <a:pPr lvl="3">
              <a:lnSpc>
                <a:spcPct val="90000"/>
              </a:lnSpc>
            </a:pPr>
            <a:r>
              <a:rPr lang="en-US" altLang="zh-CN" b="1" dirty="0">
                <a:ea typeface="宋体" panose="02010600030101010101" pitchFamily="2" charset="-122"/>
              </a:rPr>
              <a:t>		  STUFF : array (1..N) of FLOAT;</a:t>
            </a:r>
          </a:p>
          <a:p>
            <a:pPr lvl="3">
              <a:lnSpc>
                <a:spcPct val="90000"/>
              </a:lnSpc>
            </a:pPr>
            <a:r>
              <a:rPr lang="en-US" altLang="zh-CN" b="1" dirty="0">
                <a:ea typeface="宋体" panose="02010600030101010101" pitchFamily="2" charset="-122"/>
              </a:rPr>
              <a:t>		  begin</a:t>
            </a:r>
          </a:p>
          <a:p>
            <a:pPr lvl="3">
              <a:lnSpc>
                <a:spcPct val="90000"/>
              </a:lnSpc>
            </a:pPr>
            <a:r>
              <a:rPr lang="en-US" altLang="zh-CN" b="1" dirty="0">
                <a:ea typeface="宋体" panose="02010600030101010101" pitchFamily="2" charset="-122"/>
              </a:rPr>
              <a:t>		  ...</a:t>
            </a:r>
          </a:p>
          <a:p>
            <a:pPr lvl="3">
              <a:lnSpc>
                <a:spcPct val="90000"/>
              </a:lnSpc>
            </a:pPr>
            <a:r>
              <a:rPr lang="en-US" altLang="zh-CN" b="1" dirty="0">
                <a:ea typeface="宋体" panose="02010600030101010101" pitchFamily="2" charset="-122"/>
              </a:rPr>
              <a:t>		  end;</a:t>
            </a: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优点：灵活，直到使用时才需要知道数组的实际大小</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340280657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数组</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352876"/>
            <a:ext cx="11168082" cy="3933384"/>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固定堆动态数组</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下标范围和存储空间都是动态绑定的，但这两种绑定在存储空间被分配后就成为固定不变的</a:t>
            </a:r>
            <a:endParaRPr lang="en-US" altLang="zh-CN" sz="2400" b="1" dirty="0">
              <a:ea typeface="宋体" panose="02010600030101010101" pitchFamily="2" charset="-122"/>
            </a:endParaRPr>
          </a:p>
          <a:p>
            <a:pPr marL="1257300" lvl="2" indent="-342900">
              <a:lnSpc>
                <a:spcPct val="130000"/>
              </a:lnSpc>
              <a:buClr>
                <a:srgbClr val="8B0012"/>
              </a:buClr>
              <a:buFont typeface="Wingdings" pitchFamily="2" charset="2"/>
              <a:buChar char="§"/>
            </a:pPr>
            <a:r>
              <a:rPr lang="zh-CN" altLang="en-US" sz="2400" b="1" dirty="0">
                <a:ea typeface="宋体" panose="02010600030101010101" pitchFamily="2" charset="-122"/>
              </a:rPr>
              <a:t>绑定是在</a:t>
            </a:r>
            <a:r>
              <a:rPr lang="zh-CN" altLang="en-US" sz="2400" b="1" dirty="0">
                <a:solidFill>
                  <a:srgbClr val="FF0000"/>
                </a:solidFill>
                <a:ea typeface="宋体" panose="02010600030101010101" pitchFamily="2" charset="-122"/>
              </a:rPr>
              <a:t>用户程序发出请求时</a:t>
            </a:r>
            <a:r>
              <a:rPr lang="zh-CN" altLang="en-US" sz="2400" b="1" dirty="0">
                <a:ea typeface="宋体" panose="02010600030101010101" pitchFamily="2" charset="-122"/>
              </a:rPr>
              <a:t>进行的，而不是在确立声明语句的时候完成的</a:t>
            </a:r>
            <a:endParaRPr lang="en-US" altLang="zh-CN" sz="2400" b="1" dirty="0">
              <a:ea typeface="宋体" panose="02010600030101010101" pitchFamily="2" charset="-122"/>
            </a:endParaRPr>
          </a:p>
          <a:p>
            <a:pPr marL="1257300" lvl="2" indent="-342900">
              <a:lnSpc>
                <a:spcPct val="130000"/>
              </a:lnSpc>
              <a:buClr>
                <a:srgbClr val="8B0012"/>
              </a:buClr>
              <a:buFont typeface="Wingdings" pitchFamily="2" charset="2"/>
              <a:buChar char="§"/>
            </a:pPr>
            <a:r>
              <a:rPr lang="zh-CN" altLang="en-US" sz="2400" b="1" dirty="0">
                <a:ea typeface="宋体" panose="02010600030101010101" pitchFamily="2" charset="-122"/>
              </a:rPr>
              <a:t>数组大小与问题需求相适应</a:t>
            </a:r>
          </a:p>
          <a:p>
            <a:pPr marL="1257300" lvl="2" indent="-342900">
              <a:lnSpc>
                <a:spcPct val="130000"/>
              </a:lnSpc>
              <a:buClr>
                <a:srgbClr val="8B0012"/>
              </a:buClr>
              <a:buFont typeface="Wingdings" pitchFamily="2" charset="2"/>
              <a:buChar char="§"/>
            </a:pPr>
            <a:r>
              <a:rPr lang="zh-CN" altLang="en-US" sz="2400" b="1" dirty="0">
                <a:ea typeface="宋体" panose="02010600030101010101" pitchFamily="2" charset="-122"/>
              </a:rPr>
              <a:t>存储空间是在</a:t>
            </a:r>
            <a:r>
              <a:rPr lang="zh-CN" altLang="en-US" sz="2400" b="1" dirty="0">
                <a:solidFill>
                  <a:srgbClr val="FF0000"/>
                </a:solidFill>
                <a:ea typeface="宋体" panose="02010600030101010101" pitchFamily="2" charset="-122"/>
              </a:rPr>
              <a:t>堆</a:t>
            </a:r>
            <a:r>
              <a:rPr lang="zh-CN" altLang="en-US" sz="2400" b="1" dirty="0">
                <a:ea typeface="宋体" panose="02010600030101010101" pitchFamily="2" charset="-122"/>
              </a:rPr>
              <a:t>中被分配</a:t>
            </a:r>
          </a:p>
          <a:p>
            <a:pPr marL="1257300" lvl="2" indent="-342900">
              <a:lnSpc>
                <a:spcPct val="130000"/>
              </a:lnSpc>
              <a:buClr>
                <a:srgbClr val="8B0012"/>
              </a:buClr>
              <a:buFont typeface="Wingdings" pitchFamily="2" charset="2"/>
              <a:buChar char="§"/>
            </a:pPr>
            <a:r>
              <a:rPr lang="en-US" altLang="zh-CN" sz="2400" b="1" dirty="0" smtClean="0">
                <a:ea typeface="宋体" panose="02010600030101010101" pitchFamily="2" charset="-122"/>
              </a:rPr>
              <a:t>C++</a:t>
            </a:r>
            <a:r>
              <a:rPr lang="zh-CN" altLang="en-US" sz="2400" b="1" dirty="0" smtClean="0">
                <a:ea typeface="宋体" panose="02010600030101010101" pitchFamily="2" charset="-122"/>
              </a:rPr>
              <a:t>中用</a:t>
            </a:r>
            <a:r>
              <a:rPr lang="en-US" altLang="zh-CN" sz="2400" b="1" dirty="0" smtClean="0">
                <a:ea typeface="宋体" panose="02010600030101010101" pitchFamily="2" charset="-122"/>
              </a:rPr>
              <a:t>new</a:t>
            </a:r>
            <a:r>
              <a:rPr lang="zh-CN" altLang="en-US" sz="2400" b="1" dirty="0" smtClean="0">
                <a:ea typeface="宋体" panose="02010600030101010101" pitchFamily="2" charset="-122"/>
              </a:rPr>
              <a:t>和</a:t>
            </a:r>
            <a:r>
              <a:rPr lang="en-US" altLang="zh-CN" sz="2400" b="1" dirty="0" smtClean="0">
                <a:ea typeface="宋体" panose="02010600030101010101" pitchFamily="2" charset="-122"/>
              </a:rPr>
              <a:t>delete</a:t>
            </a:r>
            <a:r>
              <a:rPr lang="zh-CN" altLang="en-US" sz="2400" b="1" dirty="0" smtClean="0">
                <a:ea typeface="宋体" panose="02010600030101010101" pitchFamily="2" charset="-122"/>
              </a:rPr>
              <a:t>管理，</a:t>
            </a:r>
            <a:r>
              <a:rPr lang="en-US" altLang="zh-CN" sz="2400" b="1" dirty="0" smtClean="0">
                <a:ea typeface="宋体" panose="02010600030101010101" pitchFamily="2" charset="-122"/>
              </a:rPr>
              <a:t>Java</a:t>
            </a:r>
            <a:r>
              <a:rPr lang="en-US" altLang="zh-CN" sz="2400" b="1" dirty="0">
                <a:ea typeface="宋体" panose="02010600030101010101" pitchFamily="2" charset="-122"/>
              </a:rPr>
              <a:t>, </a:t>
            </a:r>
            <a:r>
              <a:rPr lang="en-US" altLang="zh-CN" sz="2400" b="1" dirty="0" err="1">
                <a:ea typeface="宋体" panose="02010600030101010101" pitchFamily="2" charset="-122"/>
              </a:rPr>
              <a:t>c#</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78599819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数组</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352876"/>
            <a:ext cx="11168082" cy="4374724"/>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堆动态数组</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下标范围和存储空间都是动态绑定的，并且不固定</a:t>
            </a:r>
            <a:endParaRPr lang="en-US" altLang="zh-CN" sz="2400" b="1" dirty="0">
              <a:ea typeface="宋体" panose="02010600030101010101" pitchFamily="2" charset="-122"/>
            </a:endParaRPr>
          </a:p>
          <a:p>
            <a:pPr marL="1257300" lvl="2" indent="-342900">
              <a:lnSpc>
                <a:spcPct val="130000"/>
              </a:lnSpc>
              <a:buClr>
                <a:srgbClr val="8B0012"/>
              </a:buClr>
              <a:buFont typeface="Wingdings" pitchFamily="2" charset="2"/>
              <a:buChar char="§"/>
            </a:pPr>
            <a:r>
              <a:rPr lang="zh-CN" altLang="en-US" sz="2400" b="1" dirty="0">
                <a:ea typeface="宋体" panose="02010600030101010101" pitchFamily="2" charset="-122"/>
              </a:rPr>
              <a:t>在</a:t>
            </a:r>
            <a:r>
              <a:rPr lang="en-US" altLang="zh-CN" sz="2400" b="1" dirty="0">
                <a:ea typeface="宋体" panose="02010600030101010101" pitchFamily="2" charset="-122"/>
              </a:rPr>
              <a:t> Perl, </a:t>
            </a:r>
            <a:r>
              <a:rPr lang="zh-CN" altLang="en-US" sz="2400" b="1" dirty="0">
                <a:ea typeface="宋体" panose="02010600030101010101" pitchFamily="2" charset="-122"/>
              </a:rPr>
              <a:t>和</a:t>
            </a:r>
            <a:r>
              <a:rPr lang="en-US" altLang="zh-CN" sz="2400" b="1" dirty="0">
                <a:ea typeface="宋体" panose="02010600030101010101" pitchFamily="2" charset="-122"/>
              </a:rPr>
              <a:t> JavaScript</a:t>
            </a:r>
            <a:r>
              <a:rPr lang="zh-CN" altLang="en-US" sz="2400" b="1" dirty="0">
                <a:ea typeface="宋体" panose="02010600030101010101" pitchFamily="2" charset="-122"/>
              </a:rPr>
              <a:t>中，数组可以根据需要伸缩</a:t>
            </a:r>
            <a:endParaRPr lang="en-US" altLang="zh-CN" sz="2400" b="1" dirty="0">
              <a:ea typeface="宋体" panose="02010600030101010101" pitchFamily="2" charset="-122"/>
            </a:endParaRPr>
          </a:p>
          <a:p>
            <a:pPr marL="1257300" lvl="2" indent="-342900">
              <a:lnSpc>
                <a:spcPct val="130000"/>
              </a:lnSpc>
              <a:buClr>
                <a:srgbClr val="8B0012"/>
              </a:buClr>
              <a:buFont typeface="Wingdings" pitchFamily="2" charset="2"/>
              <a:buChar char="§"/>
            </a:pPr>
            <a:r>
              <a:rPr lang="en-US" altLang="zh-CN" sz="2400" b="1" dirty="0" err="1">
                <a:ea typeface="宋体" panose="02010600030101010101" pitchFamily="2" charset="-122"/>
              </a:rPr>
              <a:t>ArrayList</a:t>
            </a:r>
            <a:endParaRPr lang="en-US" altLang="zh-CN" sz="2400" b="1" dirty="0">
              <a:ea typeface="宋体" panose="02010600030101010101" pitchFamily="2" charset="-122"/>
            </a:endParaRPr>
          </a:p>
          <a:p>
            <a:pPr lvl="2">
              <a:lnSpc>
                <a:spcPct val="130000"/>
              </a:lnSpc>
              <a:buClr>
                <a:srgbClr val="8B0012"/>
              </a:buClr>
            </a:pPr>
            <a:r>
              <a:rPr lang="en-US" altLang="zh-CN" sz="2400" b="1" dirty="0">
                <a:ea typeface="宋体" panose="02010600030101010101" pitchFamily="2" charset="-122"/>
              </a:rPr>
              <a:t>	</a:t>
            </a:r>
            <a:r>
              <a:rPr lang="en-US" altLang="zh-CN" sz="2400" b="1" dirty="0" err="1">
                <a:ea typeface="宋体" panose="02010600030101010101" pitchFamily="2" charset="-122"/>
              </a:rPr>
              <a:t>ArrayList</a:t>
            </a:r>
            <a:r>
              <a:rPr lang="en-US" altLang="zh-CN" sz="2400" b="1" dirty="0">
                <a:ea typeface="宋体" panose="02010600030101010101" pitchFamily="2" charset="-122"/>
              </a:rPr>
              <a:t> </a:t>
            </a:r>
            <a:r>
              <a:rPr lang="en-US" altLang="zh-CN" sz="2400" b="1" dirty="0" err="1">
                <a:ea typeface="宋体" panose="02010600030101010101" pitchFamily="2" charset="-122"/>
              </a:rPr>
              <a:t>intList</a:t>
            </a:r>
            <a:r>
              <a:rPr lang="en-US" altLang="zh-CN" sz="2400" b="1" dirty="0">
                <a:ea typeface="宋体" panose="02010600030101010101" pitchFamily="2" charset="-122"/>
              </a:rPr>
              <a:t> = new </a:t>
            </a:r>
            <a:r>
              <a:rPr lang="en-US" altLang="zh-CN" sz="2400" b="1" dirty="0" err="1">
                <a:ea typeface="宋体" panose="02010600030101010101" pitchFamily="2" charset="-122"/>
              </a:rPr>
              <a:t>ArrayList</a:t>
            </a:r>
            <a:r>
              <a:rPr lang="en-US" altLang="zh-CN" sz="2400" b="1" dirty="0">
                <a:ea typeface="宋体" panose="02010600030101010101" pitchFamily="2" charset="-122"/>
              </a:rPr>
              <a:t>();</a:t>
            </a:r>
          </a:p>
          <a:p>
            <a:pPr lvl="2">
              <a:lnSpc>
                <a:spcPct val="130000"/>
              </a:lnSpc>
              <a:buClr>
                <a:srgbClr val="8B0012"/>
              </a:buClr>
            </a:pPr>
            <a:r>
              <a:rPr lang="en-US" altLang="zh-CN" sz="2400" b="1" dirty="0">
                <a:ea typeface="宋体" panose="02010600030101010101" pitchFamily="2" charset="-122"/>
              </a:rPr>
              <a:t>	</a:t>
            </a:r>
            <a:r>
              <a:rPr lang="en-US" altLang="zh-CN" sz="2400" b="1" dirty="0" err="1">
                <a:ea typeface="宋体" panose="02010600030101010101" pitchFamily="2" charset="-122"/>
              </a:rPr>
              <a:t>intList.Add</a:t>
            </a:r>
            <a:r>
              <a:rPr lang="en-US" altLang="zh-CN" sz="2400" b="1" dirty="0">
                <a:ea typeface="宋体" panose="02010600030101010101" pitchFamily="2" charset="-122"/>
              </a:rPr>
              <a:t>(</a:t>
            </a:r>
            <a:r>
              <a:rPr lang="en-US" altLang="zh-CN" sz="2400" b="1" dirty="0" err="1">
                <a:ea typeface="宋体" panose="02010600030101010101" pitchFamily="2" charset="-122"/>
              </a:rPr>
              <a:t>nextOne</a:t>
            </a:r>
            <a:r>
              <a:rPr lang="en-US" altLang="zh-CN" sz="2400" b="1" dirty="0">
                <a:ea typeface="宋体" panose="02010600030101010101" pitchFamily="2" charset="-122"/>
              </a:rPr>
              <a:t>);  	 //C#</a:t>
            </a:r>
          </a:p>
          <a:p>
            <a:pPr lvl="2">
              <a:lnSpc>
                <a:spcPct val="130000"/>
              </a:lnSpc>
              <a:buClr>
                <a:srgbClr val="8B0012"/>
              </a:buClr>
            </a:pPr>
            <a:r>
              <a:rPr lang="en-US" altLang="zh-CN" sz="2400" b="1" dirty="0">
                <a:ea typeface="宋体" panose="02010600030101010101" pitchFamily="2" charset="-122"/>
              </a:rPr>
              <a:t>	@list = {1,2,3};</a:t>
            </a:r>
          </a:p>
          <a:p>
            <a:pPr lvl="2">
              <a:lnSpc>
                <a:spcPct val="130000"/>
              </a:lnSpc>
              <a:buClr>
                <a:srgbClr val="8B0012"/>
              </a:buClr>
            </a:pPr>
            <a:r>
              <a:rPr lang="en-US" altLang="zh-CN" sz="2400" b="1" dirty="0">
                <a:ea typeface="宋体" panose="02010600030101010101" pitchFamily="2" charset="-122"/>
              </a:rPr>
              <a:t>	Push(@list, 4, 5);</a:t>
            </a:r>
          </a:p>
          <a:p>
            <a:pPr lvl="2">
              <a:lnSpc>
                <a:spcPct val="130000"/>
              </a:lnSpc>
              <a:buClr>
                <a:srgbClr val="8B0012"/>
              </a:buClr>
            </a:pPr>
            <a:r>
              <a:rPr lang="en-US" altLang="zh-CN" sz="2400" b="1" dirty="0">
                <a:ea typeface="宋体" panose="02010600030101010101" pitchFamily="2" charset="-122"/>
              </a:rPr>
              <a:t>	@list = ();			//Perl</a:t>
            </a:r>
            <a:endParaRPr lang="zh-CN" altLang="en-US" sz="2400" b="1" dirty="0">
              <a:ea typeface="宋体" panose="02010600030101010101" pitchFamily="2" charset="-122"/>
            </a:endParaRPr>
          </a:p>
        </p:txBody>
      </p:sp>
    </p:spTree>
    <p:extLst>
      <p:ext uri="{BB962C8B-B14F-4D97-AF65-F5344CB8AC3E}">
        <p14:creationId xmlns:p14="http://schemas.microsoft.com/office/powerpoint/2010/main" val="305662807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08934"/>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概述</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8" name="文本框 8">
            <a:extLst>
              <a:ext uri="{FF2B5EF4-FFF2-40B4-BE49-F238E27FC236}">
                <a16:creationId xmlns:a16="http://schemas.microsoft.com/office/drawing/2014/main" xmlns="" id="{379BB235-77DD-2649-AAFD-5AC9EB118D81}"/>
              </a:ext>
            </a:extLst>
          </p:cNvPr>
          <p:cNvSpPr txBox="1"/>
          <p:nvPr/>
        </p:nvSpPr>
        <p:spPr>
          <a:xfrm>
            <a:off x="657103" y="1203161"/>
            <a:ext cx="11039475" cy="4908651"/>
          </a:xfrm>
          <a:prstGeom prst="rect">
            <a:avLst/>
          </a:prstGeom>
          <a:noFill/>
        </p:spPr>
        <p:txBody>
          <a:bodyPr wrap="square" rtlCol="0">
            <a:spAutoFit/>
          </a:bodyPr>
          <a:lstStyle/>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数据类型</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定义一组数据值，以及在这些数据值上预定义的一组操作</a:t>
            </a:r>
            <a:endParaRPr lang="en-US" altLang="zh-CN" sz="2400" dirty="0">
              <a:latin typeface="SimSun" panose="02010600030101010101" pitchFamily="2" charset="-122"/>
              <a:ea typeface="SimSun" panose="02010600030101010101" pitchFamily="2" charset="-122"/>
            </a:endParaRPr>
          </a:p>
          <a:p>
            <a:pPr marL="800100" lvl="1" indent="-342900">
              <a:lnSpc>
                <a:spcPct val="120000"/>
              </a:lnSpc>
              <a:spcBef>
                <a:spcPct val="0"/>
              </a:spcBef>
              <a:buClr>
                <a:schemeClr val="accent5"/>
              </a:buClr>
              <a:buFont typeface="Wingdings" pitchFamily="2" charset="2"/>
              <a:buChar char="§"/>
            </a:pPr>
            <a:endParaRPr lang="en-US" altLang="zh-CN" sz="1600" b="1" dirty="0">
              <a:solidFill>
                <a:srgbClr val="8B0012"/>
              </a:solidFill>
              <a:latin typeface="+mn-ea"/>
              <a:cs typeface="Microsoft Sans Serif" panose="020B0604020202020204" pitchFamily="34" charset="0"/>
            </a:endParaRPr>
          </a:p>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数据类型的演化</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en-US" altLang="zh-CN" sz="2400" dirty="0">
                <a:ea typeface="宋体" panose="02010600030101010101" pitchFamily="2" charset="-122"/>
              </a:rPr>
              <a:t>FORTRAN I</a:t>
            </a:r>
            <a:r>
              <a:rPr lang="zh-CN" altLang="en-US" sz="2400" dirty="0">
                <a:ea typeface="宋体" panose="02010600030101010101" pitchFamily="2" charset="-122"/>
              </a:rPr>
              <a:t>（</a:t>
            </a:r>
            <a:r>
              <a:rPr lang="en-US" altLang="zh-CN" sz="2400" dirty="0">
                <a:ea typeface="宋体" panose="02010600030101010101" pitchFamily="2" charset="-122"/>
              </a:rPr>
              <a:t>1957</a:t>
            </a:r>
            <a:r>
              <a:rPr lang="zh-CN" altLang="en-US" sz="2400" dirty="0">
                <a:ea typeface="宋体" panose="02010600030101010101" pitchFamily="2" charset="-122"/>
              </a:rPr>
              <a:t>）</a:t>
            </a:r>
            <a:r>
              <a:rPr lang="en-US" altLang="zh-CN" sz="2400" dirty="0">
                <a:ea typeface="宋体" panose="02010600030101010101" pitchFamily="2" charset="-122"/>
              </a:rPr>
              <a:t>—— INTEGER</a:t>
            </a:r>
            <a:r>
              <a:rPr lang="zh-CN" altLang="en-US" sz="2400" dirty="0">
                <a:ea typeface="宋体" panose="02010600030101010101" pitchFamily="2" charset="-122"/>
              </a:rPr>
              <a:t>，</a:t>
            </a:r>
            <a:r>
              <a:rPr lang="en-US" altLang="zh-CN" sz="2400" dirty="0">
                <a:ea typeface="宋体" panose="02010600030101010101" pitchFamily="2" charset="-122"/>
              </a:rPr>
              <a:t>REAL</a:t>
            </a:r>
            <a:r>
              <a:rPr lang="zh-CN" altLang="en-US" sz="2400" dirty="0">
                <a:ea typeface="宋体" panose="02010600030101010101" pitchFamily="2" charset="-122"/>
              </a:rPr>
              <a:t>，数组</a:t>
            </a:r>
            <a:endParaRPr lang="en-US" altLang="zh-CN" sz="2400" dirty="0">
              <a:ea typeface="宋体" panose="02010600030101010101" pitchFamily="2" charset="-122"/>
            </a:endParaRPr>
          </a:p>
          <a:p>
            <a:pPr marL="800100" lvl="1" indent="-342900">
              <a:lnSpc>
                <a:spcPct val="120000"/>
              </a:lnSpc>
              <a:buClr>
                <a:schemeClr val="accent5"/>
              </a:buClr>
              <a:buFont typeface="Wingdings" pitchFamily="2" charset="2"/>
              <a:buChar char="§"/>
            </a:pPr>
            <a:r>
              <a:rPr lang="en-US" altLang="zh-CN" sz="2400" dirty="0">
                <a:ea typeface="宋体" panose="02010600030101010101" pitchFamily="2" charset="-122"/>
              </a:rPr>
              <a:t>……</a:t>
            </a:r>
          </a:p>
          <a:p>
            <a:pPr marL="800100" lvl="1" indent="-342900">
              <a:lnSpc>
                <a:spcPct val="120000"/>
              </a:lnSpc>
              <a:buClr>
                <a:schemeClr val="accent5"/>
              </a:buClr>
              <a:buFont typeface="Wingdings" pitchFamily="2" charset="2"/>
              <a:buChar char="§"/>
            </a:pPr>
            <a:r>
              <a:rPr lang="en-US" altLang="zh-CN" sz="2400" dirty="0">
                <a:ea typeface="宋体" panose="02010600030101010101" pitchFamily="2" charset="-122"/>
              </a:rPr>
              <a:t>Ada</a:t>
            </a:r>
            <a:r>
              <a:rPr lang="zh-CN" altLang="en-US" sz="2400" dirty="0">
                <a:ea typeface="宋体" panose="02010600030101010101" pitchFamily="2" charset="-122"/>
              </a:rPr>
              <a:t>（</a:t>
            </a:r>
            <a:r>
              <a:rPr lang="en-US" altLang="zh-CN" sz="2400" dirty="0">
                <a:ea typeface="宋体" panose="02010600030101010101" pitchFamily="2" charset="-122"/>
              </a:rPr>
              <a:t>1983</a:t>
            </a:r>
            <a:r>
              <a:rPr lang="zh-CN" altLang="en-US" sz="2400" dirty="0">
                <a:ea typeface="宋体" panose="02010600030101010101" pitchFamily="2" charset="-122"/>
              </a:rPr>
              <a:t>）</a:t>
            </a:r>
            <a:r>
              <a:rPr lang="en-US" altLang="zh-CN" sz="2400" dirty="0">
                <a:ea typeface="宋体" panose="02010600030101010101" pitchFamily="2" charset="-122"/>
              </a:rPr>
              <a:t>—— </a:t>
            </a:r>
            <a:r>
              <a:rPr lang="zh-CN" altLang="en-US" sz="2400" dirty="0">
                <a:ea typeface="宋体" panose="02010600030101010101" pitchFamily="2" charset="-122"/>
              </a:rPr>
              <a:t>用户可以为问题空间中的每类变量都建立一种唯一的类型，而系统则需要保证该类型的唯一性</a:t>
            </a:r>
            <a:endParaRPr lang="zh-CN" altLang="en-US" sz="2400" dirty="0">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endParaRPr lang="en-US" altLang="zh-CN" sz="2400" b="1" dirty="0">
              <a:solidFill>
                <a:srgbClr val="0070C0"/>
              </a:solidFill>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endParaRPr lang="en-US" altLang="zh-CN" sz="24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21710743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数组的初始化</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352876"/>
            <a:ext cx="11168082" cy="5159554"/>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某些语言允许在存储分配的时候，进行初始化。通常，按数组元素在内存中的存放顺序，向数组中存放一组值</a:t>
            </a: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例子</a:t>
            </a:r>
            <a:endParaRPr lang="en-US" altLang="zh-CN" sz="2400" b="1" dirty="0">
              <a:ea typeface="宋体" panose="02010600030101010101" pitchFamily="2" charset="-122"/>
            </a:endParaRPr>
          </a:p>
          <a:p>
            <a:pPr marL="800100" lvl="1" indent="-342900">
              <a:buClr>
                <a:srgbClr val="0070C0"/>
              </a:buClr>
              <a:buFont typeface="Wingdings" pitchFamily="2" charset="2"/>
              <a:buChar char="§"/>
            </a:pPr>
            <a:r>
              <a:rPr lang="en-US" altLang="zh-CN" sz="2400" dirty="0">
                <a:ea typeface="宋体" panose="02010600030101010101" pitchFamily="2" charset="-122"/>
              </a:rPr>
              <a:t>C, C++, Java, C#</a:t>
            </a:r>
          </a:p>
          <a:p>
            <a:pPr marL="1257300" lvl="2" indent="-342900">
              <a:buClr>
                <a:srgbClr val="0070C0"/>
              </a:buClr>
              <a:buFont typeface="Wingdings" pitchFamily="2" charset="2"/>
              <a:buChar char="§"/>
            </a:pPr>
            <a:r>
              <a:rPr lang="en-US" altLang="zh-CN" sz="2400" dirty="0">
                <a:latin typeface="Courier New" panose="02070309020205020404" pitchFamily="49" charset="0"/>
                <a:ea typeface="宋体" panose="02010600030101010101" pitchFamily="2" charset="-122"/>
                <a:cs typeface="Courier New" panose="02070309020205020404" pitchFamily="49" charset="0"/>
              </a:rPr>
              <a:t>int list [] = {4, 5, 7, 83} </a:t>
            </a:r>
          </a:p>
          <a:p>
            <a:pPr marL="800100" lvl="1" indent="-342900">
              <a:spcBef>
                <a:spcPts val="600"/>
              </a:spcBef>
              <a:buClr>
                <a:srgbClr val="0070C0"/>
              </a:buClr>
              <a:buFont typeface="Wingdings" pitchFamily="2" charset="2"/>
              <a:buChar char="§"/>
            </a:pPr>
            <a:r>
              <a:rPr lang="en-US" altLang="zh-CN" sz="2400" dirty="0">
                <a:ea typeface="宋体" panose="02010600030101010101" pitchFamily="2" charset="-122"/>
              </a:rPr>
              <a:t>C </a:t>
            </a:r>
            <a:r>
              <a:rPr lang="zh-CN" altLang="en-US" sz="2400" dirty="0">
                <a:ea typeface="宋体" panose="02010600030101010101" pitchFamily="2" charset="-122"/>
              </a:rPr>
              <a:t>和</a:t>
            </a:r>
            <a:r>
              <a:rPr lang="en-US" altLang="zh-CN" sz="2400" dirty="0" smtClean="0">
                <a:ea typeface="宋体" panose="02010600030101010101" pitchFamily="2" charset="-122"/>
              </a:rPr>
              <a:t> </a:t>
            </a:r>
            <a:r>
              <a:rPr lang="en-US" altLang="zh-CN" sz="2400" dirty="0">
                <a:ea typeface="宋体" panose="02010600030101010101" pitchFamily="2" charset="-122"/>
              </a:rPr>
              <a:t>C++</a:t>
            </a:r>
            <a:r>
              <a:rPr lang="zh-CN" altLang="en-US" sz="2400" dirty="0">
                <a:ea typeface="宋体" panose="02010600030101010101" pitchFamily="2" charset="-122"/>
              </a:rPr>
              <a:t>中的字符串</a:t>
            </a:r>
          </a:p>
          <a:p>
            <a:pPr marL="1257300" lvl="2" indent="-342900">
              <a:buClr>
                <a:srgbClr val="0070C0"/>
              </a:buClr>
              <a:buFont typeface="Wingdings" pitchFamily="2" charset="2"/>
              <a:buChar char="§"/>
            </a:pPr>
            <a:r>
              <a:rPr lang="en-US" altLang="zh-CN" sz="2400" dirty="0">
                <a:latin typeface="Courier New" panose="02070309020205020404" pitchFamily="49" charset="0"/>
                <a:ea typeface="宋体" panose="02010600030101010101" pitchFamily="2" charset="-122"/>
              </a:rPr>
              <a:t>char name [] = “</a:t>
            </a:r>
            <a:r>
              <a:rPr lang="en-US" altLang="zh-CN" sz="2400" dirty="0" err="1">
                <a:latin typeface="Courier New" panose="02070309020205020404" pitchFamily="49" charset="0"/>
                <a:ea typeface="宋体" panose="02010600030101010101" pitchFamily="2" charset="-122"/>
              </a:rPr>
              <a:t>freddie</a:t>
            </a:r>
            <a:r>
              <a:rPr lang="en-US" altLang="zh-CN" sz="2400" dirty="0">
                <a:latin typeface="Courier New" panose="02070309020205020404" pitchFamily="49" charset="0"/>
                <a:ea typeface="宋体" panose="02010600030101010101" pitchFamily="2" charset="-122"/>
              </a:rPr>
              <a:t>”;</a:t>
            </a:r>
          </a:p>
          <a:p>
            <a:pPr marL="800100" lvl="1" indent="-342900">
              <a:spcBef>
                <a:spcPts val="600"/>
              </a:spcBef>
              <a:buClr>
                <a:srgbClr val="0070C0"/>
              </a:buClr>
              <a:buFont typeface="Wingdings" pitchFamily="2" charset="2"/>
              <a:buChar char="§"/>
            </a:pPr>
            <a:r>
              <a:rPr lang="en-US" altLang="zh-CN" sz="2400" dirty="0">
                <a:ea typeface="宋体" panose="02010600030101010101" pitchFamily="2" charset="-122"/>
              </a:rPr>
              <a:t>C </a:t>
            </a:r>
            <a:r>
              <a:rPr lang="zh-CN" altLang="en-US" sz="2400" dirty="0" smtClean="0">
                <a:ea typeface="宋体" panose="02010600030101010101" pitchFamily="2" charset="-122"/>
              </a:rPr>
              <a:t>和</a:t>
            </a:r>
            <a:r>
              <a:rPr lang="en-US" altLang="zh-CN" sz="2400" dirty="0" smtClean="0">
                <a:ea typeface="宋体" panose="02010600030101010101" pitchFamily="2" charset="-122"/>
              </a:rPr>
              <a:t> </a:t>
            </a:r>
            <a:r>
              <a:rPr lang="en-US" altLang="zh-CN" sz="2400" dirty="0">
                <a:ea typeface="宋体" panose="02010600030101010101" pitchFamily="2" charset="-122"/>
              </a:rPr>
              <a:t>C++</a:t>
            </a:r>
            <a:r>
              <a:rPr lang="zh-CN" altLang="en-US" sz="2400" dirty="0">
                <a:ea typeface="宋体" panose="02010600030101010101" pitchFamily="2" charset="-122"/>
              </a:rPr>
              <a:t>中的字符串数组</a:t>
            </a:r>
          </a:p>
          <a:p>
            <a:pPr marL="1257300" lvl="2" indent="-342900">
              <a:buClr>
                <a:srgbClr val="0070C0"/>
              </a:buClr>
              <a:buFont typeface="Wingdings" pitchFamily="2" charset="2"/>
              <a:buChar char="§"/>
            </a:pPr>
            <a:r>
              <a:rPr lang="en-US" altLang="zh-CN" sz="2400" dirty="0">
                <a:latin typeface="Courier New" panose="02070309020205020404" pitchFamily="49" charset="0"/>
                <a:ea typeface="宋体" panose="02010600030101010101" pitchFamily="2" charset="-122"/>
              </a:rPr>
              <a:t>char *names [] = {“Bob”, “Jake”, “Joe”];</a:t>
            </a:r>
          </a:p>
          <a:p>
            <a:pPr marL="800100" lvl="1" indent="-342900">
              <a:spcBef>
                <a:spcPts val="600"/>
              </a:spcBef>
              <a:buClr>
                <a:srgbClr val="0070C0"/>
              </a:buClr>
              <a:buFont typeface="Wingdings" pitchFamily="2" charset="2"/>
              <a:buChar char="§"/>
            </a:pPr>
            <a:r>
              <a:rPr lang="en-US" altLang="zh-CN" sz="2400" dirty="0">
                <a:ea typeface="宋体" panose="02010600030101010101" pitchFamily="2" charset="-122"/>
              </a:rPr>
              <a:t>Java</a:t>
            </a:r>
            <a:r>
              <a:rPr lang="zh-CN" altLang="en-US" sz="2400" dirty="0">
                <a:ea typeface="宋体" panose="02010600030101010101" pitchFamily="2" charset="-122"/>
              </a:rPr>
              <a:t>中的字符串 </a:t>
            </a:r>
            <a:r>
              <a:rPr lang="en-US" altLang="zh-CN" sz="2400" dirty="0">
                <a:ea typeface="宋体" panose="02010600030101010101" pitchFamily="2" charset="-122"/>
              </a:rPr>
              <a:t>String</a:t>
            </a:r>
            <a:r>
              <a:rPr lang="zh-CN" altLang="en-US" sz="2400" dirty="0">
                <a:ea typeface="宋体" panose="02010600030101010101" pitchFamily="2" charset="-122"/>
              </a:rPr>
              <a:t>对象</a:t>
            </a:r>
          </a:p>
          <a:p>
            <a:pPr marL="1257300" lvl="2" indent="-342900">
              <a:buClr>
                <a:srgbClr val="0070C0"/>
              </a:buClr>
              <a:buFont typeface="Wingdings" pitchFamily="2" charset="2"/>
              <a:buChar char="§"/>
            </a:pPr>
            <a:r>
              <a:rPr lang="en-US" altLang="zh-CN" sz="2400" dirty="0">
                <a:latin typeface="Courier New" panose="02070309020205020404" pitchFamily="49" charset="0"/>
                <a:ea typeface="宋体" panose="02010600030101010101" pitchFamily="2" charset="-122"/>
              </a:rPr>
              <a:t>String[] names = {“Bob”, “Jake”, “Joe”};</a:t>
            </a:r>
          </a:p>
          <a:p>
            <a:pPr lvl="2">
              <a:lnSpc>
                <a:spcPct val="130000"/>
              </a:lnSpc>
              <a:buClr>
                <a:srgbClr val="8B0012"/>
              </a:buClr>
            </a:pPr>
            <a:endParaRPr lang="zh-CN" altLang="en-US" sz="2400" b="1" dirty="0">
              <a:ea typeface="宋体" panose="02010600030101010101" pitchFamily="2" charset="-122"/>
            </a:endParaRPr>
          </a:p>
        </p:txBody>
      </p:sp>
    </p:spTree>
    <p:extLst>
      <p:ext uri="{BB962C8B-B14F-4D97-AF65-F5344CB8AC3E}">
        <p14:creationId xmlns:p14="http://schemas.microsoft.com/office/powerpoint/2010/main" val="181162789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5139869"/>
          </a:xfrm>
          <a:prstGeom prst="rect">
            <a:avLst/>
          </a:prstGeom>
          <a:noFill/>
        </p:spPr>
        <p:txBody>
          <a:bodyPr wrap="square" rtlCol="0">
            <a:spAutoFit/>
          </a:bodyPr>
          <a:lstStyle/>
          <a:p>
            <a:pPr marL="342900" indent="-342900">
              <a:buClr>
                <a:srgbClr val="8B0012"/>
              </a:buClr>
              <a:buFont typeface="Wingdings" pitchFamily="2" charset="2"/>
              <a:buChar char="§"/>
            </a:pPr>
            <a:r>
              <a:rPr lang="en-US" altLang="zh-CN" sz="2400" dirty="0">
                <a:ea typeface="宋体" panose="02010600030101010101" pitchFamily="2" charset="-122"/>
              </a:rPr>
              <a:t>BNF</a:t>
            </a:r>
          </a:p>
          <a:p>
            <a:r>
              <a:rPr lang="en-US" altLang="zh-CN" sz="2400" dirty="0">
                <a:ea typeface="宋体" panose="02010600030101010101" pitchFamily="2" charset="-122"/>
              </a:rPr>
              <a:t>		</a:t>
            </a:r>
            <a:r>
              <a:rPr lang="en-US" altLang="zh-CN" sz="2000" dirty="0" err="1">
                <a:latin typeface="Arial" panose="020B0604020202020204" pitchFamily="34" charset="0"/>
              </a:rPr>
              <a:t>ArrayType</a:t>
            </a:r>
            <a:r>
              <a:rPr lang="en-US" altLang="zh-CN" sz="2000" dirty="0">
                <a:latin typeface="Arial" panose="020B0604020202020204" pitchFamily="34" charset="0"/>
              </a:rPr>
              <a:t> = "[" </a:t>
            </a:r>
            <a:r>
              <a:rPr lang="en-US" altLang="zh-CN" sz="2000" b="1" dirty="0">
                <a:latin typeface="Arial" panose="020B0604020202020204" pitchFamily="34" charset="0"/>
                <a:hlinkClick r:id="rId3"/>
              </a:rPr>
              <a:t>ArrayLength</a:t>
            </a:r>
            <a:r>
              <a:rPr lang="en-US" altLang="zh-CN" sz="2000" dirty="0">
                <a:latin typeface="Arial" panose="020B0604020202020204" pitchFamily="34" charset="0"/>
              </a:rPr>
              <a:t> "]" </a:t>
            </a:r>
            <a:r>
              <a:rPr lang="en-US" altLang="zh-CN" sz="2000" b="1" dirty="0">
                <a:latin typeface="Arial" panose="020B0604020202020204" pitchFamily="34" charset="0"/>
                <a:hlinkClick r:id="rId4"/>
              </a:rPr>
              <a:t>ElementType</a:t>
            </a:r>
            <a:r>
              <a:rPr lang="en-US" altLang="zh-CN" sz="2000" dirty="0">
                <a:latin typeface="Arial" panose="020B0604020202020204" pitchFamily="34" charset="0"/>
              </a:rPr>
              <a:t> </a:t>
            </a:r>
          </a:p>
          <a:p>
            <a:r>
              <a:rPr lang="en-US" altLang="zh-CN" sz="2000" dirty="0">
                <a:latin typeface="Arial" panose="020B0604020202020204" pitchFamily="34" charset="0"/>
              </a:rPr>
              <a:t>		</a:t>
            </a:r>
            <a:r>
              <a:rPr lang="en-US" altLang="zh-CN" sz="2000" dirty="0" err="1">
                <a:latin typeface="Arial" panose="020B0604020202020204" pitchFamily="34" charset="0"/>
              </a:rPr>
              <a:t>ArrayLength</a:t>
            </a:r>
            <a:r>
              <a:rPr lang="en-US" altLang="zh-CN" sz="2000" dirty="0">
                <a:latin typeface="Arial" panose="020B0604020202020204" pitchFamily="34" charset="0"/>
              </a:rPr>
              <a:t> = </a:t>
            </a:r>
            <a:r>
              <a:rPr lang="en-US" altLang="zh-CN" sz="2000" b="1" dirty="0">
                <a:latin typeface="Arial" panose="020B0604020202020204" pitchFamily="34" charset="0"/>
                <a:hlinkClick r:id="rId5"/>
              </a:rPr>
              <a:t>Expression</a:t>
            </a:r>
            <a:r>
              <a:rPr lang="en-US" altLang="zh-CN" sz="2000" dirty="0">
                <a:latin typeface="Arial" panose="020B0604020202020204" pitchFamily="34" charset="0"/>
              </a:rPr>
              <a:t> </a:t>
            </a:r>
          </a:p>
          <a:p>
            <a:r>
              <a:rPr lang="en-US" altLang="zh-CN" sz="2000" dirty="0">
                <a:latin typeface="Arial" panose="020B0604020202020204" pitchFamily="34" charset="0"/>
              </a:rPr>
              <a:t>		</a:t>
            </a:r>
            <a:r>
              <a:rPr lang="en-US" altLang="zh-CN" sz="2000" dirty="0" err="1">
                <a:latin typeface="Arial" panose="020B0604020202020204" pitchFamily="34" charset="0"/>
              </a:rPr>
              <a:t>ElementType</a:t>
            </a:r>
            <a:r>
              <a:rPr lang="en-US" altLang="zh-CN" sz="2000" dirty="0">
                <a:latin typeface="Arial" panose="020B0604020202020204" pitchFamily="34" charset="0"/>
              </a:rPr>
              <a:t> = </a:t>
            </a:r>
            <a:r>
              <a:rPr lang="en-US" altLang="zh-CN" sz="2000" b="1" dirty="0">
                <a:latin typeface="Arial" panose="020B0604020202020204" pitchFamily="34" charset="0"/>
                <a:hlinkClick r:id="rId6"/>
              </a:rPr>
              <a:t>Type</a:t>
            </a:r>
            <a:r>
              <a:rPr lang="en-US" altLang="zh-CN" sz="2000" dirty="0">
                <a:latin typeface="Arial" panose="020B0604020202020204" pitchFamily="34" charset="0"/>
              </a:rPr>
              <a:t> </a:t>
            </a:r>
            <a:endParaRPr lang="zh-CN" altLang="en-US" sz="2000" dirty="0">
              <a:latin typeface="Arial" panose="020B0604020202020204" pitchFamily="34" charset="0"/>
            </a:endParaRPr>
          </a:p>
          <a:p>
            <a:endParaRPr lang="en-US" altLang="zh-CN" sz="2400" dirty="0">
              <a:ea typeface="宋体" panose="02010600030101010101" pitchFamily="2" charset="-122"/>
            </a:endParaRPr>
          </a:p>
          <a:p>
            <a:pPr marL="342900" indent="-342900">
              <a:buClr>
                <a:srgbClr val="8B0012"/>
              </a:buClr>
              <a:buFont typeface="Wingdings" pitchFamily="2" charset="2"/>
              <a:buChar char="§"/>
            </a:pPr>
            <a:r>
              <a:rPr lang="zh-CN" altLang="en-US" sz="2400" dirty="0">
                <a:ea typeface="宋体" panose="02010600030101010101" pitchFamily="2" charset="-122"/>
              </a:rPr>
              <a:t>例子</a:t>
            </a:r>
            <a:endParaRPr lang="en-US" altLang="zh-CN" sz="2400" dirty="0">
              <a:ea typeface="宋体" panose="02010600030101010101" pitchFamily="2" charset="-122"/>
            </a:endParaRPr>
          </a:p>
          <a:p>
            <a:r>
              <a:rPr lang="en-US" altLang="zh-CN" sz="2400" dirty="0">
                <a:ea typeface="宋体" panose="02010600030101010101" pitchFamily="2" charset="-122"/>
              </a:rPr>
              <a:t>	var a [3]int = [3]int{1,2,3}     // a[0] to a[</a:t>
            </a:r>
            <a:r>
              <a:rPr lang="en-US" altLang="zh-CN" sz="2400" dirty="0" err="1">
                <a:ea typeface="宋体" panose="02010600030101010101" pitchFamily="2" charset="-122"/>
              </a:rPr>
              <a:t>len</a:t>
            </a:r>
            <a:r>
              <a:rPr lang="en-US" altLang="zh-CN" sz="2400" dirty="0">
                <a:ea typeface="宋体" panose="02010600030101010101" pitchFamily="2" charset="-122"/>
              </a:rPr>
              <a:t>(a)-1]</a:t>
            </a:r>
            <a:endParaRPr lang="zh-CN" altLang="zh-CN" sz="2400" dirty="0">
              <a:ea typeface="宋体" panose="02010600030101010101" pitchFamily="2" charset="-122"/>
            </a:endParaRPr>
          </a:p>
          <a:p>
            <a:r>
              <a:rPr lang="en-US" altLang="zh-CN" sz="2400" dirty="0">
                <a:ea typeface="宋体" panose="02010600030101010101" pitchFamily="2" charset="-122"/>
              </a:rPr>
              <a:t> </a:t>
            </a:r>
            <a:endParaRPr lang="zh-CN" altLang="zh-CN" sz="2400" dirty="0">
              <a:ea typeface="宋体" panose="02010600030101010101" pitchFamily="2" charset="-122"/>
            </a:endParaRPr>
          </a:p>
          <a:p>
            <a:r>
              <a:rPr lang="en-US" altLang="zh-CN" sz="2400" dirty="0">
                <a:ea typeface="宋体" panose="02010600030101010101" pitchFamily="2" charset="-122"/>
              </a:rPr>
              <a:t>	for </a:t>
            </a:r>
            <a:r>
              <a:rPr lang="en-US" altLang="zh-CN" sz="2400" dirty="0" err="1">
                <a:ea typeface="宋体" panose="02010600030101010101" pitchFamily="2" charset="-122"/>
              </a:rPr>
              <a:t>i</a:t>
            </a:r>
            <a:r>
              <a:rPr lang="en-US" altLang="zh-CN" sz="2400" dirty="0">
                <a:ea typeface="宋体" panose="02010600030101010101" pitchFamily="2" charset="-122"/>
              </a:rPr>
              <a:t>, v := range a{</a:t>
            </a:r>
            <a:endParaRPr lang="zh-CN" altLang="zh-CN" sz="2400" dirty="0">
              <a:ea typeface="宋体" panose="02010600030101010101" pitchFamily="2" charset="-122"/>
            </a:endParaRPr>
          </a:p>
          <a:p>
            <a:r>
              <a:rPr lang="en-US" altLang="zh-CN" sz="2400" dirty="0">
                <a:ea typeface="宋体" panose="02010600030101010101" pitchFamily="2" charset="-122"/>
              </a:rPr>
              <a:t>		</a:t>
            </a:r>
            <a:r>
              <a:rPr lang="en-US" altLang="zh-CN" sz="2400" dirty="0" err="1">
                <a:ea typeface="宋体" panose="02010600030101010101" pitchFamily="2" charset="-122"/>
              </a:rPr>
              <a:t>fmt.Printf</a:t>
            </a:r>
            <a:r>
              <a:rPr lang="en-US" altLang="zh-CN" sz="2400" dirty="0">
                <a:ea typeface="宋体" panose="02010600030101010101" pitchFamily="2" charset="-122"/>
              </a:rPr>
              <a:t>(“%d %d\n”, </a:t>
            </a:r>
            <a:r>
              <a:rPr lang="en-US" altLang="zh-CN" sz="2400" dirty="0" err="1">
                <a:ea typeface="宋体" panose="02010600030101010101" pitchFamily="2" charset="-122"/>
              </a:rPr>
              <a:t>i</a:t>
            </a:r>
            <a:r>
              <a:rPr lang="en-US" altLang="zh-CN" sz="2400" dirty="0">
                <a:ea typeface="宋体" panose="02010600030101010101" pitchFamily="2" charset="-122"/>
              </a:rPr>
              <a:t>, v)</a:t>
            </a:r>
            <a:endParaRPr lang="zh-CN" altLang="zh-CN" sz="2400" dirty="0">
              <a:ea typeface="宋体" panose="02010600030101010101" pitchFamily="2" charset="-122"/>
            </a:endParaRPr>
          </a:p>
          <a:p>
            <a:r>
              <a:rPr lang="en-US" altLang="zh-CN" sz="2400" dirty="0">
                <a:ea typeface="宋体" panose="02010600030101010101" pitchFamily="2" charset="-122"/>
              </a:rPr>
              <a:t>	}</a:t>
            </a:r>
            <a:endParaRPr lang="zh-CN" altLang="zh-CN" sz="2400" dirty="0">
              <a:ea typeface="宋体" panose="02010600030101010101" pitchFamily="2" charset="-122"/>
            </a:endParaRPr>
          </a:p>
          <a:p>
            <a:r>
              <a:rPr lang="en-US" altLang="zh-CN" sz="2400" dirty="0">
                <a:ea typeface="宋体" panose="02010600030101010101" pitchFamily="2" charset="-122"/>
              </a:rPr>
              <a:t>	for _, v := range a{</a:t>
            </a:r>
            <a:endParaRPr lang="zh-CN" altLang="zh-CN" sz="2400" dirty="0">
              <a:ea typeface="宋体" panose="02010600030101010101" pitchFamily="2" charset="-122"/>
            </a:endParaRPr>
          </a:p>
          <a:p>
            <a:r>
              <a:rPr lang="en-US" altLang="zh-CN" sz="2400" dirty="0">
                <a:ea typeface="宋体" panose="02010600030101010101" pitchFamily="2" charset="-122"/>
              </a:rPr>
              <a:t>		</a:t>
            </a:r>
            <a:r>
              <a:rPr lang="en-US" altLang="zh-CN" sz="2400" dirty="0" err="1">
                <a:ea typeface="宋体" panose="02010600030101010101" pitchFamily="2" charset="-122"/>
              </a:rPr>
              <a:t>fmt</a:t>
            </a:r>
            <a:r>
              <a:rPr lang="en-US" altLang="zh-CN" sz="2400" dirty="0">
                <a:ea typeface="宋体" panose="02010600030101010101" pitchFamily="2" charset="-122"/>
              </a:rPr>
              <a:t>. </a:t>
            </a:r>
            <a:r>
              <a:rPr lang="en-US" altLang="zh-CN" sz="2400" dirty="0" err="1">
                <a:ea typeface="宋体" panose="02010600030101010101" pitchFamily="2" charset="-122"/>
              </a:rPr>
              <a:t>Printf</a:t>
            </a:r>
            <a:r>
              <a:rPr lang="en-US" altLang="zh-CN" sz="2400" dirty="0">
                <a:ea typeface="宋体" panose="02010600030101010101" pitchFamily="2" charset="-122"/>
              </a:rPr>
              <a:t>((“%d\n”,  v)</a:t>
            </a:r>
            <a:endParaRPr lang="zh-CN" altLang="zh-CN" sz="2400" dirty="0">
              <a:ea typeface="宋体" panose="02010600030101010101" pitchFamily="2" charset="-122"/>
            </a:endParaRPr>
          </a:p>
          <a:p>
            <a:r>
              <a:rPr lang="en-US" altLang="zh-CN" sz="2400" dirty="0">
                <a:ea typeface="宋体" panose="02010600030101010101" pitchFamily="2" charset="-122"/>
              </a:rPr>
              <a:t>	}</a:t>
            </a:r>
            <a:endParaRPr lang="zh-CN" altLang="zh-CN" sz="2400" dirty="0">
              <a:ea typeface="宋体" panose="02010600030101010101" pitchFamily="2" charset="-122"/>
            </a:endParaRPr>
          </a:p>
        </p:txBody>
      </p:sp>
    </p:spTree>
    <p:extLst>
      <p:ext uri="{BB962C8B-B14F-4D97-AF65-F5344CB8AC3E}">
        <p14:creationId xmlns:p14="http://schemas.microsoft.com/office/powerpoint/2010/main" val="418417047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数组的切片</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352876"/>
            <a:ext cx="11168082" cy="4134658"/>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一个切片就是一个数组的某个子结构；切片仅仅是数组的一种引用机制，它不定义新的数组</a:t>
            </a: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例子</a:t>
            </a:r>
            <a:endParaRPr lang="en-US" altLang="zh-CN" sz="2400" b="1" dirty="0">
              <a:ea typeface="宋体" panose="02010600030101010101" pitchFamily="2" charset="-122"/>
            </a:endParaRPr>
          </a:p>
          <a:p>
            <a:pPr marL="800100" lvl="1" indent="-342900">
              <a:lnSpc>
                <a:spcPct val="130000"/>
              </a:lnSpc>
              <a:buClr>
                <a:srgbClr val="0070C0"/>
              </a:buClr>
              <a:buFont typeface="Wingdings" pitchFamily="2" charset="2"/>
              <a:buChar char="§"/>
            </a:pPr>
            <a:r>
              <a:rPr lang="en-US" altLang="zh-CN" sz="2400" b="1" dirty="0">
                <a:ea typeface="宋体" panose="02010600030101010101" pitchFamily="2" charset="-122"/>
              </a:rPr>
              <a:t>FORTRAN90</a:t>
            </a:r>
          </a:p>
          <a:p>
            <a:pPr marL="1257300" lvl="2" indent="-342900">
              <a:lnSpc>
                <a:spcPct val="130000"/>
              </a:lnSpc>
              <a:buClr>
                <a:srgbClr val="FFC000"/>
              </a:buClr>
              <a:buFont typeface="Wingdings" pitchFamily="2" charset="2"/>
              <a:buChar char="§"/>
            </a:pPr>
            <a:r>
              <a:rPr lang="en-US" altLang="zh-CN" sz="2000" b="1" dirty="0">
                <a:ea typeface="宋体" panose="02010600030101010101" pitchFamily="2" charset="-122"/>
              </a:rPr>
              <a:t>INTEGER MAT (1 : 4, 1 : 4)</a:t>
            </a:r>
          </a:p>
          <a:p>
            <a:pPr marL="1257300" lvl="2" indent="-342900">
              <a:lnSpc>
                <a:spcPct val="130000"/>
              </a:lnSpc>
              <a:buClr>
                <a:srgbClr val="FFC000"/>
              </a:buClr>
              <a:buFont typeface="Wingdings" pitchFamily="2" charset="2"/>
              <a:buChar char="§"/>
            </a:pPr>
            <a:r>
              <a:rPr lang="en-US" altLang="zh-CN" sz="2000" b="1" dirty="0">
                <a:ea typeface="宋体" panose="02010600030101010101" pitchFamily="2" charset="-122"/>
              </a:rPr>
              <a:t>MAT(1 : 4, 1)  — </a:t>
            </a:r>
            <a:r>
              <a:rPr lang="zh-CN" altLang="en-US" sz="2000" b="1" dirty="0">
                <a:ea typeface="宋体" panose="02010600030101010101" pitchFamily="2" charset="-122"/>
              </a:rPr>
              <a:t>第一列</a:t>
            </a:r>
          </a:p>
          <a:p>
            <a:pPr marL="1257300" lvl="2" indent="-342900">
              <a:lnSpc>
                <a:spcPct val="130000"/>
              </a:lnSpc>
              <a:buClr>
                <a:srgbClr val="FFC000"/>
              </a:buClr>
              <a:buFont typeface="Wingdings" pitchFamily="2" charset="2"/>
              <a:buChar char="§"/>
            </a:pPr>
            <a:r>
              <a:rPr lang="en-US" altLang="zh-CN" sz="2000" b="1" dirty="0">
                <a:ea typeface="宋体" panose="02010600030101010101" pitchFamily="2" charset="-122"/>
              </a:rPr>
              <a:t>MAT(2, 1 : 4)  — </a:t>
            </a:r>
            <a:r>
              <a:rPr lang="zh-CN" altLang="en-US" sz="2000" b="1" dirty="0">
                <a:ea typeface="宋体" panose="02010600030101010101" pitchFamily="2" charset="-122"/>
              </a:rPr>
              <a:t>第二行</a:t>
            </a:r>
          </a:p>
          <a:p>
            <a:pPr marL="800100" lvl="1" indent="-342900">
              <a:lnSpc>
                <a:spcPct val="130000"/>
              </a:lnSpc>
              <a:buClr>
                <a:srgbClr val="0070C0"/>
              </a:buClr>
              <a:buFont typeface="Wingdings" pitchFamily="2" charset="2"/>
              <a:buChar char="§"/>
            </a:pPr>
            <a:r>
              <a:rPr lang="en-US" altLang="zh-CN" sz="2400" b="1" dirty="0">
                <a:ea typeface="宋体" panose="02010600030101010101" pitchFamily="2" charset="-122"/>
              </a:rPr>
              <a:t>Ada-</a:t>
            </a:r>
            <a:r>
              <a:rPr lang="zh-CN" altLang="en-US" sz="2400" b="1" dirty="0">
                <a:ea typeface="宋体" panose="02010600030101010101" pitchFamily="2" charset="-122"/>
              </a:rPr>
              <a:t>只能对一维数组进行切片</a:t>
            </a:r>
            <a:r>
              <a:rPr lang="en-US" altLang="zh-CN" sz="2400" b="1" dirty="0">
                <a:ea typeface="宋体" panose="02010600030101010101" pitchFamily="2" charset="-122"/>
              </a:rPr>
              <a:t>LIST(4..10)</a:t>
            </a:r>
          </a:p>
          <a:p>
            <a:pPr lvl="2">
              <a:lnSpc>
                <a:spcPct val="130000"/>
              </a:lnSpc>
              <a:buClr>
                <a:srgbClr val="8B0012"/>
              </a:buClr>
            </a:pPr>
            <a:endParaRPr lang="zh-CN" altLang="en-US" sz="2400" b="1" dirty="0">
              <a:ea typeface="宋体" panose="02010600030101010101" pitchFamily="2" charset="-122"/>
            </a:endParaRPr>
          </a:p>
        </p:txBody>
      </p:sp>
      <p:pic>
        <p:nvPicPr>
          <p:cNvPr id="7" name="Picture 3">
            <a:extLst>
              <a:ext uri="{FF2B5EF4-FFF2-40B4-BE49-F238E27FC236}">
                <a16:creationId xmlns:a16="http://schemas.microsoft.com/office/drawing/2014/main" xmlns="" id="{AB54BDD4-4F2C-324F-9FEC-1DF53AEB1F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5335" y="2324099"/>
            <a:ext cx="4937747" cy="395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39956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中的</a:t>
            </a:r>
            <a:r>
              <a:rPr lang="en-US" altLang="zh-CN" sz="2800" b="1" dirty="0">
                <a:solidFill>
                  <a:prstClr val="black">
                    <a:lumMod val="65000"/>
                    <a:lumOff val="35000"/>
                  </a:prstClr>
                </a:solidFill>
                <a:ea typeface="微软雅黑" panose="020B0503020204020204" charset="-122"/>
                <a:sym typeface="Arial" panose="020B0604020202020204" pitchFamily="34" charset="0"/>
              </a:rPr>
              <a:t>slice</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280212"/>
            <a:ext cx="8069282" cy="5570756"/>
          </a:xfrm>
          <a:prstGeom prst="rect">
            <a:avLst/>
          </a:prstGeom>
          <a:noFill/>
        </p:spPr>
        <p:txBody>
          <a:bodyPr wrap="square" rtlCol="0">
            <a:spAutoFit/>
          </a:bodyPr>
          <a:lstStyle/>
          <a:p>
            <a:pPr>
              <a:buClr>
                <a:srgbClr val="8B0012"/>
              </a:buClr>
            </a:pPr>
            <a:r>
              <a:rPr lang="en-US" altLang="zh-CN" sz="2000" dirty="0" err="1">
                <a:latin typeface="Arial" panose="020B0604020202020204" pitchFamily="34" charset="0"/>
              </a:rPr>
              <a:t>SliceType</a:t>
            </a:r>
            <a:r>
              <a:rPr lang="en-US" altLang="zh-CN" sz="2000" dirty="0">
                <a:latin typeface="Arial" panose="020B0604020202020204" pitchFamily="34" charset="0"/>
              </a:rPr>
              <a:t> = "[" "]" </a:t>
            </a:r>
            <a:r>
              <a:rPr lang="en-US" altLang="zh-CN" sz="2000" b="1" dirty="0">
                <a:latin typeface="Arial" panose="020B0604020202020204" pitchFamily="34" charset="0"/>
                <a:hlinkClick r:id="rId3"/>
              </a:rPr>
              <a:t>ElementType</a:t>
            </a:r>
            <a:r>
              <a:rPr lang="en-US" altLang="zh-CN" sz="2000" dirty="0">
                <a:latin typeface="Arial" panose="020B0604020202020204" pitchFamily="34" charset="0"/>
              </a:rPr>
              <a:t> </a:t>
            </a:r>
            <a:endParaRPr lang="en-US" altLang="zh-CN" sz="2400" dirty="0">
              <a:ea typeface="宋体" panose="02010600030101010101" pitchFamily="2" charset="-122"/>
            </a:endParaRPr>
          </a:p>
          <a:p>
            <a:r>
              <a:rPr lang="en-US" altLang="zh-CN" sz="2000" dirty="0">
                <a:ea typeface="宋体" panose="02010600030101010101" pitchFamily="2" charset="-122"/>
              </a:rPr>
              <a:t>[ ]T</a:t>
            </a:r>
            <a:endParaRPr lang="zh-CN" altLang="zh-CN" sz="20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s[</a:t>
            </a:r>
            <a:r>
              <a:rPr lang="en-US" altLang="zh-CN" sz="2400" dirty="0" err="1">
                <a:ea typeface="宋体" panose="02010600030101010101" pitchFamily="2" charset="-122"/>
              </a:rPr>
              <a:t>i:j</a:t>
            </a:r>
            <a:r>
              <a:rPr lang="en-US" altLang="zh-CN" sz="2400" dirty="0">
                <a:ea typeface="宋体" panose="02010600030101010101" pitchFamily="2" charset="-122"/>
              </a:rPr>
              <a:t>]	//</a:t>
            </a:r>
            <a:r>
              <a:rPr lang="en-US" altLang="zh-CN" sz="2400" dirty="0" err="1">
                <a:ea typeface="宋体" panose="02010600030101010101" pitchFamily="2" charset="-122"/>
              </a:rPr>
              <a:t>i</a:t>
            </a:r>
            <a:r>
              <a:rPr lang="en-US" altLang="zh-CN" sz="2400" dirty="0">
                <a:ea typeface="宋体" panose="02010600030101010101" pitchFamily="2" charset="-122"/>
              </a:rPr>
              <a:t> through j-1</a:t>
            </a:r>
            <a:endParaRPr lang="zh-CN" altLang="zh-CN" sz="2400" dirty="0">
              <a:ea typeface="宋体" panose="02010600030101010101" pitchFamily="2" charset="-122"/>
            </a:endParaRPr>
          </a:p>
          <a:p>
            <a:endParaRPr lang="en-US" altLang="zh-CN" sz="2400" dirty="0">
              <a:ea typeface="宋体" panose="02010600030101010101" pitchFamily="2" charset="-122"/>
            </a:endParaRPr>
          </a:p>
          <a:p>
            <a:pPr marL="342900" indent="-342900">
              <a:buClr>
                <a:srgbClr val="8B0012"/>
              </a:buClr>
              <a:buFont typeface="Wingdings" pitchFamily="2" charset="2"/>
              <a:buChar char="§"/>
            </a:pPr>
            <a:r>
              <a:rPr lang="zh-CN" altLang="en-US" sz="2400" dirty="0">
                <a:ea typeface="宋体" panose="02010600030101010101" pitchFamily="2" charset="-122"/>
              </a:rPr>
              <a:t>例子</a:t>
            </a:r>
            <a:endParaRPr lang="en-US" altLang="zh-CN" sz="2400" dirty="0">
              <a:ea typeface="宋体" panose="02010600030101010101" pitchFamily="2" charset="-122"/>
            </a:endParaRPr>
          </a:p>
          <a:p>
            <a:r>
              <a:rPr lang="en-US" altLang="zh-CN" sz="2400" dirty="0">
                <a:ea typeface="宋体" panose="02010600030101010101" pitchFamily="2" charset="-122"/>
              </a:rPr>
              <a:t>months := […]string{1: “Jan”, /*…*/, 12: “Dec”}</a:t>
            </a:r>
          </a:p>
          <a:p>
            <a:r>
              <a:rPr lang="en-US" altLang="zh-CN" sz="2400" dirty="0">
                <a:ea typeface="宋体" panose="02010600030101010101" pitchFamily="2" charset="-122"/>
              </a:rPr>
              <a:t>Q2 := months[4:7]</a:t>
            </a:r>
          </a:p>
          <a:p>
            <a:r>
              <a:rPr lang="en-US" altLang="zh-CN" sz="2400" dirty="0">
                <a:ea typeface="宋体" panose="02010600030101010101" pitchFamily="2" charset="-122"/>
              </a:rPr>
              <a:t>summer := months[6:9]</a:t>
            </a:r>
            <a:endParaRPr lang="zh-CN"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type </a:t>
            </a:r>
            <a:r>
              <a:rPr lang="en-US" altLang="zh-CN" sz="2400" dirty="0" err="1">
                <a:ea typeface="宋体" panose="02010600030101010101" pitchFamily="2" charset="-122"/>
              </a:rPr>
              <a:t>IntSlice</a:t>
            </a:r>
            <a:r>
              <a:rPr lang="en-US" altLang="zh-CN" sz="2400" dirty="0">
                <a:ea typeface="宋体" panose="02010600030101010101" pitchFamily="2" charset="-122"/>
              </a:rPr>
              <a:t> struct {</a:t>
            </a:r>
            <a:endParaRPr lang="zh-CN" altLang="zh-CN" sz="2400" dirty="0">
              <a:ea typeface="宋体" panose="02010600030101010101" pitchFamily="2" charset="-122"/>
            </a:endParaRPr>
          </a:p>
          <a:p>
            <a:r>
              <a:rPr lang="en-US" altLang="zh-CN" sz="2400" dirty="0">
                <a:ea typeface="宋体" panose="02010600030101010101" pitchFamily="2" charset="-122"/>
              </a:rPr>
              <a:t>	</a:t>
            </a:r>
            <a:r>
              <a:rPr lang="en-US" altLang="zh-CN" sz="2400" dirty="0" err="1">
                <a:ea typeface="宋体" panose="02010600030101010101" pitchFamily="2" charset="-122"/>
              </a:rPr>
              <a:t>ptr</a:t>
            </a:r>
            <a:r>
              <a:rPr lang="en-US" altLang="zh-CN" sz="2400" dirty="0">
                <a:ea typeface="宋体" panose="02010600030101010101" pitchFamily="2" charset="-122"/>
              </a:rPr>
              <a:t> *int</a:t>
            </a:r>
            <a:endParaRPr lang="zh-CN" altLang="zh-CN" sz="2400" dirty="0">
              <a:ea typeface="宋体" panose="02010600030101010101" pitchFamily="2" charset="-122"/>
            </a:endParaRPr>
          </a:p>
          <a:p>
            <a:r>
              <a:rPr lang="en-US" altLang="zh-CN" sz="2400" dirty="0">
                <a:ea typeface="宋体" panose="02010600030101010101" pitchFamily="2" charset="-122"/>
              </a:rPr>
              <a:t>	</a:t>
            </a:r>
            <a:r>
              <a:rPr lang="en-US" altLang="zh-CN" sz="2400" dirty="0" err="1">
                <a:ea typeface="宋体" panose="02010600030101010101" pitchFamily="2" charset="-122"/>
              </a:rPr>
              <a:t>len</a:t>
            </a:r>
            <a:r>
              <a:rPr lang="en-US" altLang="zh-CN" sz="2400" dirty="0">
                <a:ea typeface="宋体" panose="02010600030101010101" pitchFamily="2" charset="-122"/>
              </a:rPr>
              <a:t>, cap int</a:t>
            </a:r>
            <a:endParaRPr lang="zh-CN" altLang="zh-CN" sz="2400" dirty="0">
              <a:ea typeface="宋体" panose="02010600030101010101" pitchFamily="2" charset="-122"/>
            </a:endParaRPr>
          </a:p>
          <a:p>
            <a:r>
              <a:rPr lang="en-US" altLang="zh-CN" sz="2400" dirty="0">
                <a:ea typeface="宋体" panose="02010600030101010101" pitchFamily="2" charset="-122"/>
              </a:rPr>
              <a:t>}</a:t>
            </a:r>
          </a:p>
          <a:p>
            <a:r>
              <a:rPr lang="en-US" altLang="zh-CN" sz="2400" dirty="0">
                <a:ea typeface="宋体" panose="02010600030101010101" pitchFamily="2" charset="-122"/>
              </a:rPr>
              <a:t>alias </a:t>
            </a:r>
            <a:endParaRPr lang="zh-CN" altLang="zh-CN" sz="2400" dirty="0">
              <a:ea typeface="宋体" panose="02010600030101010101" pitchFamily="2" charset="-122"/>
            </a:endParaRPr>
          </a:p>
        </p:txBody>
      </p:sp>
      <p:pic>
        <p:nvPicPr>
          <p:cNvPr id="7" name="Picture 2">
            <a:extLst>
              <a:ext uri="{FF2B5EF4-FFF2-40B4-BE49-F238E27FC236}">
                <a16:creationId xmlns:a16="http://schemas.microsoft.com/office/drawing/2014/main" xmlns="" id="{0437AB1F-A7B5-0F4E-99F2-E5D97AC98BF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23000" y="120650"/>
            <a:ext cx="5474854" cy="6685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50856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 </a:t>
            </a:r>
            <a:r>
              <a:rPr lang="zh-CN" altLang="en-US" sz="2800" b="1" dirty="0">
                <a:solidFill>
                  <a:prstClr val="black">
                    <a:lumMod val="65000"/>
                    <a:lumOff val="35000"/>
                  </a:prstClr>
                </a:solidFill>
                <a:ea typeface="微软雅黑" panose="020B0503020204020204" charset="-122"/>
                <a:sym typeface="Arial" panose="020B0604020202020204" pitchFamily="34" charset="0"/>
              </a:rPr>
              <a:t>例</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en-US" altLang="zh-CN" sz="2800" b="1" dirty="0" err="1">
                <a:solidFill>
                  <a:prstClr val="black">
                    <a:lumMod val="65000"/>
                    <a:lumOff val="35000"/>
                  </a:prstClr>
                </a:solidFill>
                <a:ea typeface="微软雅黑" panose="020B0503020204020204" charset="-122"/>
                <a:sym typeface="Arial" panose="020B0604020202020204" pitchFamily="34" charset="0"/>
              </a:rPr>
              <a:t>func</a:t>
            </a:r>
            <a:r>
              <a:rPr lang="en-US" altLang="zh-CN" sz="2800" b="1" dirty="0">
                <a:solidFill>
                  <a:prstClr val="black">
                    <a:lumMod val="65000"/>
                    <a:lumOff val="35000"/>
                  </a:prstClr>
                </a:solidFill>
                <a:ea typeface="微软雅黑" panose="020B0503020204020204" charset="-122"/>
                <a:sym typeface="Arial" panose="020B0604020202020204" pitchFamily="34" charset="0"/>
              </a:rPr>
              <a:t> </a:t>
            </a:r>
            <a:r>
              <a:rPr lang="en-US" altLang="zh-CN" sz="2800" b="1" dirty="0" err="1">
                <a:solidFill>
                  <a:prstClr val="black">
                    <a:lumMod val="65000"/>
                    <a:lumOff val="35000"/>
                  </a:prstClr>
                </a:solidFill>
                <a:ea typeface="微软雅黑" panose="020B0503020204020204" charset="-122"/>
                <a:sym typeface="Arial" panose="020B0604020202020204" pitchFamily="34" charset="0"/>
              </a:rPr>
              <a:t>appendslice</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280211"/>
            <a:ext cx="8933212" cy="5509200"/>
          </a:xfrm>
          <a:prstGeom prst="rect">
            <a:avLst/>
          </a:prstGeom>
          <a:noFill/>
        </p:spPr>
        <p:txBody>
          <a:bodyPr wrap="square" rtlCol="0">
            <a:spAutoFit/>
          </a:bodyPr>
          <a:lstStyle/>
          <a:p>
            <a:r>
              <a:rPr lang="en-US" altLang="zh-CN" sz="2000" b="1" dirty="0">
                <a:ea typeface="宋体" panose="02010600030101010101" pitchFamily="2" charset="-122"/>
              </a:rPr>
              <a:t>import "</a:t>
            </a:r>
            <a:r>
              <a:rPr lang="en-US" altLang="zh-CN" sz="2000" b="1" dirty="0" err="1">
                <a:ea typeface="宋体" panose="02010600030101010101" pitchFamily="2" charset="-122"/>
              </a:rPr>
              <a:t>fmt</a:t>
            </a:r>
            <a:r>
              <a:rPr lang="en-US" altLang="zh-CN" sz="2000" b="1" dirty="0">
                <a:ea typeface="宋体" panose="02010600030101010101" pitchFamily="2" charset="-122"/>
              </a:rPr>
              <a:t>"</a:t>
            </a:r>
            <a:endParaRPr lang="zh-CN" altLang="zh-CN" sz="2000" b="1" dirty="0">
              <a:ea typeface="宋体" panose="02010600030101010101" pitchFamily="2" charset="-122"/>
            </a:endParaRPr>
          </a:p>
          <a:p>
            <a:r>
              <a:rPr lang="en-US" altLang="zh-CN" sz="2000" b="1" dirty="0" err="1">
                <a:ea typeface="宋体" panose="02010600030101010101" pitchFamily="2" charset="-122"/>
              </a:rPr>
              <a:t>func</a:t>
            </a:r>
            <a:r>
              <a:rPr lang="en-US" altLang="zh-CN" sz="2000" b="1" dirty="0">
                <a:ea typeface="宋体" panose="02010600030101010101" pitchFamily="2" charset="-122"/>
              </a:rPr>
              <a:t> </a:t>
            </a:r>
            <a:r>
              <a:rPr lang="en-US" altLang="zh-CN" sz="2000" b="1" dirty="0" err="1">
                <a:ea typeface="宋体" panose="02010600030101010101" pitchFamily="2" charset="-122"/>
              </a:rPr>
              <a:t>appendslice</a:t>
            </a:r>
            <a:r>
              <a:rPr lang="en-US" altLang="zh-CN" sz="2000" b="1" dirty="0">
                <a:ea typeface="宋体" panose="02010600030101010101" pitchFamily="2" charset="-122"/>
              </a:rPr>
              <a:t>(x []int, y int) []int {</a:t>
            </a:r>
            <a:endParaRPr lang="zh-CN" altLang="zh-CN" sz="2000" b="1" dirty="0">
              <a:ea typeface="宋体" panose="02010600030101010101" pitchFamily="2" charset="-122"/>
            </a:endParaRPr>
          </a:p>
          <a:p>
            <a:r>
              <a:rPr lang="en-US" altLang="zh-CN" sz="2000" b="1" dirty="0">
                <a:ea typeface="宋体" panose="02010600030101010101" pitchFamily="2" charset="-122"/>
              </a:rPr>
              <a:t>        var z []int</a:t>
            </a:r>
            <a:endParaRPr lang="zh-CN" altLang="zh-CN" sz="2000" b="1" dirty="0">
              <a:ea typeface="宋体" panose="02010600030101010101" pitchFamily="2" charset="-122"/>
            </a:endParaRPr>
          </a:p>
          <a:p>
            <a:r>
              <a:rPr lang="en-US" altLang="zh-CN" sz="2000" b="1" dirty="0">
                <a:ea typeface="宋体" panose="02010600030101010101" pitchFamily="2" charset="-122"/>
              </a:rPr>
              <a:t>        </a:t>
            </a:r>
            <a:r>
              <a:rPr lang="en-US" altLang="zh-CN" sz="2000" b="1" dirty="0" err="1">
                <a:ea typeface="宋体" panose="02010600030101010101" pitchFamily="2" charset="-122"/>
              </a:rPr>
              <a:t>zlen</a:t>
            </a:r>
            <a:r>
              <a:rPr lang="en-US" altLang="zh-CN" sz="2000" b="1" dirty="0">
                <a:ea typeface="宋体" panose="02010600030101010101" pitchFamily="2" charset="-122"/>
              </a:rPr>
              <a:t> := </a:t>
            </a:r>
            <a:r>
              <a:rPr lang="en-US" altLang="zh-CN" sz="2000" b="1" dirty="0" err="1">
                <a:ea typeface="宋体" panose="02010600030101010101" pitchFamily="2" charset="-122"/>
              </a:rPr>
              <a:t>len</a:t>
            </a:r>
            <a:r>
              <a:rPr lang="en-US" altLang="zh-CN" sz="2000" b="1" dirty="0">
                <a:ea typeface="宋体" panose="02010600030101010101" pitchFamily="2" charset="-122"/>
              </a:rPr>
              <a:t>(x) + </a:t>
            </a:r>
            <a:r>
              <a:rPr lang="en-US" altLang="zh-CN" sz="2000" b="1" dirty="0" err="1">
                <a:ea typeface="宋体" panose="02010600030101010101" pitchFamily="2" charset="-122"/>
              </a:rPr>
              <a:t>len</a:t>
            </a:r>
            <a:r>
              <a:rPr lang="en-US" altLang="zh-CN" sz="2000" b="1" dirty="0">
                <a:ea typeface="宋体" panose="02010600030101010101" pitchFamily="2" charset="-122"/>
              </a:rPr>
              <a:t>(y)</a:t>
            </a:r>
            <a:endParaRPr lang="zh-CN" altLang="zh-CN" sz="2000" b="1" dirty="0">
              <a:ea typeface="宋体" panose="02010600030101010101" pitchFamily="2" charset="-122"/>
            </a:endParaRPr>
          </a:p>
          <a:p>
            <a:r>
              <a:rPr lang="en-US" altLang="zh-CN" sz="2000" b="1" dirty="0">
                <a:ea typeface="宋体" panose="02010600030101010101" pitchFamily="2" charset="-122"/>
              </a:rPr>
              <a:t>        if </a:t>
            </a:r>
            <a:r>
              <a:rPr lang="en-US" altLang="zh-CN" sz="2000" b="1" dirty="0" err="1">
                <a:ea typeface="宋体" panose="02010600030101010101" pitchFamily="2" charset="-122"/>
              </a:rPr>
              <a:t>zlen</a:t>
            </a:r>
            <a:r>
              <a:rPr lang="en-US" altLang="zh-CN" sz="2000" b="1" dirty="0">
                <a:ea typeface="宋体" panose="02010600030101010101" pitchFamily="2" charset="-122"/>
              </a:rPr>
              <a:t> &lt;= cap(x) {		</a:t>
            </a:r>
            <a:r>
              <a:rPr lang="en-US" altLang="zh-CN" sz="2000" b="1" dirty="0" smtClean="0">
                <a:ea typeface="宋体" panose="02010600030101010101" pitchFamily="2" charset="-122"/>
              </a:rPr>
              <a:t>	// </a:t>
            </a:r>
            <a:r>
              <a:rPr lang="en-US" altLang="zh-CN" sz="2000" b="1" dirty="0">
                <a:ea typeface="宋体" panose="02010600030101010101" pitchFamily="2" charset="-122"/>
              </a:rPr>
              <a:t>There is room to expand the slice.</a:t>
            </a:r>
            <a:endParaRPr lang="zh-CN" altLang="zh-CN" sz="2000" b="1" dirty="0">
              <a:ea typeface="宋体" panose="02010600030101010101" pitchFamily="2" charset="-122"/>
            </a:endParaRPr>
          </a:p>
          <a:p>
            <a:r>
              <a:rPr lang="en-US" altLang="zh-CN" sz="2000" b="1" dirty="0">
                <a:ea typeface="宋体" panose="02010600030101010101" pitchFamily="2" charset="-122"/>
              </a:rPr>
              <a:t>                z = x[:</a:t>
            </a:r>
            <a:r>
              <a:rPr lang="en-US" altLang="zh-CN" sz="2000" b="1" dirty="0" err="1">
                <a:ea typeface="宋体" panose="02010600030101010101" pitchFamily="2" charset="-122"/>
              </a:rPr>
              <a:t>zlen</a:t>
            </a:r>
            <a:r>
              <a:rPr lang="en-US" altLang="zh-CN" sz="2000" b="1" dirty="0">
                <a:ea typeface="宋体" panose="02010600030101010101" pitchFamily="2" charset="-122"/>
              </a:rPr>
              <a:t>]</a:t>
            </a:r>
            <a:endParaRPr lang="zh-CN" altLang="zh-CN" sz="2000" b="1" dirty="0">
              <a:ea typeface="宋体" panose="02010600030101010101" pitchFamily="2" charset="-122"/>
            </a:endParaRPr>
          </a:p>
          <a:p>
            <a:r>
              <a:rPr lang="en-US" altLang="zh-CN" sz="2000" b="1" dirty="0">
                <a:ea typeface="宋体" panose="02010600030101010101" pitchFamily="2" charset="-122"/>
              </a:rPr>
              <a:t>        } else {				// There is insufficient space.</a:t>
            </a:r>
            <a:endParaRPr lang="zh-CN" altLang="zh-CN" sz="2000" b="1" dirty="0">
              <a:ea typeface="宋体" panose="02010600030101010101" pitchFamily="2" charset="-122"/>
            </a:endParaRPr>
          </a:p>
          <a:p>
            <a:r>
              <a:rPr lang="en-US" altLang="zh-CN" sz="2000" b="1" dirty="0">
                <a:ea typeface="宋体" panose="02010600030101010101" pitchFamily="2" charset="-122"/>
              </a:rPr>
              <a:t>                </a:t>
            </a:r>
            <a:r>
              <a:rPr lang="en-US" altLang="zh-CN" sz="2000" b="1" dirty="0" err="1">
                <a:ea typeface="宋体" panose="02010600030101010101" pitchFamily="2" charset="-122"/>
              </a:rPr>
              <a:t>zcap</a:t>
            </a:r>
            <a:r>
              <a:rPr lang="en-US" altLang="zh-CN" sz="2000" b="1" dirty="0">
                <a:ea typeface="宋体" panose="02010600030101010101" pitchFamily="2" charset="-122"/>
              </a:rPr>
              <a:t> := </a:t>
            </a:r>
            <a:r>
              <a:rPr lang="en-US" altLang="zh-CN" sz="2000" b="1" dirty="0" err="1">
                <a:ea typeface="宋体" panose="02010600030101010101" pitchFamily="2" charset="-122"/>
              </a:rPr>
              <a:t>zlen</a:t>
            </a:r>
            <a:endParaRPr lang="zh-CN" altLang="zh-CN" sz="2000" b="1" dirty="0">
              <a:ea typeface="宋体" panose="02010600030101010101" pitchFamily="2" charset="-122"/>
            </a:endParaRPr>
          </a:p>
          <a:p>
            <a:r>
              <a:rPr lang="en-US" altLang="zh-CN" sz="2000" b="1" dirty="0">
                <a:ea typeface="宋体" panose="02010600030101010101" pitchFamily="2" charset="-122"/>
              </a:rPr>
              <a:t>                if </a:t>
            </a:r>
            <a:r>
              <a:rPr lang="en-US" altLang="zh-CN" sz="2000" b="1" dirty="0" err="1">
                <a:ea typeface="宋体" panose="02010600030101010101" pitchFamily="2" charset="-122"/>
              </a:rPr>
              <a:t>zcap</a:t>
            </a:r>
            <a:r>
              <a:rPr lang="en-US" altLang="zh-CN" sz="2000" b="1" dirty="0">
                <a:ea typeface="宋体" panose="02010600030101010101" pitchFamily="2" charset="-122"/>
              </a:rPr>
              <a:t> &lt; 2*</a:t>
            </a:r>
            <a:r>
              <a:rPr lang="en-US" altLang="zh-CN" sz="2000" b="1" dirty="0" err="1">
                <a:ea typeface="宋体" panose="02010600030101010101" pitchFamily="2" charset="-122"/>
              </a:rPr>
              <a:t>len</a:t>
            </a:r>
            <a:r>
              <a:rPr lang="en-US" altLang="zh-CN" sz="2000" b="1" dirty="0">
                <a:ea typeface="宋体" panose="02010600030101010101" pitchFamily="2" charset="-122"/>
              </a:rPr>
              <a:t>(x) {</a:t>
            </a:r>
            <a:endParaRPr lang="zh-CN" altLang="zh-CN" sz="2000" b="1" dirty="0">
              <a:ea typeface="宋体" panose="02010600030101010101" pitchFamily="2" charset="-122"/>
            </a:endParaRPr>
          </a:p>
          <a:p>
            <a:r>
              <a:rPr lang="en-US" altLang="zh-CN" sz="2000" b="1" dirty="0">
                <a:ea typeface="宋体" panose="02010600030101010101" pitchFamily="2" charset="-122"/>
              </a:rPr>
              <a:t>                        </a:t>
            </a:r>
            <a:r>
              <a:rPr lang="en-US" altLang="zh-CN" sz="2000" b="1" dirty="0" err="1">
                <a:ea typeface="宋体" panose="02010600030101010101" pitchFamily="2" charset="-122"/>
              </a:rPr>
              <a:t>zcap</a:t>
            </a:r>
            <a:r>
              <a:rPr lang="en-US" altLang="zh-CN" sz="2000" b="1" dirty="0">
                <a:ea typeface="宋体" panose="02010600030101010101" pitchFamily="2" charset="-122"/>
              </a:rPr>
              <a:t> = 2 * </a:t>
            </a:r>
            <a:r>
              <a:rPr lang="en-US" altLang="zh-CN" sz="2000" b="1" dirty="0" err="1">
                <a:ea typeface="宋体" panose="02010600030101010101" pitchFamily="2" charset="-122"/>
              </a:rPr>
              <a:t>len</a:t>
            </a:r>
            <a:r>
              <a:rPr lang="en-US" altLang="zh-CN" sz="2000" b="1" dirty="0">
                <a:ea typeface="宋体" panose="02010600030101010101" pitchFamily="2" charset="-122"/>
              </a:rPr>
              <a:t>(x) // Grow by doubling, for amortized linear complexity.</a:t>
            </a:r>
            <a:endParaRPr lang="zh-CN" altLang="zh-CN" sz="2000" b="1" dirty="0">
              <a:ea typeface="宋体" panose="02010600030101010101" pitchFamily="2" charset="-122"/>
            </a:endParaRPr>
          </a:p>
          <a:p>
            <a:r>
              <a:rPr lang="en-US" altLang="zh-CN" sz="2000" b="1" dirty="0">
                <a:ea typeface="宋体" panose="02010600030101010101" pitchFamily="2" charset="-122"/>
              </a:rPr>
              <a:t>                }</a:t>
            </a:r>
            <a:endParaRPr lang="zh-CN" altLang="zh-CN" sz="2000" b="1" dirty="0">
              <a:ea typeface="宋体" panose="02010600030101010101" pitchFamily="2" charset="-122"/>
            </a:endParaRPr>
          </a:p>
          <a:p>
            <a:r>
              <a:rPr lang="en-US" altLang="zh-CN" sz="2000" b="1" dirty="0">
                <a:ea typeface="宋体" panose="02010600030101010101" pitchFamily="2" charset="-122"/>
              </a:rPr>
              <a:t>                z = make([]int, </a:t>
            </a:r>
            <a:r>
              <a:rPr lang="en-US" altLang="zh-CN" sz="2000" b="1" dirty="0" err="1">
                <a:ea typeface="宋体" panose="02010600030101010101" pitchFamily="2" charset="-122"/>
              </a:rPr>
              <a:t>zlen</a:t>
            </a:r>
            <a:r>
              <a:rPr lang="en-US" altLang="zh-CN" sz="2000" b="1" dirty="0">
                <a:ea typeface="宋体" panose="02010600030101010101" pitchFamily="2" charset="-122"/>
              </a:rPr>
              <a:t>, </a:t>
            </a:r>
            <a:r>
              <a:rPr lang="en-US" altLang="zh-CN" sz="2000" b="1" dirty="0" err="1">
                <a:ea typeface="宋体" panose="02010600030101010101" pitchFamily="2" charset="-122"/>
              </a:rPr>
              <a:t>zcap</a:t>
            </a:r>
            <a:r>
              <a:rPr lang="en-US" altLang="zh-CN" sz="2000" b="1" dirty="0">
                <a:ea typeface="宋体" panose="02010600030101010101" pitchFamily="2" charset="-122"/>
              </a:rPr>
              <a:t>)</a:t>
            </a:r>
            <a:endParaRPr lang="zh-CN" altLang="zh-CN" sz="2000" b="1" dirty="0">
              <a:ea typeface="宋体" panose="02010600030101010101" pitchFamily="2" charset="-122"/>
            </a:endParaRPr>
          </a:p>
          <a:p>
            <a:r>
              <a:rPr lang="en-US" altLang="zh-CN" sz="2000" b="1" dirty="0">
                <a:ea typeface="宋体" panose="02010600030101010101" pitchFamily="2" charset="-122"/>
              </a:rPr>
              <a:t>                copy(z, x)</a:t>
            </a:r>
            <a:endParaRPr lang="zh-CN" altLang="zh-CN" sz="2000" b="1" dirty="0">
              <a:ea typeface="宋体" panose="02010600030101010101" pitchFamily="2" charset="-122"/>
            </a:endParaRPr>
          </a:p>
          <a:p>
            <a:r>
              <a:rPr lang="en-US" altLang="zh-CN" sz="2000" b="1" dirty="0">
                <a:ea typeface="宋体" panose="02010600030101010101" pitchFamily="2" charset="-122"/>
              </a:rPr>
              <a:t>        }</a:t>
            </a:r>
            <a:endParaRPr lang="zh-CN" altLang="zh-CN" sz="2000" b="1" dirty="0">
              <a:ea typeface="宋体" panose="02010600030101010101" pitchFamily="2" charset="-122"/>
            </a:endParaRPr>
          </a:p>
          <a:p>
            <a:r>
              <a:rPr lang="en-US" altLang="zh-CN" sz="2000" b="1" dirty="0">
                <a:ea typeface="宋体" panose="02010600030101010101" pitchFamily="2" charset="-122"/>
              </a:rPr>
              <a:t>        copy(z[</a:t>
            </a:r>
            <a:r>
              <a:rPr lang="en-US" altLang="zh-CN" sz="2000" b="1" dirty="0" err="1">
                <a:ea typeface="宋体" panose="02010600030101010101" pitchFamily="2" charset="-122"/>
              </a:rPr>
              <a:t>len</a:t>
            </a:r>
            <a:r>
              <a:rPr lang="en-US" altLang="zh-CN" sz="2000" b="1" dirty="0">
                <a:ea typeface="宋体" panose="02010600030101010101" pitchFamily="2" charset="-122"/>
              </a:rPr>
              <a:t>(x):], y)</a:t>
            </a:r>
            <a:endParaRPr lang="zh-CN" altLang="zh-CN" sz="2000" b="1" dirty="0">
              <a:ea typeface="宋体" panose="02010600030101010101" pitchFamily="2" charset="-122"/>
            </a:endParaRPr>
          </a:p>
          <a:p>
            <a:r>
              <a:rPr lang="en-US" altLang="zh-CN" sz="2000" b="1" dirty="0">
                <a:ea typeface="宋体" panose="02010600030101010101" pitchFamily="2" charset="-122"/>
              </a:rPr>
              <a:t>        return z</a:t>
            </a:r>
            <a:endParaRPr lang="zh-CN" altLang="zh-CN" sz="2000" b="1" dirty="0">
              <a:ea typeface="宋体" panose="02010600030101010101" pitchFamily="2" charset="-122"/>
            </a:endParaRPr>
          </a:p>
          <a:p>
            <a:r>
              <a:rPr lang="en-US" altLang="zh-CN" sz="2000" b="1" dirty="0">
                <a:ea typeface="宋体" panose="02010600030101010101" pitchFamily="2" charset="-122"/>
              </a:rPr>
              <a:t>}</a:t>
            </a:r>
            <a:endParaRPr lang="zh-CN" altLang="zh-CN" sz="2000" b="1" dirty="0">
              <a:ea typeface="宋体" panose="02010600030101010101" pitchFamily="2" charset="-122"/>
            </a:endParaRPr>
          </a:p>
        </p:txBody>
      </p:sp>
    </p:spTree>
    <p:extLst>
      <p:ext uri="{BB962C8B-B14F-4D97-AF65-F5344CB8AC3E}">
        <p14:creationId xmlns:p14="http://schemas.microsoft.com/office/powerpoint/2010/main" val="278781465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 </a:t>
            </a:r>
            <a:r>
              <a:rPr lang="zh-CN" altLang="en-US" sz="2800" b="1" dirty="0">
                <a:solidFill>
                  <a:prstClr val="black">
                    <a:lumMod val="65000"/>
                    <a:lumOff val="35000"/>
                  </a:prstClr>
                </a:solidFill>
                <a:ea typeface="微软雅黑" panose="020B0503020204020204" charset="-122"/>
                <a:sym typeface="Arial" panose="020B0604020202020204" pitchFamily="34" charset="0"/>
              </a:rPr>
              <a:t>例</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调用</a:t>
            </a:r>
            <a:r>
              <a:rPr lang="en-US" altLang="zh-CN" sz="2800" b="1" dirty="0">
                <a:solidFill>
                  <a:prstClr val="black">
                    <a:lumMod val="65000"/>
                    <a:lumOff val="35000"/>
                  </a:prstClr>
                </a:solidFill>
                <a:ea typeface="微软雅黑" panose="020B0503020204020204" charset="-122"/>
                <a:sym typeface="Arial" panose="020B0604020202020204" pitchFamily="34" charset="0"/>
              </a:rPr>
              <a:t> </a:t>
            </a:r>
            <a:r>
              <a:rPr lang="en-US" altLang="zh-CN" sz="2800" b="1" dirty="0" err="1">
                <a:solidFill>
                  <a:prstClr val="black">
                    <a:lumMod val="65000"/>
                    <a:lumOff val="35000"/>
                  </a:prstClr>
                </a:solidFill>
                <a:ea typeface="微软雅黑" panose="020B0503020204020204" charset="-122"/>
                <a:sym typeface="Arial" panose="020B0604020202020204" pitchFamily="34" charset="0"/>
              </a:rPr>
              <a:t>appendslice</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280212"/>
            <a:ext cx="8069282" cy="5447645"/>
          </a:xfrm>
          <a:prstGeom prst="rect">
            <a:avLst/>
          </a:prstGeom>
          <a:noFill/>
        </p:spPr>
        <p:txBody>
          <a:bodyPr wrap="square" rtlCol="0">
            <a:spAutoFit/>
          </a:bodyPr>
          <a:lstStyle/>
          <a:p>
            <a:r>
              <a:rPr lang="en-US" altLang="zh-CN" b="1" dirty="0" err="1">
                <a:ea typeface="宋体" panose="02010600030101010101" pitchFamily="2" charset="-122"/>
              </a:rPr>
              <a:t>func</a:t>
            </a:r>
            <a:r>
              <a:rPr lang="en-US" altLang="zh-CN" b="1" dirty="0">
                <a:ea typeface="宋体" panose="02010600030101010101" pitchFamily="2" charset="-122"/>
              </a:rPr>
              <a:t> main(){</a:t>
            </a:r>
            <a:endParaRPr lang="zh-CN" altLang="zh-CN" b="1" dirty="0">
              <a:ea typeface="宋体" panose="02010600030101010101" pitchFamily="2" charset="-122"/>
            </a:endParaRPr>
          </a:p>
          <a:p>
            <a:r>
              <a:rPr lang="en-US" altLang="zh-CN" b="1" dirty="0">
                <a:ea typeface="宋体" panose="02010600030101010101" pitchFamily="2" charset="-122"/>
              </a:rPr>
              <a:t>	var x, y []int</a:t>
            </a:r>
            <a:endParaRPr lang="zh-CN" altLang="zh-CN" b="1" dirty="0">
              <a:ea typeface="宋体" panose="02010600030101010101" pitchFamily="2" charset="-122"/>
            </a:endParaRPr>
          </a:p>
          <a:p>
            <a:r>
              <a:rPr lang="en-US" altLang="zh-CN" b="1" dirty="0">
                <a:ea typeface="宋体" panose="02010600030101010101" pitchFamily="2" charset="-122"/>
              </a:rPr>
              <a:t>	for </a:t>
            </a:r>
            <a:r>
              <a:rPr lang="en-US" altLang="zh-CN" b="1" dirty="0" err="1">
                <a:ea typeface="宋体" panose="02010600030101010101" pitchFamily="2" charset="-122"/>
              </a:rPr>
              <a:t>i</a:t>
            </a:r>
            <a:r>
              <a:rPr lang="en-US" altLang="zh-CN" b="1" dirty="0">
                <a:ea typeface="宋体" panose="02010600030101010101" pitchFamily="2" charset="-122"/>
              </a:rPr>
              <a:t> := 0; </a:t>
            </a:r>
            <a:r>
              <a:rPr lang="en-US" altLang="zh-CN" b="1" dirty="0" err="1">
                <a:ea typeface="宋体" panose="02010600030101010101" pitchFamily="2" charset="-122"/>
              </a:rPr>
              <a:t>i</a:t>
            </a:r>
            <a:r>
              <a:rPr lang="en-US" altLang="zh-CN" b="1" dirty="0">
                <a:ea typeface="宋体" panose="02010600030101010101" pitchFamily="2" charset="-122"/>
              </a:rPr>
              <a:t> &lt; 9; </a:t>
            </a:r>
            <a:r>
              <a:rPr lang="en-US" altLang="zh-CN" b="1" dirty="0" err="1">
                <a:ea typeface="宋体" panose="02010600030101010101" pitchFamily="2" charset="-122"/>
              </a:rPr>
              <a:t>i</a:t>
            </a:r>
            <a:r>
              <a:rPr lang="en-US" altLang="zh-CN" b="1" dirty="0">
                <a:ea typeface="宋体" panose="02010600030101010101" pitchFamily="2" charset="-122"/>
              </a:rPr>
              <a:t>++ {</a:t>
            </a:r>
            <a:endParaRPr lang="zh-CN" altLang="zh-CN" b="1" dirty="0">
              <a:ea typeface="宋体" panose="02010600030101010101" pitchFamily="2" charset="-122"/>
            </a:endParaRPr>
          </a:p>
          <a:p>
            <a:r>
              <a:rPr lang="en-US" altLang="zh-CN" b="1" dirty="0">
                <a:ea typeface="宋体" panose="02010600030101010101" pitchFamily="2" charset="-122"/>
              </a:rPr>
              <a:t>		y = </a:t>
            </a:r>
            <a:r>
              <a:rPr lang="en-US" altLang="zh-CN" b="1" dirty="0" err="1">
                <a:ea typeface="宋体" panose="02010600030101010101" pitchFamily="2" charset="-122"/>
              </a:rPr>
              <a:t>appendslice</a:t>
            </a:r>
            <a:r>
              <a:rPr lang="en-US" altLang="zh-CN" b="1" dirty="0">
                <a:ea typeface="宋体" panose="02010600030101010101" pitchFamily="2" charset="-122"/>
              </a:rPr>
              <a:t>(x, </a:t>
            </a:r>
            <a:r>
              <a:rPr lang="en-US" altLang="zh-CN" b="1" dirty="0" err="1">
                <a:ea typeface="宋体" panose="02010600030101010101" pitchFamily="2" charset="-122"/>
              </a:rPr>
              <a:t>i</a:t>
            </a:r>
            <a:r>
              <a:rPr lang="en-US" altLang="zh-CN" b="1" dirty="0">
                <a:ea typeface="宋体" panose="02010600030101010101" pitchFamily="2" charset="-122"/>
              </a:rPr>
              <a:t>)</a:t>
            </a:r>
            <a:endParaRPr lang="zh-CN" altLang="zh-CN" b="1" dirty="0">
              <a:ea typeface="宋体" panose="02010600030101010101" pitchFamily="2" charset="-122"/>
            </a:endParaRPr>
          </a:p>
          <a:p>
            <a:r>
              <a:rPr lang="en-US" altLang="zh-CN" b="1" dirty="0">
                <a:ea typeface="宋体" panose="02010600030101010101" pitchFamily="2" charset="-122"/>
              </a:rPr>
              <a:t>		</a:t>
            </a:r>
            <a:r>
              <a:rPr lang="en-US" altLang="zh-CN" b="1" dirty="0" err="1">
                <a:ea typeface="宋体" panose="02010600030101010101" pitchFamily="2" charset="-122"/>
              </a:rPr>
              <a:t>fmt.Printf</a:t>
            </a:r>
            <a:r>
              <a:rPr lang="en-US" altLang="zh-CN" b="1" dirty="0">
                <a:ea typeface="宋体" panose="02010600030101010101" pitchFamily="2" charset="-122"/>
              </a:rPr>
              <a:t>(“%d cap=%d\</a:t>
            </a:r>
            <a:r>
              <a:rPr lang="en-US" altLang="zh-CN" b="1" dirty="0" err="1">
                <a:ea typeface="宋体" panose="02010600030101010101" pitchFamily="2" charset="-122"/>
              </a:rPr>
              <a:t>t%v</a:t>
            </a:r>
            <a:r>
              <a:rPr lang="en-US" altLang="zh-CN" b="1" dirty="0">
                <a:ea typeface="宋体" panose="02010600030101010101" pitchFamily="2" charset="-122"/>
              </a:rPr>
              <a:t>\n”, </a:t>
            </a:r>
            <a:r>
              <a:rPr lang="en-US" altLang="zh-CN" b="1" dirty="0" err="1">
                <a:ea typeface="宋体" panose="02010600030101010101" pitchFamily="2" charset="-122"/>
              </a:rPr>
              <a:t>i</a:t>
            </a:r>
            <a:r>
              <a:rPr lang="en-US" altLang="zh-CN" b="1" dirty="0">
                <a:ea typeface="宋体" panose="02010600030101010101" pitchFamily="2" charset="-122"/>
              </a:rPr>
              <a:t>, cap(y), y)</a:t>
            </a:r>
          </a:p>
          <a:p>
            <a:pPr marL="1714500" lvl="4" indent="0"/>
            <a:r>
              <a:rPr lang="en-US" altLang="zh-CN" b="1" dirty="0" smtClean="0">
                <a:ea typeface="宋体" panose="02010600030101010101" pitchFamily="2" charset="-122"/>
              </a:rPr>
              <a:t>  x </a:t>
            </a:r>
            <a:r>
              <a:rPr lang="en-US" altLang="zh-CN" b="1" dirty="0">
                <a:ea typeface="宋体" panose="02010600030101010101" pitchFamily="2" charset="-122"/>
              </a:rPr>
              <a:t>= </a:t>
            </a:r>
            <a:r>
              <a:rPr lang="en-US" altLang="zh-CN" b="1" dirty="0" smtClean="0">
                <a:ea typeface="宋体" panose="02010600030101010101" pitchFamily="2" charset="-122"/>
              </a:rPr>
              <a:t>y</a:t>
            </a:r>
          </a:p>
          <a:p>
            <a:pPr marL="1714500" lvl="4" indent="0"/>
            <a:r>
              <a:rPr lang="en-US" altLang="zh-CN" b="1" dirty="0" smtClean="0">
                <a:ea typeface="宋体" panose="02010600030101010101" pitchFamily="2" charset="-122"/>
              </a:rPr>
              <a:t>}</a:t>
            </a:r>
          </a:p>
          <a:p>
            <a:pPr marL="1714500" lvl="4" indent="0"/>
            <a:r>
              <a:rPr lang="en-US" altLang="zh-CN" b="1" dirty="0" smtClean="0">
                <a:ea typeface="宋体" panose="02010600030101010101" pitchFamily="2" charset="-122"/>
              </a:rPr>
              <a:t>}</a:t>
            </a:r>
            <a:endParaRPr lang="en-US" altLang="zh-CN" dirty="0">
              <a:ea typeface="宋体" panose="02010600030101010101" pitchFamily="2" charset="-122"/>
            </a:endParaRPr>
          </a:p>
          <a:p>
            <a:endParaRPr lang="en-US" altLang="zh-CN" dirty="0" smtClean="0">
              <a:ea typeface="宋体" panose="02010600030101010101" pitchFamily="2" charset="-122"/>
            </a:endParaRPr>
          </a:p>
          <a:p>
            <a:r>
              <a:rPr lang="en-US" altLang="zh-CN" dirty="0" smtClean="0">
                <a:ea typeface="宋体" panose="02010600030101010101" pitchFamily="2" charset="-122"/>
              </a:rPr>
              <a:t>0</a:t>
            </a:r>
            <a:r>
              <a:rPr lang="en-US" altLang="zh-CN" dirty="0">
                <a:ea typeface="宋体" panose="02010600030101010101" pitchFamily="2" charset="-122"/>
              </a:rPr>
              <a:t>	cap=1	[0]</a:t>
            </a:r>
          </a:p>
          <a:p>
            <a:r>
              <a:rPr lang="en-US" altLang="zh-CN" dirty="0">
                <a:ea typeface="宋体" panose="02010600030101010101" pitchFamily="2" charset="-122"/>
              </a:rPr>
              <a:t>1	cap=2	[0  1]</a:t>
            </a:r>
          </a:p>
          <a:p>
            <a:r>
              <a:rPr lang="en-US" altLang="zh-CN" dirty="0">
                <a:ea typeface="宋体" panose="02010600030101010101" pitchFamily="2" charset="-122"/>
              </a:rPr>
              <a:t>2	cap=4	[0  1  2]</a:t>
            </a:r>
          </a:p>
          <a:p>
            <a:r>
              <a:rPr lang="en-US" altLang="zh-CN" dirty="0">
                <a:ea typeface="宋体" panose="02010600030101010101" pitchFamily="2" charset="-122"/>
              </a:rPr>
              <a:t>3	cap=4	[0  1  2  3]</a:t>
            </a:r>
          </a:p>
          <a:p>
            <a:r>
              <a:rPr lang="en-US" altLang="zh-CN" dirty="0">
                <a:ea typeface="宋体" panose="02010600030101010101" pitchFamily="2" charset="-122"/>
              </a:rPr>
              <a:t>4	cap=8	[0  1  2  3  4]</a:t>
            </a:r>
          </a:p>
          <a:p>
            <a:r>
              <a:rPr lang="en-US" altLang="zh-CN" dirty="0">
                <a:ea typeface="宋体" panose="02010600030101010101" pitchFamily="2" charset="-122"/>
              </a:rPr>
              <a:t>5	cap=8	[0  1  2  3  4  5]</a:t>
            </a:r>
          </a:p>
          <a:p>
            <a:r>
              <a:rPr lang="en-US" altLang="zh-CN" dirty="0">
                <a:ea typeface="宋体" panose="02010600030101010101" pitchFamily="2" charset="-122"/>
              </a:rPr>
              <a:t>6	cap=8	[0  1  2  3  4  5  6]</a:t>
            </a:r>
          </a:p>
          <a:p>
            <a:r>
              <a:rPr lang="en-US" altLang="zh-CN" dirty="0">
                <a:ea typeface="宋体" panose="02010600030101010101" pitchFamily="2" charset="-122"/>
              </a:rPr>
              <a:t>7	cap=8	[0  1  2  3  4  5  6  7]</a:t>
            </a:r>
          </a:p>
          <a:p>
            <a:r>
              <a:rPr lang="en-US" altLang="zh-CN" dirty="0">
                <a:ea typeface="宋体" panose="02010600030101010101" pitchFamily="2" charset="-122"/>
              </a:rPr>
              <a:t>8	cap=16	[0  1  2  3  4  5  6  7  8]</a:t>
            </a:r>
          </a:p>
          <a:p>
            <a:endParaRPr lang="zh-CN" altLang="zh-CN" sz="2400" dirty="0">
              <a:ea typeface="宋体" panose="02010600030101010101"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246" y="1363339"/>
            <a:ext cx="4684366" cy="2025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982" y="4004034"/>
            <a:ext cx="5215308" cy="217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775564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 </a:t>
            </a:r>
            <a:r>
              <a:rPr lang="zh-CN" altLang="en-US" sz="2800" b="1" dirty="0">
                <a:solidFill>
                  <a:prstClr val="black">
                    <a:lumMod val="65000"/>
                    <a:lumOff val="35000"/>
                  </a:prstClr>
                </a:solidFill>
                <a:ea typeface="微软雅黑" panose="020B0503020204020204" charset="-122"/>
                <a:sym typeface="Arial" panose="020B0604020202020204" pitchFamily="34" charset="0"/>
              </a:rPr>
              <a:t>中栈的实现</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582341"/>
            <a:ext cx="8069282" cy="1846659"/>
          </a:xfrm>
          <a:prstGeom prst="rect">
            <a:avLst/>
          </a:prstGeom>
          <a:noFill/>
        </p:spPr>
        <p:txBody>
          <a:bodyPr wrap="square" rtlCol="0">
            <a:spAutoFit/>
          </a:bodyPr>
          <a:lstStyle/>
          <a:p>
            <a:r>
              <a:rPr lang="en-US" altLang="zh-CN" dirty="0">
                <a:ea typeface="宋体" panose="02010600030101010101" pitchFamily="2" charset="-122"/>
              </a:rPr>
              <a:t>stack = append(stack, v)           //push</a:t>
            </a:r>
            <a:endParaRPr lang="zh-CN" altLang="zh-CN" dirty="0">
              <a:ea typeface="宋体" panose="02010600030101010101" pitchFamily="2" charset="-122"/>
            </a:endParaRPr>
          </a:p>
          <a:p>
            <a:r>
              <a:rPr lang="en-US" altLang="zh-CN" dirty="0">
                <a:ea typeface="宋体" panose="02010600030101010101" pitchFamily="2" charset="-122"/>
              </a:rPr>
              <a:t> </a:t>
            </a:r>
            <a:endParaRPr lang="zh-CN" altLang="zh-CN" dirty="0">
              <a:ea typeface="宋体" panose="02010600030101010101" pitchFamily="2" charset="-122"/>
            </a:endParaRPr>
          </a:p>
          <a:p>
            <a:r>
              <a:rPr lang="en-US" altLang="zh-CN" dirty="0">
                <a:ea typeface="宋体" panose="02010600030101010101" pitchFamily="2" charset="-122"/>
              </a:rPr>
              <a:t>top := stack[</a:t>
            </a:r>
            <a:r>
              <a:rPr lang="en-US" altLang="zh-CN" dirty="0" err="1">
                <a:ea typeface="宋体" panose="02010600030101010101" pitchFamily="2" charset="-122"/>
              </a:rPr>
              <a:t>len</a:t>
            </a:r>
            <a:r>
              <a:rPr lang="en-US" altLang="zh-CN" dirty="0">
                <a:ea typeface="宋体" panose="02010600030101010101" pitchFamily="2" charset="-122"/>
              </a:rPr>
              <a:t>(stack)-1]          //top</a:t>
            </a:r>
            <a:endParaRPr lang="zh-CN" altLang="zh-CN" dirty="0">
              <a:ea typeface="宋体" panose="02010600030101010101" pitchFamily="2" charset="-122"/>
            </a:endParaRPr>
          </a:p>
          <a:p>
            <a:r>
              <a:rPr lang="en-US" altLang="zh-CN" dirty="0">
                <a:ea typeface="宋体" panose="02010600030101010101" pitchFamily="2" charset="-122"/>
              </a:rPr>
              <a:t> </a:t>
            </a:r>
            <a:endParaRPr lang="zh-CN" altLang="zh-CN" dirty="0">
              <a:ea typeface="宋体" panose="02010600030101010101" pitchFamily="2" charset="-122"/>
            </a:endParaRPr>
          </a:p>
          <a:p>
            <a:r>
              <a:rPr lang="en-US" altLang="zh-CN" dirty="0">
                <a:ea typeface="宋体" panose="02010600030101010101" pitchFamily="2" charset="-122"/>
              </a:rPr>
              <a:t>stack = stack[:</a:t>
            </a:r>
            <a:r>
              <a:rPr lang="en-US" altLang="zh-CN" dirty="0" err="1">
                <a:ea typeface="宋体" panose="02010600030101010101" pitchFamily="2" charset="-122"/>
              </a:rPr>
              <a:t>len</a:t>
            </a:r>
            <a:r>
              <a:rPr lang="en-US" altLang="zh-CN" dirty="0">
                <a:ea typeface="宋体" panose="02010600030101010101" pitchFamily="2" charset="-122"/>
              </a:rPr>
              <a:t>(stack)-1]	//pop</a:t>
            </a:r>
            <a:endParaRPr lang="zh-CN" altLang="zh-CN" dirty="0">
              <a:ea typeface="宋体" panose="02010600030101010101" pitchFamily="2" charset="-122"/>
            </a:endParaRPr>
          </a:p>
          <a:p>
            <a:endParaRPr lang="zh-CN" altLang="zh-CN" sz="2400" dirty="0">
              <a:ea typeface="宋体" panose="02010600030101010101" pitchFamily="2" charset="-122"/>
            </a:endParaRPr>
          </a:p>
        </p:txBody>
      </p:sp>
    </p:spTree>
    <p:extLst>
      <p:ext uri="{BB962C8B-B14F-4D97-AF65-F5344CB8AC3E}">
        <p14:creationId xmlns:p14="http://schemas.microsoft.com/office/powerpoint/2010/main" val="167091600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数组的实现</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352876"/>
            <a:ext cx="11168082" cy="1013804"/>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编译时描述符</a:t>
            </a:r>
            <a:endParaRPr lang="en-US" altLang="zh-CN" sz="2400" b="1" dirty="0">
              <a:ea typeface="宋体" panose="02010600030101010101" pitchFamily="2" charset="-122"/>
            </a:endParaRPr>
          </a:p>
          <a:p>
            <a:pPr lvl="2">
              <a:lnSpc>
                <a:spcPct val="130000"/>
              </a:lnSpc>
              <a:buClr>
                <a:srgbClr val="8B0012"/>
              </a:buClr>
            </a:pPr>
            <a:endParaRPr lang="zh-CN" altLang="en-US" sz="2400" b="1" dirty="0">
              <a:ea typeface="宋体" panose="02010600030101010101" pitchFamily="2" charset="-122"/>
            </a:endParaRPr>
          </a:p>
        </p:txBody>
      </p:sp>
      <p:pic>
        <p:nvPicPr>
          <p:cNvPr id="8" name="Picture 3">
            <a:extLst>
              <a:ext uri="{FF2B5EF4-FFF2-40B4-BE49-F238E27FC236}">
                <a16:creationId xmlns:a16="http://schemas.microsoft.com/office/drawing/2014/main" xmlns="" id="{97DAC57E-3290-B544-AC4C-3EBE946490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302" y="2704965"/>
            <a:ext cx="19177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xmlns="" id="{C7A47169-64C8-F943-9545-564CE690C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525713"/>
            <a:ext cx="31607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32698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数组的实现</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352876"/>
            <a:ext cx="11168082" cy="5113387"/>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solidFill>
                  <a:srgbClr val="FF0000"/>
                </a:solidFill>
                <a:ea typeface="宋体" panose="02010600030101010101" pitchFamily="2" charset="-122"/>
              </a:rPr>
              <a:t>访问函数</a:t>
            </a:r>
            <a:r>
              <a:rPr lang="zh-CN" altLang="en-US" sz="2400" b="1" dirty="0">
                <a:ea typeface="宋体" panose="02010600030101010101" pitchFamily="2" charset="-122"/>
              </a:rPr>
              <a:t>将</a:t>
            </a:r>
            <a:r>
              <a:rPr lang="zh-CN" altLang="en-US" sz="2400" b="1" dirty="0">
                <a:solidFill>
                  <a:srgbClr val="002060"/>
                </a:solidFill>
                <a:ea typeface="宋体" panose="02010600030101010101" pitchFamily="2" charset="-122"/>
              </a:rPr>
              <a:t>数组基址与一组索引值</a:t>
            </a:r>
            <a:r>
              <a:rPr lang="zh-CN" altLang="en-US" sz="2400" b="1" dirty="0">
                <a:ea typeface="宋体" panose="02010600030101010101" pitchFamily="2" charset="-122"/>
              </a:rPr>
              <a:t>映射到</a:t>
            </a:r>
            <a:r>
              <a:rPr lang="zh-CN" altLang="en-US" sz="2400" b="1" dirty="0">
                <a:solidFill>
                  <a:srgbClr val="002060"/>
                </a:solidFill>
                <a:ea typeface="宋体" panose="02010600030101010101" pitchFamily="2" charset="-122"/>
              </a:rPr>
              <a:t>数组元素的存储地址</a:t>
            </a:r>
            <a:endParaRPr lang="en-US" altLang="zh-CN" sz="2400" b="1" dirty="0">
              <a:solidFill>
                <a:srgbClr val="002060"/>
              </a:solidFill>
              <a:ea typeface="宋体" panose="02010600030101010101" pitchFamily="2" charset="-122"/>
            </a:endParaRPr>
          </a:p>
          <a:p>
            <a:pPr marL="342900" indent="-342900">
              <a:lnSpc>
                <a:spcPct val="130000"/>
              </a:lnSpc>
              <a:buClr>
                <a:srgbClr val="8B0012"/>
              </a:buClr>
              <a:buFont typeface="Wingdings" pitchFamily="2" charset="2"/>
              <a:buChar char="§"/>
            </a:pPr>
            <a:endParaRPr lang="en-US" altLang="zh-CN" sz="2400" b="1" dirty="0">
              <a:solidFill>
                <a:srgbClr val="002060"/>
              </a:solidFill>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一维数组的访问函数</a:t>
            </a:r>
          </a:p>
          <a:p>
            <a:pPr>
              <a:lnSpc>
                <a:spcPct val="80000"/>
              </a:lnSpc>
            </a:pPr>
            <a:r>
              <a:rPr lang="en-US" altLang="zh-CN" sz="2400" b="1" dirty="0">
                <a:ea typeface="宋体" panose="02010600030101010101" pitchFamily="2" charset="-122"/>
              </a:rPr>
              <a:t>	</a:t>
            </a:r>
          </a:p>
          <a:p>
            <a:pPr>
              <a:lnSpc>
                <a:spcPct val="80000"/>
              </a:lnSpc>
            </a:pPr>
            <a:r>
              <a:rPr lang="en-US" altLang="zh-CN" sz="2400" b="1" dirty="0">
                <a:ea typeface="宋体" panose="02010600030101010101" pitchFamily="2" charset="-122"/>
              </a:rPr>
              <a:t>	address(list[k]) = address (list[</a:t>
            </a:r>
            <a:r>
              <a:rPr lang="zh-CN" altLang="en-US" sz="2400" b="1" dirty="0">
                <a:ea typeface="宋体" panose="02010600030101010101" pitchFamily="2" charset="-122"/>
              </a:rPr>
              <a:t>下标下界</a:t>
            </a:r>
            <a:r>
              <a:rPr lang="en-US" altLang="zh-CN" sz="2400" b="1" dirty="0">
                <a:ea typeface="宋体" panose="02010600030101010101" pitchFamily="2" charset="-122"/>
              </a:rPr>
              <a:t>])</a:t>
            </a:r>
            <a:r>
              <a:rPr lang="zh-CN" altLang="en-US" sz="2400" b="1" dirty="0">
                <a:ea typeface="宋体" panose="02010600030101010101" pitchFamily="2" charset="-122"/>
              </a:rPr>
              <a:t> </a:t>
            </a:r>
            <a:r>
              <a:rPr lang="en-US" altLang="zh-CN" sz="2400" b="1" dirty="0">
                <a:ea typeface="宋体" panose="02010600030101010101" pitchFamily="2" charset="-122"/>
              </a:rPr>
              <a:t>+ ((k – </a:t>
            </a:r>
            <a:r>
              <a:rPr lang="zh-CN" altLang="en-US" sz="2400" b="1" dirty="0">
                <a:ea typeface="宋体" panose="02010600030101010101" pitchFamily="2" charset="-122"/>
              </a:rPr>
              <a:t>下标下界</a:t>
            </a:r>
            <a:r>
              <a:rPr lang="en-US" altLang="zh-CN" sz="2400" b="1" dirty="0">
                <a:ea typeface="宋体" panose="02010600030101010101" pitchFamily="2" charset="-122"/>
              </a:rPr>
              <a:t>) * </a:t>
            </a:r>
            <a:r>
              <a:rPr lang="zh-CN" altLang="en-US" sz="2400" b="1" dirty="0">
                <a:ea typeface="宋体" panose="02010600030101010101" pitchFamily="2" charset="-122"/>
              </a:rPr>
              <a:t>元素大小</a:t>
            </a:r>
            <a:r>
              <a:rPr lang="en-US" altLang="zh-CN" sz="2400" b="1" dirty="0">
                <a:ea typeface="宋体" panose="02010600030101010101" pitchFamily="2" charset="-122"/>
              </a:rPr>
              <a:t>)</a:t>
            </a:r>
          </a:p>
          <a:p>
            <a:pPr marL="342900" indent="-342900">
              <a:lnSpc>
                <a:spcPct val="130000"/>
              </a:lnSpc>
              <a:buClr>
                <a:srgbClr val="8B0012"/>
              </a:buClr>
              <a:buFont typeface="Wingdings" pitchFamily="2" charset="2"/>
              <a:buChar char="§"/>
            </a:pP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多维数组的访问</a:t>
            </a:r>
            <a:endParaRPr lang="en-US" altLang="zh-CN" sz="2400" b="1" dirty="0">
              <a:ea typeface="宋体" panose="02010600030101010101" pitchFamily="2" charset="-122"/>
            </a:endParaRPr>
          </a:p>
          <a:p>
            <a:pPr marL="800100" lvl="1" indent="-342900">
              <a:lnSpc>
                <a:spcPct val="130000"/>
              </a:lnSpc>
              <a:buClr>
                <a:srgbClr val="8B0012"/>
              </a:buClr>
              <a:buFont typeface="Wingdings" pitchFamily="2" charset="2"/>
              <a:buChar char="§"/>
            </a:pPr>
            <a:r>
              <a:rPr lang="zh-CN" altLang="en-US" sz="2400" b="1" dirty="0">
                <a:ea typeface="宋体" panose="02010600030101010101" pitchFamily="2" charset="-122"/>
              </a:rPr>
              <a:t>两种常用方法</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行优先（用行）</a:t>
            </a:r>
            <a:r>
              <a:rPr lang="en-US" altLang="zh-CN" sz="2400" b="1" dirty="0">
                <a:ea typeface="宋体" panose="02010600030101010101" pitchFamily="2" charset="-122"/>
              </a:rPr>
              <a:t>——</a:t>
            </a:r>
            <a:r>
              <a:rPr lang="zh-CN" altLang="en-US" sz="2400" b="1" dirty="0">
                <a:ea typeface="宋体" panose="02010600030101010101" pitchFamily="2" charset="-122"/>
              </a:rPr>
              <a:t>大多数语言中使用</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列优先（用列）</a:t>
            </a:r>
            <a:r>
              <a:rPr lang="en-US" altLang="zh-CN" sz="2400" b="1" dirty="0">
                <a:ea typeface="宋体" panose="02010600030101010101" pitchFamily="2" charset="-122"/>
              </a:rPr>
              <a:t>——Fortran</a:t>
            </a:r>
            <a:r>
              <a:rPr lang="zh-CN" altLang="en-US" sz="2400" b="1" dirty="0">
                <a:ea typeface="宋体" panose="02010600030101010101" pitchFamily="2" charset="-122"/>
              </a:rPr>
              <a:t>中使用</a:t>
            </a:r>
            <a:endParaRPr lang="en-US" altLang="zh-CN" sz="2400" b="1" dirty="0">
              <a:ea typeface="宋体" panose="02010600030101010101" pitchFamily="2" charset="-122"/>
            </a:endParaRPr>
          </a:p>
          <a:p>
            <a:pPr lvl="2">
              <a:lnSpc>
                <a:spcPct val="130000"/>
              </a:lnSpc>
              <a:buClr>
                <a:srgbClr val="8B0012"/>
              </a:buClr>
            </a:pPr>
            <a:endParaRPr lang="zh-CN" altLang="en-US" sz="2400" b="1" dirty="0">
              <a:ea typeface="宋体" panose="02010600030101010101" pitchFamily="2" charset="-122"/>
            </a:endParaRPr>
          </a:p>
        </p:txBody>
      </p:sp>
    </p:spTree>
    <p:extLst>
      <p:ext uri="{BB962C8B-B14F-4D97-AF65-F5344CB8AC3E}">
        <p14:creationId xmlns:p14="http://schemas.microsoft.com/office/powerpoint/2010/main" val="167016297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二维数组中元素的定位</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352876"/>
            <a:ext cx="11168082" cy="1752467"/>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一般形式</a:t>
            </a:r>
            <a:endParaRPr lang="en-US" altLang="zh-CN" sz="2400" b="1" dirty="0">
              <a:ea typeface="宋体" panose="02010600030101010101" pitchFamily="2" charset="-122"/>
            </a:endParaRPr>
          </a:p>
          <a:p>
            <a:pPr lvl="1">
              <a:spcBef>
                <a:spcPct val="0"/>
              </a:spcBef>
              <a:buClrTx/>
              <a:buSzTx/>
              <a:buFontTx/>
              <a:buNone/>
            </a:pPr>
            <a:r>
              <a:rPr lang="en-US" altLang="zh-CN" sz="2400" b="1" dirty="0">
                <a:latin typeface="Lucida Sans Unicode" panose="020B0602030504020204" pitchFamily="34" charset="0"/>
                <a:ea typeface="宋体" panose="02010600030101010101" pitchFamily="2" charset="-122"/>
              </a:rPr>
              <a:t>Location(a[</a:t>
            </a:r>
            <a:r>
              <a:rPr lang="en-US" altLang="zh-CN" sz="2400" b="1" i="1" dirty="0" err="1">
                <a:latin typeface="Lucida Sans Unicode" panose="020B0602030504020204" pitchFamily="34" charset="0"/>
                <a:ea typeface="宋体" panose="02010600030101010101" pitchFamily="2" charset="-122"/>
              </a:rPr>
              <a:t>i</a:t>
            </a:r>
            <a:r>
              <a:rPr lang="en-US" altLang="zh-CN" sz="2400" b="1" dirty="0" err="1">
                <a:latin typeface="Lucida Sans Unicode" panose="020B0602030504020204" pitchFamily="34" charset="0"/>
                <a:ea typeface="宋体" panose="02010600030101010101" pitchFamily="2" charset="-122"/>
              </a:rPr>
              <a:t>,</a:t>
            </a:r>
            <a:r>
              <a:rPr lang="en-US" altLang="zh-CN" sz="2400" b="1" i="1" dirty="0" err="1">
                <a:latin typeface="Lucida Sans Unicode" panose="020B0602030504020204" pitchFamily="34" charset="0"/>
                <a:ea typeface="宋体" panose="02010600030101010101" pitchFamily="2" charset="-122"/>
              </a:rPr>
              <a:t>j</a:t>
            </a:r>
            <a:r>
              <a:rPr lang="en-US" altLang="zh-CN" sz="2400" b="1" dirty="0">
                <a:latin typeface="Lucida Sans Unicode" panose="020B0602030504020204" pitchFamily="34" charset="0"/>
                <a:ea typeface="宋体" panose="02010600030101010101" pitchFamily="2" charset="-122"/>
              </a:rPr>
              <a:t>]) = a[</a:t>
            </a:r>
            <a:r>
              <a:rPr lang="zh-CN" altLang="en-US" sz="2400" b="1" dirty="0">
                <a:latin typeface="Lucida Sans Unicode" panose="020B0602030504020204" pitchFamily="34" charset="0"/>
                <a:ea typeface="宋体" panose="02010600030101010101" pitchFamily="2" charset="-122"/>
              </a:rPr>
              <a:t>行下标下界</a:t>
            </a:r>
            <a:r>
              <a:rPr lang="en-US" altLang="zh-CN" sz="2400" b="1" dirty="0">
                <a:latin typeface="Lucida Sans Unicode" panose="020B0602030504020204" pitchFamily="34" charset="0"/>
                <a:ea typeface="宋体" panose="02010600030101010101" pitchFamily="2" charset="-122"/>
              </a:rPr>
              <a:t>,</a:t>
            </a:r>
            <a:r>
              <a:rPr lang="zh-CN" altLang="en-US" sz="2400" b="1" dirty="0">
                <a:latin typeface="Lucida Sans Unicode" panose="020B0602030504020204" pitchFamily="34" charset="0"/>
                <a:ea typeface="宋体" panose="02010600030101010101" pitchFamily="2" charset="-122"/>
              </a:rPr>
              <a:t>列下标下界</a:t>
            </a:r>
            <a:r>
              <a:rPr lang="en-US" altLang="zh-CN" sz="2400" b="1" dirty="0">
                <a:latin typeface="Lucida Sans Unicode" panose="020B0602030504020204" pitchFamily="34" charset="0"/>
                <a:ea typeface="宋体" panose="02010600030101010101" pitchFamily="2" charset="-122"/>
              </a:rPr>
              <a:t>] </a:t>
            </a:r>
            <a:r>
              <a:rPr lang="zh-CN" altLang="en-US" sz="2400" b="1" dirty="0">
                <a:latin typeface="Lucida Sans Unicode" panose="020B0602030504020204" pitchFamily="34" charset="0"/>
                <a:ea typeface="宋体" panose="02010600030101010101" pitchFamily="2" charset="-122"/>
              </a:rPr>
              <a:t>的地址</a:t>
            </a:r>
            <a:endParaRPr lang="en-US" altLang="zh-CN" sz="2400" b="1" dirty="0">
              <a:latin typeface="Lucida Sans Unicode" panose="020B0602030504020204" pitchFamily="34" charset="0"/>
              <a:ea typeface="宋体" panose="02010600030101010101" pitchFamily="2" charset="-122"/>
            </a:endParaRPr>
          </a:p>
          <a:p>
            <a:pPr lvl="1">
              <a:spcBef>
                <a:spcPct val="0"/>
              </a:spcBef>
              <a:buClrTx/>
              <a:buSzTx/>
              <a:buFontTx/>
              <a:buNone/>
            </a:pPr>
            <a:r>
              <a:rPr lang="en-US" altLang="zh-CN" sz="2400" b="1" dirty="0">
                <a:latin typeface="Lucida Sans Unicode" panose="020B0602030504020204" pitchFamily="34" charset="0"/>
                <a:ea typeface="宋体" panose="02010600030101010101" pitchFamily="2" charset="-122"/>
              </a:rPr>
              <a:t>    + (</a:t>
            </a:r>
            <a:r>
              <a:rPr lang="zh-CN" altLang="en-US" sz="2400" b="1" dirty="0">
                <a:latin typeface="Lucida Sans Unicode" panose="020B0602030504020204" pitchFamily="34" charset="0"/>
                <a:ea typeface="宋体" panose="02010600030101010101" pitchFamily="2" charset="-122"/>
              </a:rPr>
              <a:t> </a:t>
            </a:r>
            <a:r>
              <a:rPr lang="en-US" altLang="zh-CN" sz="2400" b="1" dirty="0">
                <a:latin typeface="Lucida Sans Unicode" panose="020B0602030504020204" pitchFamily="34" charset="0"/>
                <a:ea typeface="宋体" panose="02010600030101010101" pitchFamily="2" charset="-122"/>
              </a:rPr>
              <a:t>((</a:t>
            </a:r>
            <a:r>
              <a:rPr lang="en-US" altLang="zh-CN" sz="2400" b="1" i="1" dirty="0" err="1">
                <a:latin typeface="Lucida Sans Unicode" panose="020B0602030504020204" pitchFamily="34" charset="0"/>
                <a:ea typeface="宋体" panose="02010600030101010101" pitchFamily="2" charset="-122"/>
              </a:rPr>
              <a:t>i</a:t>
            </a:r>
            <a:r>
              <a:rPr lang="en-US" altLang="zh-CN" sz="2400" b="1" dirty="0">
                <a:latin typeface="Lucida Sans Unicode" panose="020B0602030504020204" pitchFamily="34" charset="0"/>
                <a:ea typeface="宋体" panose="02010600030101010101" pitchFamily="2" charset="-122"/>
              </a:rPr>
              <a:t> – </a:t>
            </a:r>
            <a:r>
              <a:rPr lang="zh-CN" altLang="en-US" sz="2400" b="1" dirty="0">
                <a:latin typeface="Lucida Sans Unicode" panose="020B0602030504020204" pitchFamily="34" charset="0"/>
                <a:ea typeface="宋体" panose="02010600030101010101" pitchFamily="2" charset="-122"/>
              </a:rPr>
              <a:t>行下标下界</a:t>
            </a:r>
            <a:r>
              <a:rPr lang="en-US" altLang="zh-CN" sz="2400" b="1" dirty="0">
                <a:latin typeface="Lucida Sans Unicode" panose="020B0602030504020204" pitchFamily="34" charset="0"/>
                <a:ea typeface="宋体" panose="02010600030101010101" pitchFamily="2" charset="-122"/>
              </a:rPr>
              <a:t>) * </a:t>
            </a:r>
            <a:r>
              <a:rPr lang="zh-CN" altLang="en-US" sz="2400" b="1" dirty="0">
                <a:latin typeface="Lucida Sans Unicode" panose="020B0602030504020204" pitchFamily="34" charset="0"/>
                <a:ea typeface="宋体" panose="02010600030101010101" pitchFamily="2" charset="-122"/>
              </a:rPr>
              <a:t>行长</a:t>
            </a:r>
            <a:r>
              <a:rPr lang="en-US" altLang="zh-CN" sz="2400" b="1" dirty="0">
                <a:latin typeface="Lucida Sans Unicode" panose="020B0602030504020204" pitchFamily="34" charset="0"/>
                <a:ea typeface="宋体" panose="02010600030101010101" pitchFamily="2" charset="-122"/>
              </a:rPr>
              <a:t>) + (</a:t>
            </a:r>
            <a:r>
              <a:rPr lang="en-US" altLang="zh-CN" sz="2400" b="1" i="1" dirty="0">
                <a:latin typeface="Lucida Sans Unicode" panose="020B0602030504020204" pitchFamily="34" charset="0"/>
                <a:ea typeface="宋体" panose="02010600030101010101" pitchFamily="2" charset="-122"/>
              </a:rPr>
              <a:t>j</a:t>
            </a:r>
            <a:r>
              <a:rPr lang="en-US" altLang="zh-CN" sz="2400" b="1" dirty="0">
                <a:latin typeface="Lucida Sans Unicode" panose="020B0602030504020204" pitchFamily="34" charset="0"/>
                <a:ea typeface="宋体" panose="02010600030101010101" pitchFamily="2" charset="-122"/>
              </a:rPr>
              <a:t> – </a:t>
            </a:r>
            <a:r>
              <a:rPr lang="zh-CN" altLang="en-US" sz="2400" b="1" dirty="0">
                <a:latin typeface="Lucida Sans Unicode" panose="020B0602030504020204" pitchFamily="34" charset="0"/>
                <a:ea typeface="宋体" panose="02010600030101010101" pitchFamily="2" charset="-122"/>
              </a:rPr>
              <a:t>列下标下界</a:t>
            </a:r>
            <a:r>
              <a:rPr lang="en-US" altLang="zh-CN" sz="2400" b="1" dirty="0">
                <a:latin typeface="Lucida Sans Unicode" panose="020B0602030504020204" pitchFamily="34" charset="0"/>
                <a:ea typeface="宋体" panose="02010600030101010101" pitchFamily="2" charset="-122"/>
              </a:rPr>
              <a:t>)</a:t>
            </a:r>
            <a:r>
              <a:rPr lang="zh-CN" altLang="en-US" sz="2400" b="1" dirty="0">
                <a:latin typeface="Lucida Sans Unicode" panose="020B0602030504020204" pitchFamily="34" charset="0"/>
                <a:ea typeface="宋体" panose="02010600030101010101" pitchFamily="2" charset="-122"/>
              </a:rPr>
              <a:t> </a:t>
            </a:r>
            <a:r>
              <a:rPr lang="en-US" altLang="zh-CN" sz="2400" b="1" dirty="0">
                <a:latin typeface="Lucida Sans Unicode" panose="020B0602030504020204" pitchFamily="34" charset="0"/>
                <a:ea typeface="宋体" panose="02010600030101010101" pitchFamily="2" charset="-122"/>
              </a:rPr>
              <a:t>) * </a:t>
            </a:r>
            <a:r>
              <a:rPr lang="zh-CN" altLang="en-US" sz="2400" b="1" dirty="0">
                <a:latin typeface="Lucida Sans Unicode" panose="020B0602030504020204" pitchFamily="34" charset="0"/>
                <a:ea typeface="宋体" panose="02010600030101010101" pitchFamily="2" charset="-122"/>
              </a:rPr>
              <a:t>元素大小</a:t>
            </a:r>
            <a:endParaRPr lang="en-US" altLang="zh-CN" sz="2400" b="1" dirty="0">
              <a:latin typeface="Lucida Sans Unicode" panose="020B0602030504020204" pitchFamily="34" charset="0"/>
              <a:ea typeface="宋体" panose="02010600030101010101" pitchFamily="2" charset="-122"/>
            </a:endParaRPr>
          </a:p>
          <a:p>
            <a:pPr lvl="2">
              <a:lnSpc>
                <a:spcPct val="130000"/>
              </a:lnSpc>
              <a:buClr>
                <a:srgbClr val="8B0012"/>
              </a:buClr>
            </a:pPr>
            <a:endParaRPr lang="zh-CN" altLang="en-US" sz="2400" b="1" dirty="0">
              <a:ea typeface="宋体" panose="02010600030101010101" pitchFamily="2" charset="-122"/>
            </a:endParaRPr>
          </a:p>
        </p:txBody>
      </p:sp>
      <p:pic>
        <p:nvPicPr>
          <p:cNvPr id="10" name="Picture 3">
            <a:extLst>
              <a:ext uri="{FF2B5EF4-FFF2-40B4-BE49-F238E27FC236}">
                <a16:creationId xmlns:a16="http://schemas.microsoft.com/office/drawing/2014/main" xmlns="" id="{6537F3E1-504E-C14D-A107-79CBBCC15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852" y="2823071"/>
            <a:ext cx="35814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6">
            <a:extLst>
              <a:ext uri="{FF2B5EF4-FFF2-40B4-BE49-F238E27FC236}">
                <a16:creationId xmlns:a16="http://schemas.microsoft.com/office/drawing/2014/main" xmlns="" id="{557E4F09-B7E1-744E-9CB2-4B1677B2E7A2}"/>
              </a:ext>
            </a:extLst>
          </p:cNvPr>
          <p:cNvGrpSpPr>
            <a:grpSpLocks/>
          </p:cNvGrpSpPr>
          <p:nvPr/>
        </p:nvGrpSpPr>
        <p:grpSpPr bwMode="auto">
          <a:xfrm>
            <a:off x="6674186" y="3173114"/>
            <a:ext cx="3935413" cy="2751137"/>
            <a:chOff x="2927350" y="2514600"/>
            <a:chExt cx="3935413" cy="2751138"/>
          </a:xfrm>
        </p:grpSpPr>
        <p:sp>
          <p:nvSpPr>
            <p:cNvPr id="12" name="Text Box 4">
              <a:extLst>
                <a:ext uri="{FF2B5EF4-FFF2-40B4-BE49-F238E27FC236}">
                  <a16:creationId xmlns:a16="http://schemas.microsoft.com/office/drawing/2014/main" xmlns="" id="{8114BDA5-D01A-AE45-96E5-BDE3CE5B2C51}"/>
                </a:ext>
              </a:extLst>
            </p:cNvPr>
            <p:cNvSpPr txBox="1">
              <a:spLocks noChangeArrowheads="1"/>
            </p:cNvSpPr>
            <p:nvPr/>
          </p:nvSpPr>
          <p:spPr bwMode="auto">
            <a:xfrm>
              <a:off x="3249613" y="3203575"/>
              <a:ext cx="31908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600">
                  <a:latin typeface="Times New Roman" panose="02020603050405020304" pitchFamily="18" charset="0"/>
                </a:rPr>
                <a:t>B</a:t>
              </a:r>
            </a:p>
          </p:txBody>
        </p:sp>
        <p:sp>
          <p:nvSpPr>
            <p:cNvPr id="13" name="AutoShape 5">
              <a:extLst>
                <a:ext uri="{FF2B5EF4-FFF2-40B4-BE49-F238E27FC236}">
                  <a16:creationId xmlns:a16="http://schemas.microsoft.com/office/drawing/2014/main" xmlns="" id="{56A4E545-B2BD-BA4E-85F4-7FAF14D937E5}"/>
                </a:ext>
              </a:extLst>
            </p:cNvPr>
            <p:cNvSpPr>
              <a:spLocks noChangeArrowheads="1"/>
            </p:cNvSpPr>
            <p:nvPr/>
          </p:nvSpPr>
          <p:spPr bwMode="auto">
            <a:xfrm>
              <a:off x="5949950" y="3895725"/>
              <a:ext cx="849313" cy="5524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14" name="AutoShape 6">
              <a:extLst>
                <a:ext uri="{FF2B5EF4-FFF2-40B4-BE49-F238E27FC236}">
                  <a16:creationId xmlns:a16="http://schemas.microsoft.com/office/drawing/2014/main" xmlns="" id="{3E728079-7F3D-F347-B809-2B027FE8BDDF}"/>
                </a:ext>
              </a:extLst>
            </p:cNvPr>
            <p:cNvSpPr>
              <a:spLocks noChangeArrowheads="1"/>
            </p:cNvSpPr>
            <p:nvPr/>
          </p:nvSpPr>
          <p:spPr bwMode="auto">
            <a:xfrm>
              <a:off x="5949950" y="3444875"/>
              <a:ext cx="849313" cy="554038"/>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15" name="AutoShape 7">
              <a:extLst>
                <a:ext uri="{FF2B5EF4-FFF2-40B4-BE49-F238E27FC236}">
                  <a16:creationId xmlns:a16="http://schemas.microsoft.com/office/drawing/2014/main" xmlns="" id="{54FCD234-247B-D94B-9FD1-51ADCE58F32B}"/>
                </a:ext>
              </a:extLst>
            </p:cNvPr>
            <p:cNvSpPr>
              <a:spLocks noChangeArrowheads="1"/>
            </p:cNvSpPr>
            <p:nvPr/>
          </p:nvSpPr>
          <p:spPr bwMode="auto">
            <a:xfrm>
              <a:off x="5949950" y="2994025"/>
              <a:ext cx="849313" cy="554038"/>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16" name="AutoShape 8">
              <a:extLst>
                <a:ext uri="{FF2B5EF4-FFF2-40B4-BE49-F238E27FC236}">
                  <a16:creationId xmlns:a16="http://schemas.microsoft.com/office/drawing/2014/main" xmlns="" id="{4A1824E2-A856-CE4D-B8BE-FD22D128843A}"/>
                </a:ext>
              </a:extLst>
            </p:cNvPr>
            <p:cNvSpPr>
              <a:spLocks noChangeArrowheads="1"/>
            </p:cNvSpPr>
            <p:nvPr/>
          </p:nvSpPr>
          <p:spPr bwMode="auto">
            <a:xfrm>
              <a:off x="5716588" y="4062413"/>
              <a:ext cx="847725" cy="554037"/>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17" name="AutoShape 9">
              <a:extLst>
                <a:ext uri="{FF2B5EF4-FFF2-40B4-BE49-F238E27FC236}">
                  <a16:creationId xmlns:a16="http://schemas.microsoft.com/office/drawing/2014/main" xmlns="" id="{FDAED6F6-7CF6-F149-859B-0E68B71FE034}"/>
                </a:ext>
              </a:extLst>
            </p:cNvPr>
            <p:cNvSpPr>
              <a:spLocks noChangeArrowheads="1"/>
            </p:cNvSpPr>
            <p:nvPr/>
          </p:nvSpPr>
          <p:spPr bwMode="auto">
            <a:xfrm>
              <a:off x="5716588" y="3613150"/>
              <a:ext cx="847725" cy="554038"/>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18" name="AutoShape 10">
              <a:extLst>
                <a:ext uri="{FF2B5EF4-FFF2-40B4-BE49-F238E27FC236}">
                  <a16:creationId xmlns:a16="http://schemas.microsoft.com/office/drawing/2014/main" xmlns="" id="{2BC0D8DE-7015-E140-A1A9-F18AB4A49816}"/>
                </a:ext>
              </a:extLst>
            </p:cNvPr>
            <p:cNvSpPr>
              <a:spLocks noChangeArrowheads="1"/>
            </p:cNvSpPr>
            <p:nvPr/>
          </p:nvSpPr>
          <p:spPr bwMode="auto">
            <a:xfrm>
              <a:off x="5716588" y="3163888"/>
              <a:ext cx="847725" cy="5524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19" name="AutoShape 11">
              <a:extLst>
                <a:ext uri="{FF2B5EF4-FFF2-40B4-BE49-F238E27FC236}">
                  <a16:creationId xmlns:a16="http://schemas.microsoft.com/office/drawing/2014/main" xmlns="" id="{38A23FA4-69FC-E047-9209-D7942E0DFB44}"/>
                </a:ext>
              </a:extLst>
            </p:cNvPr>
            <p:cNvSpPr>
              <a:spLocks noChangeArrowheads="1"/>
            </p:cNvSpPr>
            <p:nvPr/>
          </p:nvSpPr>
          <p:spPr bwMode="auto">
            <a:xfrm>
              <a:off x="5480050" y="4233863"/>
              <a:ext cx="849313" cy="550862"/>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20" name="AutoShape 12">
              <a:extLst>
                <a:ext uri="{FF2B5EF4-FFF2-40B4-BE49-F238E27FC236}">
                  <a16:creationId xmlns:a16="http://schemas.microsoft.com/office/drawing/2014/main" xmlns="" id="{16D0FBD9-D4C5-D44B-B744-33C627D3CC56}"/>
                </a:ext>
              </a:extLst>
            </p:cNvPr>
            <p:cNvSpPr>
              <a:spLocks noChangeArrowheads="1"/>
            </p:cNvSpPr>
            <p:nvPr/>
          </p:nvSpPr>
          <p:spPr bwMode="auto">
            <a:xfrm>
              <a:off x="5480050" y="3784600"/>
              <a:ext cx="849313" cy="5508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21" name="AutoShape 13">
              <a:extLst>
                <a:ext uri="{FF2B5EF4-FFF2-40B4-BE49-F238E27FC236}">
                  <a16:creationId xmlns:a16="http://schemas.microsoft.com/office/drawing/2014/main" xmlns="" id="{6CBB4426-EC1E-BB4D-8539-8870E6B5BB71}"/>
                </a:ext>
              </a:extLst>
            </p:cNvPr>
            <p:cNvSpPr>
              <a:spLocks noChangeArrowheads="1"/>
            </p:cNvSpPr>
            <p:nvPr/>
          </p:nvSpPr>
          <p:spPr bwMode="auto">
            <a:xfrm>
              <a:off x="5480050" y="3332163"/>
              <a:ext cx="849313" cy="554037"/>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22" name="AutoShape 14">
              <a:extLst>
                <a:ext uri="{FF2B5EF4-FFF2-40B4-BE49-F238E27FC236}">
                  <a16:creationId xmlns:a16="http://schemas.microsoft.com/office/drawing/2014/main" xmlns="" id="{651C1867-116D-B740-9C7B-8978DD177339}"/>
                </a:ext>
              </a:extLst>
            </p:cNvPr>
            <p:cNvSpPr>
              <a:spLocks noChangeArrowheads="1"/>
            </p:cNvSpPr>
            <p:nvPr/>
          </p:nvSpPr>
          <p:spPr bwMode="auto">
            <a:xfrm>
              <a:off x="3833813" y="2560638"/>
              <a:ext cx="849312" cy="5524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23" name="AutoShape 15">
              <a:extLst>
                <a:ext uri="{FF2B5EF4-FFF2-40B4-BE49-F238E27FC236}">
                  <a16:creationId xmlns:a16="http://schemas.microsoft.com/office/drawing/2014/main" xmlns="" id="{87C2E9CE-FAAA-2E4B-ACAC-525AB5BCAEDD}"/>
                </a:ext>
              </a:extLst>
            </p:cNvPr>
            <p:cNvSpPr>
              <a:spLocks noChangeArrowheads="1"/>
            </p:cNvSpPr>
            <p:nvPr/>
          </p:nvSpPr>
          <p:spPr bwMode="auto">
            <a:xfrm>
              <a:off x="3598863" y="2728913"/>
              <a:ext cx="849312" cy="554037"/>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24" name="AutoShape 16">
              <a:extLst>
                <a:ext uri="{FF2B5EF4-FFF2-40B4-BE49-F238E27FC236}">
                  <a16:creationId xmlns:a16="http://schemas.microsoft.com/office/drawing/2014/main" xmlns="" id="{B976D691-39F7-004C-97E2-A71EC7CC24C6}"/>
                </a:ext>
              </a:extLst>
            </p:cNvPr>
            <p:cNvSpPr>
              <a:spLocks noChangeArrowheads="1"/>
            </p:cNvSpPr>
            <p:nvPr/>
          </p:nvSpPr>
          <p:spPr bwMode="auto">
            <a:xfrm>
              <a:off x="3362325" y="2898775"/>
              <a:ext cx="852488" cy="5524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25" name="AutoShape 17">
              <a:extLst>
                <a:ext uri="{FF2B5EF4-FFF2-40B4-BE49-F238E27FC236}">
                  <a16:creationId xmlns:a16="http://schemas.microsoft.com/office/drawing/2014/main" xmlns="" id="{831B57A9-39AF-8C42-87A8-8AD9A15810C5}"/>
                </a:ext>
              </a:extLst>
            </p:cNvPr>
            <p:cNvSpPr>
              <a:spLocks noChangeArrowheads="1"/>
            </p:cNvSpPr>
            <p:nvPr/>
          </p:nvSpPr>
          <p:spPr bwMode="auto">
            <a:xfrm>
              <a:off x="4538663" y="2560638"/>
              <a:ext cx="850900" cy="5524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26" name="AutoShape 18">
              <a:extLst>
                <a:ext uri="{FF2B5EF4-FFF2-40B4-BE49-F238E27FC236}">
                  <a16:creationId xmlns:a16="http://schemas.microsoft.com/office/drawing/2014/main" xmlns="" id="{43770056-12F4-B24C-890D-C5BD3C9697A8}"/>
                </a:ext>
              </a:extLst>
            </p:cNvPr>
            <p:cNvSpPr>
              <a:spLocks noChangeArrowheads="1"/>
            </p:cNvSpPr>
            <p:nvPr/>
          </p:nvSpPr>
          <p:spPr bwMode="auto">
            <a:xfrm>
              <a:off x="4303713" y="2728913"/>
              <a:ext cx="850900" cy="554037"/>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27" name="AutoShape 19">
              <a:extLst>
                <a:ext uri="{FF2B5EF4-FFF2-40B4-BE49-F238E27FC236}">
                  <a16:creationId xmlns:a16="http://schemas.microsoft.com/office/drawing/2014/main" xmlns="" id="{3B51A207-94D3-B547-B49C-28504C73E202}"/>
                </a:ext>
              </a:extLst>
            </p:cNvPr>
            <p:cNvSpPr>
              <a:spLocks noChangeArrowheads="1"/>
            </p:cNvSpPr>
            <p:nvPr/>
          </p:nvSpPr>
          <p:spPr bwMode="auto">
            <a:xfrm>
              <a:off x="4068763" y="2898775"/>
              <a:ext cx="849312" cy="5524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28" name="AutoShape 20">
              <a:extLst>
                <a:ext uri="{FF2B5EF4-FFF2-40B4-BE49-F238E27FC236}">
                  <a16:creationId xmlns:a16="http://schemas.microsoft.com/office/drawing/2014/main" xmlns="" id="{47A3CEEB-0E47-0C4A-B8FB-AFB5A8909A51}"/>
                </a:ext>
              </a:extLst>
            </p:cNvPr>
            <p:cNvSpPr>
              <a:spLocks noChangeArrowheads="1"/>
            </p:cNvSpPr>
            <p:nvPr/>
          </p:nvSpPr>
          <p:spPr bwMode="auto">
            <a:xfrm>
              <a:off x="5245100" y="2560638"/>
              <a:ext cx="849313" cy="5524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29" name="AutoShape 21">
              <a:extLst>
                <a:ext uri="{FF2B5EF4-FFF2-40B4-BE49-F238E27FC236}">
                  <a16:creationId xmlns:a16="http://schemas.microsoft.com/office/drawing/2014/main" xmlns="" id="{D1CD3575-C93C-D84C-ABAA-1241203B23BE}"/>
                </a:ext>
              </a:extLst>
            </p:cNvPr>
            <p:cNvSpPr>
              <a:spLocks noChangeArrowheads="1"/>
            </p:cNvSpPr>
            <p:nvPr/>
          </p:nvSpPr>
          <p:spPr bwMode="auto">
            <a:xfrm>
              <a:off x="5011738" y="2728913"/>
              <a:ext cx="849312" cy="554037"/>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30" name="AutoShape 22">
              <a:extLst>
                <a:ext uri="{FF2B5EF4-FFF2-40B4-BE49-F238E27FC236}">
                  <a16:creationId xmlns:a16="http://schemas.microsoft.com/office/drawing/2014/main" xmlns="" id="{B9EFF61E-9A89-9E41-89A8-E2AFA3A01B7A}"/>
                </a:ext>
              </a:extLst>
            </p:cNvPr>
            <p:cNvSpPr>
              <a:spLocks noChangeArrowheads="1"/>
            </p:cNvSpPr>
            <p:nvPr/>
          </p:nvSpPr>
          <p:spPr bwMode="auto">
            <a:xfrm>
              <a:off x="4775200" y="2898775"/>
              <a:ext cx="847725" cy="5524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31" name="AutoShape 23">
              <a:extLst>
                <a:ext uri="{FF2B5EF4-FFF2-40B4-BE49-F238E27FC236}">
                  <a16:creationId xmlns:a16="http://schemas.microsoft.com/office/drawing/2014/main" xmlns="" id="{4C716F00-D224-9C40-9A0B-8C2B57C3D2CC}"/>
                </a:ext>
              </a:extLst>
            </p:cNvPr>
            <p:cNvSpPr>
              <a:spLocks noChangeArrowheads="1"/>
            </p:cNvSpPr>
            <p:nvPr/>
          </p:nvSpPr>
          <p:spPr bwMode="auto">
            <a:xfrm>
              <a:off x="5951538" y="2560638"/>
              <a:ext cx="849312" cy="5524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32" name="AutoShape 24">
              <a:extLst>
                <a:ext uri="{FF2B5EF4-FFF2-40B4-BE49-F238E27FC236}">
                  <a16:creationId xmlns:a16="http://schemas.microsoft.com/office/drawing/2014/main" xmlns="" id="{FC71F8FF-131D-EC49-A56B-C11260636C5C}"/>
                </a:ext>
              </a:extLst>
            </p:cNvPr>
            <p:cNvSpPr>
              <a:spLocks noChangeArrowheads="1"/>
            </p:cNvSpPr>
            <p:nvPr/>
          </p:nvSpPr>
          <p:spPr bwMode="auto">
            <a:xfrm>
              <a:off x="5716588" y="2728913"/>
              <a:ext cx="847725" cy="554037"/>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35" name="AutoShape 25">
              <a:extLst>
                <a:ext uri="{FF2B5EF4-FFF2-40B4-BE49-F238E27FC236}">
                  <a16:creationId xmlns:a16="http://schemas.microsoft.com/office/drawing/2014/main" xmlns="" id="{BB4556FB-AE79-DC43-9FE6-333C19672DEF}"/>
                </a:ext>
              </a:extLst>
            </p:cNvPr>
            <p:cNvSpPr>
              <a:spLocks noChangeArrowheads="1"/>
            </p:cNvSpPr>
            <p:nvPr/>
          </p:nvSpPr>
          <p:spPr bwMode="auto">
            <a:xfrm>
              <a:off x="5480050" y="2898775"/>
              <a:ext cx="849313" cy="5524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36" name="AutoShape 26">
              <a:extLst>
                <a:ext uri="{FF2B5EF4-FFF2-40B4-BE49-F238E27FC236}">
                  <a16:creationId xmlns:a16="http://schemas.microsoft.com/office/drawing/2014/main" xmlns="" id="{05D8F3E4-5BF5-144B-B968-5C973042E139}"/>
                </a:ext>
              </a:extLst>
            </p:cNvPr>
            <p:cNvSpPr>
              <a:spLocks noChangeArrowheads="1"/>
            </p:cNvSpPr>
            <p:nvPr/>
          </p:nvSpPr>
          <p:spPr bwMode="auto">
            <a:xfrm>
              <a:off x="3141663" y="4400550"/>
              <a:ext cx="847725" cy="552450"/>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zh-CN" altLang="zh-CN" sz="1600">
                <a:latin typeface="Times New Roman" panose="02020603050405020304" pitchFamily="18" charset="0"/>
              </a:endParaRPr>
            </a:p>
          </p:txBody>
        </p:sp>
        <p:sp>
          <p:nvSpPr>
            <p:cNvPr id="38" name="AutoShape 27">
              <a:extLst>
                <a:ext uri="{FF2B5EF4-FFF2-40B4-BE49-F238E27FC236}">
                  <a16:creationId xmlns:a16="http://schemas.microsoft.com/office/drawing/2014/main" xmlns="" id="{42242B55-B807-C94E-9A98-8FCCC2F5BFFC}"/>
                </a:ext>
              </a:extLst>
            </p:cNvPr>
            <p:cNvSpPr>
              <a:spLocks noChangeArrowheads="1"/>
            </p:cNvSpPr>
            <p:nvPr/>
          </p:nvSpPr>
          <p:spPr bwMode="auto">
            <a:xfrm>
              <a:off x="3141663" y="3951288"/>
              <a:ext cx="847725" cy="552450"/>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40" name="AutoShape 28">
              <a:extLst>
                <a:ext uri="{FF2B5EF4-FFF2-40B4-BE49-F238E27FC236}">
                  <a16:creationId xmlns:a16="http://schemas.microsoft.com/office/drawing/2014/main" xmlns="" id="{C48FB2D2-9CE3-374A-8C5C-D7AAEFFF829F}"/>
                </a:ext>
              </a:extLst>
            </p:cNvPr>
            <p:cNvSpPr>
              <a:spLocks noChangeArrowheads="1"/>
            </p:cNvSpPr>
            <p:nvPr/>
          </p:nvSpPr>
          <p:spPr bwMode="auto">
            <a:xfrm>
              <a:off x="3141663" y="3500438"/>
              <a:ext cx="847725" cy="554037"/>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41" name="AutoShape 29">
              <a:extLst>
                <a:ext uri="{FF2B5EF4-FFF2-40B4-BE49-F238E27FC236}">
                  <a16:creationId xmlns:a16="http://schemas.microsoft.com/office/drawing/2014/main" xmlns="" id="{96C20A00-8290-5B45-86E4-4B790A7C2745}"/>
                </a:ext>
              </a:extLst>
            </p:cNvPr>
            <p:cNvSpPr>
              <a:spLocks noChangeArrowheads="1"/>
            </p:cNvSpPr>
            <p:nvPr/>
          </p:nvSpPr>
          <p:spPr bwMode="auto">
            <a:xfrm>
              <a:off x="3846513" y="4400550"/>
              <a:ext cx="850900" cy="552450"/>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42" name="AutoShape 30">
              <a:extLst>
                <a:ext uri="{FF2B5EF4-FFF2-40B4-BE49-F238E27FC236}">
                  <a16:creationId xmlns:a16="http://schemas.microsoft.com/office/drawing/2014/main" xmlns="" id="{195324D1-80D9-7E41-83EE-6EF31C91C20F}"/>
                </a:ext>
              </a:extLst>
            </p:cNvPr>
            <p:cNvSpPr>
              <a:spLocks noChangeArrowheads="1"/>
            </p:cNvSpPr>
            <p:nvPr/>
          </p:nvSpPr>
          <p:spPr bwMode="auto">
            <a:xfrm>
              <a:off x="3846513" y="3951288"/>
              <a:ext cx="850900" cy="552450"/>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43" name="AutoShape 31">
              <a:extLst>
                <a:ext uri="{FF2B5EF4-FFF2-40B4-BE49-F238E27FC236}">
                  <a16:creationId xmlns:a16="http://schemas.microsoft.com/office/drawing/2014/main" xmlns="" id="{EB45B4AF-4198-A340-AD9C-5F75B9A358EF}"/>
                </a:ext>
              </a:extLst>
            </p:cNvPr>
            <p:cNvSpPr>
              <a:spLocks noChangeArrowheads="1"/>
            </p:cNvSpPr>
            <p:nvPr/>
          </p:nvSpPr>
          <p:spPr bwMode="auto">
            <a:xfrm>
              <a:off x="3846513" y="3500438"/>
              <a:ext cx="850900" cy="554037"/>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zh-CN" altLang="zh-CN" sz="1600">
                <a:latin typeface="Times New Roman" panose="02020603050405020304" pitchFamily="18" charset="0"/>
              </a:endParaRPr>
            </a:p>
          </p:txBody>
        </p:sp>
        <p:sp>
          <p:nvSpPr>
            <p:cNvPr id="44" name="AutoShape 32">
              <a:extLst>
                <a:ext uri="{FF2B5EF4-FFF2-40B4-BE49-F238E27FC236}">
                  <a16:creationId xmlns:a16="http://schemas.microsoft.com/office/drawing/2014/main" xmlns="" id="{9FE2ED9F-F0BF-904E-B4DD-6D4F17553C9D}"/>
                </a:ext>
              </a:extLst>
            </p:cNvPr>
            <p:cNvSpPr>
              <a:spLocks noChangeArrowheads="1"/>
            </p:cNvSpPr>
            <p:nvPr/>
          </p:nvSpPr>
          <p:spPr bwMode="auto">
            <a:xfrm>
              <a:off x="4552950" y="4400550"/>
              <a:ext cx="849313" cy="552450"/>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45" name="AutoShape 33">
              <a:extLst>
                <a:ext uri="{FF2B5EF4-FFF2-40B4-BE49-F238E27FC236}">
                  <a16:creationId xmlns:a16="http://schemas.microsoft.com/office/drawing/2014/main" xmlns="" id="{91EBC5ED-B89C-F44C-8642-BEC7273BB90B}"/>
                </a:ext>
              </a:extLst>
            </p:cNvPr>
            <p:cNvSpPr>
              <a:spLocks noChangeArrowheads="1"/>
            </p:cNvSpPr>
            <p:nvPr/>
          </p:nvSpPr>
          <p:spPr bwMode="auto">
            <a:xfrm>
              <a:off x="4552950" y="3951288"/>
              <a:ext cx="849313" cy="552450"/>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46" name="AutoShape 34">
              <a:extLst>
                <a:ext uri="{FF2B5EF4-FFF2-40B4-BE49-F238E27FC236}">
                  <a16:creationId xmlns:a16="http://schemas.microsoft.com/office/drawing/2014/main" xmlns="" id="{EBA9DA52-1E0D-3D49-87F3-E62C498DE1C4}"/>
                </a:ext>
              </a:extLst>
            </p:cNvPr>
            <p:cNvSpPr>
              <a:spLocks noChangeArrowheads="1"/>
            </p:cNvSpPr>
            <p:nvPr/>
          </p:nvSpPr>
          <p:spPr bwMode="auto">
            <a:xfrm>
              <a:off x="4552950" y="3500438"/>
              <a:ext cx="849313" cy="554037"/>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47" name="AutoShape 35">
              <a:extLst>
                <a:ext uri="{FF2B5EF4-FFF2-40B4-BE49-F238E27FC236}">
                  <a16:creationId xmlns:a16="http://schemas.microsoft.com/office/drawing/2014/main" xmlns="" id="{8E631BAC-543A-3F49-9DC2-2E8CACD22CC1}"/>
                </a:ext>
              </a:extLst>
            </p:cNvPr>
            <p:cNvSpPr>
              <a:spLocks noChangeArrowheads="1"/>
            </p:cNvSpPr>
            <p:nvPr/>
          </p:nvSpPr>
          <p:spPr bwMode="auto">
            <a:xfrm>
              <a:off x="5259388" y="4400550"/>
              <a:ext cx="847725" cy="552450"/>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48" name="AutoShape 36">
              <a:extLst>
                <a:ext uri="{FF2B5EF4-FFF2-40B4-BE49-F238E27FC236}">
                  <a16:creationId xmlns:a16="http://schemas.microsoft.com/office/drawing/2014/main" xmlns="" id="{496FB23A-C3A3-E44C-93B3-85BE0FC8078B}"/>
                </a:ext>
              </a:extLst>
            </p:cNvPr>
            <p:cNvSpPr>
              <a:spLocks noChangeArrowheads="1"/>
            </p:cNvSpPr>
            <p:nvPr/>
          </p:nvSpPr>
          <p:spPr bwMode="auto">
            <a:xfrm>
              <a:off x="5259388" y="3951288"/>
              <a:ext cx="847725" cy="552450"/>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49" name="AutoShape 37">
              <a:extLst>
                <a:ext uri="{FF2B5EF4-FFF2-40B4-BE49-F238E27FC236}">
                  <a16:creationId xmlns:a16="http://schemas.microsoft.com/office/drawing/2014/main" xmlns="" id="{1F906D11-ED0E-CB40-B332-4DD81AE5FBAA}"/>
                </a:ext>
              </a:extLst>
            </p:cNvPr>
            <p:cNvSpPr>
              <a:spLocks noChangeArrowheads="1"/>
            </p:cNvSpPr>
            <p:nvPr/>
          </p:nvSpPr>
          <p:spPr bwMode="auto">
            <a:xfrm>
              <a:off x="5259388" y="3500438"/>
              <a:ext cx="847725" cy="554037"/>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50" name="AutoShape 38">
              <a:extLst>
                <a:ext uri="{FF2B5EF4-FFF2-40B4-BE49-F238E27FC236}">
                  <a16:creationId xmlns:a16="http://schemas.microsoft.com/office/drawing/2014/main" xmlns="" id="{3A17EFCF-B24A-2847-AF7C-994C32C451D2}"/>
                </a:ext>
              </a:extLst>
            </p:cNvPr>
            <p:cNvSpPr>
              <a:spLocks noChangeArrowheads="1"/>
            </p:cNvSpPr>
            <p:nvPr/>
          </p:nvSpPr>
          <p:spPr bwMode="auto">
            <a:xfrm>
              <a:off x="3143250" y="3065463"/>
              <a:ext cx="847725" cy="554037"/>
            </a:xfrm>
            <a:prstGeom prst="cube">
              <a:avLst>
                <a:gd name="adj" fmla="val 24995"/>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zh-CN" altLang="zh-CN" sz="1600">
                <a:latin typeface="Times New Roman" panose="02020603050405020304" pitchFamily="18" charset="0"/>
              </a:endParaRPr>
            </a:p>
          </p:txBody>
        </p:sp>
        <p:sp>
          <p:nvSpPr>
            <p:cNvPr id="51" name="AutoShape 39">
              <a:extLst>
                <a:ext uri="{FF2B5EF4-FFF2-40B4-BE49-F238E27FC236}">
                  <a16:creationId xmlns:a16="http://schemas.microsoft.com/office/drawing/2014/main" xmlns="" id="{AB25A6D4-BE3E-FB40-8F89-F97E36793F01}"/>
                </a:ext>
              </a:extLst>
            </p:cNvPr>
            <p:cNvSpPr>
              <a:spLocks noChangeArrowheads="1"/>
            </p:cNvSpPr>
            <p:nvPr/>
          </p:nvSpPr>
          <p:spPr bwMode="auto">
            <a:xfrm>
              <a:off x="3848100" y="3065463"/>
              <a:ext cx="849313" cy="554037"/>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52" name="AutoShape 40">
              <a:extLst>
                <a:ext uri="{FF2B5EF4-FFF2-40B4-BE49-F238E27FC236}">
                  <a16:creationId xmlns:a16="http://schemas.microsoft.com/office/drawing/2014/main" xmlns="" id="{013D41CC-3516-BB44-AC2D-D6CEBC32FDD9}"/>
                </a:ext>
              </a:extLst>
            </p:cNvPr>
            <p:cNvSpPr>
              <a:spLocks noChangeArrowheads="1"/>
            </p:cNvSpPr>
            <p:nvPr/>
          </p:nvSpPr>
          <p:spPr bwMode="auto">
            <a:xfrm>
              <a:off x="4552950" y="3065463"/>
              <a:ext cx="850900" cy="554037"/>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1800"/>
            </a:p>
          </p:txBody>
        </p:sp>
        <p:sp>
          <p:nvSpPr>
            <p:cNvPr id="53" name="AutoShape 41">
              <a:extLst>
                <a:ext uri="{FF2B5EF4-FFF2-40B4-BE49-F238E27FC236}">
                  <a16:creationId xmlns:a16="http://schemas.microsoft.com/office/drawing/2014/main" xmlns="" id="{62281D3F-9384-E742-B259-1AC97F01117D}"/>
                </a:ext>
              </a:extLst>
            </p:cNvPr>
            <p:cNvSpPr>
              <a:spLocks noChangeArrowheads="1"/>
            </p:cNvSpPr>
            <p:nvPr/>
          </p:nvSpPr>
          <p:spPr bwMode="auto">
            <a:xfrm>
              <a:off x="5268913" y="3057525"/>
              <a:ext cx="849312" cy="554038"/>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zh-CN" altLang="zh-CN" sz="1600" b="1">
                <a:latin typeface="Times New Roman" panose="02020603050405020304" pitchFamily="18" charset="0"/>
              </a:endParaRPr>
            </a:p>
          </p:txBody>
        </p:sp>
        <p:sp>
          <p:nvSpPr>
            <p:cNvPr id="54" name="Text Box 42">
              <a:extLst>
                <a:ext uri="{FF2B5EF4-FFF2-40B4-BE49-F238E27FC236}">
                  <a16:creationId xmlns:a16="http://schemas.microsoft.com/office/drawing/2014/main" xmlns="" id="{94EC0082-8D10-EE4D-A7DA-00AC3DBA6A4F}"/>
                </a:ext>
              </a:extLst>
            </p:cNvPr>
            <p:cNvSpPr txBox="1">
              <a:spLocks noChangeArrowheads="1"/>
            </p:cNvSpPr>
            <p:nvPr/>
          </p:nvSpPr>
          <p:spPr bwMode="auto">
            <a:xfrm>
              <a:off x="3638550" y="2892425"/>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29</a:t>
              </a:r>
            </a:p>
          </p:txBody>
        </p:sp>
        <p:sp>
          <p:nvSpPr>
            <p:cNvPr id="55" name="Text Box 43">
              <a:extLst>
                <a:ext uri="{FF2B5EF4-FFF2-40B4-BE49-F238E27FC236}">
                  <a16:creationId xmlns:a16="http://schemas.microsoft.com/office/drawing/2014/main" xmlns="" id="{41D4B0A7-DE95-784A-B1C1-44877340CC5E}"/>
                </a:ext>
              </a:extLst>
            </p:cNvPr>
            <p:cNvSpPr txBox="1">
              <a:spLocks noChangeArrowheads="1"/>
            </p:cNvSpPr>
            <p:nvPr/>
          </p:nvSpPr>
          <p:spPr bwMode="auto">
            <a:xfrm>
              <a:off x="4348163" y="2892425"/>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30</a:t>
              </a:r>
            </a:p>
          </p:txBody>
        </p:sp>
        <p:sp>
          <p:nvSpPr>
            <p:cNvPr id="56" name="Text Box 44">
              <a:extLst>
                <a:ext uri="{FF2B5EF4-FFF2-40B4-BE49-F238E27FC236}">
                  <a16:creationId xmlns:a16="http://schemas.microsoft.com/office/drawing/2014/main" xmlns="" id="{A906CA02-79B8-A94D-B2F5-5187AFB79445}"/>
                </a:ext>
              </a:extLst>
            </p:cNvPr>
            <p:cNvSpPr txBox="1">
              <a:spLocks noChangeArrowheads="1"/>
            </p:cNvSpPr>
            <p:nvPr/>
          </p:nvSpPr>
          <p:spPr bwMode="auto">
            <a:xfrm>
              <a:off x="5056188" y="2892425"/>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31</a:t>
              </a:r>
            </a:p>
          </p:txBody>
        </p:sp>
        <p:sp>
          <p:nvSpPr>
            <p:cNvPr id="57" name="Text Box 45">
              <a:extLst>
                <a:ext uri="{FF2B5EF4-FFF2-40B4-BE49-F238E27FC236}">
                  <a16:creationId xmlns:a16="http://schemas.microsoft.com/office/drawing/2014/main" xmlns="" id="{4BD624C2-3A4D-FA43-A1EB-CFE5CDBF9A18}"/>
                </a:ext>
              </a:extLst>
            </p:cNvPr>
            <p:cNvSpPr txBox="1">
              <a:spLocks noChangeArrowheads="1"/>
            </p:cNvSpPr>
            <p:nvPr/>
          </p:nvSpPr>
          <p:spPr bwMode="auto">
            <a:xfrm>
              <a:off x="5765800" y="2892425"/>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32</a:t>
              </a:r>
            </a:p>
          </p:txBody>
        </p:sp>
        <p:sp>
          <p:nvSpPr>
            <p:cNvPr id="58" name="Text Box 46">
              <a:extLst>
                <a:ext uri="{FF2B5EF4-FFF2-40B4-BE49-F238E27FC236}">
                  <a16:creationId xmlns:a16="http://schemas.microsoft.com/office/drawing/2014/main" xmlns="" id="{9F820DCF-08D6-8342-9A4E-34240A011C56}"/>
                </a:ext>
              </a:extLst>
            </p:cNvPr>
            <p:cNvSpPr txBox="1">
              <a:spLocks noChangeArrowheads="1"/>
            </p:cNvSpPr>
            <p:nvPr/>
          </p:nvSpPr>
          <p:spPr bwMode="auto">
            <a:xfrm>
              <a:off x="3427413" y="4646613"/>
              <a:ext cx="10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1</a:t>
              </a:r>
            </a:p>
          </p:txBody>
        </p:sp>
        <p:sp>
          <p:nvSpPr>
            <p:cNvPr id="59" name="Text Box 47">
              <a:extLst>
                <a:ext uri="{FF2B5EF4-FFF2-40B4-BE49-F238E27FC236}">
                  <a16:creationId xmlns:a16="http://schemas.microsoft.com/office/drawing/2014/main" xmlns="" id="{D909CCBB-BE47-3047-A5DF-A6EE633DDD4B}"/>
                </a:ext>
              </a:extLst>
            </p:cNvPr>
            <p:cNvSpPr txBox="1">
              <a:spLocks noChangeArrowheads="1"/>
            </p:cNvSpPr>
            <p:nvPr/>
          </p:nvSpPr>
          <p:spPr bwMode="auto">
            <a:xfrm>
              <a:off x="4135438" y="4646613"/>
              <a:ext cx="10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2</a:t>
              </a:r>
            </a:p>
          </p:txBody>
        </p:sp>
        <p:sp>
          <p:nvSpPr>
            <p:cNvPr id="60" name="Text Box 48">
              <a:extLst>
                <a:ext uri="{FF2B5EF4-FFF2-40B4-BE49-F238E27FC236}">
                  <a16:creationId xmlns:a16="http://schemas.microsoft.com/office/drawing/2014/main" xmlns="" id="{5E92B5F5-973E-954C-9DFF-1BC562496165}"/>
                </a:ext>
              </a:extLst>
            </p:cNvPr>
            <p:cNvSpPr txBox="1">
              <a:spLocks noChangeArrowheads="1"/>
            </p:cNvSpPr>
            <p:nvPr/>
          </p:nvSpPr>
          <p:spPr bwMode="auto">
            <a:xfrm>
              <a:off x="4914900" y="4646613"/>
              <a:ext cx="10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3</a:t>
              </a:r>
            </a:p>
          </p:txBody>
        </p:sp>
        <p:sp>
          <p:nvSpPr>
            <p:cNvPr id="61" name="Text Box 49">
              <a:extLst>
                <a:ext uri="{FF2B5EF4-FFF2-40B4-BE49-F238E27FC236}">
                  <a16:creationId xmlns:a16="http://schemas.microsoft.com/office/drawing/2014/main" xmlns="" id="{2C569529-D38E-D440-BFEB-4ADE58EE88CF}"/>
                </a:ext>
              </a:extLst>
            </p:cNvPr>
            <p:cNvSpPr txBox="1">
              <a:spLocks noChangeArrowheads="1"/>
            </p:cNvSpPr>
            <p:nvPr/>
          </p:nvSpPr>
          <p:spPr bwMode="auto">
            <a:xfrm>
              <a:off x="5553075" y="4646613"/>
              <a:ext cx="10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4</a:t>
              </a:r>
            </a:p>
          </p:txBody>
        </p:sp>
        <p:sp>
          <p:nvSpPr>
            <p:cNvPr id="62" name="Text Box 50">
              <a:extLst>
                <a:ext uri="{FF2B5EF4-FFF2-40B4-BE49-F238E27FC236}">
                  <a16:creationId xmlns:a16="http://schemas.microsoft.com/office/drawing/2014/main" xmlns="" id="{334772C4-D137-F944-A5B6-C96B94D3029E}"/>
                </a:ext>
              </a:extLst>
            </p:cNvPr>
            <p:cNvSpPr txBox="1">
              <a:spLocks noChangeArrowheads="1"/>
            </p:cNvSpPr>
            <p:nvPr/>
          </p:nvSpPr>
          <p:spPr bwMode="auto">
            <a:xfrm>
              <a:off x="3427413" y="4208463"/>
              <a:ext cx="10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5</a:t>
              </a:r>
            </a:p>
          </p:txBody>
        </p:sp>
        <p:sp>
          <p:nvSpPr>
            <p:cNvPr id="63" name="Text Box 51">
              <a:extLst>
                <a:ext uri="{FF2B5EF4-FFF2-40B4-BE49-F238E27FC236}">
                  <a16:creationId xmlns:a16="http://schemas.microsoft.com/office/drawing/2014/main" xmlns="" id="{7AB3146E-FF55-5240-81CE-F3D0AB1ED292}"/>
                </a:ext>
              </a:extLst>
            </p:cNvPr>
            <p:cNvSpPr txBox="1">
              <a:spLocks noChangeArrowheads="1"/>
            </p:cNvSpPr>
            <p:nvPr/>
          </p:nvSpPr>
          <p:spPr bwMode="auto">
            <a:xfrm>
              <a:off x="3427413" y="3770313"/>
              <a:ext cx="10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9</a:t>
              </a:r>
            </a:p>
          </p:txBody>
        </p:sp>
        <p:sp>
          <p:nvSpPr>
            <p:cNvPr id="64" name="Text Box 52">
              <a:extLst>
                <a:ext uri="{FF2B5EF4-FFF2-40B4-BE49-F238E27FC236}">
                  <a16:creationId xmlns:a16="http://schemas.microsoft.com/office/drawing/2014/main" xmlns="" id="{C98891A8-CDC4-AC4C-B2C6-FCA3C39A2591}"/>
                </a:ext>
              </a:extLst>
            </p:cNvPr>
            <p:cNvSpPr txBox="1">
              <a:spLocks noChangeArrowheads="1"/>
            </p:cNvSpPr>
            <p:nvPr/>
          </p:nvSpPr>
          <p:spPr bwMode="auto">
            <a:xfrm>
              <a:off x="3427413" y="3328988"/>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13</a:t>
              </a:r>
            </a:p>
          </p:txBody>
        </p:sp>
        <p:sp>
          <p:nvSpPr>
            <p:cNvPr id="65" name="Text Box 53">
              <a:extLst>
                <a:ext uri="{FF2B5EF4-FFF2-40B4-BE49-F238E27FC236}">
                  <a16:creationId xmlns:a16="http://schemas.microsoft.com/office/drawing/2014/main" xmlns="" id="{04A4606F-8524-B44C-8022-B1EE82970890}"/>
                </a:ext>
              </a:extLst>
            </p:cNvPr>
            <p:cNvSpPr txBox="1">
              <a:spLocks noChangeArrowheads="1"/>
            </p:cNvSpPr>
            <p:nvPr/>
          </p:nvSpPr>
          <p:spPr bwMode="auto">
            <a:xfrm>
              <a:off x="4135438" y="3328988"/>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14</a:t>
              </a:r>
            </a:p>
          </p:txBody>
        </p:sp>
        <p:sp>
          <p:nvSpPr>
            <p:cNvPr id="66" name="Text Box 54">
              <a:extLst>
                <a:ext uri="{FF2B5EF4-FFF2-40B4-BE49-F238E27FC236}">
                  <a16:creationId xmlns:a16="http://schemas.microsoft.com/office/drawing/2014/main" xmlns="" id="{1909DDE4-E0EB-AA4B-8AB7-9B657A5402BD}"/>
                </a:ext>
              </a:extLst>
            </p:cNvPr>
            <p:cNvSpPr txBox="1">
              <a:spLocks noChangeArrowheads="1"/>
            </p:cNvSpPr>
            <p:nvPr/>
          </p:nvSpPr>
          <p:spPr bwMode="auto">
            <a:xfrm>
              <a:off x="4845050" y="3328988"/>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15</a:t>
              </a:r>
            </a:p>
          </p:txBody>
        </p:sp>
        <p:sp>
          <p:nvSpPr>
            <p:cNvPr id="67" name="Text Box 55">
              <a:extLst>
                <a:ext uri="{FF2B5EF4-FFF2-40B4-BE49-F238E27FC236}">
                  <a16:creationId xmlns:a16="http://schemas.microsoft.com/office/drawing/2014/main" xmlns="" id="{C8EB02E1-C9DA-5040-AF65-150BF67451DE}"/>
                </a:ext>
              </a:extLst>
            </p:cNvPr>
            <p:cNvSpPr txBox="1">
              <a:spLocks noChangeArrowheads="1"/>
            </p:cNvSpPr>
            <p:nvPr/>
          </p:nvSpPr>
          <p:spPr bwMode="auto">
            <a:xfrm>
              <a:off x="5553075" y="3328988"/>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16</a:t>
              </a:r>
            </a:p>
          </p:txBody>
        </p:sp>
        <p:sp>
          <p:nvSpPr>
            <p:cNvPr id="68" name="Text Box 56">
              <a:extLst>
                <a:ext uri="{FF2B5EF4-FFF2-40B4-BE49-F238E27FC236}">
                  <a16:creationId xmlns:a16="http://schemas.microsoft.com/office/drawing/2014/main" xmlns="" id="{FEE61C52-8BBA-7F4C-A993-7B1B9CCA4B11}"/>
                </a:ext>
              </a:extLst>
            </p:cNvPr>
            <p:cNvSpPr txBox="1">
              <a:spLocks noChangeArrowheads="1"/>
            </p:cNvSpPr>
            <p:nvPr/>
          </p:nvSpPr>
          <p:spPr bwMode="auto">
            <a:xfrm>
              <a:off x="6261100" y="2514600"/>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64</a:t>
              </a:r>
            </a:p>
          </p:txBody>
        </p:sp>
        <p:sp>
          <p:nvSpPr>
            <p:cNvPr id="69" name="Text Box 57">
              <a:extLst>
                <a:ext uri="{FF2B5EF4-FFF2-40B4-BE49-F238E27FC236}">
                  <a16:creationId xmlns:a16="http://schemas.microsoft.com/office/drawing/2014/main" xmlns="" id="{EA58CE7F-B7CA-8046-A587-CE1D5F88D45F}"/>
                </a:ext>
              </a:extLst>
            </p:cNvPr>
            <p:cNvSpPr txBox="1">
              <a:spLocks noChangeArrowheads="1"/>
            </p:cNvSpPr>
            <p:nvPr/>
          </p:nvSpPr>
          <p:spPr bwMode="auto">
            <a:xfrm>
              <a:off x="5553075" y="2514600"/>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63</a:t>
              </a:r>
            </a:p>
          </p:txBody>
        </p:sp>
        <p:sp>
          <p:nvSpPr>
            <p:cNvPr id="70" name="Text Box 58">
              <a:extLst>
                <a:ext uri="{FF2B5EF4-FFF2-40B4-BE49-F238E27FC236}">
                  <a16:creationId xmlns:a16="http://schemas.microsoft.com/office/drawing/2014/main" xmlns="" id="{572D93C3-1D5F-3E49-BC13-BD35FDE95F19}"/>
                </a:ext>
              </a:extLst>
            </p:cNvPr>
            <p:cNvSpPr txBox="1">
              <a:spLocks noChangeArrowheads="1"/>
            </p:cNvSpPr>
            <p:nvPr/>
          </p:nvSpPr>
          <p:spPr bwMode="auto">
            <a:xfrm>
              <a:off x="4845050" y="2514600"/>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62</a:t>
              </a:r>
            </a:p>
          </p:txBody>
        </p:sp>
        <p:sp>
          <p:nvSpPr>
            <p:cNvPr id="71" name="Text Box 59">
              <a:extLst>
                <a:ext uri="{FF2B5EF4-FFF2-40B4-BE49-F238E27FC236}">
                  <a16:creationId xmlns:a16="http://schemas.microsoft.com/office/drawing/2014/main" xmlns="" id="{87816F7D-3B12-3640-921A-892F082E4D3F}"/>
                </a:ext>
              </a:extLst>
            </p:cNvPr>
            <p:cNvSpPr txBox="1">
              <a:spLocks noChangeArrowheads="1"/>
            </p:cNvSpPr>
            <p:nvPr/>
          </p:nvSpPr>
          <p:spPr bwMode="auto">
            <a:xfrm>
              <a:off x="4135438" y="2514600"/>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61</a:t>
              </a:r>
            </a:p>
          </p:txBody>
        </p:sp>
        <p:sp>
          <p:nvSpPr>
            <p:cNvPr id="72" name="Text Box 60">
              <a:extLst>
                <a:ext uri="{FF2B5EF4-FFF2-40B4-BE49-F238E27FC236}">
                  <a16:creationId xmlns:a16="http://schemas.microsoft.com/office/drawing/2014/main" xmlns="" id="{DDCEEC65-997D-AE45-80AB-3766087DBB4D}"/>
                </a:ext>
              </a:extLst>
            </p:cNvPr>
            <p:cNvSpPr txBox="1">
              <a:spLocks noChangeArrowheads="1"/>
            </p:cNvSpPr>
            <p:nvPr/>
          </p:nvSpPr>
          <p:spPr bwMode="auto">
            <a:xfrm>
              <a:off x="6048375" y="2703513"/>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48</a:t>
              </a:r>
            </a:p>
          </p:txBody>
        </p:sp>
        <p:sp>
          <p:nvSpPr>
            <p:cNvPr id="73" name="Text Box 61">
              <a:extLst>
                <a:ext uri="{FF2B5EF4-FFF2-40B4-BE49-F238E27FC236}">
                  <a16:creationId xmlns:a16="http://schemas.microsoft.com/office/drawing/2014/main" xmlns="" id="{A10F51E4-8BB7-2A45-9CBC-94A5E03D92B2}"/>
                </a:ext>
              </a:extLst>
            </p:cNvPr>
            <p:cNvSpPr txBox="1">
              <a:spLocks noChangeArrowheads="1"/>
            </p:cNvSpPr>
            <p:nvPr/>
          </p:nvSpPr>
          <p:spPr bwMode="auto">
            <a:xfrm>
              <a:off x="5340350" y="2703513"/>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47</a:t>
              </a:r>
            </a:p>
          </p:txBody>
        </p:sp>
        <p:sp>
          <p:nvSpPr>
            <p:cNvPr id="74" name="Text Box 62">
              <a:extLst>
                <a:ext uri="{FF2B5EF4-FFF2-40B4-BE49-F238E27FC236}">
                  <a16:creationId xmlns:a16="http://schemas.microsoft.com/office/drawing/2014/main" xmlns="" id="{55B53AD5-656F-C64C-8301-B0C88C3B5B8A}"/>
                </a:ext>
              </a:extLst>
            </p:cNvPr>
            <p:cNvSpPr txBox="1">
              <a:spLocks noChangeArrowheads="1"/>
            </p:cNvSpPr>
            <p:nvPr/>
          </p:nvSpPr>
          <p:spPr bwMode="auto">
            <a:xfrm>
              <a:off x="4632325" y="2703513"/>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46</a:t>
              </a:r>
            </a:p>
          </p:txBody>
        </p:sp>
        <p:sp>
          <p:nvSpPr>
            <p:cNvPr id="75" name="Text Box 63">
              <a:extLst>
                <a:ext uri="{FF2B5EF4-FFF2-40B4-BE49-F238E27FC236}">
                  <a16:creationId xmlns:a16="http://schemas.microsoft.com/office/drawing/2014/main" xmlns="" id="{865D7C60-E9FD-5241-B295-0E6B53928480}"/>
                </a:ext>
              </a:extLst>
            </p:cNvPr>
            <p:cNvSpPr txBox="1">
              <a:spLocks noChangeArrowheads="1"/>
            </p:cNvSpPr>
            <p:nvPr/>
          </p:nvSpPr>
          <p:spPr bwMode="auto">
            <a:xfrm>
              <a:off x="3922713" y="2703513"/>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45</a:t>
              </a:r>
            </a:p>
          </p:txBody>
        </p:sp>
        <p:sp>
          <p:nvSpPr>
            <p:cNvPr id="76" name="Text Box 66">
              <a:extLst>
                <a:ext uri="{FF2B5EF4-FFF2-40B4-BE49-F238E27FC236}">
                  <a16:creationId xmlns:a16="http://schemas.microsoft.com/office/drawing/2014/main" xmlns="" id="{3354DA1C-B90E-6A44-BFDC-679F9A28ED9C}"/>
                </a:ext>
              </a:extLst>
            </p:cNvPr>
            <p:cNvSpPr txBox="1">
              <a:spLocks noChangeArrowheads="1"/>
            </p:cNvSpPr>
            <p:nvPr/>
          </p:nvSpPr>
          <p:spPr bwMode="auto">
            <a:xfrm>
              <a:off x="3736975" y="2514600"/>
              <a:ext cx="1920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c3</a:t>
              </a:r>
            </a:p>
          </p:txBody>
        </p:sp>
        <p:sp>
          <p:nvSpPr>
            <p:cNvPr id="77" name="Text Box 67">
              <a:extLst>
                <a:ext uri="{FF2B5EF4-FFF2-40B4-BE49-F238E27FC236}">
                  <a16:creationId xmlns:a16="http://schemas.microsoft.com/office/drawing/2014/main" xmlns="" id="{2997AD31-30B4-694A-AF75-F0240864122F}"/>
                </a:ext>
              </a:extLst>
            </p:cNvPr>
            <p:cNvSpPr txBox="1">
              <a:spLocks noChangeArrowheads="1"/>
            </p:cNvSpPr>
            <p:nvPr/>
          </p:nvSpPr>
          <p:spPr bwMode="auto">
            <a:xfrm>
              <a:off x="3467100" y="2657475"/>
              <a:ext cx="1920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c2</a:t>
              </a:r>
            </a:p>
          </p:txBody>
        </p:sp>
        <p:sp>
          <p:nvSpPr>
            <p:cNvPr id="78" name="Text Box 68">
              <a:extLst>
                <a:ext uri="{FF2B5EF4-FFF2-40B4-BE49-F238E27FC236}">
                  <a16:creationId xmlns:a16="http://schemas.microsoft.com/office/drawing/2014/main" xmlns="" id="{8CF8CC6D-E147-BF4F-9014-CDC48AEEBBE6}"/>
                </a:ext>
              </a:extLst>
            </p:cNvPr>
            <p:cNvSpPr txBox="1">
              <a:spLocks noChangeArrowheads="1"/>
            </p:cNvSpPr>
            <p:nvPr/>
          </p:nvSpPr>
          <p:spPr bwMode="auto">
            <a:xfrm>
              <a:off x="3249613" y="2846388"/>
              <a:ext cx="1920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c1</a:t>
              </a:r>
            </a:p>
          </p:txBody>
        </p:sp>
        <p:sp>
          <p:nvSpPr>
            <p:cNvPr id="79" name="Text Box 69">
              <a:extLst>
                <a:ext uri="{FF2B5EF4-FFF2-40B4-BE49-F238E27FC236}">
                  <a16:creationId xmlns:a16="http://schemas.microsoft.com/office/drawing/2014/main" xmlns="" id="{61B878BD-B940-5143-9E24-0D5B28D455B7}"/>
                </a:ext>
              </a:extLst>
            </p:cNvPr>
            <p:cNvSpPr txBox="1">
              <a:spLocks noChangeArrowheads="1"/>
            </p:cNvSpPr>
            <p:nvPr/>
          </p:nvSpPr>
          <p:spPr bwMode="auto">
            <a:xfrm>
              <a:off x="3035300" y="2989263"/>
              <a:ext cx="2428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c 0</a:t>
              </a:r>
            </a:p>
          </p:txBody>
        </p:sp>
        <p:sp>
          <p:nvSpPr>
            <p:cNvPr id="80" name="Text Box 70">
              <a:extLst>
                <a:ext uri="{FF2B5EF4-FFF2-40B4-BE49-F238E27FC236}">
                  <a16:creationId xmlns:a16="http://schemas.microsoft.com/office/drawing/2014/main" xmlns="" id="{7A0DC419-E1A3-A440-8185-AAFD1DC5158A}"/>
                </a:ext>
              </a:extLst>
            </p:cNvPr>
            <p:cNvSpPr txBox="1">
              <a:spLocks noChangeArrowheads="1"/>
            </p:cNvSpPr>
            <p:nvPr/>
          </p:nvSpPr>
          <p:spPr bwMode="auto">
            <a:xfrm>
              <a:off x="2927350" y="3367088"/>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b3</a:t>
              </a:r>
            </a:p>
          </p:txBody>
        </p:sp>
        <p:sp>
          <p:nvSpPr>
            <p:cNvPr id="81" name="Text Box 71">
              <a:extLst>
                <a:ext uri="{FF2B5EF4-FFF2-40B4-BE49-F238E27FC236}">
                  <a16:creationId xmlns:a16="http://schemas.microsoft.com/office/drawing/2014/main" xmlns="" id="{58D76D17-DB91-8F45-AAD0-36665AE64C80}"/>
                </a:ext>
              </a:extLst>
            </p:cNvPr>
            <p:cNvSpPr txBox="1">
              <a:spLocks noChangeArrowheads="1"/>
            </p:cNvSpPr>
            <p:nvPr/>
          </p:nvSpPr>
          <p:spPr bwMode="auto">
            <a:xfrm>
              <a:off x="2927350" y="3792538"/>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b2</a:t>
              </a:r>
            </a:p>
          </p:txBody>
        </p:sp>
        <p:sp>
          <p:nvSpPr>
            <p:cNvPr id="82" name="Text Box 72">
              <a:extLst>
                <a:ext uri="{FF2B5EF4-FFF2-40B4-BE49-F238E27FC236}">
                  <a16:creationId xmlns:a16="http://schemas.microsoft.com/office/drawing/2014/main" xmlns="" id="{E162FB9D-0684-2848-8D66-F4164537A152}"/>
                </a:ext>
              </a:extLst>
            </p:cNvPr>
            <p:cNvSpPr txBox="1">
              <a:spLocks noChangeArrowheads="1"/>
            </p:cNvSpPr>
            <p:nvPr/>
          </p:nvSpPr>
          <p:spPr bwMode="auto">
            <a:xfrm>
              <a:off x="2927350" y="4217988"/>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b1</a:t>
              </a:r>
            </a:p>
          </p:txBody>
        </p:sp>
        <p:sp>
          <p:nvSpPr>
            <p:cNvPr id="83" name="Text Box 73">
              <a:extLst>
                <a:ext uri="{FF2B5EF4-FFF2-40B4-BE49-F238E27FC236}">
                  <a16:creationId xmlns:a16="http://schemas.microsoft.com/office/drawing/2014/main" xmlns="" id="{EE1351EB-C533-C54B-B4B7-993787ECEA65}"/>
                </a:ext>
              </a:extLst>
            </p:cNvPr>
            <p:cNvSpPr txBox="1">
              <a:spLocks noChangeArrowheads="1"/>
            </p:cNvSpPr>
            <p:nvPr/>
          </p:nvSpPr>
          <p:spPr bwMode="auto">
            <a:xfrm>
              <a:off x="2927350" y="4691063"/>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b0</a:t>
              </a:r>
            </a:p>
          </p:txBody>
        </p:sp>
        <p:sp>
          <p:nvSpPr>
            <p:cNvPr id="84" name="Text Box 74">
              <a:extLst>
                <a:ext uri="{FF2B5EF4-FFF2-40B4-BE49-F238E27FC236}">
                  <a16:creationId xmlns:a16="http://schemas.microsoft.com/office/drawing/2014/main" xmlns="" id="{41090F74-E94E-9841-97F6-AB1FE424C9E2}"/>
                </a:ext>
              </a:extLst>
            </p:cNvPr>
            <p:cNvSpPr txBox="1">
              <a:spLocks noChangeArrowheads="1"/>
            </p:cNvSpPr>
            <p:nvPr/>
          </p:nvSpPr>
          <p:spPr bwMode="auto">
            <a:xfrm>
              <a:off x="4765675" y="5021263"/>
              <a:ext cx="1920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a2</a:t>
              </a:r>
            </a:p>
          </p:txBody>
        </p:sp>
        <p:sp>
          <p:nvSpPr>
            <p:cNvPr id="85" name="Text Box 75">
              <a:extLst>
                <a:ext uri="{FF2B5EF4-FFF2-40B4-BE49-F238E27FC236}">
                  <a16:creationId xmlns:a16="http://schemas.microsoft.com/office/drawing/2014/main" xmlns="" id="{401C8E79-53BE-644C-ACEF-8BF306A55DC5}"/>
                </a:ext>
              </a:extLst>
            </p:cNvPr>
            <p:cNvSpPr txBox="1">
              <a:spLocks noChangeArrowheads="1"/>
            </p:cNvSpPr>
            <p:nvPr/>
          </p:nvSpPr>
          <p:spPr bwMode="auto">
            <a:xfrm>
              <a:off x="5468938" y="5021263"/>
              <a:ext cx="1920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a3</a:t>
              </a:r>
            </a:p>
          </p:txBody>
        </p:sp>
        <p:sp>
          <p:nvSpPr>
            <p:cNvPr id="86" name="Text Box 77">
              <a:extLst>
                <a:ext uri="{FF2B5EF4-FFF2-40B4-BE49-F238E27FC236}">
                  <a16:creationId xmlns:a16="http://schemas.microsoft.com/office/drawing/2014/main" xmlns="" id="{710641FC-88A4-4C4A-9B26-B9F6EDBD25DF}"/>
                </a:ext>
              </a:extLst>
            </p:cNvPr>
            <p:cNvSpPr txBox="1">
              <a:spLocks noChangeArrowheads="1"/>
            </p:cNvSpPr>
            <p:nvPr/>
          </p:nvSpPr>
          <p:spPr bwMode="auto">
            <a:xfrm>
              <a:off x="6443663" y="3462338"/>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44</a:t>
              </a:r>
            </a:p>
          </p:txBody>
        </p:sp>
        <p:sp>
          <p:nvSpPr>
            <p:cNvPr id="87" name="Text Box 78">
              <a:extLst>
                <a:ext uri="{FF2B5EF4-FFF2-40B4-BE49-F238E27FC236}">
                  <a16:creationId xmlns:a16="http://schemas.microsoft.com/office/drawing/2014/main" xmlns="" id="{DB071C3B-4070-C647-BFBE-3B59D1DF6F4C}"/>
                </a:ext>
              </a:extLst>
            </p:cNvPr>
            <p:cNvSpPr txBox="1">
              <a:spLocks noChangeArrowheads="1"/>
            </p:cNvSpPr>
            <p:nvPr/>
          </p:nvSpPr>
          <p:spPr bwMode="auto">
            <a:xfrm>
              <a:off x="6172200" y="3649663"/>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28</a:t>
              </a:r>
            </a:p>
          </p:txBody>
        </p:sp>
        <p:sp>
          <p:nvSpPr>
            <p:cNvPr id="88" name="Text Box 79">
              <a:extLst>
                <a:ext uri="{FF2B5EF4-FFF2-40B4-BE49-F238E27FC236}">
                  <a16:creationId xmlns:a16="http://schemas.microsoft.com/office/drawing/2014/main" xmlns="" id="{8A8D1028-D347-0A4F-B839-DC906C4E7679}"/>
                </a:ext>
              </a:extLst>
            </p:cNvPr>
            <p:cNvSpPr txBox="1">
              <a:spLocks noChangeArrowheads="1"/>
            </p:cNvSpPr>
            <p:nvPr/>
          </p:nvSpPr>
          <p:spPr bwMode="auto">
            <a:xfrm>
              <a:off x="6659563" y="3744913"/>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56</a:t>
              </a:r>
            </a:p>
          </p:txBody>
        </p:sp>
        <p:sp>
          <p:nvSpPr>
            <p:cNvPr id="89" name="Text Box 80">
              <a:extLst>
                <a:ext uri="{FF2B5EF4-FFF2-40B4-BE49-F238E27FC236}">
                  <a16:creationId xmlns:a16="http://schemas.microsoft.com/office/drawing/2014/main" xmlns="" id="{1BB67D47-FF84-854B-8F5E-8E445992FBE9}"/>
                </a:ext>
              </a:extLst>
            </p:cNvPr>
            <p:cNvSpPr txBox="1">
              <a:spLocks noChangeArrowheads="1"/>
            </p:cNvSpPr>
            <p:nvPr/>
          </p:nvSpPr>
          <p:spPr bwMode="auto">
            <a:xfrm>
              <a:off x="6443663" y="3935413"/>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40</a:t>
              </a:r>
            </a:p>
          </p:txBody>
        </p:sp>
        <p:sp>
          <p:nvSpPr>
            <p:cNvPr id="90" name="Text Box 81">
              <a:extLst>
                <a:ext uri="{FF2B5EF4-FFF2-40B4-BE49-F238E27FC236}">
                  <a16:creationId xmlns:a16="http://schemas.microsoft.com/office/drawing/2014/main" xmlns="" id="{E8A12215-E27A-C045-B8EC-C4DB7F7A9577}"/>
                </a:ext>
              </a:extLst>
            </p:cNvPr>
            <p:cNvSpPr txBox="1">
              <a:spLocks noChangeArrowheads="1"/>
            </p:cNvSpPr>
            <p:nvPr/>
          </p:nvSpPr>
          <p:spPr bwMode="auto">
            <a:xfrm>
              <a:off x="6172200" y="4075113"/>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24</a:t>
              </a:r>
            </a:p>
          </p:txBody>
        </p:sp>
        <p:sp>
          <p:nvSpPr>
            <p:cNvPr id="91" name="Text Box 82">
              <a:extLst>
                <a:ext uri="{FF2B5EF4-FFF2-40B4-BE49-F238E27FC236}">
                  <a16:creationId xmlns:a16="http://schemas.microsoft.com/office/drawing/2014/main" xmlns="" id="{22F43415-A465-514A-8592-E6758C3A1ADD}"/>
                </a:ext>
              </a:extLst>
            </p:cNvPr>
            <p:cNvSpPr txBox="1">
              <a:spLocks noChangeArrowheads="1"/>
            </p:cNvSpPr>
            <p:nvPr/>
          </p:nvSpPr>
          <p:spPr bwMode="auto">
            <a:xfrm>
              <a:off x="6659563" y="4170363"/>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52</a:t>
              </a:r>
            </a:p>
          </p:txBody>
        </p:sp>
        <p:sp>
          <p:nvSpPr>
            <p:cNvPr id="92" name="Text Box 83">
              <a:extLst>
                <a:ext uri="{FF2B5EF4-FFF2-40B4-BE49-F238E27FC236}">
                  <a16:creationId xmlns:a16="http://schemas.microsoft.com/office/drawing/2014/main" xmlns="" id="{450E12B2-C107-F244-90E9-A1F180F925B3}"/>
                </a:ext>
              </a:extLst>
            </p:cNvPr>
            <p:cNvSpPr txBox="1">
              <a:spLocks noChangeArrowheads="1"/>
            </p:cNvSpPr>
            <p:nvPr/>
          </p:nvSpPr>
          <p:spPr bwMode="auto">
            <a:xfrm>
              <a:off x="6389688" y="4311650"/>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36</a:t>
              </a:r>
            </a:p>
          </p:txBody>
        </p:sp>
        <p:sp>
          <p:nvSpPr>
            <p:cNvPr id="93" name="Text Box 84">
              <a:extLst>
                <a:ext uri="{FF2B5EF4-FFF2-40B4-BE49-F238E27FC236}">
                  <a16:creationId xmlns:a16="http://schemas.microsoft.com/office/drawing/2014/main" xmlns="" id="{7FADFBE6-8DE7-8B4F-A2D5-5F71394BF164}"/>
                </a:ext>
              </a:extLst>
            </p:cNvPr>
            <p:cNvSpPr txBox="1">
              <a:spLocks noChangeArrowheads="1"/>
            </p:cNvSpPr>
            <p:nvPr/>
          </p:nvSpPr>
          <p:spPr bwMode="auto">
            <a:xfrm>
              <a:off x="6172200" y="4502150"/>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20</a:t>
              </a:r>
            </a:p>
          </p:txBody>
        </p:sp>
        <p:sp>
          <p:nvSpPr>
            <p:cNvPr id="94" name="Text Box 85">
              <a:extLst>
                <a:ext uri="{FF2B5EF4-FFF2-40B4-BE49-F238E27FC236}">
                  <a16:creationId xmlns:a16="http://schemas.microsoft.com/office/drawing/2014/main" xmlns="" id="{DBA430D2-84DF-D442-BBD3-B65C442E9315}"/>
                </a:ext>
              </a:extLst>
            </p:cNvPr>
            <p:cNvSpPr txBox="1">
              <a:spLocks noChangeArrowheads="1"/>
            </p:cNvSpPr>
            <p:nvPr/>
          </p:nvSpPr>
          <p:spPr bwMode="auto">
            <a:xfrm>
              <a:off x="6659563" y="3271838"/>
              <a:ext cx="20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a:latin typeface="Times New Roman" panose="02020603050405020304" pitchFamily="18" charset="0"/>
                </a:rPr>
                <a:t>60</a:t>
              </a:r>
            </a:p>
          </p:txBody>
        </p:sp>
      </p:grpSp>
    </p:spTree>
    <p:extLst>
      <p:ext uri="{BB962C8B-B14F-4D97-AF65-F5344CB8AC3E}">
        <p14:creationId xmlns:p14="http://schemas.microsoft.com/office/powerpoint/2010/main" val="64940316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设计</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298250"/>
            <a:ext cx="7782210" cy="4991751"/>
          </a:xfrm>
          <a:prstGeom prst="rect">
            <a:avLst/>
          </a:prstGeom>
          <a:noFill/>
        </p:spPr>
        <p:txBody>
          <a:bodyPr wrap="square" rtlCol="0">
            <a:spAutoFit/>
          </a:bodyPr>
          <a:lstStyle/>
          <a:p>
            <a:pPr marL="342900" indent="-342900">
              <a:lnSpc>
                <a:spcPct val="200000"/>
              </a:lnSpc>
              <a:buFont typeface="Wingdings" pitchFamily="2" charset="2"/>
              <a:buChar char="§"/>
            </a:pPr>
            <a:r>
              <a:rPr lang="zh-CN" altLang="en-US" sz="2400" b="1" dirty="0">
                <a:solidFill>
                  <a:srgbClr val="002060"/>
                </a:solidFill>
                <a:latin typeface="+mn-ea"/>
                <a:cs typeface="Microsoft Sans Serif" panose="020B0604020202020204" pitchFamily="34" charset="0"/>
              </a:rPr>
              <a:t>在设计数据类型时，需要考虑的问题</a:t>
            </a: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如何引用变量，相应的语法表示是什么？</a:t>
            </a: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允许哪些操作？如何指定那些操作？</a:t>
            </a:r>
            <a:endParaRPr lang="en-US" altLang="zh-CN" sz="2400" b="1" dirty="0">
              <a:solidFill>
                <a:srgbClr val="8B0012"/>
              </a:solidFill>
              <a:latin typeface="SimSun" panose="02010600030101010101" pitchFamily="2" charset="-122"/>
              <a:ea typeface="SimSun" panose="02010600030101010101" pitchFamily="2" charset="-122"/>
            </a:endParaRPr>
          </a:p>
          <a:p>
            <a:pPr marL="342900" indent="-342900">
              <a:lnSpc>
                <a:spcPct val="200000"/>
              </a:lnSpc>
              <a:buClr>
                <a:schemeClr val="accent5"/>
              </a:buClr>
              <a:buFont typeface="Wingdings" pitchFamily="2" charset="2"/>
              <a:buChar char="§"/>
            </a:pPr>
            <a:r>
              <a:rPr lang="zh-CN" altLang="en-US" sz="2400" b="1" dirty="0">
                <a:solidFill>
                  <a:srgbClr val="002060"/>
                </a:solidFill>
                <a:latin typeface="+mn-ea"/>
                <a:cs typeface="Microsoft Sans Serif" panose="020B0604020202020204" pitchFamily="34" charset="0"/>
              </a:rPr>
              <a:t>基本数据类型</a:t>
            </a:r>
            <a:r>
              <a:rPr lang="en-US" altLang="zh-CN" sz="2400" b="1" dirty="0">
                <a:solidFill>
                  <a:srgbClr val="002060"/>
                </a:solidFill>
                <a:latin typeface="+mn-ea"/>
                <a:cs typeface="Microsoft Sans Serif" panose="020B0604020202020204" pitchFamily="34" charset="0"/>
              </a:rPr>
              <a:t>(primitive data types)</a:t>
            </a: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整型、浮点型、字符型、布尔型</a:t>
            </a:r>
            <a:endParaRPr lang="en-US" altLang="zh-CN" sz="2400" b="1" dirty="0">
              <a:solidFill>
                <a:srgbClr val="8B0012"/>
              </a:solidFill>
              <a:latin typeface="SimSun" panose="02010600030101010101" pitchFamily="2" charset="-122"/>
              <a:ea typeface="SimSun" panose="02010600030101010101" pitchFamily="2" charset="-122"/>
            </a:endParaRPr>
          </a:p>
          <a:p>
            <a:pPr marL="342900" indent="-342900">
              <a:lnSpc>
                <a:spcPct val="200000"/>
              </a:lnSpc>
              <a:buClr>
                <a:schemeClr val="accent5"/>
              </a:buClr>
              <a:buFont typeface="Wingdings" pitchFamily="2" charset="2"/>
              <a:buChar char="§"/>
            </a:pPr>
            <a:r>
              <a:rPr lang="zh-CN" altLang="en-US" sz="2400" b="1" dirty="0">
                <a:solidFill>
                  <a:srgbClr val="002060"/>
                </a:solidFill>
                <a:latin typeface="+mn-ea"/>
                <a:cs typeface="Microsoft Sans Serif" panose="020B0604020202020204" pitchFamily="34" charset="0"/>
              </a:rPr>
              <a:t>结构化数据类型</a:t>
            </a:r>
            <a:endParaRPr lang="en-US" altLang="zh-CN" sz="2400" b="1" dirty="0">
              <a:solidFill>
                <a:srgbClr val="002060"/>
              </a:solidFill>
              <a:latin typeface="+mn-ea"/>
              <a:cs typeface="Microsoft Sans Serif" panose="020B0604020202020204" pitchFamily="34" charset="0"/>
            </a:endParaRP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数组和记录</a:t>
            </a:r>
          </a:p>
          <a:p>
            <a:pPr marL="342900" indent="-342900">
              <a:lnSpc>
                <a:spcPct val="150000"/>
              </a:lnSpc>
              <a:buClr>
                <a:schemeClr val="accent5"/>
              </a:buClr>
              <a:buFont typeface="Wingdings" pitchFamily="2" charset="2"/>
              <a:buChar char="§"/>
            </a:pPr>
            <a:endParaRPr lang="en-US" altLang="zh-CN" sz="2400" b="1" dirty="0">
              <a:solidFill>
                <a:srgbClr val="8B0012"/>
              </a:solidFill>
              <a:latin typeface="SimSun" panose="02010600030101010101" pitchFamily="2" charset="-122"/>
              <a:ea typeface="SimSun"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多维数组中元素的定位</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352876"/>
            <a:ext cx="11168082" cy="527709"/>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行优先</a:t>
            </a:r>
          </a:p>
        </p:txBody>
      </p:sp>
      <p:pic>
        <p:nvPicPr>
          <p:cNvPr id="95" name="Picture 3">
            <a:extLst>
              <a:ext uri="{FF2B5EF4-FFF2-40B4-BE49-F238E27FC236}">
                <a16:creationId xmlns:a16="http://schemas.microsoft.com/office/drawing/2014/main" xmlns="" id="{57890C87-A772-0645-9D91-62E270763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312" y="1590675"/>
            <a:ext cx="769937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8215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基本数据类型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324164"/>
            <a:ext cx="10382162" cy="6827703"/>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不用其它数据类型定义的那些数据类型</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与类型构造符一起使用，则提供结构化类型</a:t>
            </a:r>
            <a:endParaRPr lang="en-US" altLang="zh-CN" sz="2400" dirty="0"/>
          </a:p>
          <a:p>
            <a:pPr marL="342900" indent="-342900">
              <a:lnSpc>
                <a:spcPct val="200000"/>
              </a:lnSpc>
              <a:buClr>
                <a:srgbClr val="8B0012"/>
              </a:buClr>
              <a:buFont typeface="Wingdings" pitchFamily="2" charset="2"/>
              <a:buChar char="§"/>
            </a:pPr>
            <a:r>
              <a:rPr lang="zh-CN" altLang="en-US" sz="2400" b="1" dirty="0">
                <a:solidFill>
                  <a:srgbClr val="002060"/>
                </a:solidFill>
                <a:latin typeface="+mn-ea"/>
                <a:cs typeface="Microsoft Sans Serif" panose="020B0604020202020204" pitchFamily="34" charset="0"/>
              </a:rPr>
              <a:t>整型（</a:t>
            </a:r>
            <a:r>
              <a:rPr lang="en-US" altLang="zh-CN" sz="2400" b="1" dirty="0">
                <a:solidFill>
                  <a:srgbClr val="002060"/>
                </a:solidFill>
                <a:latin typeface="+mn-ea"/>
                <a:cs typeface="Microsoft Sans Serif" panose="020B0604020202020204" pitchFamily="34" charset="0"/>
              </a:rPr>
              <a:t>Integer</a:t>
            </a:r>
            <a:r>
              <a:rPr lang="zh-CN" altLang="en-US" sz="2400" b="1" dirty="0">
                <a:solidFill>
                  <a:srgbClr val="002060"/>
                </a:solidFill>
                <a:latin typeface="+mn-ea"/>
                <a:cs typeface="Microsoft Sans Serif" panose="020B0604020202020204" pitchFamily="34" charset="0"/>
              </a:rPr>
              <a:t>）</a:t>
            </a:r>
            <a:endParaRPr lang="en-US" altLang="zh-CN" sz="2400" b="1" dirty="0">
              <a:solidFill>
                <a:srgbClr val="002060"/>
              </a:solidFill>
              <a:latin typeface="+mn-ea"/>
              <a:cs typeface="Microsoft Sans Serif" panose="020B0604020202020204" pitchFamily="34" charset="0"/>
            </a:endParaRPr>
          </a:p>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几乎总是硬件的精确反映，因此映射简单</a:t>
            </a:r>
          </a:p>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一个语言中可能会有</a:t>
            </a:r>
            <a:r>
              <a:rPr lang="en-US" altLang="zh-CN" sz="2400" b="1" dirty="0">
                <a:solidFill>
                  <a:srgbClr val="FF0000"/>
                </a:solidFill>
                <a:ea typeface="宋体" panose="02010600030101010101" pitchFamily="2" charset="-122"/>
              </a:rPr>
              <a:t>4</a:t>
            </a:r>
            <a:r>
              <a:rPr lang="zh-CN" altLang="en-US" sz="2400" b="1" dirty="0">
                <a:ea typeface="宋体" panose="02010600030101010101" pitchFamily="2" charset="-122"/>
              </a:rPr>
              <a:t>种不同的整型</a:t>
            </a:r>
          </a:p>
          <a:p>
            <a:pPr marL="1257300" lvl="2" indent="-342900">
              <a:lnSpc>
                <a:spcPct val="150000"/>
              </a:lnSpc>
              <a:spcBef>
                <a:spcPts val="600"/>
              </a:spcBef>
              <a:buFont typeface="Wingdings" pitchFamily="2" charset="2"/>
              <a:buChar char="§"/>
            </a:pPr>
            <a:r>
              <a:rPr lang="en-US" altLang="zh-CN" sz="2400" dirty="0">
                <a:ea typeface="宋体" panose="02010600030101010101" pitchFamily="2" charset="-122"/>
              </a:rPr>
              <a:t>Java </a:t>
            </a:r>
            <a:r>
              <a:rPr lang="zh-CN" altLang="en-US" sz="2400" dirty="0">
                <a:ea typeface="宋体" panose="02010600030101010101" pitchFamily="2" charset="-122"/>
              </a:rPr>
              <a:t>支持四种有符号的整数类型：</a:t>
            </a:r>
            <a:r>
              <a:rPr lang="en-US" altLang="zh-CN" sz="2400" dirty="0">
                <a:ea typeface="宋体" panose="02010600030101010101" pitchFamily="2" charset="-122"/>
              </a:rPr>
              <a:t>byte, short, int, long</a:t>
            </a:r>
          </a:p>
          <a:p>
            <a:pPr marL="1257300" lvl="2" indent="-342900">
              <a:lnSpc>
                <a:spcPct val="150000"/>
              </a:lnSpc>
              <a:spcBef>
                <a:spcPts val="600"/>
              </a:spcBef>
              <a:buFont typeface="Wingdings" pitchFamily="2" charset="2"/>
              <a:buChar char="§"/>
            </a:pPr>
            <a:r>
              <a:rPr lang="en-US" altLang="zh-CN" sz="2400" dirty="0">
                <a:ea typeface="宋体" panose="02010600030101010101" pitchFamily="2" charset="-122"/>
              </a:rPr>
              <a:t>Go</a:t>
            </a:r>
            <a:r>
              <a:rPr lang="zh-CN" altLang="en-US" sz="2400" dirty="0">
                <a:ea typeface="宋体" panose="02010600030101010101" pitchFamily="2" charset="-122"/>
              </a:rPr>
              <a:t>支持四种不同大小的整数类型：</a:t>
            </a:r>
            <a:r>
              <a:rPr lang="en-US" altLang="zh-CN" sz="2400" dirty="0">
                <a:ea typeface="宋体" panose="02010600030101010101" pitchFamily="2" charset="-122"/>
              </a:rPr>
              <a:t>int8, int16, int32, int64</a:t>
            </a:r>
            <a:r>
              <a:rPr lang="zh-CN" altLang="en-US" sz="2400" dirty="0">
                <a:ea typeface="宋体" panose="02010600030101010101" pitchFamily="2" charset="-122"/>
              </a:rPr>
              <a:t> 以及相应的无符号类型</a:t>
            </a:r>
            <a:r>
              <a:rPr lang="en-US" altLang="zh-CN" sz="2400" dirty="0">
                <a:ea typeface="宋体" panose="02010600030101010101" pitchFamily="2" charset="-122"/>
              </a:rPr>
              <a:t>uint8, uint16, uint32, uint64</a:t>
            </a:r>
          </a:p>
          <a:p>
            <a:pPr marL="1257300" lvl="2" indent="-342900">
              <a:lnSpc>
                <a:spcPct val="200000"/>
              </a:lnSpc>
              <a:buClr>
                <a:srgbClr val="8B0012"/>
              </a:buClr>
              <a:buFont typeface="Wingdings" pitchFamily="2" charset="2"/>
              <a:buChar char="§"/>
            </a:pPr>
            <a:endParaRPr lang="en-US" altLang="zh-CN" sz="2400" b="1" dirty="0">
              <a:solidFill>
                <a:srgbClr val="002060"/>
              </a:solidFill>
              <a:latin typeface="+mn-ea"/>
              <a:cs typeface="Microsoft Sans Serif" panose="020B0604020202020204" pitchFamily="34" charset="0"/>
            </a:endParaRPr>
          </a:p>
          <a:p>
            <a:pPr marL="342900" indent="-342900">
              <a:lnSpc>
                <a:spcPct val="200000"/>
              </a:lnSpc>
              <a:buClr>
                <a:srgbClr val="8B0012"/>
              </a:buClr>
              <a:buFont typeface="Wingdings" pitchFamily="2" charset="2"/>
              <a:buChar char="§"/>
            </a:pPr>
            <a:endParaRPr lang="en-US" altLang="zh-CN" sz="2400" dirty="0"/>
          </a:p>
          <a:p>
            <a:pPr marL="800100" lvl="1" indent="-342900">
              <a:lnSpc>
                <a:spcPct val="200000"/>
              </a:lnSpc>
              <a:buClr>
                <a:srgbClr val="8B0012"/>
              </a:buClr>
              <a:buFont typeface="Wingdings" pitchFamily="2" charset="2"/>
              <a:buChar char="§"/>
            </a:pP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整型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353686"/>
            <a:ext cx="10241138" cy="5032147"/>
          </a:xfrm>
          <a:prstGeom prst="rect">
            <a:avLst/>
          </a:prstGeom>
          <a:noFill/>
        </p:spPr>
        <p:txBody>
          <a:bodyPr wrap="square" rtlCol="0">
            <a:spAutoFit/>
          </a:bodyPr>
          <a:lstStyle/>
          <a:p>
            <a:pPr marL="342900" indent="-342900">
              <a:lnSpc>
                <a:spcPct val="150000"/>
              </a:lnSpc>
              <a:spcBef>
                <a:spcPts val="600"/>
              </a:spcBef>
              <a:spcAft>
                <a:spcPts val="600"/>
              </a:spcAft>
              <a:buClr>
                <a:srgbClr val="8B0012"/>
              </a:buClr>
              <a:buFont typeface="Wingdings" pitchFamily="2" charset="2"/>
              <a:buChar char="§"/>
            </a:pPr>
            <a:r>
              <a:rPr lang="en-US" altLang="zh-CN" sz="2400" b="1" dirty="0">
                <a:solidFill>
                  <a:srgbClr val="8B0012"/>
                </a:solidFill>
                <a:ea typeface="宋体" panose="02010600030101010101" pitchFamily="2" charset="-122"/>
              </a:rPr>
              <a:t>signed</a:t>
            </a:r>
            <a:r>
              <a:rPr lang="en-US" altLang="zh-CN" sz="2400" dirty="0">
                <a:ea typeface="宋体" panose="02010600030101010101" pitchFamily="2" charset="-122"/>
              </a:rPr>
              <a:t>: -2</a:t>
            </a:r>
            <a:r>
              <a:rPr lang="en-US" altLang="zh-CN" sz="2400" baseline="30000" dirty="0">
                <a:ea typeface="宋体" panose="02010600030101010101" pitchFamily="2" charset="-122"/>
              </a:rPr>
              <a:t>n-1</a:t>
            </a:r>
            <a:r>
              <a:rPr lang="en-US" altLang="zh-CN" sz="2400" dirty="0">
                <a:ea typeface="宋体" panose="02010600030101010101" pitchFamily="2" charset="-122"/>
              </a:rPr>
              <a:t> ~ 2</a:t>
            </a:r>
            <a:r>
              <a:rPr lang="en-US" altLang="zh-CN" sz="2400" baseline="30000" dirty="0">
                <a:ea typeface="宋体" panose="02010600030101010101" pitchFamily="2" charset="-122"/>
              </a:rPr>
              <a:t>n-1</a:t>
            </a:r>
            <a:r>
              <a:rPr lang="en-US" altLang="zh-CN" sz="2400" dirty="0">
                <a:ea typeface="宋体" panose="02010600030101010101" pitchFamily="2" charset="-122"/>
              </a:rPr>
              <a:t>-1 (int8: -128 ~ 127)</a:t>
            </a:r>
          </a:p>
          <a:p>
            <a:pPr marL="342900" indent="-342900">
              <a:lnSpc>
                <a:spcPct val="150000"/>
              </a:lnSpc>
              <a:spcBef>
                <a:spcPts val="600"/>
              </a:spcBef>
              <a:spcAft>
                <a:spcPts val="600"/>
              </a:spcAft>
              <a:buClr>
                <a:srgbClr val="8B0012"/>
              </a:buClr>
              <a:buFont typeface="Wingdings" pitchFamily="2" charset="2"/>
              <a:buChar char="§"/>
            </a:pPr>
            <a:r>
              <a:rPr lang="en-US" altLang="zh-CN" sz="2400" b="1" dirty="0">
                <a:solidFill>
                  <a:srgbClr val="8B0012"/>
                </a:solidFill>
                <a:ea typeface="宋体" panose="02010600030101010101" pitchFamily="2" charset="-122"/>
              </a:rPr>
              <a:t>unsigned</a:t>
            </a:r>
            <a:r>
              <a:rPr lang="en-US" altLang="zh-CN" sz="2400" dirty="0">
                <a:ea typeface="宋体" panose="02010600030101010101" pitchFamily="2" charset="-122"/>
              </a:rPr>
              <a:t>: 0 ~ 2</a:t>
            </a:r>
            <a:r>
              <a:rPr lang="en-US" altLang="zh-CN" sz="2400" baseline="30000" dirty="0">
                <a:ea typeface="宋体" panose="02010600030101010101" pitchFamily="2" charset="-122"/>
              </a:rPr>
              <a:t>n</a:t>
            </a:r>
            <a:r>
              <a:rPr lang="en-US" altLang="zh-CN" sz="2400" dirty="0">
                <a:ea typeface="宋体" panose="02010600030101010101" pitchFamily="2" charset="-122"/>
              </a:rPr>
              <a:t>-1 (uint8: 0 ~ 255)</a:t>
            </a:r>
          </a:p>
          <a:p>
            <a:pPr>
              <a:lnSpc>
                <a:spcPct val="90000"/>
              </a:lnSpc>
            </a:pP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r>
              <a:rPr lang="en-US" altLang="zh-CN" sz="2400" dirty="0">
                <a:ea typeface="宋体" panose="02010600030101010101" pitchFamily="2" charset="-122"/>
              </a:rPr>
              <a:t>var u uint8 = 255</a:t>
            </a:r>
          </a:p>
          <a:p>
            <a:pPr>
              <a:lnSpc>
                <a:spcPct val="90000"/>
              </a:lnSpc>
            </a:pPr>
            <a:r>
              <a:rPr lang="en-US" altLang="zh-CN" sz="2400" dirty="0" err="1">
                <a:ea typeface="宋体" panose="02010600030101010101" pitchFamily="2" charset="-122"/>
              </a:rPr>
              <a:t>fmt.Println</a:t>
            </a:r>
            <a:r>
              <a:rPr lang="en-US" altLang="zh-CN" sz="2400" dirty="0">
                <a:ea typeface="宋体" panose="02010600030101010101" pitchFamily="2" charset="-122"/>
              </a:rPr>
              <a:t>(u, u+1)   // “255 0”</a:t>
            </a:r>
          </a:p>
          <a:p>
            <a:pPr>
              <a:lnSpc>
                <a:spcPct val="90000"/>
              </a:lnSpc>
            </a:pPr>
            <a:r>
              <a:rPr lang="en-US" altLang="zh-CN" sz="2400" dirty="0">
                <a:ea typeface="宋体" panose="02010600030101010101" pitchFamily="2" charset="-122"/>
              </a:rPr>
              <a:t>var </a:t>
            </a:r>
            <a:r>
              <a:rPr lang="en-US" altLang="zh-CN" sz="2400" dirty="0" err="1">
                <a:ea typeface="宋体" panose="02010600030101010101" pitchFamily="2" charset="-122"/>
              </a:rPr>
              <a:t>i</a:t>
            </a:r>
            <a:r>
              <a:rPr lang="en-US" altLang="zh-CN" sz="2400" dirty="0">
                <a:ea typeface="宋体" panose="02010600030101010101" pitchFamily="2" charset="-122"/>
              </a:rPr>
              <a:t> int8 = 127</a:t>
            </a:r>
          </a:p>
          <a:p>
            <a:pPr>
              <a:lnSpc>
                <a:spcPct val="90000"/>
              </a:lnSpc>
            </a:pPr>
            <a:r>
              <a:rPr lang="en-US" altLang="zh-CN" sz="2400" dirty="0" err="1">
                <a:ea typeface="宋体" panose="02010600030101010101" pitchFamily="2" charset="-122"/>
              </a:rPr>
              <a:t>fmt.Println</a:t>
            </a:r>
            <a:r>
              <a:rPr lang="en-US" altLang="zh-CN" sz="2400" dirty="0">
                <a:ea typeface="宋体" panose="02010600030101010101" pitchFamily="2" charset="-122"/>
              </a:rPr>
              <a:t>(</a:t>
            </a:r>
            <a:r>
              <a:rPr lang="en-US" altLang="zh-CN" sz="2400" dirty="0" err="1">
                <a:ea typeface="宋体" panose="02010600030101010101" pitchFamily="2" charset="-122"/>
              </a:rPr>
              <a:t>i</a:t>
            </a:r>
            <a:r>
              <a:rPr lang="en-US" altLang="zh-CN" sz="2400" dirty="0">
                <a:ea typeface="宋体" panose="02010600030101010101" pitchFamily="2" charset="-122"/>
              </a:rPr>
              <a:t>, i+1)     //”127 -128”               </a:t>
            </a:r>
            <a:r>
              <a:rPr lang="zh-CN" altLang="en-US" sz="2000" dirty="0">
                <a:latin typeface="Arial" panose="020B0604020202020204" pitchFamily="34" charset="0"/>
              </a:rPr>
              <a:t>负整数的存储实现：二进制补码记法</a:t>
            </a:r>
            <a:endParaRPr lang="en-US" altLang="zh-CN" sz="2000" dirty="0">
              <a:ea typeface="宋体" panose="02010600030101010101" pitchFamily="2" charset="-122"/>
            </a:endParaRPr>
          </a:p>
          <a:p>
            <a:pPr lvl="0" fontAlgn="base">
              <a:spcBef>
                <a:spcPct val="20000"/>
              </a:spcBef>
              <a:spcAft>
                <a:spcPct val="0"/>
              </a:spcAft>
              <a:buClr>
                <a:schemeClr val="folHlink"/>
              </a:buClr>
              <a:buSzPct val="60000"/>
            </a:pPr>
            <a:endParaRPr lang="en-US" altLang="zh-CN" sz="2400" dirty="0">
              <a:latin typeface="Tahoma" panose="020B0604030504040204" pitchFamily="34" charset="0"/>
              <a:ea typeface="宋体" panose="02010600030101010101" pitchFamily="2" charset="-122"/>
            </a:endParaRPr>
          </a:p>
          <a:p>
            <a:pPr>
              <a:lnSpc>
                <a:spcPct val="90000"/>
              </a:lnSpc>
            </a:pPr>
            <a:r>
              <a:rPr lang="en-US" altLang="zh-CN" sz="2400" dirty="0">
                <a:ea typeface="宋体" panose="02010600030101010101" pitchFamily="2" charset="-122"/>
              </a:rPr>
              <a:t>medals := []string{“gold”, “silver”, “bronze”}</a:t>
            </a:r>
          </a:p>
          <a:p>
            <a:pPr>
              <a:lnSpc>
                <a:spcPct val="90000"/>
              </a:lnSpc>
            </a:pPr>
            <a:r>
              <a:rPr lang="en-US" altLang="zh-CN" sz="2400" dirty="0">
                <a:ea typeface="宋体" panose="02010600030101010101" pitchFamily="2" charset="-122"/>
              </a:rPr>
              <a:t> for </a:t>
            </a:r>
            <a:r>
              <a:rPr lang="en-US" altLang="zh-CN" sz="2400" dirty="0" err="1">
                <a:ea typeface="宋体" panose="02010600030101010101" pitchFamily="2" charset="-122"/>
              </a:rPr>
              <a:t>i</a:t>
            </a:r>
            <a:r>
              <a:rPr lang="en-US" altLang="zh-CN" sz="2400" dirty="0">
                <a:ea typeface="宋体" panose="02010600030101010101" pitchFamily="2" charset="-122"/>
              </a:rPr>
              <a:t>:= </a:t>
            </a:r>
            <a:r>
              <a:rPr lang="en-US" altLang="zh-CN" sz="2400" dirty="0" err="1">
                <a:ea typeface="宋体" panose="02010600030101010101" pitchFamily="2" charset="-122"/>
              </a:rPr>
              <a:t>len</a:t>
            </a:r>
            <a:r>
              <a:rPr lang="en-US" altLang="zh-CN" sz="2400" dirty="0">
                <a:ea typeface="宋体" panose="02010600030101010101" pitchFamily="2" charset="-122"/>
              </a:rPr>
              <a:t>(medals) – 1; </a:t>
            </a:r>
            <a:r>
              <a:rPr lang="en-US" altLang="zh-CN" sz="2400" dirty="0" err="1">
                <a:ea typeface="宋体" panose="02010600030101010101" pitchFamily="2" charset="-122"/>
              </a:rPr>
              <a:t>i</a:t>
            </a:r>
            <a:r>
              <a:rPr lang="en-US" altLang="zh-CN" sz="2400" dirty="0">
                <a:ea typeface="宋体" panose="02010600030101010101" pitchFamily="2" charset="-122"/>
              </a:rPr>
              <a:t> &gt;= 0; </a:t>
            </a:r>
            <a:r>
              <a:rPr lang="en-US" altLang="zh-CN" sz="2400" dirty="0" err="1">
                <a:ea typeface="宋体" panose="02010600030101010101" pitchFamily="2" charset="-122"/>
              </a:rPr>
              <a:t>i</a:t>
            </a:r>
            <a:r>
              <a:rPr lang="en-US" altLang="zh-CN" sz="2400" dirty="0">
                <a:ea typeface="宋体" panose="02010600030101010101" pitchFamily="2" charset="-122"/>
              </a:rPr>
              <a:t> -- {         	 // </a:t>
            </a:r>
            <a:r>
              <a:rPr lang="en-US" altLang="zh-CN" sz="2400" dirty="0" err="1">
                <a:ea typeface="宋体" panose="02010600030101010101" pitchFamily="2" charset="-122"/>
              </a:rPr>
              <a:t>len</a:t>
            </a:r>
            <a:r>
              <a:rPr lang="en-US" altLang="zh-CN" sz="2400" dirty="0">
                <a:ea typeface="宋体" panose="02010600030101010101" pitchFamily="2" charset="-122"/>
              </a:rPr>
              <a:t>() returns a </a:t>
            </a:r>
            <a:r>
              <a:rPr lang="en-US" altLang="zh-CN" sz="2400" b="1" dirty="0">
                <a:solidFill>
                  <a:srgbClr val="FF0000"/>
                </a:solidFill>
                <a:ea typeface="宋体" panose="02010600030101010101" pitchFamily="2" charset="-122"/>
              </a:rPr>
              <a:t>signed int</a:t>
            </a:r>
          </a:p>
          <a:p>
            <a:pPr>
              <a:lnSpc>
                <a:spcPct val="90000"/>
              </a:lnSpc>
            </a:pPr>
            <a:r>
              <a:rPr lang="en-US" altLang="zh-CN" sz="2400" dirty="0">
                <a:ea typeface="宋体" panose="02010600030101010101" pitchFamily="2" charset="-122"/>
              </a:rPr>
              <a:t> 	</a:t>
            </a:r>
            <a:r>
              <a:rPr lang="en-US" altLang="zh-CN" sz="2400" dirty="0" err="1">
                <a:ea typeface="宋体" panose="02010600030101010101" pitchFamily="2" charset="-122"/>
              </a:rPr>
              <a:t>fmt.Println</a:t>
            </a:r>
            <a:r>
              <a:rPr lang="en-US" altLang="zh-CN" sz="2400" dirty="0">
                <a:ea typeface="宋体" panose="02010600030101010101" pitchFamily="2" charset="-122"/>
              </a:rPr>
              <a:t>(medals[</a:t>
            </a:r>
            <a:r>
              <a:rPr lang="en-US" altLang="zh-CN" sz="2400" dirty="0" err="1">
                <a:ea typeface="宋体" panose="02010600030101010101" pitchFamily="2" charset="-122"/>
              </a:rPr>
              <a:t>i</a:t>
            </a:r>
            <a:r>
              <a:rPr lang="en-US" altLang="zh-CN" sz="2400" dirty="0">
                <a:ea typeface="宋体" panose="02010600030101010101" pitchFamily="2" charset="-122"/>
              </a:rPr>
              <a:t>])			</a:t>
            </a:r>
            <a:r>
              <a:rPr lang="en-US" altLang="zh-CN" sz="2400" dirty="0">
                <a:latin typeface="Arial" panose="020B0604020202020204" pitchFamily="34" charset="0"/>
              </a:rPr>
              <a:t>// “bronze”, “silver”, “gold”</a:t>
            </a:r>
            <a:r>
              <a:rPr lang="en-US" altLang="zh-CN" sz="2400" dirty="0">
                <a:ea typeface="宋体" panose="02010600030101010101" pitchFamily="2" charset="-122"/>
              </a:rPr>
              <a:t>	</a:t>
            </a:r>
          </a:p>
          <a:p>
            <a:pPr>
              <a:lnSpc>
                <a:spcPct val="90000"/>
              </a:lnSpc>
            </a:pPr>
            <a:r>
              <a:rPr lang="en-US" altLang="zh-CN" sz="2400" dirty="0">
                <a:ea typeface="宋体" panose="02010600030101010101" pitchFamily="2" charset="-122"/>
              </a:rPr>
              <a:t>}	</a:t>
            </a:r>
            <a:endParaRPr lang="zh-CN" altLang="en-US" sz="24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整型</a:t>
            </a:r>
            <a:r>
              <a:rPr lang="zh-CN" altLang="en-US" sz="2800" b="1" dirty="0">
                <a:solidFill>
                  <a:prstClr val="black">
                    <a:lumMod val="65000"/>
                    <a:lumOff val="35000"/>
                  </a:prstClr>
                </a:solidFill>
                <a:ea typeface="微软雅黑" panose="020B0503020204020204" charset="-122"/>
                <a:sym typeface="Arial" panose="020B0604020202020204" pitchFamily="34" charset="0"/>
              </a:rPr>
              <a:t>（续）</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241102"/>
            <a:ext cx="10241138" cy="592791"/>
          </a:xfrm>
          <a:prstGeom prst="rect">
            <a:avLst/>
          </a:prstGeom>
          <a:noFill/>
        </p:spPr>
        <p:txBody>
          <a:bodyPr wrap="square" rtlCol="0">
            <a:spAutoFit/>
          </a:bodyPr>
          <a:lstStyle/>
          <a:p>
            <a:pPr marL="342900" indent="-342900">
              <a:lnSpc>
                <a:spcPct val="150000"/>
              </a:lnSpc>
              <a:spcBef>
                <a:spcPts val="600"/>
              </a:spcBef>
              <a:spcAft>
                <a:spcPts val="600"/>
              </a:spcAft>
              <a:buClr>
                <a:srgbClr val="8B0012"/>
              </a:buClr>
              <a:buFont typeface="Wingdings" pitchFamily="2" charset="2"/>
              <a:buChar char="§"/>
            </a:pPr>
            <a:r>
              <a:rPr lang="en-US" altLang="zh-CN" sz="2400" dirty="0">
                <a:solidFill>
                  <a:srgbClr val="002060"/>
                </a:solidFill>
                <a:latin typeface="Helvetica" pitchFamily="2" charset="0"/>
                <a:ea typeface="宋体" panose="02010600030101010101" pitchFamily="2" charset="-122"/>
              </a:rPr>
              <a:t>Bitwise operations on uint8 type</a:t>
            </a:r>
            <a:endParaRPr lang="en-US" altLang="zh-CN" sz="2400" dirty="0">
              <a:solidFill>
                <a:srgbClr val="002060"/>
              </a:solidFill>
              <a:latin typeface="Helvetica" pitchFamily="2" charset="0"/>
            </a:endParaRPr>
          </a:p>
        </p:txBody>
      </p:sp>
      <p:pic>
        <p:nvPicPr>
          <p:cNvPr id="67" name="Picture 2">
            <a:extLst>
              <a:ext uri="{FF2B5EF4-FFF2-40B4-BE49-F238E27FC236}">
                <a16:creationId xmlns:a16="http://schemas.microsoft.com/office/drawing/2014/main" xmlns="" id="{F5EC3D89-0766-4744-97CC-A97AE5C5C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5" y="1963419"/>
            <a:ext cx="9086850" cy="465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浮点型（</a:t>
            </a:r>
            <a:r>
              <a:rPr lang="en-US" altLang="zh-CN" sz="3200" b="1" dirty="0">
                <a:solidFill>
                  <a:prstClr val="black">
                    <a:lumMod val="65000"/>
                    <a:lumOff val="35000"/>
                  </a:prstClr>
                </a:solidFill>
                <a:ea typeface="微软雅黑" panose="020B0503020204020204" charset="-122"/>
                <a:sym typeface="Arial" panose="020B0604020202020204" pitchFamily="34" charset="0"/>
              </a:rPr>
              <a:t>Floating point</a:t>
            </a:r>
            <a:r>
              <a:rPr lang="zh-CN" altLang="en-US" sz="3200" b="1" dirty="0">
                <a:solidFill>
                  <a:prstClr val="black">
                    <a:lumMod val="65000"/>
                    <a:lumOff val="35000"/>
                  </a:prstClr>
                </a:solidFill>
                <a:ea typeface="微软雅黑" panose="020B0503020204020204" charset="-122"/>
                <a:sym typeface="Arial" panose="020B0604020202020204" pitchFamily="34" charset="0"/>
              </a:rPr>
              <a:t>）</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380854"/>
            <a:ext cx="11605083" cy="2906821"/>
          </a:xfrm>
          <a:prstGeom prst="rect">
            <a:avLst/>
          </a:prstGeom>
          <a:noFill/>
        </p:spPr>
        <p:txBody>
          <a:bodyPr wrap="square" rtlCol="0">
            <a:spAutoFit/>
          </a:bodyPr>
          <a:lstStyle/>
          <a:p>
            <a:pPr marL="342900" indent="-342900">
              <a:lnSpc>
                <a:spcPct val="150000"/>
              </a:lnSpc>
              <a:spcBef>
                <a:spcPts val="600"/>
              </a:spcBef>
              <a:spcAft>
                <a:spcPts val="600"/>
              </a:spcAft>
              <a:buClr>
                <a:srgbClr val="8B0012"/>
              </a:buClr>
              <a:buFont typeface="Wingdings" pitchFamily="2" charset="2"/>
              <a:buChar char="§"/>
            </a:pPr>
            <a:r>
              <a:rPr lang="zh-CN" altLang="en-US" sz="2400" b="1" dirty="0">
                <a:solidFill>
                  <a:srgbClr val="8B0012"/>
                </a:solidFill>
                <a:latin typeface="Helvetica" pitchFamily="2" charset="0"/>
              </a:rPr>
              <a:t>存在的问题</a:t>
            </a:r>
            <a:endParaRPr lang="zh-CN" altLang="en-US" sz="2400" b="1" dirty="0">
              <a:solidFill>
                <a:srgbClr val="002060"/>
              </a:solidFill>
              <a:latin typeface="SimSun" panose="02010600030101010101" pitchFamily="2" charset="-122"/>
              <a:ea typeface="SimSun" panose="02010600030101010101" pitchFamily="2" charset="-122"/>
            </a:endParaRPr>
          </a:p>
          <a:p>
            <a:pPr marL="800100" lvl="1" indent="-342900">
              <a:lnSpc>
                <a:spcPct val="130000"/>
              </a:lnSpc>
              <a:spcBef>
                <a:spcPts val="600"/>
              </a:spcBef>
              <a:buClr>
                <a:schemeClr val="accent5"/>
              </a:buClr>
              <a:buFont typeface="Wingdings" pitchFamily="2" charset="2"/>
              <a:buChar char="§"/>
            </a:pPr>
            <a:r>
              <a:rPr lang="zh-CN" altLang="en-US" sz="2400" b="1" dirty="0">
                <a:ea typeface="宋体" panose="02010600030101010101" pitchFamily="2" charset="-122"/>
              </a:rPr>
              <a:t>对实数建模，但仅仅是近似</a:t>
            </a:r>
            <a:endParaRPr lang="en-US" altLang="zh-CN" sz="2400" b="1" dirty="0">
              <a:solidFill>
                <a:srgbClr val="002060"/>
              </a:solidFill>
              <a:latin typeface="SimSun" panose="02010600030101010101" pitchFamily="2" charset="-122"/>
              <a:ea typeface="SimSun" panose="02010600030101010101" pitchFamily="2" charset="-122"/>
            </a:endParaRPr>
          </a:p>
          <a:p>
            <a:pPr marL="800100" lvl="1" indent="-342900">
              <a:lnSpc>
                <a:spcPct val="130000"/>
              </a:lnSpc>
              <a:spcBef>
                <a:spcPts val="600"/>
              </a:spcBef>
              <a:buClr>
                <a:schemeClr val="accent5"/>
              </a:buClr>
              <a:buFont typeface="Wingdings" pitchFamily="2" charset="2"/>
              <a:buChar char="§"/>
            </a:pPr>
            <a:r>
              <a:rPr lang="zh-CN" altLang="en-US" sz="2400" b="1" dirty="0">
                <a:ea typeface="宋体" panose="02010600030101010101" pitchFamily="2" charset="-122"/>
              </a:rPr>
              <a:t>支持科学运算的语言支持至少两种浮点类型（ </a:t>
            </a:r>
            <a:r>
              <a:rPr lang="en-US" altLang="zh-CN" sz="2400" b="1" dirty="0">
                <a:ea typeface="宋体" panose="02010600030101010101" pitchFamily="2" charset="-122"/>
              </a:rPr>
              <a:t>float, double</a:t>
            </a:r>
            <a:r>
              <a:rPr lang="zh-CN" altLang="en-US" sz="2400" b="1" dirty="0">
                <a:solidFill>
                  <a:srgbClr val="002060"/>
                </a:solidFill>
                <a:latin typeface="SimSun" panose="02010600030101010101" pitchFamily="2" charset="-122"/>
                <a:ea typeface="SimSun" panose="02010600030101010101" pitchFamily="2" charset="-122"/>
                <a:cs typeface="Courier New" panose="02070309020205020404" pitchFamily="49" charset="0"/>
              </a:rPr>
              <a:t>）</a:t>
            </a:r>
            <a:endParaRPr lang="en-US" altLang="zh-CN" sz="2400" b="1" dirty="0">
              <a:solidFill>
                <a:srgbClr val="002060"/>
              </a:solidFill>
              <a:latin typeface="SimSun" panose="02010600030101010101" pitchFamily="2" charset="-122"/>
              <a:ea typeface="SimSun" panose="02010600030101010101" pitchFamily="2" charset="-122"/>
              <a:cs typeface="Courier New" panose="02070309020205020404" pitchFamily="49" charset="0"/>
            </a:endParaRPr>
          </a:p>
          <a:p>
            <a:pPr marL="800100" lvl="1" indent="-342900">
              <a:lnSpc>
                <a:spcPct val="130000"/>
              </a:lnSpc>
              <a:spcBef>
                <a:spcPts val="600"/>
              </a:spcBef>
              <a:buClr>
                <a:schemeClr val="accent5"/>
              </a:buClr>
              <a:buFont typeface="Wingdings" pitchFamily="2" charset="2"/>
              <a:buChar char="§"/>
            </a:pPr>
            <a:r>
              <a:rPr lang="en-US" altLang="zh-CN" sz="2400" b="1" dirty="0">
                <a:ea typeface="宋体" panose="02010600030101010101" pitchFamily="2" charset="-122"/>
              </a:rPr>
              <a:t>IEEE Floating-Point</a:t>
            </a:r>
            <a:r>
              <a:rPr lang="zh-CN" altLang="en-US" sz="2400" b="1" dirty="0">
                <a:ea typeface="宋体" panose="02010600030101010101" pitchFamily="2" charset="-122"/>
              </a:rPr>
              <a:t> </a:t>
            </a:r>
            <a:r>
              <a:rPr lang="en-US" altLang="zh-CN" sz="2400" b="1" dirty="0">
                <a:ea typeface="宋体" panose="02010600030101010101" pitchFamily="2" charset="-122"/>
              </a:rPr>
              <a:t>Standard 754</a:t>
            </a:r>
            <a:r>
              <a:rPr lang="zh-CN" altLang="en-US" sz="2400" b="1" dirty="0">
                <a:ea typeface="宋体" panose="02010600030101010101" pitchFamily="2" charset="-122"/>
              </a:rPr>
              <a:t>中的单精度和双精度</a:t>
            </a:r>
            <a:endParaRPr lang="en-US" altLang="zh-CN" sz="2400" b="1" dirty="0">
              <a:ea typeface="宋体" panose="02010600030101010101" pitchFamily="2" charset="-122"/>
            </a:endParaRPr>
          </a:p>
          <a:p>
            <a:pPr marL="800100" lvl="1" indent="-342900">
              <a:lnSpc>
                <a:spcPct val="130000"/>
              </a:lnSpc>
              <a:spcBef>
                <a:spcPts val="600"/>
              </a:spcBef>
              <a:buClr>
                <a:schemeClr val="accent5"/>
              </a:buClr>
              <a:buFont typeface="Wingdings" pitchFamily="2" charset="2"/>
              <a:buChar char="§"/>
            </a:pPr>
            <a:r>
              <a:rPr lang="zh-CN" altLang="en-US" sz="2400" b="1" dirty="0">
                <a:ea typeface="宋体" panose="02010600030101010101" pitchFamily="2" charset="-122"/>
              </a:rPr>
              <a:t>精度和范围</a:t>
            </a:r>
            <a:endParaRPr lang="en-US" altLang="zh-CN" sz="2400" b="1" dirty="0">
              <a:ea typeface="宋体" panose="02010600030101010101" pitchFamily="2" charset="-122"/>
            </a:endParaRPr>
          </a:p>
        </p:txBody>
      </p:sp>
      <p:pic>
        <p:nvPicPr>
          <p:cNvPr id="7" name="Picture 7">
            <a:extLst>
              <a:ext uri="{FF2B5EF4-FFF2-40B4-BE49-F238E27FC236}">
                <a16:creationId xmlns:a16="http://schemas.microsoft.com/office/drawing/2014/main" xmlns="" id="{A1731ABB-DB09-7941-A02D-16DE5E889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578" y="3620152"/>
            <a:ext cx="4176712" cy="246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xmlns="" id="{B8B61E4C-DD45-7D4A-8F0D-D97AE5A604ED}"/>
              </a:ext>
            </a:extLst>
          </p:cNvPr>
          <p:cNvSpPr/>
          <p:nvPr/>
        </p:nvSpPr>
        <p:spPr>
          <a:xfrm>
            <a:off x="190918" y="4433424"/>
            <a:ext cx="6582602" cy="646331"/>
          </a:xfrm>
          <a:prstGeom prst="rect">
            <a:avLst/>
          </a:prstGeom>
        </p:spPr>
        <p:txBody>
          <a:bodyPr wrap="square">
            <a:spAutoFit/>
          </a:bodyPr>
          <a:lstStyle/>
          <a:p>
            <a:r>
              <a:rPr lang="en-US" altLang="zh-CN" dirty="0">
                <a:latin typeface="Arial" panose="020B0604020202020204" pitchFamily="34" charset="0"/>
              </a:rPr>
              <a:t>for</a:t>
            </a:r>
            <a:r>
              <a:rPr lang="zh-CN" altLang="en-US" dirty="0">
                <a:latin typeface="Arial" panose="020B0604020202020204" pitchFamily="34" charset="0"/>
              </a:rPr>
              <a:t> </a:t>
            </a:r>
            <a:r>
              <a:rPr lang="en-US" altLang="zh-CN" dirty="0">
                <a:latin typeface="Arial" panose="020B0604020202020204" pitchFamily="34" charset="0"/>
              </a:rPr>
              <a:t>x:=0;</a:t>
            </a:r>
            <a:r>
              <a:rPr lang="zh-CN" altLang="en-US" dirty="0">
                <a:latin typeface="Arial" panose="020B0604020202020204" pitchFamily="34" charset="0"/>
              </a:rPr>
              <a:t> </a:t>
            </a:r>
            <a:r>
              <a:rPr lang="en-US" altLang="zh-CN" dirty="0">
                <a:latin typeface="Arial" panose="020B0604020202020204" pitchFamily="34" charset="0"/>
              </a:rPr>
              <a:t>x&lt;8;</a:t>
            </a:r>
            <a:r>
              <a:rPr lang="zh-CN" altLang="en-US" dirty="0">
                <a:latin typeface="Arial" panose="020B0604020202020204" pitchFamily="34" charset="0"/>
              </a:rPr>
              <a:t> </a:t>
            </a:r>
            <a:r>
              <a:rPr lang="en-US" altLang="zh-CN" dirty="0">
                <a:latin typeface="Arial" panose="020B0604020202020204" pitchFamily="34" charset="0"/>
              </a:rPr>
              <a:t>x++{</a:t>
            </a:r>
          </a:p>
          <a:p>
            <a:r>
              <a:rPr lang="zh-CN" altLang="en-US" dirty="0">
                <a:latin typeface="Arial" panose="020B0604020202020204" pitchFamily="34" charset="0"/>
              </a:rPr>
              <a:t>     </a:t>
            </a:r>
            <a:r>
              <a:rPr lang="en-US" altLang="zh-CN" dirty="0" err="1">
                <a:latin typeface="Arial" panose="020B0604020202020204" pitchFamily="34" charset="0"/>
              </a:rPr>
              <a:t>fmt.Printf</a:t>
            </a:r>
            <a:r>
              <a:rPr lang="en-US" altLang="zh-CN" dirty="0">
                <a:latin typeface="Arial" panose="020B0604020202020204" pitchFamily="34" charset="0"/>
              </a:rPr>
              <a:t>(“x</a:t>
            </a:r>
            <a:r>
              <a:rPr lang="zh-CN" altLang="en-US" dirty="0">
                <a:latin typeface="Arial" panose="020B0604020202020204" pitchFamily="34" charset="0"/>
              </a:rPr>
              <a:t> </a:t>
            </a:r>
            <a:r>
              <a:rPr lang="en-US" altLang="zh-CN" dirty="0">
                <a:latin typeface="Arial" panose="020B0604020202020204" pitchFamily="34" charset="0"/>
              </a:rPr>
              <a:t>=</a:t>
            </a:r>
            <a:r>
              <a:rPr lang="zh-CN" altLang="en-US" dirty="0">
                <a:latin typeface="Arial" panose="020B0604020202020204" pitchFamily="34" charset="0"/>
              </a:rPr>
              <a:t> </a:t>
            </a:r>
            <a:r>
              <a:rPr lang="en-US" altLang="zh-CN" dirty="0">
                <a:latin typeface="Arial" panose="020B0604020202020204" pitchFamily="34" charset="0"/>
              </a:rPr>
              <a:t>%d</a:t>
            </a:r>
            <a:r>
              <a:rPr lang="zh-CN" altLang="en-US" dirty="0">
                <a:latin typeface="Arial" panose="020B0604020202020204" pitchFamily="34" charset="0"/>
              </a:rPr>
              <a:t>  </a:t>
            </a:r>
            <a:r>
              <a:rPr lang="en-US" altLang="zh-CN" dirty="0">
                <a:latin typeface="Arial" panose="020B0604020202020204" pitchFamily="34" charset="0"/>
              </a:rPr>
              <a:t>e</a:t>
            </a:r>
            <a:r>
              <a:rPr lang="en-US" altLang="zh-CN" baseline="30000" dirty="0">
                <a:latin typeface="Arial" panose="020B0604020202020204" pitchFamily="34" charset="0"/>
              </a:rPr>
              <a:t>x</a:t>
            </a:r>
            <a:r>
              <a:rPr lang="zh-CN" altLang="en-US" dirty="0">
                <a:latin typeface="Arial" panose="020B0604020202020204" pitchFamily="34" charset="0"/>
              </a:rPr>
              <a:t> </a:t>
            </a:r>
            <a:r>
              <a:rPr lang="en-US" altLang="zh-CN" dirty="0">
                <a:latin typeface="Arial" panose="020B0604020202020204" pitchFamily="34" charset="0"/>
              </a:rPr>
              <a:t>=</a:t>
            </a:r>
            <a:r>
              <a:rPr lang="zh-CN" altLang="en-US" dirty="0">
                <a:latin typeface="Arial" panose="020B0604020202020204" pitchFamily="34" charset="0"/>
              </a:rPr>
              <a:t> </a:t>
            </a:r>
            <a:r>
              <a:rPr lang="en-US" altLang="zh-CN" dirty="0">
                <a:latin typeface="Arial" panose="020B0604020202020204" pitchFamily="34" charset="0"/>
              </a:rPr>
              <a:t>%8.3f\n”,</a:t>
            </a:r>
            <a:r>
              <a:rPr lang="zh-CN" altLang="en-US" dirty="0">
                <a:latin typeface="Arial" panose="020B0604020202020204" pitchFamily="34" charset="0"/>
              </a:rPr>
              <a:t> </a:t>
            </a:r>
            <a:r>
              <a:rPr lang="en-US" altLang="zh-CN" dirty="0">
                <a:latin typeface="Arial" panose="020B0604020202020204" pitchFamily="34" charset="0"/>
              </a:rPr>
              <a:t>x,</a:t>
            </a:r>
            <a:r>
              <a:rPr lang="zh-CN" altLang="en-US" dirty="0">
                <a:latin typeface="Arial" panose="020B0604020202020204" pitchFamily="34" charset="0"/>
              </a:rPr>
              <a:t> </a:t>
            </a:r>
            <a:r>
              <a:rPr lang="en-US" altLang="zh-CN" dirty="0" err="1">
                <a:latin typeface="Arial" panose="020B0604020202020204" pitchFamily="34" charset="0"/>
              </a:rPr>
              <a:t>math.Exp</a:t>
            </a:r>
            <a:r>
              <a:rPr lang="en-US" altLang="zh-CN" dirty="0">
                <a:latin typeface="Arial" panose="020B0604020202020204" pitchFamily="34" charset="0"/>
              </a:rPr>
              <a:t>(float64(x)))</a:t>
            </a:r>
            <a:endParaRPr lang="en-US" dirty="0"/>
          </a:p>
        </p:txBody>
      </p:sp>
      <p:sp>
        <p:nvSpPr>
          <p:cNvPr id="3" name="Rectangle 2">
            <a:extLst>
              <a:ext uri="{FF2B5EF4-FFF2-40B4-BE49-F238E27FC236}">
                <a16:creationId xmlns:a16="http://schemas.microsoft.com/office/drawing/2014/main" xmlns="" id="{6A20F526-3E5B-8B42-8C21-4DD5A9860297}"/>
              </a:ext>
            </a:extLst>
          </p:cNvPr>
          <p:cNvSpPr/>
          <p:nvPr/>
        </p:nvSpPr>
        <p:spPr>
          <a:xfrm>
            <a:off x="575788" y="5238563"/>
            <a:ext cx="6096000" cy="1477328"/>
          </a:xfrm>
          <a:prstGeom prst="rect">
            <a:avLst/>
          </a:prstGeom>
        </p:spPr>
        <p:txBody>
          <a:bodyPr>
            <a:spAutoFit/>
          </a:bodyPr>
          <a:lstStyle/>
          <a:p>
            <a:r>
              <a:rPr lang="zh-CN" altLang="en-US" dirty="0">
                <a:latin typeface="Arial" panose="020B0604020202020204" pitchFamily="34" charset="0"/>
              </a:rPr>
              <a:t>                             </a:t>
            </a:r>
            <a:r>
              <a:rPr lang="en-US" altLang="zh-CN" dirty="0" smtClean="0">
                <a:latin typeface="Arial" panose="020B0604020202020204" pitchFamily="34" charset="0"/>
              </a:rPr>
              <a:t>x</a:t>
            </a:r>
            <a:r>
              <a:rPr lang="zh-CN" altLang="en-US" dirty="0" smtClean="0">
                <a:latin typeface="Arial" panose="020B0604020202020204" pitchFamily="34" charset="0"/>
              </a:rPr>
              <a:t> </a:t>
            </a:r>
            <a:r>
              <a:rPr lang="en-US" altLang="zh-CN" dirty="0">
                <a:latin typeface="Arial" panose="020B0604020202020204" pitchFamily="34" charset="0"/>
              </a:rPr>
              <a:t>=</a:t>
            </a:r>
            <a:r>
              <a:rPr lang="zh-CN" altLang="en-US" dirty="0">
                <a:latin typeface="Arial" panose="020B0604020202020204" pitchFamily="34" charset="0"/>
              </a:rPr>
              <a:t> </a:t>
            </a:r>
            <a:r>
              <a:rPr lang="en-US" altLang="zh-CN" dirty="0">
                <a:latin typeface="Arial" panose="020B0604020202020204" pitchFamily="34" charset="0"/>
              </a:rPr>
              <a:t>0</a:t>
            </a:r>
            <a:r>
              <a:rPr lang="zh-CN" altLang="en-US" dirty="0">
                <a:latin typeface="Arial" panose="020B0604020202020204" pitchFamily="34" charset="0"/>
              </a:rPr>
              <a:t>  </a:t>
            </a:r>
            <a:r>
              <a:rPr lang="en-US" altLang="zh-CN" dirty="0">
                <a:latin typeface="Arial" panose="020B0604020202020204" pitchFamily="34" charset="0"/>
              </a:rPr>
              <a:t>e</a:t>
            </a:r>
            <a:r>
              <a:rPr lang="en-US" altLang="zh-CN" baseline="30000" dirty="0">
                <a:latin typeface="Arial" panose="020B0604020202020204" pitchFamily="34" charset="0"/>
              </a:rPr>
              <a:t>x</a:t>
            </a:r>
            <a:r>
              <a:rPr lang="zh-CN" altLang="en-US" baseline="30000" dirty="0">
                <a:latin typeface="Arial" panose="020B0604020202020204" pitchFamily="34" charset="0"/>
              </a:rPr>
              <a:t> </a:t>
            </a:r>
            <a:r>
              <a:rPr lang="en-US" altLang="zh-CN" dirty="0">
                <a:latin typeface="Arial" panose="020B0604020202020204" pitchFamily="34" charset="0"/>
              </a:rPr>
              <a:t>=</a:t>
            </a:r>
            <a:r>
              <a:rPr lang="zh-CN" altLang="en-US" dirty="0">
                <a:latin typeface="Arial" panose="020B0604020202020204" pitchFamily="34" charset="0"/>
              </a:rPr>
              <a:t>    </a:t>
            </a:r>
            <a:r>
              <a:rPr lang="zh-CN" altLang="en-US" dirty="0" smtClean="0">
                <a:latin typeface="Arial" panose="020B0604020202020204" pitchFamily="34" charset="0"/>
              </a:rPr>
              <a:t>   </a:t>
            </a:r>
            <a:r>
              <a:rPr lang="en-US" altLang="zh-CN" dirty="0" smtClean="0">
                <a:latin typeface="Arial" panose="020B0604020202020204" pitchFamily="34" charset="0"/>
              </a:rPr>
              <a:t>1.000</a:t>
            </a:r>
            <a:r>
              <a:rPr lang="en-US" altLang="zh-CN" dirty="0">
                <a:latin typeface="Arial" panose="020B0604020202020204" pitchFamily="34" charset="0"/>
              </a:rPr>
              <a:t>				</a:t>
            </a:r>
            <a:r>
              <a:rPr lang="en-US" altLang="zh-CN" dirty="0" smtClean="0">
                <a:latin typeface="Arial" panose="020B0604020202020204" pitchFamily="34" charset="0"/>
              </a:rPr>
              <a:t>x</a:t>
            </a:r>
            <a:r>
              <a:rPr lang="zh-CN" altLang="en-US" dirty="0" smtClean="0">
                <a:latin typeface="Arial" panose="020B0604020202020204" pitchFamily="34" charset="0"/>
              </a:rPr>
              <a:t> </a:t>
            </a:r>
            <a:r>
              <a:rPr lang="en-US" altLang="zh-CN" dirty="0">
                <a:latin typeface="Arial" panose="020B0604020202020204" pitchFamily="34" charset="0"/>
              </a:rPr>
              <a:t>=</a:t>
            </a:r>
            <a:r>
              <a:rPr lang="zh-CN" altLang="en-US" dirty="0">
                <a:latin typeface="Arial" panose="020B0604020202020204" pitchFamily="34" charset="0"/>
              </a:rPr>
              <a:t> </a:t>
            </a:r>
            <a:r>
              <a:rPr lang="en-US" altLang="zh-CN" dirty="0">
                <a:latin typeface="Arial" panose="020B0604020202020204" pitchFamily="34" charset="0"/>
              </a:rPr>
              <a:t>1</a:t>
            </a:r>
            <a:r>
              <a:rPr lang="zh-CN" altLang="en-US" dirty="0">
                <a:latin typeface="Arial" panose="020B0604020202020204" pitchFamily="34" charset="0"/>
              </a:rPr>
              <a:t>  </a:t>
            </a:r>
            <a:r>
              <a:rPr lang="en-US" altLang="zh-CN" dirty="0">
                <a:latin typeface="Arial" panose="020B0604020202020204" pitchFamily="34" charset="0"/>
              </a:rPr>
              <a:t>e</a:t>
            </a:r>
            <a:r>
              <a:rPr lang="en-US" altLang="zh-CN" baseline="30000" dirty="0">
                <a:latin typeface="Arial" panose="020B0604020202020204" pitchFamily="34" charset="0"/>
              </a:rPr>
              <a:t>x</a:t>
            </a:r>
            <a:r>
              <a:rPr lang="zh-CN" altLang="en-US" baseline="30000" dirty="0">
                <a:latin typeface="Arial" panose="020B0604020202020204" pitchFamily="34" charset="0"/>
              </a:rPr>
              <a:t> </a:t>
            </a:r>
            <a:r>
              <a:rPr lang="en-US" altLang="zh-CN" dirty="0">
                <a:latin typeface="Arial" panose="020B0604020202020204" pitchFamily="34" charset="0"/>
              </a:rPr>
              <a:t>=</a:t>
            </a:r>
            <a:r>
              <a:rPr lang="zh-CN" altLang="en-US" dirty="0">
                <a:latin typeface="Arial" panose="020B0604020202020204" pitchFamily="34" charset="0"/>
              </a:rPr>
              <a:t>    </a:t>
            </a:r>
            <a:r>
              <a:rPr lang="zh-CN" altLang="en-US" dirty="0" smtClean="0">
                <a:latin typeface="Arial" panose="020B0604020202020204" pitchFamily="34" charset="0"/>
              </a:rPr>
              <a:t>   </a:t>
            </a:r>
            <a:r>
              <a:rPr lang="en-US" altLang="zh-CN" dirty="0" smtClean="0">
                <a:latin typeface="Arial" panose="020B0604020202020204" pitchFamily="34" charset="0"/>
              </a:rPr>
              <a:t>2.718</a:t>
            </a:r>
            <a:r>
              <a:rPr lang="en-US" altLang="zh-CN" dirty="0">
                <a:latin typeface="Arial" panose="020B0604020202020204" pitchFamily="34" charset="0"/>
              </a:rPr>
              <a:t>				x</a:t>
            </a:r>
            <a:r>
              <a:rPr lang="zh-CN" altLang="en-US" dirty="0">
                <a:latin typeface="Arial" panose="020B0604020202020204" pitchFamily="34" charset="0"/>
              </a:rPr>
              <a:t> </a:t>
            </a:r>
            <a:r>
              <a:rPr lang="en-US" altLang="zh-CN" dirty="0">
                <a:latin typeface="Arial" panose="020B0604020202020204" pitchFamily="34" charset="0"/>
              </a:rPr>
              <a:t>=</a:t>
            </a:r>
            <a:r>
              <a:rPr lang="zh-CN" altLang="en-US" dirty="0">
                <a:latin typeface="Arial" panose="020B0604020202020204" pitchFamily="34" charset="0"/>
              </a:rPr>
              <a:t> </a:t>
            </a:r>
            <a:r>
              <a:rPr lang="en-US" altLang="zh-CN" dirty="0">
                <a:latin typeface="Arial" panose="020B0604020202020204" pitchFamily="34" charset="0"/>
              </a:rPr>
              <a:t>2</a:t>
            </a:r>
            <a:r>
              <a:rPr lang="zh-CN" altLang="en-US" dirty="0">
                <a:latin typeface="Arial" panose="020B0604020202020204" pitchFamily="34" charset="0"/>
              </a:rPr>
              <a:t>  </a:t>
            </a:r>
            <a:r>
              <a:rPr lang="en-US" altLang="zh-CN" dirty="0">
                <a:latin typeface="Arial" panose="020B0604020202020204" pitchFamily="34" charset="0"/>
              </a:rPr>
              <a:t>e</a:t>
            </a:r>
            <a:r>
              <a:rPr lang="en-US" altLang="zh-CN" baseline="30000" dirty="0">
                <a:latin typeface="Arial" panose="020B0604020202020204" pitchFamily="34" charset="0"/>
              </a:rPr>
              <a:t>x</a:t>
            </a:r>
            <a:r>
              <a:rPr lang="zh-CN" altLang="en-US" baseline="30000" dirty="0">
                <a:latin typeface="Arial" panose="020B0604020202020204" pitchFamily="34" charset="0"/>
              </a:rPr>
              <a:t> </a:t>
            </a:r>
            <a:r>
              <a:rPr lang="en-US" altLang="zh-CN" dirty="0">
                <a:latin typeface="Arial" panose="020B0604020202020204" pitchFamily="34" charset="0"/>
              </a:rPr>
              <a:t>=</a:t>
            </a:r>
            <a:r>
              <a:rPr lang="zh-CN" altLang="en-US" dirty="0">
                <a:latin typeface="Arial" panose="020B0604020202020204" pitchFamily="34" charset="0"/>
              </a:rPr>
              <a:t>    </a:t>
            </a:r>
            <a:r>
              <a:rPr lang="en-US" altLang="zh-CN" dirty="0">
                <a:latin typeface="Arial" panose="020B0604020202020204" pitchFamily="34" charset="0"/>
              </a:rPr>
              <a:t> </a:t>
            </a:r>
            <a:r>
              <a:rPr lang="en-US" altLang="zh-CN" dirty="0" smtClean="0">
                <a:latin typeface="Arial" panose="020B0604020202020204" pitchFamily="34" charset="0"/>
              </a:rPr>
              <a:t>  7.389 </a:t>
            </a:r>
            <a:r>
              <a:rPr lang="en-US" altLang="zh-CN" dirty="0">
                <a:latin typeface="Arial" panose="020B0604020202020204" pitchFamily="34" charset="0"/>
              </a:rPr>
              <a:t>					……					x</a:t>
            </a:r>
            <a:r>
              <a:rPr lang="zh-CN" altLang="en-US" dirty="0">
                <a:latin typeface="Arial" panose="020B0604020202020204" pitchFamily="34" charset="0"/>
              </a:rPr>
              <a:t> </a:t>
            </a:r>
            <a:r>
              <a:rPr lang="en-US" altLang="zh-CN" dirty="0">
                <a:latin typeface="Arial" panose="020B0604020202020204" pitchFamily="34" charset="0"/>
              </a:rPr>
              <a:t>=</a:t>
            </a:r>
            <a:r>
              <a:rPr lang="zh-CN" altLang="en-US" dirty="0">
                <a:latin typeface="Arial" panose="020B0604020202020204" pitchFamily="34" charset="0"/>
              </a:rPr>
              <a:t> </a:t>
            </a:r>
            <a:r>
              <a:rPr lang="en-US" altLang="zh-CN" dirty="0">
                <a:latin typeface="Arial" panose="020B0604020202020204" pitchFamily="34" charset="0"/>
              </a:rPr>
              <a:t>7</a:t>
            </a:r>
            <a:r>
              <a:rPr lang="zh-CN" altLang="en-US" dirty="0">
                <a:latin typeface="Arial" panose="020B0604020202020204" pitchFamily="34" charset="0"/>
              </a:rPr>
              <a:t>  </a:t>
            </a:r>
            <a:r>
              <a:rPr lang="en-US" altLang="zh-CN" dirty="0">
                <a:latin typeface="Arial" panose="020B0604020202020204" pitchFamily="34" charset="0"/>
              </a:rPr>
              <a:t>e</a:t>
            </a:r>
            <a:r>
              <a:rPr lang="en-US" altLang="zh-CN" baseline="30000" dirty="0">
                <a:latin typeface="Arial" panose="020B0604020202020204" pitchFamily="34" charset="0"/>
              </a:rPr>
              <a:t>x</a:t>
            </a:r>
            <a:r>
              <a:rPr lang="zh-CN" altLang="en-US" baseline="30000" dirty="0">
                <a:latin typeface="Arial" panose="020B0604020202020204" pitchFamily="34" charset="0"/>
              </a:rPr>
              <a:t> </a:t>
            </a:r>
            <a:r>
              <a:rPr lang="en-US" altLang="zh-CN" dirty="0">
                <a:latin typeface="Arial" panose="020B0604020202020204" pitchFamily="34" charset="0"/>
              </a:rPr>
              <a:t>=</a:t>
            </a:r>
            <a:r>
              <a:rPr lang="zh-CN" altLang="en-US" dirty="0">
                <a:latin typeface="Arial" panose="020B0604020202020204" pitchFamily="34" charset="0"/>
              </a:rPr>
              <a:t> </a:t>
            </a:r>
            <a:r>
              <a:rPr lang="en-US" altLang="zh-CN" dirty="0">
                <a:latin typeface="Arial" panose="020B0604020202020204" pitchFamily="34" charset="0"/>
              </a:rPr>
              <a:t>1096.633</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3702</TotalTime>
  <Words>2812</Words>
  <Application>Microsoft Office PowerPoint</Application>
  <PresentationFormat>自定义</PresentationFormat>
  <Paragraphs>576</Paragraphs>
  <Slides>50</Slides>
  <Notes>50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马秀莉</dc:creator>
  <cp:lastModifiedBy>user1</cp:lastModifiedBy>
  <cp:revision>357</cp:revision>
  <dcterms:created xsi:type="dcterms:W3CDTF">2020-02-13T08:17:00Z</dcterms:created>
  <dcterms:modified xsi:type="dcterms:W3CDTF">2022-04-08T01:47:10Z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