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7" r:id="rId2"/>
    <p:sldId id="261" r:id="rId3"/>
    <p:sldId id="263" r:id="rId4"/>
    <p:sldId id="309" r:id="rId5"/>
    <p:sldId id="265" r:id="rId6"/>
    <p:sldId id="267" r:id="rId7"/>
    <p:sldId id="268" r:id="rId8"/>
    <p:sldId id="362" r:id="rId9"/>
    <p:sldId id="370" r:id="rId10"/>
    <p:sldId id="356" r:id="rId11"/>
    <p:sldId id="329" r:id="rId12"/>
    <p:sldId id="312" r:id="rId13"/>
    <p:sldId id="330" r:id="rId14"/>
    <p:sldId id="331" r:id="rId15"/>
    <p:sldId id="325" r:id="rId16"/>
    <p:sldId id="332" r:id="rId17"/>
    <p:sldId id="271" r:id="rId18"/>
    <p:sldId id="357" r:id="rId19"/>
    <p:sldId id="358" r:id="rId20"/>
    <p:sldId id="363" r:id="rId21"/>
    <p:sldId id="364" r:id="rId22"/>
    <p:sldId id="365" r:id="rId23"/>
    <p:sldId id="333" r:id="rId24"/>
    <p:sldId id="366" r:id="rId25"/>
    <p:sldId id="276" r:id="rId26"/>
    <p:sldId id="316" r:id="rId27"/>
    <p:sldId id="359" r:id="rId28"/>
    <p:sldId id="360" r:id="rId29"/>
    <p:sldId id="367" r:id="rId30"/>
    <p:sldId id="334" r:id="rId31"/>
    <p:sldId id="279" r:id="rId32"/>
    <p:sldId id="320" r:id="rId33"/>
    <p:sldId id="361" r:id="rId34"/>
    <p:sldId id="281" r:id="rId35"/>
    <p:sldId id="368" r:id="rId36"/>
    <p:sldId id="369"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1" autoAdjust="0"/>
    <p:restoredTop sz="77630"/>
  </p:normalViewPr>
  <p:slideViewPr>
    <p:cSldViewPr snapToGrid="0">
      <p:cViewPr>
        <p:scale>
          <a:sx n="80" d="100"/>
          <a:sy n="80" d="100"/>
        </p:scale>
        <p:origin x="-18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00723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2383670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The PICTURE clauses show the formats of the field storage locations, </a:t>
            </a:r>
          </a:p>
          <a:p>
            <a:r>
              <a:rPr lang="en-US" sz="1200" kern="1200" dirty="0">
                <a:solidFill>
                  <a:schemeClr val="tx1"/>
                </a:solidFill>
                <a:effectLst/>
                <a:latin typeface="+mn-lt"/>
                <a:ea typeface="+mn-ea"/>
                <a:cs typeface="+mn-cs"/>
              </a:rPr>
              <a:t>with X(20) specifying 20 alphanumeric characters </a:t>
            </a:r>
          </a:p>
          <a:p>
            <a:r>
              <a:rPr lang="en-US" sz="1200" kern="1200" dirty="0">
                <a:solidFill>
                  <a:schemeClr val="tx1"/>
                </a:solidFill>
                <a:effectLst/>
                <a:latin typeface="+mn-lt"/>
                <a:ea typeface="+mn-ea"/>
                <a:cs typeface="+mn-cs"/>
              </a:rPr>
              <a:t>and 99V99 specifying four decimal digits with the decimal point in the middle.</a:t>
            </a:r>
          </a:p>
          <a:p>
            <a:pPr eaLnBrk="1" hangingPunct="1"/>
            <a:endParaRPr lang="zh-CN" altLang="en-US" b="1" dirty="0">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44725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290653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2450054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232816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2989480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950954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2553309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421393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extLst>
      <p:ext uri="{BB962C8B-B14F-4D97-AF65-F5344CB8AC3E}">
        <p14:creationId xmlns:p14="http://schemas.microsoft.com/office/powerpoint/2010/main" val="46784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1700052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22</a:t>
            </a:fld>
            <a:endParaRPr lang="zh-CN" altLang="en-US"/>
          </a:p>
        </p:txBody>
      </p:sp>
    </p:spTree>
    <p:extLst>
      <p:ext uri="{BB962C8B-B14F-4D97-AF65-F5344CB8AC3E}">
        <p14:creationId xmlns:p14="http://schemas.microsoft.com/office/powerpoint/2010/main" val="74903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23</a:t>
            </a:fld>
            <a:endParaRPr lang="zh-CN" altLang="en-US"/>
          </a:p>
        </p:txBody>
      </p:sp>
    </p:spTree>
    <p:extLst>
      <p:ext uri="{BB962C8B-B14F-4D97-AF65-F5344CB8AC3E}">
        <p14:creationId xmlns:p14="http://schemas.microsoft.com/office/powerpoint/2010/main" val="940069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24</a:t>
            </a:fld>
            <a:endParaRPr lang="zh-CN" altLang="en-US"/>
          </a:p>
        </p:txBody>
      </p:sp>
    </p:spTree>
    <p:extLst>
      <p:ext uri="{BB962C8B-B14F-4D97-AF65-F5344CB8AC3E}">
        <p14:creationId xmlns:p14="http://schemas.microsoft.com/office/powerpoint/2010/main" val="987326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26</a:t>
            </a:fld>
            <a:endParaRPr lang="zh-CN" altLang="en-US"/>
          </a:p>
        </p:txBody>
      </p:sp>
    </p:spTree>
    <p:extLst>
      <p:ext uri="{BB962C8B-B14F-4D97-AF65-F5344CB8AC3E}">
        <p14:creationId xmlns:p14="http://schemas.microsoft.com/office/powerpoint/2010/main" val="2876370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27</a:t>
            </a:fld>
            <a:endParaRPr lang="zh-CN" altLang="en-US"/>
          </a:p>
        </p:txBody>
      </p:sp>
    </p:spTree>
    <p:extLst>
      <p:ext uri="{BB962C8B-B14F-4D97-AF65-F5344CB8AC3E}">
        <p14:creationId xmlns:p14="http://schemas.microsoft.com/office/powerpoint/2010/main" val="670833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28</a:t>
            </a:fld>
            <a:endParaRPr lang="zh-CN" altLang="en-US"/>
          </a:p>
        </p:txBody>
      </p:sp>
    </p:spTree>
    <p:extLst>
      <p:ext uri="{BB962C8B-B14F-4D97-AF65-F5344CB8AC3E}">
        <p14:creationId xmlns:p14="http://schemas.microsoft.com/office/powerpoint/2010/main" val="2042591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29</a:t>
            </a:fld>
            <a:endParaRPr lang="zh-CN" altLang="en-US"/>
          </a:p>
        </p:txBody>
      </p:sp>
    </p:spTree>
    <p:extLst>
      <p:ext uri="{BB962C8B-B14F-4D97-AF65-F5344CB8AC3E}">
        <p14:creationId xmlns:p14="http://schemas.microsoft.com/office/powerpoint/2010/main" val="276958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30</a:t>
            </a:fld>
            <a:endParaRPr lang="zh-CN" altLang="en-US"/>
          </a:p>
        </p:txBody>
      </p:sp>
    </p:spTree>
    <p:extLst>
      <p:ext uri="{BB962C8B-B14F-4D97-AF65-F5344CB8AC3E}">
        <p14:creationId xmlns:p14="http://schemas.microsoft.com/office/powerpoint/2010/main" val="188841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a typeface="SimSun" charset="-122"/>
              </a:rPr>
              <a:t>Since the keys of a map are </a:t>
            </a:r>
            <a:r>
              <a:rPr lang="en-US" altLang="zh-CN" b="1" dirty="0">
                <a:ea typeface="SimSun" charset="-122"/>
              </a:rPr>
              <a:t>distinct</a:t>
            </a:r>
            <a:r>
              <a:rPr lang="en-US" altLang="zh-CN" dirty="0">
                <a:ea typeface="SimSun" charset="-122"/>
              </a:rPr>
              <a:t>, a map can serve as a set.</a:t>
            </a:r>
            <a:endParaRPr lang="zh-CN" altLang="en-US" dirty="0">
              <a:ea typeface="SimSun" charset="-122"/>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32</a:t>
            </a:fld>
            <a:endParaRPr lang="zh-CN" altLang="en-US"/>
          </a:p>
        </p:txBody>
      </p:sp>
    </p:spTree>
    <p:extLst>
      <p:ext uri="{BB962C8B-B14F-4D97-AF65-F5344CB8AC3E}">
        <p14:creationId xmlns:p14="http://schemas.microsoft.com/office/powerpoint/2010/main" val="2349206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33</a:t>
            </a:fld>
            <a:endParaRPr lang="zh-CN" altLang="en-US"/>
          </a:p>
        </p:txBody>
      </p:sp>
    </p:spTree>
    <p:extLst>
      <p:ext uri="{BB962C8B-B14F-4D97-AF65-F5344CB8AC3E}">
        <p14:creationId xmlns:p14="http://schemas.microsoft.com/office/powerpoint/2010/main" val="1367043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35</a:t>
            </a:fld>
            <a:endParaRPr lang="zh-CN" altLang="en-US"/>
          </a:p>
        </p:txBody>
      </p:sp>
    </p:spTree>
    <p:extLst>
      <p:ext uri="{BB962C8B-B14F-4D97-AF65-F5344CB8AC3E}">
        <p14:creationId xmlns:p14="http://schemas.microsoft.com/office/powerpoint/2010/main" val="439494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36</a:t>
            </a:fld>
            <a:endParaRPr lang="zh-CN" altLang="en-US"/>
          </a:p>
        </p:txBody>
      </p:sp>
    </p:spTree>
    <p:extLst>
      <p:ext uri="{BB962C8B-B14F-4D97-AF65-F5344CB8AC3E}">
        <p14:creationId xmlns:p14="http://schemas.microsoft.com/office/powerpoint/2010/main" val="126106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346645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SimSun" panose="02010600030101010101" pitchFamily="2" charset="-122"/>
                <a:ea typeface="SimSun" panose="02010600030101010101" pitchFamily="2" charset="-122"/>
              </a:rPr>
              <a:t>其中 </a:t>
            </a:r>
            <a:r>
              <a:rPr lang="en-US" altLang="zh-CN" sz="1200" b="1" dirty="0">
                <a:latin typeface="SimSun" panose="02010600030101010101" pitchFamily="2" charset="-122"/>
                <a:ea typeface="SimSun" panose="02010600030101010101" pitchFamily="2" charset="-122"/>
              </a:rPr>
              <a:t>$</a:t>
            </a:r>
            <a:r>
              <a:rPr lang="en-US" altLang="zh-CN" sz="1200" b="1" dirty="0" err="1">
                <a:latin typeface="SimSun" panose="02010600030101010101" pitchFamily="2" charset="-122"/>
                <a:ea typeface="SimSun" panose="02010600030101010101" pitchFamily="2" charset="-122"/>
              </a:rPr>
              <a:t>hi_temps</a:t>
            </a:r>
            <a:r>
              <a:rPr lang="en-US" altLang="zh-CN" sz="1200" b="1" dirty="0">
                <a:latin typeface="SimSun" panose="02010600030101010101" pitchFamily="2" charset="-122"/>
                <a:ea typeface="SimSun" panose="02010600030101010101" pitchFamily="2" charset="-122"/>
              </a:rPr>
              <a:t>{“Wednesday”} = 83;	</a:t>
            </a:r>
            <a:r>
              <a:rPr lang="zh-CN" altLang="en-US" sz="1200" b="1" dirty="0">
                <a:latin typeface="SimSun" panose="02010600030101010101" pitchFamily="2" charset="-122"/>
                <a:ea typeface="SimSun" panose="02010600030101010101" pitchFamily="2" charset="-122"/>
              </a:rPr>
              <a:t>也可用于增加一个新元素</a:t>
            </a:r>
            <a:endParaRPr lang="en-US" altLang="zh-CN" sz="1200" b="1" dirty="0">
              <a:latin typeface="SimSun" panose="02010600030101010101" pitchFamily="2" charset="-122"/>
              <a:ea typeface="SimSun" panose="02010600030101010101" pitchFamily="2" charset="-122"/>
            </a:endParaRPr>
          </a:p>
          <a:p>
            <a:pPr eaLnBrk="1" hangingPunct="1"/>
            <a:endParaRPr lang="zh-CN" altLang="en-US" b="1" dirty="0">
              <a:solidFill>
                <a:srgbClr val="FF0000"/>
              </a:solidFill>
              <a:ea typeface="+mn-ea"/>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rPr>
              <a:t>map[K]V.    K and V are types of keys and values</a:t>
            </a:r>
          </a:p>
          <a:p>
            <a:endParaRPr lang="en-US" altLang="zh-CN" dirty="0">
              <a:latin typeface="Arial" panose="020B0604020202020204" pitchFamily="34" charset="0"/>
            </a:endParaRPr>
          </a:p>
          <a:p>
            <a:r>
              <a:rPr lang="en-US" altLang="zh-CN" dirty="0">
                <a:latin typeface="Arial" panose="020B0604020202020204" pitchFamily="34" charset="0"/>
              </a:rPr>
              <a:t>A map element is not a variable. We cannot take its address.</a:t>
            </a:r>
          </a:p>
          <a:p>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rPr>
              <a:t>Slices and maps are dynamic data structures that grow as values are added.</a:t>
            </a:r>
          </a:p>
          <a:p>
            <a:endParaRPr lang="zh-CN" altLang="en-US" dirty="0">
              <a:latin typeface="Arial" panose="020B0604020202020204" pitchFamily="34" charset="0"/>
            </a:endParaRPr>
          </a:p>
          <a:p>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charset="0"/>
                <a:ea typeface="宋体" panose="02010600030101010101" pitchFamily="2" charset="-122"/>
              </a:rPr>
              <a:t>Map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charset="0"/>
                <a:ea typeface="宋体" panose="02010600030101010101" pitchFamily="2" charset="-122"/>
              </a:rPr>
              <a:t>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charset="0"/>
                <a:ea typeface="宋体" panose="02010600030101010101" pitchFamily="2" charset="-122"/>
              </a:rPr>
              <a:t>Reference?</a:t>
            </a: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253293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Times New Roman" panose="02020603050405020304"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253293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golang.org/ref/spec#TypeName" TargetMode="External"/><Relationship Id="rId3" Type="http://schemas.openxmlformats.org/officeDocument/2006/relationships/hyperlink" Target="https://golang.org/ref/spec#FieldDecl" TargetMode="External"/><Relationship Id="rId7" Type="http://schemas.openxmlformats.org/officeDocument/2006/relationships/hyperlink" Target="https://golang.org/ref/spec#Ta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olang.org/ref/spec#EmbeddedField" TargetMode="External"/><Relationship Id="rId5" Type="http://schemas.openxmlformats.org/officeDocument/2006/relationships/hyperlink" Target="https://golang.org/ref/spec#Type" TargetMode="External"/><Relationship Id="rId4" Type="http://schemas.openxmlformats.org/officeDocument/2006/relationships/hyperlink" Target="https://golang.org/ref/spec#IdentifierList" TargetMode="External"/><Relationship Id="rId9" Type="http://schemas.openxmlformats.org/officeDocument/2006/relationships/hyperlink" Target="https://golang.org/ref/spec#string_li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hyperlink" Target="https://golang.org/ref/spec#TypeName" TargetMode="External"/><Relationship Id="rId3" Type="http://schemas.openxmlformats.org/officeDocument/2006/relationships/hyperlink" Target="https://golang.org/ref/spec#FieldDecl" TargetMode="External"/><Relationship Id="rId7" Type="http://schemas.openxmlformats.org/officeDocument/2006/relationships/hyperlink" Target="https://golang.org/ref/spec#Ta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golang.org/ref/spec#EmbeddedField" TargetMode="External"/><Relationship Id="rId5" Type="http://schemas.openxmlformats.org/officeDocument/2006/relationships/hyperlink" Target="https://golang.org/ref/spec#Type" TargetMode="External"/><Relationship Id="rId4" Type="http://schemas.openxmlformats.org/officeDocument/2006/relationships/hyperlink" Target="https://golang.org/ref/spec#IdentifierList" TargetMode="External"/><Relationship Id="rId9" Type="http://schemas.openxmlformats.org/officeDocument/2006/relationships/hyperlink" Target="https://golang.org/ref/spec#string_li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org/ref/spec#KeyTyp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olang.org/ref/spec#Type" TargetMode="External"/><Relationship Id="rId4" Type="http://schemas.openxmlformats.org/officeDocument/2006/relationships/hyperlink" Target="https://golang.org/ref/spec#ElementTyp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6097" y="4555077"/>
            <a:ext cx="12185902" cy="2287682"/>
          </a:xfrm>
          <a:prstGeom prst="rect">
            <a:avLst/>
          </a:prstGeom>
          <a:solidFill>
            <a:srgbClr val="8B0012"/>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1590">
              <a:solidFill>
                <a:srgbClr val="FFFFFF"/>
              </a:solidFill>
            </a:endParaRPr>
          </a:p>
        </p:txBody>
      </p:sp>
      <p:sp>
        <p:nvSpPr>
          <p:cNvPr id="2056" name="文本框 58"/>
          <p:cNvSpPr txBox="1">
            <a:spLocks noChangeArrowheads="1"/>
          </p:cNvSpPr>
          <p:nvPr/>
        </p:nvSpPr>
        <p:spPr bwMode="auto">
          <a:xfrm>
            <a:off x="394660" y="1697964"/>
            <a:ext cx="11402664" cy="8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r>
              <a:rPr lang="zh-CN" altLang="en-US" sz="4875" b="1" dirty="0">
                <a:solidFill>
                  <a:srgbClr val="9A0000"/>
                </a:solidFill>
                <a:latin typeface="微软雅黑" panose="020B0503020204020204" charset="-122"/>
                <a:ea typeface="微软雅黑" panose="020B0503020204020204" charset="-122"/>
              </a:rPr>
              <a:t>程序设计语言概论</a:t>
            </a:r>
            <a:endParaRPr lang="en-US" altLang="zh-CN" sz="4875" b="1" dirty="0">
              <a:solidFill>
                <a:srgbClr val="9A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690" y="397957"/>
            <a:ext cx="2908610" cy="816970"/>
          </a:xfrm>
          <a:prstGeom prst="rect">
            <a:avLst/>
          </a:prstGeom>
        </p:spPr>
      </p:pic>
      <p:sp>
        <p:nvSpPr>
          <p:cNvPr id="2" name="文本框 1"/>
          <p:cNvSpPr txBox="1"/>
          <p:nvPr/>
        </p:nvSpPr>
        <p:spPr>
          <a:xfrm>
            <a:off x="2742556" y="3118982"/>
            <a:ext cx="6706870" cy="508000"/>
          </a:xfrm>
          <a:prstGeom prst="rect">
            <a:avLst/>
          </a:prstGeom>
          <a:noFill/>
        </p:spPr>
        <p:txBody>
          <a:bodyPr wrap="none" rtlCol="0">
            <a:spAutoFit/>
          </a:bodyPr>
          <a:lstStyle/>
          <a:p>
            <a:pPr algn="ctr"/>
            <a:r>
              <a:rPr lang="en-US" altLang="zh-CN" sz="2710" b="1" dirty="0">
                <a:solidFill>
                  <a:srgbClr val="9A0000"/>
                </a:solidFill>
                <a:latin typeface="微软雅黑" panose="020B0503020204020204" charset="-122"/>
                <a:ea typeface="微软雅黑" panose="020B0503020204020204" charset="-122"/>
              </a:rPr>
              <a:t>Concepts of Programming Languages</a:t>
            </a:r>
          </a:p>
        </p:txBody>
      </p:sp>
      <p:sp>
        <p:nvSpPr>
          <p:cNvPr id="7" name="文本框 6"/>
          <p:cNvSpPr txBox="1"/>
          <p:nvPr/>
        </p:nvSpPr>
        <p:spPr>
          <a:xfrm>
            <a:off x="7279640" y="4555077"/>
            <a:ext cx="4302760" cy="2155190"/>
          </a:xfrm>
          <a:prstGeom prst="rect">
            <a:avLst/>
          </a:prstGeom>
          <a:noFill/>
        </p:spPr>
        <p:txBody>
          <a:bodyPr wrap="none" rtlCol="0">
            <a:spAutoFit/>
          </a:bodyPr>
          <a:lstStyle/>
          <a:p>
            <a:pPr algn="r">
              <a:lnSpc>
                <a:spcPct val="150000"/>
              </a:lnSpc>
            </a:pPr>
            <a:r>
              <a:rPr lang="zh-CN" altLang="en-US" sz="2440" b="1" dirty="0">
                <a:solidFill>
                  <a:schemeClr val="bg1"/>
                </a:solidFill>
                <a:latin typeface="微软雅黑" panose="020B0503020204020204" charset="-122"/>
                <a:ea typeface="微软雅黑" panose="020B0503020204020204" charset="-122"/>
              </a:rPr>
              <a:t>马秀莉</a:t>
            </a:r>
            <a:r>
              <a:rPr lang="en-US" altLang="zh-CN" sz="2440" b="1" dirty="0">
                <a:solidFill>
                  <a:schemeClr val="bg1"/>
                </a:solidFill>
                <a:latin typeface="微软雅黑" panose="020B0503020204020204" charset="-122"/>
                <a:ea typeface="微软雅黑" panose="020B0503020204020204" charset="-122"/>
              </a:rPr>
              <a:t>   </a:t>
            </a:r>
            <a:r>
              <a:rPr lang="en-US" altLang="zh-CN" sz="2440" b="1" dirty="0" err="1">
                <a:solidFill>
                  <a:schemeClr val="bg1"/>
                </a:solidFill>
                <a:latin typeface="微软雅黑" panose="020B0503020204020204" charset="-122"/>
                <a:ea typeface="微软雅黑" panose="020B0503020204020204" charset="-122"/>
              </a:rPr>
              <a:t>xlma@pku.edu.cn</a:t>
            </a:r>
            <a:endParaRPr lang="en-US" altLang="zh-CN" sz="2440" b="1" dirty="0">
              <a:solidFill>
                <a:schemeClr val="bg1"/>
              </a:solidFill>
              <a:latin typeface="微软雅黑" panose="020B0503020204020204" charset="-122"/>
              <a:ea typeface="微软雅黑" panose="020B0503020204020204" charset="-122"/>
            </a:endParaRPr>
          </a:p>
          <a:p>
            <a:pPr algn="r">
              <a:lnSpc>
                <a:spcPct val="150000"/>
              </a:lnSpc>
            </a:pPr>
            <a:r>
              <a:rPr lang="zh-CN" altLang="en-US" sz="2440" dirty="0">
                <a:solidFill>
                  <a:schemeClr val="bg1"/>
                </a:solidFill>
                <a:latin typeface="微软雅黑" panose="020B0503020204020204" charset="-122"/>
                <a:ea typeface="微软雅黑" panose="020B0503020204020204" charset="-122"/>
              </a:rPr>
              <a:t>信息科学技术学院 智能科学系</a:t>
            </a:r>
            <a:endParaRPr lang="en-US" altLang="zh-CN" sz="2440" dirty="0">
              <a:solidFill>
                <a:schemeClr val="bg1"/>
              </a:solidFill>
              <a:latin typeface="微软雅黑" panose="020B0503020204020204" charset="-122"/>
              <a:ea typeface="微软雅黑" panose="020B0503020204020204" charset="-122"/>
            </a:endParaRPr>
          </a:p>
          <a:p>
            <a:pPr algn="r">
              <a:lnSpc>
                <a:spcPct val="150000"/>
              </a:lnSpc>
            </a:pPr>
            <a:endParaRPr lang="en-US" altLang="zh-CN" sz="2440" dirty="0">
              <a:solidFill>
                <a:schemeClr val="bg1"/>
              </a:solidFill>
              <a:latin typeface="微软雅黑" panose="020B0503020204020204" charset="-122"/>
              <a:ea typeface="微软雅黑" panose="020B0503020204020204" charset="-122"/>
            </a:endParaRPr>
          </a:p>
          <a:p>
            <a:pPr algn="r"/>
            <a:endParaRPr lang="zh-CN" altLang="en-US" sz="244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10966"/>
    </mc:Choice>
    <mc:Fallback xmlns="">
      <p:transition spd="slow" advTm="109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27180"/>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记录（结构，</a:t>
            </a:r>
            <a:r>
              <a:rPr lang="en-US" altLang="zh-CN" sz="3200" b="1" dirty="0">
                <a:solidFill>
                  <a:prstClr val="black">
                    <a:lumMod val="65000"/>
                    <a:lumOff val="35000"/>
                  </a:prstClr>
                </a:solidFill>
                <a:ea typeface="微软雅黑" panose="020B0503020204020204" charset="-122"/>
                <a:sym typeface="Arial" panose="020B0604020202020204" pitchFamily="34" charset="0"/>
              </a:rPr>
              <a:t>Struct</a:t>
            </a:r>
            <a:r>
              <a:rPr lang="zh-CN" altLang="en-US" sz="3200" b="1" dirty="0">
                <a:solidFill>
                  <a:prstClr val="black">
                    <a:lumMod val="65000"/>
                    <a:lumOff val="35000"/>
                  </a:prstClr>
                </a:solidFill>
                <a:ea typeface="微软雅黑" panose="020B0503020204020204" charset="-122"/>
                <a:sym typeface="Arial" panose="020B0604020202020204" pitchFamily="34" charset="0"/>
              </a:rPr>
              <a:t>，</a:t>
            </a:r>
            <a:r>
              <a:rPr lang="en-US" altLang="zh-CN" sz="3200" b="1" dirty="0">
                <a:solidFill>
                  <a:prstClr val="black">
                    <a:lumMod val="65000"/>
                    <a:lumOff val="35000"/>
                  </a:prstClr>
                </a:solidFill>
                <a:ea typeface="微软雅黑" panose="020B0503020204020204" charset="-122"/>
                <a:sym typeface="Arial" panose="020B0604020202020204" pitchFamily="34" charset="0"/>
              </a:rPr>
              <a:t>record</a:t>
            </a:r>
            <a:r>
              <a:rPr lang="zh-CN" altLang="en-US" sz="3200" b="1" dirty="0">
                <a:solidFill>
                  <a:prstClr val="black">
                    <a:lumMod val="65000"/>
                    <a:lumOff val="35000"/>
                  </a:prstClr>
                </a:solidFill>
                <a:ea typeface="微软雅黑" panose="020B0503020204020204" charset="-122"/>
                <a:sym typeface="Arial" panose="020B0604020202020204" pitchFamily="34" charset="0"/>
              </a:rPr>
              <a:t>）</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a16="http://schemas.microsoft.com/office/drawing/2014/main" xmlns="" id="{379BB235-77DD-2649-AAFD-5AC9EB118D81}"/>
              </a:ext>
            </a:extLst>
          </p:cNvPr>
          <p:cNvSpPr txBox="1"/>
          <p:nvPr/>
        </p:nvSpPr>
        <p:spPr>
          <a:xfrm>
            <a:off x="657103" y="1203161"/>
            <a:ext cx="11039475" cy="4760919"/>
          </a:xfrm>
          <a:prstGeom prst="rect">
            <a:avLst/>
          </a:prstGeom>
          <a:noFill/>
        </p:spPr>
        <p:txBody>
          <a:bodyPr wrap="square" rtlCol="0">
            <a:spAutoFit/>
          </a:bodyPr>
          <a:lstStyle/>
          <a:p>
            <a:pPr marL="342900" indent="-342900">
              <a:lnSpc>
                <a:spcPct val="120000"/>
              </a:lnSpc>
              <a:buFont typeface="Wingdings" pitchFamily="2" charset="2"/>
              <a:buChar char="§"/>
            </a:pPr>
            <a:r>
              <a:rPr lang="zh-CN" altLang="en-US" sz="2400" b="1" dirty="0">
                <a:solidFill>
                  <a:srgbClr val="8B0012"/>
                </a:solidFill>
                <a:latin typeface="+mn-ea"/>
                <a:cs typeface="Microsoft Sans Serif" panose="020B0604020202020204" pitchFamily="34" charset="0"/>
              </a:rPr>
              <a:t>记录是由一些可能具有异构性的数据元素聚集成的单一实体，其中的各个数据元素（域，字段，</a:t>
            </a:r>
            <a:r>
              <a:rPr lang="en-US" altLang="zh-CN" sz="2400" b="1" dirty="0">
                <a:solidFill>
                  <a:srgbClr val="8B0012"/>
                </a:solidFill>
                <a:latin typeface="+mn-ea"/>
                <a:cs typeface="Microsoft Sans Serif" panose="020B0604020202020204" pitchFamily="34" charset="0"/>
              </a:rPr>
              <a:t>field</a:t>
            </a:r>
            <a:r>
              <a:rPr lang="zh-CN" altLang="en-US" sz="2400" b="1" dirty="0">
                <a:solidFill>
                  <a:srgbClr val="8B0012"/>
                </a:solidFill>
                <a:latin typeface="+mn-ea"/>
                <a:cs typeface="Microsoft Sans Serif" panose="020B0604020202020204" pitchFamily="34" charset="0"/>
              </a:rPr>
              <a:t>）用名字来标识</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对比：</a:t>
            </a:r>
            <a:r>
              <a:rPr lang="zh-CN" altLang="en-US" sz="2400" b="1" dirty="0">
                <a:solidFill>
                  <a:srgbClr val="0070C0"/>
                </a:solidFill>
                <a:latin typeface="SimSun" panose="02010600030101010101" pitchFamily="2" charset="-122"/>
                <a:ea typeface="SimSun" panose="02010600030101010101" pitchFamily="2" charset="-122"/>
              </a:rPr>
              <a:t>数组</a:t>
            </a:r>
            <a:r>
              <a:rPr lang="zh-CN" altLang="en-US" sz="2400" dirty="0">
                <a:latin typeface="SimSun" panose="02010600030101010101" pitchFamily="2" charset="-122"/>
                <a:ea typeface="SimSun" panose="02010600030101010101" pitchFamily="2" charset="-122"/>
              </a:rPr>
              <a:t>，元素同构，用索引引用元素</a:t>
            </a:r>
            <a:endParaRPr lang="en-US" altLang="zh-CN" sz="2400" dirty="0">
              <a:latin typeface="SimSun" panose="02010600030101010101" pitchFamily="2" charset="-122"/>
              <a:ea typeface="SimSun" panose="02010600030101010101" pitchFamily="2" charset="-122"/>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对比：</a:t>
            </a:r>
            <a:r>
              <a:rPr lang="zh-CN" altLang="en-US" sz="2400" b="1" dirty="0">
                <a:solidFill>
                  <a:srgbClr val="0070C0"/>
                </a:solidFill>
                <a:latin typeface="SimSun" panose="02010600030101010101" pitchFamily="2" charset="-122"/>
                <a:ea typeface="SimSun" panose="02010600030101010101" pitchFamily="2" charset="-122"/>
              </a:rPr>
              <a:t>关联数组</a:t>
            </a:r>
            <a:r>
              <a:rPr lang="zh-CN" altLang="en-US" sz="2400" dirty="0">
                <a:latin typeface="SimSun" panose="02010600030101010101" pitchFamily="2" charset="-122"/>
                <a:ea typeface="SimSun" panose="02010600030101010101" pitchFamily="2" charset="-122"/>
              </a:rPr>
              <a:t>，元素同构，用</a:t>
            </a:r>
            <a:r>
              <a:rPr lang="en-US" altLang="zh-CN" sz="2400" dirty="0">
                <a:latin typeface="SimSun" panose="02010600030101010101" pitchFamily="2" charset="-122"/>
                <a:ea typeface="SimSun" panose="02010600030101010101" pitchFamily="2" charset="-122"/>
              </a:rPr>
              <a:t>key</a:t>
            </a:r>
            <a:r>
              <a:rPr lang="zh-CN" altLang="en-US" sz="2400" dirty="0">
                <a:latin typeface="SimSun" panose="02010600030101010101" pitchFamily="2" charset="-122"/>
                <a:ea typeface="SimSun" panose="02010600030101010101" pitchFamily="2" charset="-122"/>
              </a:rPr>
              <a:t>引用元素</a:t>
            </a:r>
            <a:endParaRPr lang="en-US" altLang="zh-CN" sz="2400" dirty="0">
              <a:latin typeface="SimSun" panose="02010600030101010101" pitchFamily="2" charset="-122"/>
              <a:ea typeface="SimSun" panose="02010600030101010101" pitchFamily="2" charset="-122"/>
            </a:endParaRPr>
          </a:p>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设计记录时需考虑的问题</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如何引用记录中的数据？语法形式是什么？（不是索引，而是通过标识符）</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允许省略引用？</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允许哪些单元操作？</a:t>
            </a:r>
            <a:endParaRPr lang="en-US" altLang="zh-CN" sz="2400" dirty="0">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b="1" dirty="0">
              <a:solidFill>
                <a:srgbClr val="0070C0"/>
              </a:solidFill>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dirty="0">
              <a:latin typeface="SimSun" panose="02010600030101010101" pitchFamily="2" charset="-122"/>
              <a:ea typeface="SimSun" panose="02010600030101010101" pitchFamily="2" charset="-122"/>
            </a:endParaRPr>
          </a:p>
        </p:txBody>
      </p:sp>
      <p:sp>
        <p:nvSpPr>
          <p:cNvPr id="2" name="TextBox 1">
            <a:extLst>
              <a:ext uri="{FF2B5EF4-FFF2-40B4-BE49-F238E27FC236}">
                <a16:creationId xmlns:a16="http://schemas.microsoft.com/office/drawing/2014/main" xmlns="" id="{A7E793E6-76F9-184E-BD39-3EC8E09DBFCB}"/>
              </a:ext>
            </a:extLst>
          </p:cNvPr>
          <p:cNvSpPr txBox="1"/>
          <p:nvPr/>
        </p:nvSpPr>
        <p:spPr>
          <a:xfrm>
            <a:off x="6176840" y="4354894"/>
            <a:ext cx="5371978" cy="1975926"/>
          </a:xfrm>
          <a:prstGeom prst="rect">
            <a:avLst/>
          </a:prstGeom>
          <a:noFill/>
          <a:ln>
            <a:solidFill>
              <a:schemeClr val="accent1"/>
            </a:solidFill>
          </a:ln>
        </p:spPr>
        <p:txBody>
          <a:bodyPr wrap="square" rtlCol="0">
            <a:spAutoFit/>
          </a:bodyPr>
          <a:lstStyle/>
          <a:p>
            <a:pPr>
              <a:defRPr/>
            </a:pPr>
            <a:r>
              <a:rPr lang="en-US" altLang="zh-CN" b="1" dirty="0">
                <a:ea typeface="SimSun" charset="-122"/>
              </a:rPr>
              <a:t>BNF</a:t>
            </a:r>
            <a:endParaRPr lang="en-US" altLang="zh-CN" dirty="0">
              <a:ea typeface="SimSun" charset="-122"/>
            </a:endParaRPr>
          </a:p>
          <a:p>
            <a:pPr>
              <a:lnSpc>
                <a:spcPct val="120000"/>
              </a:lnSpc>
              <a:defRPr/>
            </a:pPr>
            <a:r>
              <a:rPr lang="en-US" altLang="zh-CN" dirty="0" err="1">
                <a:ea typeface="SimSun" charset="-122"/>
              </a:rPr>
              <a:t>StructType</a:t>
            </a:r>
            <a:r>
              <a:rPr lang="en-US" altLang="zh-CN" dirty="0">
                <a:ea typeface="SimSun" charset="-122"/>
              </a:rPr>
              <a:t> = "struct" "{" { </a:t>
            </a:r>
            <a:r>
              <a:rPr lang="en-US" altLang="zh-CN" dirty="0">
                <a:ea typeface="SimSun" charset="-122"/>
                <a:hlinkClick r:id="rId3">
                  <a:extLst>
                    <a:ext uri="{A12FA001-AC4F-418D-AE19-62706E023703}">
                      <ahyp:hlinkClr xmlns:ahyp="http://schemas.microsoft.com/office/drawing/2018/hyperlinkcolor" xmlns="" val="tx"/>
                    </a:ext>
                  </a:extLst>
                </a:hlinkClick>
              </a:rPr>
              <a:t>FieldDecl</a:t>
            </a:r>
            <a:r>
              <a:rPr lang="en-US" altLang="zh-CN" dirty="0">
                <a:ea typeface="SimSun" charset="-122"/>
              </a:rPr>
              <a:t> ";" } "}" . </a:t>
            </a:r>
          </a:p>
          <a:p>
            <a:pPr>
              <a:lnSpc>
                <a:spcPct val="120000"/>
              </a:lnSpc>
              <a:defRPr/>
            </a:pPr>
            <a:r>
              <a:rPr lang="en-US" altLang="zh-CN" dirty="0" err="1">
                <a:ea typeface="SimSun" charset="-122"/>
              </a:rPr>
              <a:t>FieldDecl</a:t>
            </a:r>
            <a:r>
              <a:rPr lang="en-US" altLang="zh-CN" dirty="0">
                <a:ea typeface="SimSun" charset="-122"/>
              </a:rPr>
              <a:t> = (</a:t>
            </a:r>
            <a:r>
              <a:rPr lang="en-US" altLang="zh-CN" dirty="0">
                <a:ea typeface="SimSun" charset="-122"/>
                <a:hlinkClick r:id="rId4">
                  <a:extLst>
                    <a:ext uri="{A12FA001-AC4F-418D-AE19-62706E023703}">
                      <ahyp:hlinkClr xmlns:ahyp="http://schemas.microsoft.com/office/drawing/2018/hyperlinkcolor" xmlns="" val="tx"/>
                    </a:ext>
                  </a:extLst>
                </a:hlinkClick>
              </a:rPr>
              <a:t>IdentifierList</a:t>
            </a:r>
            <a:r>
              <a:rPr lang="en-US" altLang="zh-CN" dirty="0">
                <a:ea typeface="SimSun" charset="-122"/>
              </a:rPr>
              <a:t> </a:t>
            </a:r>
            <a:r>
              <a:rPr lang="en-US" altLang="zh-CN" dirty="0">
                <a:ea typeface="SimSun" charset="-122"/>
                <a:hlinkClick r:id="rId5">
                  <a:extLst>
                    <a:ext uri="{A12FA001-AC4F-418D-AE19-62706E023703}">
                      <ahyp:hlinkClr xmlns:ahyp="http://schemas.microsoft.com/office/drawing/2018/hyperlinkcolor" xmlns="" val="tx"/>
                    </a:ext>
                  </a:extLst>
                </a:hlinkClick>
              </a:rPr>
              <a:t>Type</a:t>
            </a:r>
            <a:r>
              <a:rPr lang="en-US" altLang="zh-CN" dirty="0">
                <a:ea typeface="SimSun" charset="-122"/>
              </a:rPr>
              <a:t> | </a:t>
            </a:r>
            <a:r>
              <a:rPr lang="en-US" altLang="zh-CN" dirty="0">
                <a:ea typeface="SimSun" charset="-122"/>
                <a:hlinkClick r:id="rId6">
                  <a:extLst>
                    <a:ext uri="{A12FA001-AC4F-418D-AE19-62706E023703}">
                      <ahyp:hlinkClr xmlns:ahyp="http://schemas.microsoft.com/office/drawing/2018/hyperlinkcolor" xmlns="" val="tx"/>
                    </a:ext>
                  </a:extLst>
                </a:hlinkClick>
              </a:rPr>
              <a:t>EmbeddedField</a:t>
            </a:r>
            <a:r>
              <a:rPr lang="en-US" altLang="zh-CN" dirty="0">
                <a:ea typeface="SimSun" charset="-122"/>
              </a:rPr>
              <a:t>) [ </a:t>
            </a:r>
            <a:r>
              <a:rPr lang="en-US" altLang="zh-CN" dirty="0">
                <a:ea typeface="SimSun" charset="-122"/>
                <a:hlinkClick r:id="rId7">
                  <a:extLst>
                    <a:ext uri="{A12FA001-AC4F-418D-AE19-62706E023703}">
                      <ahyp:hlinkClr xmlns:ahyp="http://schemas.microsoft.com/office/drawing/2018/hyperlinkcolor" xmlns="" val="tx"/>
                    </a:ext>
                  </a:extLst>
                </a:hlinkClick>
              </a:rPr>
              <a:t>Tag</a:t>
            </a:r>
            <a:r>
              <a:rPr lang="en-US" altLang="zh-CN" dirty="0">
                <a:ea typeface="SimSun" charset="-122"/>
              </a:rPr>
              <a:t> ] . </a:t>
            </a:r>
          </a:p>
          <a:p>
            <a:pPr>
              <a:lnSpc>
                <a:spcPct val="120000"/>
              </a:lnSpc>
              <a:defRPr/>
            </a:pPr>
            <a:r>
              <a:rPr lang="en-US" altLang="zh-CN" dirty="0" err="1">
                <a:ea typeface="SimSun" charset="-122"/>
              </a:rPr>
              <a:t>EmbeddedField</a:t>
            </a:r>
            <a:r>
              <a:rPr lang="en-US" altLang="zh-CN" dirty="0">
                <a:ea typeface="SimSun" charset="-122"/>
              </a:rPr>
              <a:t> = [ "*" ] </a:t>
            </a:r>
            <a:r>
              <a:rPr lang="en-US" altLang="zh-CN" dirty="0">
                <a:ea typeface="SimSun" charset="-122"/>
                <a:hlinkClick r:id="rId8">
                  <a:extLst>
                    <a:ext uri="{A12FA001-AC4F-418D-AE19-62706E023703}">
                      <ahyp:hlinkClr xmlns:ahyp="http://schemas.microsoft.com/office/drawing/2018/hyperlinkcolor" xmlns="" val="tx"/>
                    </a:ext>
                  </a:extLst>
                </a:hlinkClick>
              </a:rPr>
              <a:t>TypeName</a:t>
            </a:r>
            <a:r>
              <a:rPr lang="en-US" altLang="zh-CN" dirty="0">
                <a:ea typeface="SimSun" charset="-122"/>
              </a:rPr>
              <a:t> . </a:t>
            </a:r>
          </a:p>
          <a:p>
            <a:pPr>
              <a:lnSpc>
                <a:spcPct val="120000"/>
              </a:lnSpc>
              <a:defRPr/>
            </a:pPr>
            <a:r>
              <a:rPr lang="en-US" altLang="zh-CN" dirty="0">
                <a:ea typeface="SimSun" charset="-122"/>
              </a:rPr>
              <a:t>Tag = </a:t>
            </a:r>
            <a:r>
              <a:rPr lang="en-US" altLang="zh-CN" dirty="0">
                <a:ea typeface="SimSun" charset="-122"/>
                <a:hlinkClick r:id="rId9">
                  <a:extLst>
                    <a:ext uri="{A12FA001-AC4F-418D-AE19-62706E023703}">
                      <ahyp:hlinkClr xmlns:ahyp="http://schemas.microsoft.com/office/drawing/2018/hyperlinkcolor" xmlns="" val="tx"/>
                    </a:ext>
                  </a:extLst>
                </a:hlinkClick>
              </a:rPr>
              <a:t>string_lit</a:t>
            </a:r>
            <a:r>
              <a:rPr lang="en-US" altLang="zh-CN" dirty="0">
                <a:ea typeface="SimSun" charset="-122"/>
              </a:rPr>
              <a:t> . </a:t>
            </a:r>
            <a:endParaRPr lang="zh-CN" altLang="en-US" dirty="0">
              <a:ea typeface="SimSun" charset="-122"/>
            </a:endParaRPr>
          </a:p>
          <a:p>
            <a:endParaRPr lang="en-US" dirty="0"/>
          </a:p>
        </p:txBody>
      </p:sp>
    </p:spTree>
    <p:extLst>
      <p:ext uri="{BB962C8B-B14F-4D97-AF65-F5344CB8AC3E}">
        <p14:creationId xmlns:p14="http://schemas.microsoft.com/office/powerpoint/2010/main" val="293171087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47646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记录的声明</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907351"/>
            <a:ext cx="10467769" cy="4169988"/>
          </a:xfrm>
          <a:prstGeom prst="rect">
            <a:avLst/>
          </a:prstGeom>
          <a:noFill/>
        </p:spPr>
        <p:txBody>
          <a:bodyPr wrap="square" rtlCol="0">
            <a:spAutoFit/>
          </a:bodyPr>
          <a:lstStyle/>
          <a:p>
            <a:pPr indent="-342900">
              <a:lnSpc>
                <a:spcPct val="200000"/>
              </a:lnSpc>
              <a:buFont typeface="Wingdings" pitchFamily="2" charset="2"/>
              <a:buChar char="§"/>
            </a:pPr>
            <a:r>
              <a:rPr lang="en-US" altLang="zh-CN" sz="2400" b="1" dirty="0">
                <a:ea typeface="宋体" panose="02010600030101010101" pitchFamily="2" charset="-122"/>
              </a:rPr>
              <a:t>COBOL</a:t>
            </a:r>
            <a:r>
              <a:rPr lang="zh-CN" altLang="en-US" sz="2400" b="1" dirty="0">
                <a:ea typeface="宋体" panose="02010600030101010101" pitchFamily="2" charset="-122"/>
              </a:rPr>
              <a:t>使用层号来表现嵌套记录</a:t>
            </a:r>
          </a:p>
          <a:p>
            <a:pPr lvl="1"/>
            <a:r>
              <a:rPr lang="en-US" altLang="zh-CN" sz="2400" dirty="0">
                <a:latin typeface="Courier New" panose="02070309020205020404" pitchFamily="49" charset="0"/>
              </a:rPr>
              <a:t>01 EMP-REC.</a:t>
            </a:r>
          </a:p>
          <a:p>
            <a:pPr lvl="1"/>
            <a:r>
              <a:rPr lang="en-US" altLang="zh-CN" sz="2400" dirty="0">
                <a:latin typeface="Courier New" panose="02070309020205020404" pitchFamily="49" charset="0"/>
              </a:rPr>
              <a:t>   02 EMP-NAME.</a:t>
            </a:r>
          </a:p>
          <a:p>
            <a:pPr lvl="1"/>
            <a:r>
              <a:rPr lang="en-US" altLang="zh-CN" sz="2400" dirty="0">
                <a:latin typeface="Courier New" panose="02070309020205020404" pitchFamily="49" charset="0"/>
              </a:rPr>
              <a:t>      05 FIRST PIC X(20).</a:t>
            </a:r>
          </a:p>
          <a:p>
            <a:pPr lvl="1"/>
            <a:r>
              <a:rPr lang="en-US" altLang="zh-CN" sz="2400" dirty="0">
                <a:latin typeface="Courier New" panose="02070309020205020404" pitchFamily="49" charset="0"/>
              </a:rPr>
              <a:t>      05 MID   PIC X(10).</a:t>
            </a:r>
          </a:p>
          <a:p>
            <a:pPr lvl="1"/>
            <a:r>
              <a:rPr lang="en-US" altLang="zh-CN" sz="2400" dirty="0">
                <a:latin typeface="Courier New" panose="02070309020205020404" pitchFamily="49" charset="0"/>
              </a:rPr>
              <a:t>      05 LAST  PIC X(20).</a:t>
            </a:r>
          </a:p>
          <a:p>
            <a:pPr lvl="1"/>
            <a:r>
              <a:rPr lang="en-US" altLang="zh-CN" sz="2400" dirty="0">
                <a:latin typeface="Courier New" panose="02070309020205020404" pitchFamily="49" charset="0"/>
              </a:rPr>
              <a:t>   02 HOURLY-RATE PIC 99V99.</a:t>
            </a:r>
            <a:endParaRPr lang="en-US" altLang="zh-CN" sz="2400" dirty="0"/>
          </a:p>
          <a:p>
            <a:pPr indent="-342900">
              <a:lnSpc>
                <a:spcPct val="200000"/>
              </a:lnSpc>
              <a:buClr>
                <a:schemeClr val="accent5"/>
              </a:buClr>
              <a:buFont typeface="Wingdings" pitchFamily="2" charset="2"/>
              <a:buChar char="§"/>
            </a:pPr>
            <a:r>
              <a:rPr lang="zh-CN" altLang="en-US" sz="2400" b="1" dirty="0">
                <a:ea typeface="宋体" panose="02010600030101010101" pitchFamily="2" charset="-122"/>
              </a:rPr>
              <a:t>其他的语言使用递归定义</a:t>
            </a:r>
            <a:endParaRPr lang="en-US" altLang="zh-CN" sz="2400" b="1" dirty="0">
              <a:ea typeface="宋体" panose="02010600030101010101" pitchFamily="2" charset="-122"/>
            </a:endParaRPr>
          </a:p>
          <a:p>
            <a:pPr marL="800100" lvl="1" indent="-342900">
              <a:lnSpc>
                <a:spcPct val="120000"/>
              </a:lnSpc>
              <a:buClr>
                <a:schemeClr val="accent5"/>
              </a:buClr>
              <a:buFont typeface="Wingdings" pitchFamily="2" charset="2"/>
              <a:buChar char="§"/>
            </a:pPr>
            <a:r>
              <a:rPr lang="en-US" altLang="zh-CN" sz="2400" b="1" dirty="0">
                <a:latin typeface="SimSun" panose="02010600030101010101" pitchFamily="2" charset="-122"/>
                <a:ea typeface="SimSun" panose="02010600030101010101" pitchFamily="2" charset="-122"/>
              </a:rPr>
              <a:t>Ada</a:t>
            </a:r>
            <a:r>
              <a:rPr lang="zh-CN" altLang="en-US" sz="2400" b="1" dirty="0">
                <a:latin typeface="SimSun" panose="02010600030101010101" pitchFamily="2" charset="-122"/>
                <a:ea typeface="SimSun" panose="02010600030101010101" pitchFamily="2" charset="-122"/>
              </a:rPr>
              <a:t>通过将一个记录声明嵌套于另一个记录声明，来说明记录的结构</a:t>
            </a:r>
          </a:p>
        </p:txBody>
      </p:sp>
    </p:spTree>
    <p:extLst>
      <p:ext uri="{BB962C8B-B14F-4D97-AF65-F5344CB8AC3E}">
        <p14:creationId xmlns:p14="http://schemas.microsoft.com/office/powerpoint/2010/main" val="314667405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11" name="TextBox 8">
            <a:extLst>
              <a:ext uri="{FF2B5EF4-FFF2-40B4-BE49-F238E27FC236}">
                <a16:creationId xmlns:a16="http://schemas.microsoft.com/office/drawing/2014/main" xmlns="" id="{37E21D30-0E30-0A46-8D66-26EA3492476B}"/>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记录域（</a:t>
            </a:r>
            <a:r>
              <a:rPr lang="en-US" altLang="zh-CN" sz="2800" b="1" dirty="0">
                <a:solidFill>
                  <a:prstClr val="black">
                    <a:lumMod val="65000"/>
                    <a:lumOff val="35000"/>
                  </a:prstClr>
                </a:solidFill>
                <a:ea typeface="微软雅黑" panose="020B0503020204020204" charset="-122"/>
                <a:sym typeface="Arial" panose="020B0604020202020204" pitchFamily="34" charset="0"/>
              </a:rPr>
              <a:t>field</a:t>
            </a:r>
            <a:r>
              <a:rPr lang="zh-CN" altLang="en-US" sz="2800" b="1" dirty="0">
                <a:solidFill>
                  <a:prstClr val="black">
                    <a:lumMod val="65000"/>
                    <a:lumOff val="35000"/>
                  </a:prstClr>
                </a:solidFill>
                <a:ea typeface="微软雅黑" panose="020B0503020204020204" charset="-122"/>
                <a:sym typeface="Arial" panose="020B0604020202020204" pitchFamily="34" charset="0"/>
              </a:rPr>
              <a:t>）的引用</a:t>
            </a:r>
          </a:p>
        </p:txBody>
      </p:sp>
      <p:sp>
        <p:nvSpPr>
          <p:cNvPr id="12" name="文本框 8">
            <a:extLst>
              <a:ext uri="{FF2B5EF4-FFF2-40B4-BE49-F238E27FC236}">
                <a16:creationId xmlns:a16="http://schemas.microsoft.com/office/drawing/2014/main" xmlns="" id="{E68CF9E4-474D-F34A-8159-49EE76D5F4A6}"/>
              </a:ext>
            </a:extLst>
          </p:cNvPr>
          <p:cNvSpPr txBox="1"/>
          <p:nvPr/>
        </p:nvSpPr>
        <p:spPr>
          <a:xfrm>
            <a:off x="657430" y="1242010"/>
            <a:ext cx="9985169" cy="4834785"/>
          </a:xfrm>
          <a:prstGeom prst="rect">
            <a:avLst/>
          </a:prstGeom>
          <a:noFill/>
        </p:spPr>
        <p:txBody>
          <a:bodyPr wrap="square" rtlCol="0">
            <a:spAutoFit/>
          </a:bodyPr>
          <a:lstStyle/>
          <a:p>
            <a:pPr indent="-342900">
              <a:lnSpc>
                <a:spcPct val="200000"/>
              </a:lnSpc>
              <a:buClr>
                <a:schemeClr val="accent5"/>
              </a:buClr>
              <a:buFont typeface="Wingdings" pitchFamily="2" charset="2"/>
              <a:buChar char="§"/>
            </a:pPr>
            <a:r>
              <a:rPr lang="en-US" altLang="zh-CN" sz="2800" b="1" dirty="0">
                <a:solidFill>
                  <a:srgbClr val="002060"/>
                </a:solidFill>
                <a:latin typeface="+mn-ea"/>
                <a:ea typeface="宋体" panose="02010600030101010101" pitchFamily="2" charset="-122"/>
                <a:cs typeface="Microsoft Sans Serif" panose="020B0604020202020204" pitchFamily="34" charset="0"/>
              </a:rPr>
              <a:t>COBOL</a:t>
            </a:r>
            <a:endParaRPr lang="zh-CN" altLang="en-US" sz="28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en-US" altLang="zh-CN" sz="2400" dirty="0" err="1"/>
              <a:t>field_name</a:t>
            </a:r>
            <a:r>
              <a:rPr lang="en-US" altLang="zh-CN" sz="2400" dirty="0"/>
              <a:t> OF record_name_1 OF ... OF </a:t>
            </a:r>
            <a:r>
              <a:rPr lang="en-US" altLang="zh-CN" sz="2400" dirty="0" err="1"/>
              <a:t>record_name_n</a:t>
            </a:r>
            <a:r>
              <a:rPr lang="en-US" altLang="zh-CN" sz="2400" dirty="0"/>
              <a:t> </a:t>
            </a:r>
            <a:endParaRPr lang="zh-CN" altLang="en-US" sz="2400" b="1" dirty="0">
              <a:solidFill>
                <a:srgbClr val="8B0012"/>
              </a:solidFill>
              <a:latin typeface="SimSun" panose="02010600030101010101" pitchFamily="2" charset="-122"/>
              <a:ea typeface="SimSun" panose="02010600030101010101" pitchFamily="2" charset="-122"/>
            </a:endParaRPr>
          </a:p>
          <a:p>
            <a:pPr indent="-342900">
              <a:lnSpc>
                <a:spcPct val="200000"/>
              </a:lnSpc>
              <a:buClr>
                <a:schemeClr val="accent5"/>
              </a:buClr>
              <a:buFont typeface="Wingdings" pitchFamily="2" charset="2"/>
              <a:buChar char="§"/>
            </a:pPr>
            <a:r>
              <a:rPr lang="zh-CN" altLang="en-US" sz="2800" b="1" dirty="0">
                <a:solidFill>
                  <a:srgbClr val="002060"/>
                </a:solidFill>
                <a:latin typeface="+mn-ea"/>
                <a:ea typeface="宋体" panose="02010600030101010101" pitchFamily="2" charset="-122"/>
                <a:cs typeface="Microsoft Sans Serif" panose="020B0604020202020204" pitchFamily="34" charset="0"/>
              </a:rPr>
              <a:t>其他语言（点表示法）</a:t>
            </a:r>
            <a:endParaRPr lang="en-US" altLang="zh-CN" sz="28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en-US" altLang="zh-CN" sz="2400" dirty="0"/>
              <a:t>record_name_1.record_name_2. ... .</a:t>
            </a:r>
            <a:r>
              <a:rPr lang="en-US" altLang="zh-CN" sz="2400" dirty="0" err="1"/>
              <a:t>record_name_n.field_name</a:t>
            </a:r>
            <a:endParaRPr lang="en-US" altLang="zh-CN" sz="2400" dirty="0"/>
          </a:p>
          <a:p>
            <a:pPr indent="-342900">
              <a:lnSpc>
                <a:spcPct val="200000"/>
              </a:lnSpc>
              <a:buClr>
                <a:schemeClr val="accent5"/>
              </a:buClr>
              <a:buFont typeface="Wingdings" pitchFamily="2" charset="2"/>
              <a:buChar char="§"/>
            </a:pPr>
            <a:r>
              <a:rPr lang="zh-CN" altLang="en-US" sz="2800" b="1" dirty="0">
                <a:solidFill>
                  <a:srgbClr val="002060"/>
                </a:solidFill>
                <a:latin typeface="+mn-ea"/>
                <a:ea typeface="宋体" panose="02010600030101010101" pitchFamily="2" charset="-122"/>
                <a:cs typeface="Microsoft Sans Serif" panose="020B0604020202020204" pitchFamily="34" charset="0"/>
              </a:rPr>
              <a:t>引用是否完全</a:t>
            </a:r>
            <a:endParaRPr lang="en-US" altLang="zh-CN" sz="2800" b="1" dirty="0">
              <a:solidFill>
                <a:srgbClr val="002060"/>
              </a:solidFill>
              <a:latin typeface="+mn-ea"/>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完全限定引用：必须包括所有的中间记录名字</a:t>
            </a:r>
          </a:p>
          <a:p>
            <a:pPr marL="800100" lvl="1" indent="-342900">
              <a:lnSpc>
                <a:spcPct val="12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省略引用：必须有域名，但允许省略部分或全部记录名，只要不引起歧义即可</a:t>
            </a:r>
          </a:p>
        </p:txBody>
      </p:sp>
    </p:spTree>
    <p:extLst>
      <p:ext uri="{BB962C8B-B14F-4D97-AF65-F5344CB8AC3E}">
        <p14:creationId xmlns:p14="http://schemas.microsoft.com/office/powerpoint/2010/main" val="136479471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11" name="TextBox 8">
            <a:extLst>
              <a:ext uri="{FF2B5EF4-FFF2-40B4-BE49-F238E27FC236}">
                <a16:creationId xmlns:a16="http://schemas.microsoft.com/office/drawing/2014/main" xmlns="" id="{37E21D30-0E30-0A46-8D66-26EA3492476B}"/>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记录操作</a:t>
            </a:r>
          </a:p>
        </p:txBody>
      </p:sp>
      <p:sp>
        <p:nvSpPr>
          <p:cNvPr id="12" name="文本框 8">
            <a:extLst>
              <a:ext uri="{FF2B5EF4-FFF2-40B4-BE49-F238E27FC236}">
                <a16:creationId xmlns:a16="http://schemas.microsoft.com/office/drawing/2014/main" xmlns="" id="{E68CF9E4-474D-F34A-8159-49EE76D5F4A6}"/>
              </a:ext>
            </a:extLst>
          </p:cNvPr>
          <p:cNvSpPr txBox="1"/>
          <p:nvPr/>
        </p:nvSpPr>
        <p:spPr>
          <a:xfrm>
            <a:off x="762659" y="1111576"/>
            <a:ext cx="11039474" cy="5670655"/>
          </a:xfrm>
          <a:prstGeom prst="rect">
            <a:avLst/>
          </a:prstGeom>
          <a:noFill/>
        </p:spPr>
        <p:txBody>
          <a:bodyPr wrap="square" rtlCol="0">
            <a:spAutoFit/>
          </a:bodyPr>
          <a:lstStyle/>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赋值</a:t>
            </a:r>
          </a:p>
          <a:p>
            <a:pPr marL="800100" lvl="1" indent="-342900">
              <a:lnSpc>
                <a:spcPct val="120000"/>
              </a:lnSpc>
              <a:buClr>
                <a:schemeClr val="accent5"/>
              </a:buClr>
              <a:buFont typeface="Wingdings" pitchFamily="2" charset="2"/>
              <a:buChar char="§"/>
            </a:pPr>
            <a:r>
              <a:rPr lang="en-US" altLang="zh-CN" sz="2400" b="1" dirty="0">
                <a:ea typeface="宋体" panose="02010600030101010101" pitchFamily="2" charset="-122"/>
              </a:rPr>
              <a:t>Pascal</a:t>
            </a:r>
            <a:r>
              <a:rPr lang="zh-CN" altLang="en-US" sz="2400" b="1" dirty="0">
                <a:ea typeface="宋体" panose="02010600030101010101" pitchFamily="2" charset="-122"/>
              </a:rPr>
              <a:t>、</a:t>
            </a:r>
            <a:r>
              <a:rPr lang="en-US" altLang="zh-CN" sz="2400" b="1" dirty="0">
                <a:ea typeface="宋体" panose="02010600030101010101" pitchFamily="2" charset="-122"/>
              </a:rPr>
              <a:t>Ada</a:t>
            </a:r>
            <a:r>
              <a:rPr lang="zh-CN" altLang="en-US" sz="2400" b="1" dirty="0">
                <a:ea typeface="宋体" panose="02010600030101010101" pitchFamily="2" charset="-122"/>
              </a:rPr>
              <a:t>和</a:t>
            </a:r>
            <a:r>
              <a:rPr lang="en-US" altLang="zh-CN" sz="2400" b="1" dirty="0">
                <a:ea typeface="宋体" panose="02010600030101010101" pitchFamily="2" charset="-122"/>
              </a:rPr>
              <a:t>C</a:t>
            </a:r>
            <a:r>
              <a:rPr lang="zh-CN" altLang="en-US" sz="2400" b="1" dirty="0">
                <a:ea typeface="宋体" panose="02010600030101010101" pitchFamily="2" charset="-122"/>
              </a:rPr>
              <a:t>允许进行赋值，前提是类型相同</a:t>
            </a:r>
            <a:endParaRPr lang="en-US" altLang="zh-CN" sz="2400" b="1" dirty="0">
              <a:ea typeface="宋体" panose="02010600030101010101" pitchFamily="2" charset="-122"/>
            </a:endParaRP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Ada</a:t>
            </a:r>
            <a:r>
              <a:rPr lang="zh-CN" altLang="en-US" sz="2400" b="1" dirty="0">
                <a:ea typeface="宋体" panose="02010600030101010101" pitchFamily="2" charset="-122"/>
              </a:rPr>
              <a:t>中，右边的值可以是聚集常值</a:t>
            </a:r>
          </a:p>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初始化</a:t>
            </a:r>
            <a:endParaRPr lang="en-US" altLang="zh-CN" sz="24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en-US" altLang="zh-CN" sz="2400" b="1" dirty="0">
                <a:ea typeface="宋体" panose="02010600030101010101" pitchFamily="2" charset="-122"/>
              </a:rPr>
              <a:t>Ada</a:t>
            </a:r>
            <a:r>
              <a:rPr lang="zh-CN" altLang="en-US" sz="2400" b="1" dirty="0">
                <a:ea typeface="宋体" panose="02010600030101010101" pitchFamily="2" charset="-122"/>
              </a:rPr>
              <a:t>中允许使用聚集常值来初始化一个记录</a:t>
            </a:r>
            <a:endParaRPr lang="en-US" altLang="zh-CN" sz="2400" b="1" dirty="0">
              <a:ea typeface="宋体" panose="02010600030101010101" pitchFamily="2" charset="-122"/>
            </a:endParaRPr>
          </a:p>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比较</a:t>
            </a:r>
            <a:endParaRPr lang="en-US" altLang="zh-CN" sz="24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在</a:t>
            </a:r>
            <a:r>
              <a:rPr lang="en-US" altLang="zh-CN" sz="2400" b="1" dirty="0">
                <a:ea typeface="宋体" panose="02010600030101010101" pitchFamily="2" charset="-122"/>
              </a:rPr>
              <a:t>Ada</a:t>
            </a:r>
            <a:r>
              <a:rPr lang="zh-CN" altLang="en-US" sz="2400" b="1" dirty="0">
                <a:ea typeface="宋体" panose="02010600030101010101" pitchFamily="2" charset="-122"/>
              </a:rPr>
              <a:t>中，为</a:t>
            </a:r>
            <a:r>
              <a:rPr lang="en-US" altLang="zh-CN" sz="2400" b="1" dirty="0">
                <a:ea typeface="宋体" panose="02010600030101010101" pitchFamily="2" charset="-122"/>
              </a:rPr>
              <a:t>=</a:t>
            </a:r>
            <a:r>
              <a:rPr lang="zh-CN" altLang="en-US" sz="2400" b="1" dirty="0">
                <a:ea typeface="宋体" panose="02010600030101010101" pitchFamily="2" charset="-122"/>
              </a:rPr>
              <a:t>和</a:t>
            </a:r>
            <a:r>
              <a:rPr lang="en-US" altLang="zh-CN" sz="2400" b="1" dirty="0">
                <a:ea typeface="宋体" panose="02010600030101010101" pitchFamily="2" charset="-122"/>
              </a:rPr>
              <a:t>/=</a:t>
            </a:r>
            <a:r>
              <a:rPr lang="zh-CN" altLang="en-US" sz="2400" b="1" dirty="0">
                <a:ea typeface="宋体" panose="02010600030101010101" pitchFamily="2" charset="-122"/>
              </a:rPr>
              <a:t>；一个操作数可以是聚集常值</a:t>
            </a:r>
            <a:endParaRPr lang="en-US" altLang="zh-CN" sz="2400" b="1" dirty="0">
              <a:ea typeface="宋体" panose="02010600030101010101" pitchFamily="2" charset="-122"/>
            </a:endParaRPr>
          </a:p>
          <a:p>
            <a:pPr indent="-342900">
              <a:lnSpc>
                <a:spcPct val="200000"/>
              </a:lnSpc>
              <a:buClr>
                <a:schemeClr val="accent5"/>
              </a:buClr>
              <a:buFont typeface="Wingdings" pitchFamily="2" charset="2"/>
              <a:buChar char="§"/>
            </a:pPr>
            <a:r>
              <a:rPr lang="zh-CN" altLang="en-US" sz="2400" b="1" dirty="0">
                <a:solidFill>
                  <a:srgbClr val="002060"/>
                </a:solidFill>
                <a:latin typeface="+mn-ea"/>
                <a:ea typeface="宋体" panose="02010600030101010101" pitchFamily="2" charset="-122"/>
                <a:cs typeface="Microsoft Sans Serif" panose="020B0604020202020204" pitchFamily="34" charset="0"/>
              </a:rPr>
              <a:t>对应值转移</a:t>
            </a:r>
            <a:endParaRPr lang="en-US" altLang="zh-CN" sz="2400" b="1" dirty="0">
              <a:solidFill>
                <a:srgbClr val="002060"/>
              </a:solidFill>
              <a:latin typeface="+mn-ea"/>
              <a:ea typeface="宋体" panose="02010600030101010101" pitchFamily="2" charset="-122"/>
              <a:cs typeface="Microsoft Sans Serif" panose="020B0604020202020204" pitchFamily="34" charset="0"/>
            </a:endParaRPr>
          </a:p>
          <a:p>
            <a:pPr marL="800100" lvl="1" indent="-342900">
              <a:lnSpc>
                <a:spcPct val="120000"/>
              </a:lnSpc>
              <a:buClr>
                <a:schemeClr val="accent5"/>
              </a:buClr>
              <a:buFont typeface="Wingdings" pitchFamily="2" charset="2"/>
              <a:buChar char="§"/>
            </a:pPr>
            <a:r>
              <a:rPr lang="en-US" altLang="zh-CN" sz="2400" b="1" dirty="0">
                <a:ea typeface="宋体" panose="02010600030101010101" pitchFamily="2" charset="-122"/>
              </a:rPr>
              <a:t>COBOL</a:t>
            </a:r>
            <a:r>
              <a:rPr lang="zh-CN" altLang="en-US" sz="2400" b="1" dirty="0">
                <a:ea typeface="宋体" panose="02010600030101010101" pitchFamily="2" charset="-122"/>
              </a:rPr>
              <a:t>提供</a:t>
            </a:r>
            <a:r>
              <a:rPr lang="en-US" altLang="zh-CN" sz="2400" b="1" dirty="0">
                <a:ea typeface="宋体" panose="02010600030101010101" pitchFamily="2" charset="-122"/>
              </a:rPr>
              <a:t>MOVE CORRESPONDING</a:t>
            </a:r>
            <a:r>
              <a:rPr lang="zh-CN" altLang="en-US" sz="2400" b="1" dirty="0">
                <a:ea typeface="宋体" panose="02010600030101010101" pitchFamily="2" charset="-122"/>
              </a:rPr>
              <a:t>，可以将源记录中的所有字段移动到目的记录中的具有同样名字的字段中</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277720539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11" name="TextBox 8">
            <a:extLst>
              <a:ext uri="{FF2B5EF4-FFF2-40B4-BE49-F238E27FC236}">
                <a16:creationId xmlns:a16="http://schemas.microsoft.com/office/drawing/2014/main" xmlns="" id="{37E21D30-0E30-0A46-8D66-26EA3492476B}"/>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记录操作（续）</a:t>
            </a:r>
          </a:p>
        </p:txBody>
      </p:sp>
      <p:sp>
        <p:nvSpPr>
          <p:cNvPr id="12" name="文本框 8">
            <a:extLst>
              <a:ext uri="{FF2B5EF4-FFF2-40B4-BE49-F238E27FC236}">
                <a16:creationId xmlns:a16="http://schemas.microsoft.com/office/drawing/2014/main" xmlns="" id="{E68CF9E4-474D-F34A-8159-49EE76D5F4A6}"/>
              </a:ext>
            </a:extLst>
          </p:cNvPr>
          <p:cNvSpPr txBox="1"/>
          <p:nvPr/>
        </p:nvSpPr>
        <p:spPr>
          <a:xfrm>
            <a:off x="575788" y="1111576"/>
            <a:ext cx="6137069" cy="5327228"/>
          </a:xfrm>
          <a:prstGeom prst="rect">
            <a:avLst/>
          </a:prstGeom>
          <a:noFill/>
        </p:spPr>
        <p:txBody>
          <a:bodyPr wrap="square" rtlCol="0">
            <a:spAutoFit/>
          </a:bodyPr>
          <a:lstStyle/>
          <a:p>
            <a:pPr indent="-342900">
              <a:lnSpc>
                <a:spcPct val="200000"/>
              </a:lnSpc>
              <a:buClr>
                <a:schemeClr val="accent5"/>
              </a:buClr>
              <a:buFont typeface="Wingdings" pitchFamily="2" charset="2"/>
              <a:buChar char="§"/>
            </a:pPr>
            <a:r>
              <a:rPr lang="zh-CN" altLang="en-US" sz="2800" b="1" dirty="0">
                <a:solidFill>
                  <a:srgbClr val="002060"/>
                </a:solidFill>
                <a:latin typeface="+mn-ea"/>
                <a:ea typeface="宋体" panose="02010600030101010101" pitchFamily="2" charset="-122"/>
                <a:cs typeface="Microsoft Sans Serif" panose="020B0604020202020204" pitchFamily="34" charset="0"/>
              </a:rPr>
              <a:t>记录和数组的比较</a:t>
            </a: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数组：所有数据元素有相同的类型，以相同的方式去处理</a:t>
            </a: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访问数组元素比访问记录的字段要慢得多，因为下标是动态的（而字段名是</a:t>
            </a:r>
            <a:r>
              <a:rPr lang="zh-CN" altLang="en-US" sz="2400" b="1" dirty="0">
                <a:solidFill>
                  <a:srgbClr val="FF0000"/>
                </a:solidFill>
                <a:ea typeface="宋体" panose="02010600030101010101" pitchFamily="2" charset="-122"/>
              </a:rPr>
              <a:t>静态</a:t>
            </a:r>
            <a:r>
              <a:rPr lang="zh-CN" altLang="en-US" sz="2400" b="1" dirty="0">
                <a:ea typeface="宋体" panose="02010600030101010101" pitchFamily="2" charset="-122"/>
              </a:rPr>
              <a:t>的）</a:t>
            </a:r>
          </a:p>
          <a:p>
            <a:pPr marL="800100" lvl="1" indent="-342900">
              <a:lnSpc>
                <a:spcPct val="120000"/>
              </a:lnSpc>
              <a:buClr>
                <a:schemeClr val="accent5"/>
              </a:buClr>
              <a:buFont typeface="Wingdings" pitchFamily="2" charset="2"/>
              <a:buChar char="§"/>
            </a:pPr>
            <a:r>
              <a:rPr lang="zh-CN" altLang="en-US" sz="2400" b="1" dirty="0">
                <a:ea typeface="宋体" panose="02010600030101010101" pitchFamily="2" charset="-122"/>
              </a:rPr>
              <a:t>实现：记录中的字段连续存储，但是每个字段的大小未必一致，所以不能用数组中的访问方式，一般用偏移的方式（每个字段有一个偏移）</a:t>
            </a:r>
            <a:endParaRPr lang="en-US" altLang="zh-CN" sz="2400" b="1" dirty="0">
              <a:ea typeface="宋体" panose="02010600030101010101" pitchFamily="2" charset="-122"/>
            </a:endParaRPr>
          </a:p>
          <a:p>
            <a:pPr marL="800100" lvl="1" indent="-342900">
              <a:lnSpc>
                <a:spcPct val="120000"/>
              </a:lnSpc>
              <a:buClr>
                <a:schemeClr val="accent5"/>
              </a:buClr>
              <a:buFont typeface="Wingdings" pitchFamily="2" charset="2"/>
              <a:buChar char="§"/>
            </a:pPr>
            <a:endParaRPr lang="en-US" altLang="zh-CN" sz="2400" b="1" dirty="0">
              <a:solidFill>
                <a:srgbClr val="002060"/>
              </a:solidFill>
              <a:latin typeface="SimSun" panose="02010600030101010101" pitchFamily="2" charset="-122"/>
              <a:ea typeface="SimSun" panose="02010600030101010101" pitchFamily="2" charset="-122"/>
            </a:endParaRPr>
          </a:p>
        </p:txBody>
      </p:sp>
      <p:pic>
        <p:nvPicPr>
          <p:cNvPr id="3" name="Picture 2">
            <a:extLst>
              <a:ext uri="{FF2B5EF4-FFF2-40B4-BE49-F238E27FC236}">
                <a16:creationId xmlns:a16="http://schemas.microsoft.com/office/drawing/2014/main" xmlns="" id="{9DFCF470-76EA-4947-8C0A-9B90D1400B16}"/>
              </a:ext>
            </a:extLst>
          </p:cNvPr>
          <p:cNvPicPr>
            <a:picLocks noChangeAspect="1"/>
          </p:cNvPicPr>
          <p:nvPr/>
        </p:nvPicPr>
        <p:blipFill>
          <a:blip r:embed="rId3"/>
          <a:stretch>
            <a:fillRect/>
          </a:stretch>
        </p:blipFill>
        <p:spPr>
          <a:xfrm>
            <a:off x="7882401" y="1111576"/>
            <a:ext cx="2942055" cy="4631955"/>
          </a:xfrm>
          <a:prstGeom prst="rect">
            <a:avLst/>
          </a:prstGeom>
        </p:spPr>
      </p:pic>
      <p:pic>
        <p:nvPicPr>
          <p:cNvPr id="4" name="Picture 3">
            <a:extLst>
              <a:ext uri="{FF2B5EF4-FFF2-40B4-BE49-F238E27FC236}">
                <a16:creationId xmlns:a16="http://schemas.microsoft.com/office/drawing/2014/main" xmlns="" id="{4FA298ED-2C40-9044-8E29-E2ABC9D461C4}"/>
              </a:ext>
            </a:extLst>
          </p:cNvPr>
          <p:cNvPicPr>
            <a:picLocks noChangeAspect="1"/>
          </p:cNvPicPr>
          <p:nvPr/>
        </p:nvPicPr>
        <p:blipFill>
          <a:blip r:embed="rId4"/>
          <a:stretch>
            <a:fillRect/>
          </a:stretch>
        </p:blipFill>
        <p:spPr>
          <a:xfrm>
            <a:off x="8551646" y="5743531"/>
            <a:ext cx="2705100" cy="711200"/>
          </a:xfrm>
          <a:prstGeom prst="rect">
            <a:avLst/>
          </a:prstGeom>
        </p:spPr>
      </p:pic>
    </p:spTree>
    <p:extLst>
      <p:ext uri="{BB962C8B-B14F-4D97-AF65-F5344CB8AC3E}">
        <p14:creationId xmlns:p14="http://schemas.microsoft.com/office/powerpoint/2010/main" val="335560046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3200" b="1" dirty="0">
                <a:solidFill>
                  <a:prstClr val="black">
                    <a:lumMod val="65000"/>
                    <a:lumOff val="35000"/>
                  </a:prstClr>
                </a:solidFill>
                <a:ea typeface="微软雅黑" panose="020B0503020204020204" charset="-122"/>
                <a:sym typeface="Arial" panose="020B0604020202020204" pitchFamily="34" charset="0"/>
              </a:rPr>
              <a:t>记录类型的实例（一）</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24087" y="1516319"/>
            <a:ext cx="9845913" cy="5262979"/>
          </a:xfrm>
          <a:prstGeom prst="rect">
            <a:avLst/>
          </a:prstGeom>
          <a:noFill/>
        </p:spPr>
        <p:txBody>
          <a:bodyPr wrap="square" rtlCol="0">
            <a:spAutoFit/>
          </a:bodyPr>
          <a:lstStyle/>
          <a:p>
            <a:pPr>
              <a:buFont typeface="Wingdings" pitchFamily="2" charset="2"/>
              <a:buNone/>
            </a:pPr>
            <a:r>
              <a:rPr lang="en-US" altLang="zh-CN" sz="2400" dirty="0"/>
              <a:t>type </a:t>
            </a:r>
            <a:r>
              <a:rPr lang="en-US" altLang="zh-CN" sz="2400" dirty="0">
                <a:solidFill>
                  <a:srgbClr val="FF0000"/>
                </a:solidFill>
              </a:rPr>
              <a:t>tree</a:t>
            </a:r>
            <a:r>
              <a:rPr lang="en-US" altLang="zh-CN" sz="2400" dirty="0"/>
              <a:t> </a:t>
            </a:r>
            <a:r>
              <a:rPr lang="en-US" altLang="zh-CN" sz="2400" dirty="0">
                <a:solidFill>
                  <a:srgbClr val="0070C0"/>
                </a:solidFill>
              </a:rPr>
              <a:t>struct</a:t>
            </a:r>
            <a:r>
              <a:rPr lang="en-US" altLang="zh-CN" sz="2400" dirty="0"/>
              <a:t> {</a:t>
            </a:r>
            <a:endParaRPr lang="zh-CN" altLang="zh-CN" sz="2400" dirty="0"/>
          </a:p>
          <a:p>
            <a:pPr>
              <a:buFont typeface="Wingdings" pitchFamily="2" charset="2"/>
              <a:buNone/>
            </a:pPr>
            <a:r>
              <a:rPr lang="en-US" altLang="zh-CN" sz="2400" dirty="0"/>
              <a:t>        value       int</a:t>
            </a:r>
            <a:endParaRPr lang="zh-CN" altLang="zh-CN" sz="2400" dirty="0"/>
          </a:p>
          <a:p>
            <a:pPr>
              <a:buFont typeface="Wingdings" pitchFamily="2" charset="2"/>
              <a:buNone/>
            </a:pPr>
            <a:r>
              <a:rPr lang="en-US" altLang="zh-CN" sz="2400" dirty="0"/>
              <a:t>        left, right *tree</a:t>
            </a:r>
            <a:endParaRPr lang="zh-CN" altLang="zh-CN" sz="2400" dirty="0"/>
          </a:p>
          <a:p>
            <a:pPr>
              <a:buFont typeface="Wingdings" pitchFamily="2" charset="2"/>
              <a:buNone/>
            </a:pPr>
            <a:r>
              <a:rPr lang="en-US" altLang="zh-CN" sz="2400" dirty="0"/>
              <a:t>}</a:t>
            </a:r>
          </a:p>
          <a:p>
            <a:pPr>
              <a:buFont typeface="Wingdings" pitchFamily="2" charset="2"/>
              <a:buNone/>
            </a:pPr>
            <a:r>
              <a:rPr lang="en-US" altLang="zh-CN" sz="2400" dirty="0"/>
              <a:t> </a:t>
            </a:r>
          </a:p>
          <a:p>
            <a:pPr>
              <a:buFont typeface="Wingdings" pitchFamily="2" charset="2"/>
              <a:buNone/>
            </a:pPr>
            <a:r>
              <a:rPr lang="en-US" altLang="zh-CN" sz="2400" dirty="0"/>
              <a:t>// Sort sorts values in place, using </a:t>
            </a:r>
            <a:r>
              <a:rPr lang="en-US" altLang="zh-CN" sz="2400" dirty="0">
                <a:solidFill>
                  <a:srgbClr val="FF0000"/>
                </a:solidFill>
              </a:rPr>
              <a:t>a binary tree to implement an insertion sort</a:t>
            </a:r>
          </a:p>
          <a:p>
            <a:pPr>
              <a:buFont typeface="Wingdings" pitchFamily="2" charset="2"/>
              <a:buNone/>
            </a:pPr>
            <a:r>
              <a:rPr lang="zh-CN" altLang="en-US" sz="2400" dirty="0"/>
              <a:t> </a:t>
            </a:r>
            <a:endParaRPr lang="en-US" altLang="zh-CN" sz="2400" dirty="0"/>
          </a:p>
          <a:p>
            <a:pPr>
              <a:buFont typeface="Wingdings" pitchFamily="2" charset="2"/>
              <a:buNone/>
            </a:pPr>
            <a:r>
              <a:rPr lang="en-US" altLang="zh-CN" sz="2400" dirty="0" err="1"/>
              <a:t>func</a:t>
            </a:r>
            <a:r>
              <a:rPr lang="en-US" altLang="zh-CN" sz="2400" dirty="0"/>
              <a:t> </a:t>
            </a:r>
            <a:r>
              <a:rPr lang="en-US" altLang="zh-CN" sz="2400" dirty="0">
                <a:solidFill>
                  <a:srgbClr val="FF0000"/>
                </a:solidFill>
              </a:rPr>
              <a:t>Sort</a:t>
            </a:r>
            <a:r>
              <a:rPr lang="en-US" altLang="zh-CN" sz="2400" dirty="0"/>
              <a:t>(values []int) {</a:t>
            </a:r>
          </a:p>
          <a:p>
            <a:pPr>
              <a:buFont typeface="Wingdings" pitchFamily="2" charset="2"/>
              <a:buNone/>
            </a:pPr>
            <a:r>
              <a:rPr lang="en-US" altLang="zh-CN" sz="2400" dirty="0"/>
              <a:t>        var root *tree</a:t>
            </a:r>
          </a:p>
          <a:p>
            <a:pPr>
              <a:buFont typeface="Wingdings" pitchFamily="2" charset="2"/>
              <a:buNone/>
            </a:pPr>
            <a:r>
              <a:rPr lang="en-US" altLang="zh-CN" sz="2400" dirty="0"/>
              <a:t>        for _, v := range values {</a:t>
            </a:r>
          </a:p>
          <a:p>
            <a:pPr>
              <a:buFont typeface="Wingdings" pitchFamily="2" charset="2"/>
              <a:buNone/>
            </a:pPr>
            <a:r>
              <a:rPr lang="en-US" altLang="zh-CN" sz="2400" dirty="0"/>
              <a:t>                root = </a:t>
            </a:r>
            <a:r>
              <a:rPr lang="en-US" altLang="zh-CN" sz="2400" dirty="0">
                <a:solidFill>
                  <a:srgbClr val="FF0000"/>
                </a:solidFill>
              </a:rPr>
              <a:t>add</a:t>
            </a:r>
            <a:r>
              <a:rPr lang="en-US" altLang="zh-CN" sz="2400" dirty="0"/>
              <a:t>(root, v)</a:t>
            </a:r>
          </a:p>
          <a:p>
            <a:pPr>
              <a:buFont typeface="Wingdings" pitchFamily="2" charset="2"/>
              <a:buNone/>
            </a:pPr>
            <a:r>
              <a:rPr lang="en-US" altLang="zh-CN" sz="2400" dirty="0"/>
              <a:t>        }</a:t>
            </a:r>
          </a:p>
          <a:p>
            <a:pPr>
              <a:buFont typeface="Wingdings" pitchFamily="2" charset="2"/>
              <a:buNone/>
            </a:pPr>
            <a:r>
              <a:rPr lang="en-US" altLang="zh-CN" sz="2400" dirty="0"/>
              <a:t>        </a:t>
            </a:r>
            <a:r>
              <a:rPr lang="en-US" altLang="zh-CN" sz="2400" dirty="0" err="1">
                <a:solidFill>
                  <a:srgbClr val="FF0000"/>
                </a:solidFill>
              </a:rPr>
              <a:t>appendValues</a:t>
            </a:r>
            <a:r>
              <a:rPr lang="en-US" altLang="zh-CN" sz="2400" dirty="0"/>
              <a:t>(values[:0], root)</a:t>
            </a:r>
          </a:p>
          <a:p>
            <a:pPr>
              <a:buFont typeface="Wingdings" pitchFamily="2" charset="2"/>
              <a:buNone/>
            </a:pPr>
            <a:r>
              <a:rPr lang="en-US" altLang="zh-CN" sz="2400" dirty="0"/>
              <a:t>}</a:t>
            </a:r>
            <a:endParaRPr lang="zh-CN" altLang="zh-CN" sz="2400" dirty="0"/>
          </a:p>
        </p:txBody>
      </p:sp>
      <p:sp>
        <p:nvSpPr>
          <p:cNvPr id="7" name="TextBox 6">
            <a:extLst>
              <a:ext uri="{FF2B5EF4-FFF2-40B4-BE49-F238E27FC236}">
                <a16:creationId xmlns:a16="http://schemas.microsoft.com/office/drawing/2014/main" xmlns="" id="{99690014-EDEA-4944-B21B-3D9087DA2926}"/>
              </a:ext>
            </a:extLst>
          </p:cNvPr>
          <p:cNvSpPr txBox="1"/>
          <p:nvPr/>
        </p:nvSpPr>
        <p:spPr>
          <a:xfrm>
            <a:off x="5967663" y="33685"/>
            <a:ext cx="5957515" cy="2154436"/>
          </a:xfrm>
          <a:prstGeom prst="rect">
            <a:avLst/>
          </a:prstGeom>
          <a:noFill/>
        </p:spPr>
        <p:txBody>
          <a:bodyPr wrap="square" rtlCol="0">
            <a:spAutoFit/>
          </a:bodyPr>
          <a:lstStyle/>
          <a:p>
            <a:pPr>
              <a:defRPr/>
            </a:pPr>
            <a:r>
              <a:rPr lang="en-US" altLang="zh-CN" sz="2000" b="1" dirty="0">
                <a:ea typeface="SimSun" charset="-122"/>
              </a:rPr>
              <a:t>		BNF</a:t>
            </a:r>
            <a:endParaRPr lang="en-US" altLang="zh-CN" sz="2000" dirty="0">
              <a:ea typeface="SimSun" charset="-122"/>
            </a:endParaRPr>
          </a:p>
          <a:p>
            <a:pPr>
              <a:lnSpc>
                <a:spcPct val="120000"/>
              </a:lnSpc>
              <a:defRPr/>
            </a:pPr>
            <a:r>
              <a:rPr lang="en-US" altLang="zh-CN" sz="2000" dirty="0" err="1">
                <a:ea typeface="SimSun" charset="-122"/>
              </a:rPr>
              <a:t>StructType</a:t>
            </a:r>
            <a:r>
              <a:rPr lang="en-US" altLang="zh-CN" sz="2000" dirty="0">
                <a:ea typeface="SimSun" charset="-122"/>
              </a:rPr>
              <a:t> = "struct" "{" { </a:t>
            </a:r>
            <a:r>
              <a:rPr lang="en-US" altLang="zh-CN" sz="2000" dirty="0">
                <a:ea typeface="SimSun" charset="-122"/>
                <a:hlinkClick r:id="rId3">
                  <a:extLst>
                    <a:ext uri="{A12FA001-AC4F-418D-AE19-62706E023703}">
                      <ahyp:hlinkClr xmlns:ahyp="http://schemas.microsoft.com/office/drawing/2018/hyperlinkcolor" xmlns="" val="tx"/>
                    </a:ext>
                  </a:extLst>
                </a:hlinkClick>
              </a:rPr>
              <a:t>FieldDecl</a:t>
            </a:r>
            <a:r>
              <a:rPr lang="en-US" altLang="zh-CN" sz="2000" dirty="0">
                <a:ea typeface="SimSun" charset="-122"/>
              </a:rPr>
              <a:t> ";" } "}" . </a:t>
            </a:r>
          </a:p>
          <a:p>
            <a:pPr>
              <a:lnSpc>
                <a:spcPct val="120000"/>
              </a:lnSpc>
              <a:defRPr/>
            </a:pPr>
            <a:r>
              <a:rPr lang="en-US" altLang="zh-CN" sz="2000" dirty="0" err="1">
                <a:ea typeface="SimSun" charset="-122"/>
              </a:rPr>
              <a:t>FieldDecl</a:t>
            </a:r>
            <a:r>
              <a:rPr lang="en-US" altLang="zh-CN" sz="2000" dirty="0">
                <a:ea typeface="SimSun" charset="-122"/>
              </a:rPr>
              <a:t> = (</a:t>
            </a:r>
            <a:r>
              <a:rPr lang="en-US" altLang="zh-CN" sz="2000" dirty="0">
                <a:ea typeface="SimSun" charset="-122"/>
                <a:hlinkClick r:id="rId4">
                  <a:extLst>
                    <a:ext uri="{A12FA001-AC4F-418D-AE19-62706E023703}">
                      <ahyp:hlinkClr xmlns:ahyp="http://schemas.microsoft.com/office/drawing/2018/hyperlinkcolor" xmlns="" val="tx"/>
                    </a:ext>
                  </a:extLst>
                </a:hlinkClick>
              </a:rPr>
              <a:t>IdentifierList</a:t>
            </a:r>
            <a:r>
              <a:rPr lang="en-US" altLang="zh-CN" sz="2000" dirty="0">
                <a:ea typeface="SimSun" charset="-122"/>
              </a:rPr>
              <a:t> </a:t>
            </a:r>
            <a:r>
              <a:rPr lang="en-US" altLang="zh-CN" sz="2000" dirty="0">
                <a:ea typeface="SimSun" charset="-122"/>
                <a:hlinkClick r:id="rId5">
                  <a:extLst>
                    <a:ext uri="{A12FA001-AC4F-418D-AE19-62706E023703}">
                      <ahyp:hlinkClr xmlns:ahyp="http://schemas.microsoft.com/office/drawing/2018/hyperlinkcolor" xmlns="" val="tx"/>
                    </a:ext>
                  </a:extLst>
                </a:hlinkClick>
              </a:rPr>
              <a:t>Type</a:t>
            </a:r>
            <a:r>
              <a:rPr lang="en-US" altLang="zh-CN" sz="2000" dirty="0">
                <a:ea typeface="SimSun" charset="-122"/>
              </a:rPr>
              <a:t> | </a:t>
            </a:r>
            <a:r>
              <a:rPr lang="en-US" altLang="zh-CN" sz="2000" dirty="0">
                <a:ea typeface="SimSun" charset="-122"/>
                <a:hlinkClick r:id="rId6">
                  <a:extLst>
                    <a:ext uri="{A12FA001-AC4F-418D-AE19-62706E023703}">
                      <ahyp:hlinkClr xmlns:ahyp="http://schemas.microsoft.com/office/drawing/2018/hyperlinkcolor" xmlns="" val="tx"/>
                    </a:ext>
                  </a:extLst>
                </a:hlinkClick>
              </a:rPr>
              <a:t>EmbeddedField</a:t>
            </a:r>
            <a:r>
              <a:rPr lang="en-US" altLang="zh-CN" sz="2000" dirty="0">
                <a:ea typeface="SimSun" charset="-122"/>
              </a:rPr>
              <a:t>) [ </a:t>
            </a:r>
            <a:r>
              <a:rPr lang="en-US" altLang="zh-CN" sz="2000" dirty="0">
                <a:ea typeface="SimSun" charset="-122"/>
                <a:hlinkClick r:id="rId7">
                  <a:extLst>
                    <a:ext uri="{A12FA001-AC4F-418D-AE19-62706E023703}">
                      <ahyp:hlinkClr xmlns:ahyp="http://schemas.microsoft.com/office/drawing/2018/hyperlinkcolor" xmlns="" val="tx"/>
                    </a:ext>
                  </a:extLst>
                </a:hlinkClick>
              </a:rPr>
              <a:t>Tag</a:t>
            </a:r>
            <a:r>
              <a:rPr lang="en-US" altLang="zh-CN" sz="2000" dirty="0">
                <a:ea typeface="SimSun" charset="-122"/>
              </a:rPr>
              <a:t> ] . </a:t>
            </a:r>
          </a:p>
          <a:p>
            <a:pPr>
              <a:lnSpc>
                <a:spcPct val="120000"/>
              </a:lnSpc>
              <a:defRPr/>
            </a:pPr>
            <a:r>
              <a:rPr lang="en-US" altLang="zh-CN" sz="2000" dirty="0" err="1">
                <a:ea typeface="SimSun" charset="-122"/>
              </a:rPr>
              <a:t>EmbeddedField</a:t>
            </a:r>
            <a:r>
              <a:rPr lang="en-US" altLang="zh-CN" sz="2000" dirty="0">
                <a:ea typeface="SimSun" charset="-122"/>
              </a:rPr>
              <a:t> = [ "*" ] </a:t>
            </a:r>
            <a:r>
              <a:rPr lang="en-US" altLang="zh-CN" sz="2000" dirty="0">
                <a:ea typeface="SimSun" charset="-122"/>
                <a:hlinkClick r:id="rId8">
                  <a:extLst>
                    <a:ext uri="{A12FA001-AC4F-418D-AE19-62706E023703}">
                      <ahyp:hlinkClr xmlns:ahyp="http://schemas.microsoft.com/office/drawing/2018/hyperlinkcolor" xmlns="" val="tx"/>
                    </a:ext>
                  </a:extLst>
                </a:hlinkClick>
              </a:rPr>
              <a:t>TypeName</a:t>
            </a:r>
            <a:r>
              <a:rPr lang="en-US" altLang="zh-CN" sz="2000" dirty="0">
                <a:ea typeface="SimSun" charset="-122"/>
              </a:rPr>
              <a:t> . </a:t>
            </a:r>
          </a:p>
          <a:p>
            <a:pPr>
              <a:lnSpc>
                <a:spcPct val="120000"/>
              </a:lnSpc>
              <a:defRPr/>
            </a:pPr>
            <a:r>
              <a:rPr lang="en-US" altLang="zh-CN" sz="2000" dirty="0">
                <a:ea typeface="SimSun" charset="-122"/>
              </a:rPr>
              <a:t>Tag = </a:t>
            </a:r>
            <a:r>
              <a:rPr lang="en-US" altLang="zh-CN" sz="2000" dirty="0">
                <a:ea typeface="SimSun" charset="-122"/>
                <a:hlinkClick r:id="rId9">
                  <a:extLst>
                    <a:ext uri="{A12FA001-AC4F-418D-AE19-62706E023703}">
                      <ahyp:hlinkClr xmlns:ahyp="http://schemas.microsoft.com/office/drawing/2018/hyperlinkcolor" xmlns="" val="tx"/>
                    </a:ext>
                  </a:extLst>
                </a:hlinkClick>
              </a:rPr>
              <a:t>string_lit</a:t>
            </a:r>
            <a:r>
              <a:rPr lang="en-US" altLang="zh-CN" sz="2000" dirty="0">
                <a:ea typeface="SimSun" charset="-122"/>
              </a:rPr>
              <a:t> . </a:t>
            </a:r>
            <a:endParaRPr lang="zh-CN" altLang="en-US" sz="2000" dirty="0">
              <a:ea typeface="SimSun" charset="-122"/>
            </a:endParaRPr>
          </a:p>
          <a:p>
            <a:endParaRPr lang="en-US" dirty="0"/>
          </a:p>
        </p:txBody>
      </p:sp>
    </p:spTree>
    <p:extLst>
      <p:ext uri="{BB962C8B-B14F-4D97-AF65-F5344CB8AC3E}">
        <p14:creationId xmlns:p14="http://schemas.microsoft.com/office/powerpoint/2010/main" val="163155303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445830"/>
            <a:ext cx="10241138" cy="4601260"/>
          </a:xfrm>
          <a:prstGeom prst="rect">
            <a:avLst/>
          </a:prstGeom>
          <a:noFill/>
        </p:spPr>
        <p:txBody>
          <a:bodyPr wrap="square" rtlCol="0">
            <a:spAutoFit/>
          </a:bodyPr>
          <a:lstStyle/>
          <a:p>
            <a:pPr>
              <a:buFont typeface="Wingdings" pitchFamily="2" charset="2"/>
              <a:buNone/>
            </a:pPr>
            <a:r>
              <a:rPr lang="en-US" altLang="zh-CN" sz="2400" dirty="0"/>
              <a:t>// </a:t>
            </a:r>
            <a:r>
              <a:rPr lang="en-US" altLang="zh-CN" sz="2400" dirty="0" err="1"/>
              <a:t>appendValues</a:t>
            </a:r>
            <a:r>
              <a:rPr lang="en-US" altLang="zh-CN" sz="2400" dirty="0"/>
              <a:t> appends the elements of t to values in order and returns the resulting slice.</a:t>
            </a:r>
            <a:endParaRPr lang="zh-CN" altLang="zh-CN" sz="2400" dirty="0"/>
          </a:p>
          <a:p>
            <a:pPr>
              <a:buFont typeface="Wingdings" pitchFamily="2" charset="2"/>
              <a:buNone/>
            </a:pPr>
            <a:r>
              <a:rPr lang="en-US" altLang="zh-CN" sz="2400" dirty="0" err="1"/>
              <a:t>func</a:t>
            </a:r>
            <a:r>
              <a:rPr lang="en-US" altLang="zh-CN" sz="2400" dirty="0"/>
              <a:t> </a:t>
            </a:r>
            <a:r>
              <a:rPr lang="en-US" altLang="zh-CN" sz="2400" dirty="0" err="1">
                <a:solidFill>
                  <a:srgbClr val="FF0000"/>
                </a:solidFill>
              </a:rPr>
              <a:t>appendValues</a:t>
            </a:r>
            <a:r>
              <a:rPr lang="en-US" altLang="zh-CN" sz="2400" dirty="0"/>
              <a:t>(values []int, t *tree) []int {</a:t>
            </a:r>
            <a:endParaRPr lang="zh-CN" altLang="zh-CN" sz="2400" dirty="0"/>
          </a:p>
          <a:p>
            <a:pPr>
              <a:buFont typeface="Wingdings" pitchFamily="2" charset="2"/>
              <a:buNone/>
            </a:pPr>
            <a:r>
              <a:rPr lang="en-US" altLang="zh-CN" sz="2400" dirty="0"/>
              <a:t>        if t != nil {</a:t>
            </a:r>
            <a:endParaRPr lang="zh-CN" altLang="zh-CN" sz="2400" dirty="0"/>
          </a:p>
          <a:p>
            <a:pPr>
              <a:buFont typeface="Wingdings" pitchFamily="2" charset="2"/>
              <a:buNone/>
            </a:pPr>
            <a:r>
              <a:rPr lang="en-US" altLang="zh-CN" sz="2400" dirty="0"/>
              <a:t>                values = </a:t>
            </a:r>
            <a:r>
              <a:rPr lang="en-US" altLang="zh-CN" sz="2400" dirty="0" err="1"/>
              <a:t>appendValues</a:t>
            </a:r>
            <a:r>
              <a:rPr lang="en-US" altLang="zh-CN" sz="2400" dirty="0"/>
              <a:t>(values, </a:t>
            </a:r>
            <a:r>
              <a:rPr lang="en-US" altLang="zh-CN" sz="2400" dirty="0" err="1">
                <a:solidFill>
                  <a:srgbClr val="FF0000"/>
                </a:solidFill>
              </a:rPr>
              <a:t>t.left</a:t>
            </a:r>
            <a:r>
              <a:rPr lang="en-US" altLang="zh-CN" sz="2400" dirty="0"/>
              <a:t>)</a:t>
            </a:r>
            <a:endParaRPr lang="zh-CN" altLang="zh-CN" sz="2400" dirty="0"/>
          </a:p>
          <a:p>
            <a:pPr>
              <a:buFont typeface="Wingdings" pitchFamily="2" charset="2"/>
              <a:buNone/>
            </a:pPr>
            <a:r>
              <a:rPr lang="en-US" altLang="zh-CN" sz="2400" dirty="0"/>
              <a:t>                values = append(values, </a:t>
            </a:r>
            <a:r>
              <a:rPr lang="en-US" altLang="zh-CN" sz="2400" dirty="0" err="1">
                <a:solidFill>
                  <a:srgbClr val="FF0000"/>
                </a:solidFill>
              </a:rPr>
              <a:t>t.value</a:t>
            </a:r>
            <a:r>
              <a:rPr lang="en-US" altLang="zh-CN" sz="2400" dirty="0"/>
              <a:t>)</a:t>
            </a:r>
            <a:endParaRPr lang="zh-CN" altLang="zh-CN" sz="2400" dirty="0"/>
          </a:p>
          <a:p>
            <a:pPr>
              <a:buFont typeface="Wingdings" pitchFamily="2" charset="2"/>
              <a:buNone/>
            </a:pPr>
            <a:r>
              <a:rPr lang="en-US" altLang="zh-CN" sz="2400" dirty="0"/>
              <a:t>                values = </a:t>
            </a:r>
            <a:r>
              <a:rPr lang="en-US" altLang="zh-CN" sz="2400" dirty="0" err="1"/>
              <a:t>appendValues</a:t>
            </a:r>
            <a:r>
              <a:rPr lang="en-US" altLang="zh-CN" sz="2400" dirty="0"/>
              <a:t>(values, </a:t>
            </a:r>
            <a:r>
              <a:rPr lang="en-US" altLang="zh-CN" sz="2400" dirty="0" err="1">
                <a:solidFill>
                  <a:srgbClr val="FF0000"/>
                </a:solidFill>
              </a:rPr>
              <a:t>t.right</a:t>
            </a:r>
            <a:r>
              <a:rPr lang="en-US" altLang="zh-CN" sz="2400" dirty="0"/>
              <a:t>)</a:t>
            </a:r>
            <a:endParaRPr lang="zh-CN" altLang="zh-CN" sz="2400" dirty="0"/>
          </a:p>
          <a:p>
            <a:pPr>
              <a:buFont typeface="Wingdings" pitchFamily="2" charset="2"/>
              <a:buNone/>
            </a:pPr>
            <a:r>
              <a:rPr lang="en-US" altLang="zh-CN" sz="2400" dirty="0"/>
              <a:t>        }</a:t>
            </a:r>
            <a:endParaRPr lang="zh-CN" altLang="zh-CN" sz="2400" dirty="0"/>
          </a:p>
          <a:p>
            <a:pPr>
              <a:buFont typeface="Wingdings" pitchFamily="2" charset="2"/>
              <a:buNone/>
            </a:pPr>
            <a:r>
              <a:rPr lang="en-US" altLang="zh-CN" sz="2400" dirty="0"/>
              <a:t>        return values</a:t>
            </a:r>
            <a:endParaRPr lang="zh-CN" altLang="zh-CN" sz="2400" dirty="0"/>
          </a:p>
          <a:p>
            <a:pPr>
              <a:buFont typeface="Wingdings" pitchFamily="2" charset="2"/>
              <a:buNone/>
            </a:pPr>
            <a:r>
              <a:rPr lang="en-US" altLang="zh-CN" sz="2400" dirty="0"/>
              <a:t>}</a:t>
            </a:r>
            <a:endParaRPr lang="zh-CN" altLang="zh-CN" sz="2400" dirty="0"/>
          </a:p>
          <a:p>
            <a:pPr marL="342900" indent="-342900">
              <a:spcBef>
                <a:spcPts val="600"/>
              </a:spcBef>
              <a:buClr>
                <a:srgbClr val="8B0012"/>
              </a:buClr>
              <a:buFont typeface="Wingdings" pitchFamily="2" charset="2"/>
              <a:buChar char="§"/>
            </a:pPr>
            <a:endParaRPr lang="en-US" altLang="zh-CN" sz="2400" dirty="0">
              <a:ea typeface="宋体" panose="02010600030101010101" pitchFamily="2" charset="-122"/>
            </a:endParaRPr>
          </a:p>
          <a:p>
            <a:endParaRPr lang="en-US" altLang="zh-CN" sz="2400" b="1" dirty="0">
              <a:ea typeface="Tahoma" panose="020B0604030504040204" pitchFamily="34" charset="0"/>
              <a:cs typeface="Tahoma" panose="020B0604030504040204" pitchFamily="34" charset="0"/>
            </a:endParaRPr>
          </a:p>
        </p:txBody>
      </p:sp>
      <p:sp>
        <p:nvSpPr>
          <p:cNvPr id="7" name="TextBox 8">
            <a:extLst>
              <a:ext uri="{FF2B5EF4-FFF2-40B4-BE49-F238E27FC236}">
                <a16:creationId xmlns:a16="http://schemas.microsoft.com/office/drawing/2014/main" xmlns="" id="{454DD5D4-4F3E-AD44-95A2-E34E0D9A85F5}"/>
              </a:ext>
            </a:extLst>
          </p:cNvPr>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之例</a:t>
            </a:r>
          </a:p>
        </p:txBody>
      </p:sp>
    </p:spTree>
    <p:extLst>
      <p:ext uri="{BB962C8B-B14F-4D97-AF65-F5344CB8AC3E}">
        <p14:creationId xmlns:p14="http://schemas.microsoft.com/office/powerpoint/2010/main" val="121567101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306130"/>
            <a:ext cx="10241138" cy="5262979"/>
          </a:xfrm>
          <a:prstGeom prst="rect">
            <a:avLst/>
          </a:prstGeom>
          <a:noFill/>
        </p:spPr>
        <p:txBody>
          <a:bodyPr wrap="square" rtlCol="0">
            <a:spAutoFit/>
          </a:bodyPr>
          <a:lstStyle/>
          <a:p>
            <a:pPr>
              <a:buFont typeface="Wingdings" pitchFamily="2" charset="2"/>
              <a:buNone/>
            </a:pPr>
            <a:r>
              <a:rPr lang="en-US" altLang="zh-CN" sz="2400" dirty="0" err="1"/>
              <a:t>func</a:t>
            </a:r>
            <a:r>
              <a:rPr lang="en-US" altLang="zh-CN" sz="2400" dirty="0"/>
              <a:t> </a:t>
            </a:r>
            <a:r>
              <a:rPr lang="en-US" altLang="zh-CN" sz="2400" dirty="0">
                <a:solidFill>
                  <a:srgbClr val="FF0000"/>
                </a:solidFill>
              </a:rPr>
              <a:t>add</a:t>
            </a:r>
            <a:r>
              <a:rPr lang="en-US" altLang="zh-CN" sz="2400" dirty="0"/>
              <a:t>(t *tree, value int) *tree {</a:t>
            </a:r>
            <a:endParaRPr lang="zh-CN" altLang="zh-CN" sz="2400" dirty="0"/>
          </a:p>
          <a:p>
            <a:pPr>
              <a:buFont typeface="Wingdings" pitchFamily="2" charset="2"/>
              <a:buNone/>
            </a:pPr>
            <a:r>
              <a:rPr lang="en-US" altLang="zh-CN" sz="2400" dirty="0"/>
              <a:t>        if t == nil {</a:t>
            </a:r>
            <a:endParaRPr lang="zh-CN" altLang="zh-CN" sz="2400" dirty="0"/>
          </a:p>
          <a:p>
            <a:pPr>
              <a:buFont typeface="Wingdings" pitchFamily="2" charset="2"/>
              <a:buNone/>
            </a:pPr>
            <a:r>
              <a:rPr lang="en-US" altLang="zh-CN" sz="2400" dirty="0"/>
              <a:t>                // Equivalent to return &amp;tree{value: value}.</a:t>
            </a:r>
            <a:endParaRPr lang="zh-CN" altLang="zh-CN" sz="2400" dirty="0"/>
          </a:p>
          <a:p>
            <a:pPr>
              <a:buFont typeface="Wingdings" pitchFamily="2" charset="2"/>
              <a:buNone/>
            </a:pPr>
            <a:r>
              <a:rPr lang="en-US" altLang="zh-CN" sz="2400" dirty="0"/>
              <a:t>                t = new(tree)</a:t>
            </a:r>
            <a:endParaRPr lang="zh-CN" altLang="zh-CN" sz="2400" dirty="0"/>
          </a:p>
          <a:p>
            <a:pPr>
              <a:buFont typeface="Wingdings" pitchFamily="2" charset="2"/>
              <a:buNone/>
            </a:pPr>
            <a:r>
              <a:rPr lang="en-US" altLang="zh-CN" sz="2400" dirty="0"/>
              <a:t>                </a:t>
            </a:r>
            <a:r>
              <a:rPr lang="en-US" altLang="zh-CN" sz="2400" dirty="0" err="1"/>
              <a:t>t.value</a:t>
            </a:r>
            <a:r>
              <a:rPr lang="en-US" altLang="zh-CN" sz="2400" dirty="0"/>
              <a:t> = value</a:t>
            </a:r>
            <a:endParaRPr lang="zh-CN" altLang="zh-CN" sz="2400" dirty="0"/>
          </a:p>
          <a:p>
            <a:pPr>
              <a:buFont typeface="Wingdings" pitchFamily="2" charset="2"/>
              <a:buNone/>
            </a:pPr>
            <a:r>
              <a:rPr lang="en-US" altLang="zh-CN" sz="2400" dirty="0"/>
              <a:t>                return t</a:t>
            </a:r>
            <a:endParaRPr lang="zh-CN" altLang="zh-CN" sz="2400" dirty="0"/>
          </a:p>
          <a:p>
            <a:pPr>
              <a:buFont typeface="Wingdings" pitchFamily="2" charset="2"/>
              <a:buNone/>
            </a:pPr>
            <a:r>
              <a:rPr lang="en-US" altLang="zh-CN" sz="2400" dirty="0"/>
              <a:t>        }</a:t>
            </a:r>
            <a:endParaRPr lang="zh-CN" altLang="zh-CN" sz="2400" dirty="0"/>
          </a:p>
          <a:p>
            <a:pPr>
              <a:buFont typeface="Wingdings" pitchFamily="2" charset="2"/>
              <a:buNone/>
            </a:pPr>
            <a:r>
              <a:rPr lang="en-US" altLang="zh-CN" sz="2400" dirty="0"/>
              <a:t>        if value &lt; </a:t>
            </a:r>
            <a:r>
              <a:rPr lang="en-US" altLang="zh-CN" sz="2400" dirty="0" err="1"/>
              <a:t>t.value</a:t>
            </a:r>
            <a:r>
              <a:rPr lang="en-US" altLang="zh-CN" sz="2400" dirty="0"/>
              <a:t> {</a:t>
            </a:r>
            <a:endParaRPr lang="zh-CN" altLang="zh-CN" sz="2400" dirty="0"/>
          </a:p>
          <a:p>
            <a:pPr>
              <a:buFont typeface="Wingdings" pitchFamily="2" charset="2"/>
              <a:buNone/>
            </a:pPr>
            <a:r>
              <a:rPr lang="en-US" altLang="zh-CN" sz="2400" dirty="0"/>
              <a:t>                </a:t>
            </a:r>
            <a:r>
              <a:rPr lang="en-US" altLang="zh-CN" sz="2400" dirty="0" err="1"/>
              <a:t>t.left</a:t>
            </a:r>
            <a:r>
              <a:rPr lang="en-US" altLang="zh-CN" sz="2400" dirty="0"/>
              <a:t> = add(</a:t>
            </a:r>
            <a:r>
              <a:rPr lang="en-US" altLang="zh-CN" sz="2400" dirty="0" err="1"/>
              <a:t>t.left</a:t>
            </a:r>
            <a:r>
              <a:rPr lang="en-US" altLang="zh-CN" sz="2400" dirty="0"/>
              <a:t>, value)</a:t>
            </a:r>
            <a:endParaRPr lang="zh-CN" altLang="zh-CN" sz="2400" dirty="0"/>
          </a:p>
          <a:p>
            <a:pPr>
              <a:buFont typeface="Wingdings" pitchFamily="2" charset="2"/>
              <a:buNone/>
            </a:pPr>
            <a:r>
              <a:rPr lang="en-US" altLang="zh-CN" sz="2400" dirty="0"/>
              <a:t>        } else {</a:t>
            </a:r>
            <a:endParaRPr lang="zh-CN" altLang="zh-CN" sz="2400" dirty="0"/>
          </a:p>
          <a:p>
            <a:pPr>
              <a:buFont typeface="Wingdings" pitchFamily="2" charset="2"/>
              <a:buNone/>
            </a:pPr>
            <a:r>
              <a:rPr lang="en-US" altLang="zh-CN" sz="2400" dirty="0"/>
              <a:t>                </a:t>
            </a:r>
            <a:r>
              <a:rPr lang="en-US" altLang="zh-CN" sz="2400" dirty="0" err="1"/>
              <a:t>t.right</a:t>
            </a:r>
            <a:r>
              <a:rPr lang="en-US" altLang="zh-CN" sz="2400" dirty="0"/>
              <a:t> = add(</a:t>
            </a:r>
            <a:r>
              <a:rPr lang="en-US" altLang="zh-CN" sz="2400" dirty="0" err="1"/>
              <a:t>t.right</a:t>
            </a:r>
            <a:r>
              <a:rPr lang="en-US" altLang="zh-CN" sz="2400" dirty="0"/>
              <a:t>, value)</a:t>
            </a:r>
            <a:endParaRPr lang="zh-CN" altLang="zh-CN" sz="2400" dirty="0"/>
          </a:p>
          <a:p>
            <a:pPr>
              <a:buFont typeface="Wingdings" pitchFamily="2" charset="2"/>
              <a:buNone/>
            </a:pPr>
            <a:r>
              <a:rPr lang="en-US" altLang="zh-CN" sz="2400" dirty="0"/>
              <a:t>        }</a:t>
            </a:r>
            <a:endParaRPr lang="zh-CN" altLang="zh-CN" sz="2400" dirty="0"/>
          </a:p>
          <a:p>
            <a:pPr>
              <a:buFont typeface="Wingdings" pitchFamily="2" charset="2"/>
              <a:buNone/>
            </a:pPr>
            <a:r>
              <a:rPr lang="en-US" altLang="zh-CN" sz="2400" dirty="0"/>
              <a:t>        return t</a:t>
            </a:r>
            <a:endParaRPr lang="zh-CN" altLang="zh-CN" sz="2400" dirty="0"/>
          </a:p>
          <a:p>
            <a:pPr>
              <a:buFont typeface="Wingdings" pitchFamily="2" charset="2"/>
              <a:buNone/>
            </a:pPr>
            <a:r>
              <a:rPr lang="en-US" altLang="zh-CN" sz="2400" dirty="0"/>
              <a:t>}</a:t>
            </a:r>
            <a:endParaRPr lang="en-US" altLang="zh-CN" sz="2400" b="1" dirty="0">
              <a:ea typeface="Tahoma" panose="020B0604030504040204" pitchFamily="34" charset="0"/>
              <a:cs typeface="Tahoma" panose="020B0604030504040204" pitchFamily="34" charset="0"/>
            </a:endParaRPr>
          </a:p>
        </p:txBody>
      </p:sp>
      <p:sp>
        <p:nvSpPr>
          <p:cNvPr id="7" name="TextBox 8">
            <a:extLst>
              <a:ext uri="{FF2B5EF4-FFF2-40B4-BE49-F238E27FC236}">
                <a16:creationId xmlns:a16="http://schemas.microsoft.com/office/drawing/2014/main" xmlns="" id="{454DD5D4-4F3E-AD44-95A2-E34E0D9A85F5}"/>
              </a:ext>
            </a:extLst>
          </p:cNvPr>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5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之例</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079"/>
            <a:ext cx="11039475" cy="50013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记录类型的实例二（结构中的嵌套和匿名）</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225689"/>
            <a:ext cx="9845913" cy="5632311"/>
          </a:xfrm>
          <a:prstGeom prst="rect">
            <a:avLst/>
          </a:prstGeom>
          <a:noFill/>
        </p:spPr>
        <p:txBody>
          <a:bodyPr wrap="square" rtlCol="0">
            <a:spAutoFit/>
          </a:bodyPr>
          <a:lstStyle/>
          <a:p>
            <a:pPr>
              <a:buFont typeface="Wingdings" pitchFamily="2" charset="2"/>
              <a:buNone/>
            </a:pPr>
            <a:r>
              <a:rPr lang="en-US" altLang="zh-CN" sz="2000" b="1" dirty="0"/>
              <a:t>// Embed demonstrates basic </a:t>
            </a:r>
            <a:r>
              <a:rPr lang="en-US" altLang="zh-CN" sz="2000" b="1" dirty="0">
                <a:solidFill>
                  <a:srgbClr val="FF0000"/>
                </a:solidFill>
              </a:rPr>
              <a:t>struct embedding</a:t>
            </a:r>
            <a:r>
              <a:rPr lang="en-US" altLang="zh-CN" sz="2000" b="1" dirty="0"/>
              <a:t>.</a:t>
            </a:r>
            <a:endParaRPr lang="zh-CN" altLang="zh-CN" sz="2000" b="1" dirty="0"/>
          </a:p>
          <a:p>
            <a:pPr>
              <a:buFont typeface="Wingdings" pitchFamily="2" charset="2"/>
              <a:buNone/>
            </a:pPr>
            <a:r>
              <a:rPr lang="en-US" altLang="zh-CN" sz="2000" b="1" dirty="0"/>
              <a:t>package main</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import "</a:t>
            </a:r>
            <a:r>
              <a:rPr lang="en-US" altLang="zh-CN" sz="2000" b="1" dirty="0" err="1"/>
              <a:t>fmt</a:t>
            </a:r>
            <a:r>
              <a:rPr lang="en-US" altLang="zh-CN" sz="2000" b="1" dirty="0"/>
              <a:t>"</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type </a:t>
            </a:r>
            <a:r>
              <a:rPr lang="en-US" altLang="zh-CN" sz="2000" b="1" dirty="0">
                <a:solidFill>
                  <a:srgbClr val="FF0000"/>
                </a:solidFill>
              </a:rPr>
              <a:t>Point</a:t>
            </a:r>
            <a:r>
              <a:rPr lang="en-US" altLang="zh-CN" sz="2000" b="1" dirty="0"/>
              <a:t> struct{ </a:t>
            </a:r>
          </a:p>
          <a:p>
            <a:pPr>
              <a:buFont typeface="Wingdings" pitchFamily="2" charset="2"/>
              <a:buNone/>
            </a:pPr>
            <a:r>
              <a:rPr lang="en-US" altLang="zh-CN" sz="2000" b="1" dirty="0"/>
              <a:t>        X, Y int </a:t>
            </a:r>
          </a:p>
          <a:p>
            <a:pPr>
              <a:buFont typeface="Wingdings" pitchFamily="2" charset="2"/>
              <a:buNone/>
            </a:pPr>
            <a:r>
              <a:rPr lang="en-US" altLang="zh-CN" sz="2000" b="1" dirty="0"/>
              <a:t>}</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type Circle struct {</a:t>
            </a:r>
            <a:endParaRPr lang="zh-CN" altLang="zh-CN" sz="2000" b="1" dirty="0"/>
          </a:p>
          <a:p>
            <a:pPr>
              <a:buFont typeface="Wingdings" pitchFamily="2" charset="2"/>
              <a:buNone/>
            </a:pPr>
            <a:r>
              <a:rPr lang="en-US" altLang="zh-CN" sz="2000" b="1" dirty="0"/>
              <a:t>        </a:t>
            </a:r>
            <a:r>
              <a:rPr lang="en-US" altLang="zh-CN" sz="2000" b="1" dirty="0">
                <a:solidFill>
                  <a:srgbClr val="FF0000"/>
                </a:solidFill>
              </a:rPr>
              <a:t>Point</a:t>
            </a:r>
            <a:endParaRPr lang="zh-CN" altLang="zh-CN" sz="2000" b="1" dirty="0">
              <a:solidFill>
                <a:srgbClr val="FF0000"/>
              </a:solidFill>
            </a:endParaRPr>
          </a:p>
          <a:p>
            <a:pPr>
              <a:buFont typeface="Wingdings" pitchFamily="2" charset="2"/>
              <a:buNone/>
            </a:pPr>
            <a:r>
              <a:rPr lang="en-US" altLang="zh-CN" sz="2000" b="1" dirty="0"/>
              <a:t>        Radius int</a:t>
            </a:r>
            <a:endParaRPr lang="zh-CN" altLang="zh-CN" sz="2000" b="1" dirty="0"/>
          </a:p>
          <a:p>
            <a:pPr>
              <a:buFont typeface="Wingdings" pitchFamily="2" charset="2"/>
              <a:buNone/>
            </a:pPr>
            <a:r>
              <a:rPr lang="en-US" altLang="zh-CN" sz="2000" b="1" dirty="0"/>
              <a:t>}</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type Wheel struct {</a:t>
            </a:r>
            <a:endParaRPr lang="zh-CN" altLang="zh-CN" sz="2000" b="1" dirty="0"/>
          </a:p>
          <a:p>
            <a:pPr>
              <a:buFont typeface="Wingdings" pitchFamily="2" charset="2"/>
              <a:buNone/>
            </a:pPr>
            <a:r>
              <a:rPr lang="en-US" altLang="zh-CN" sz="2000" b="1" dirty="0"/>
              <a:t>        </a:t>
            </a:r>
            <a:r>
              <a:rPr lang="en-US" altLang="zh-CN" sz="2000" b="1" dirty="0">
                <a:solidFill>
                  <a:srgbClr val="FF0000"/>
                </a:solidFill>
              </a:rPr>
              <a:t>Circle</a:t>
            </a:r>
            <a:endParaRPr lang="zh-CN" altLang="zh-CN" sz="2000" b="1" dirty="0">
              <a:solidFill>
                <a:srgbClr val="FF0000"/>
              </a:solidFill>
            </a:endParaRPr>
          </a:p>
          <a:p>
            <a:pPr>
              <a:buFont typeface="Wingdings" pitchFamily="2" charset="2"/>
              <a:buNone/>
            </a:pPr>
            <a:r>
              <a:rPr lang="en-US" altLang="zh-CN" sz="2000" b="1" dirty="0"/>
              <a:t>        Spokes int</a:t>
            </a:r>
            <a:endParaRPr lang="zh-CN" altLang="zh-CN" sz="2000" b="1" dirty="0"/>
          </a:p>
          <a:p>
            <a:pPr>
              <a:buFont typeface="Wingdings" pitchFamily="2" charset="2"/>
              <a:buNone/>
            </a:pPr>
            <a:r>
              <a:rPr lang="en-US" altLang="zh-CN" sz="2000" b="1" dirty="0"/>
              <a:t>}</a:t>
            </a:r>
            <a:endParaRPr lang="zh-CN" altLang="en-US" sz="2000" dirty="0">
              <a:latin typeface="+mn-ea"/>
              <a:cs typeface="Microsoft Sans Serif" panose="020B0604020202020204" pitchFamily="34" charset="0"/>
            </a:endParaRPr>
          </a:p>
        </p:txBody>
      </p:sp>
    </p:spTree>
    <p:extLst>
      <p:ext uri="{BB962C8B-B14F-4D97-AF65-F5344CB8AC3E}">
        <p14:creationId xmlns:p14="http://schemas.microsoft.com/office/powerpoint/2010/main" val="17131891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记录类型的实例二（续）</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7" y="1111576"/>
            <a:ext cx="11697853" cy="5632311"/>
          </a:xfrm>
          <a:prstGeom prst="rect">
            <a:avLst/>
          </a:prstGeom>
          <a:noFill/>
        </p:spPr>
        <p:txBody>
          <a:bodyPr wrap="square" rtlCol="0">
            <a:spAutoFit/>
          </a:bodyPr>
          <a:lstStyle/>
          <a:p>
            <a:pPr>
              <a:buFont typeface="Wingdings" pitchFamily="2" charset="2"/>
              <a:buNone/>
            </a:pPr>
            <a:r>
              <a:rPr lang="en-US" altLang="zh-CN" sz="2000" b="1" dirty="0"/>
              <a:t>var w Wheel</a:t>
            </a:r>
          </a:p>
          <a:p>
            <a:pPr>
              <a:buFont typeface="Wingdings" pitchFamily="2" charset="2"/>
              <a:buNone/>
            </a:pPr>
            <a:r>
              <a:rPr lang="en-US" altLang="zh-CN" sz="2000" b="1" dirty="0"/>
              <a:t>        </a:t>
            </a:r>
            <a:r>
              <a:rPr lang="en-US" altLang="zh-CN" sz="2000" b="1" dirty="0" err="1"/>
              <a:t>w.X</a:t>
            </a:r>
            <a:r>
              <a:rPr lang="en-US" altLang="zh-CN" sz="2000" b="1" dirty="0"/>
              <a:t> = 8 		//equivalent to </a:t>
            </a:r>
            <a:r>
              <a:rPr lang="en-US" altLang="zh-CN" sz="2000" b="1" dirty="0" err="1"/>
              <a:t>w.Circle.Point.X</a:t>
            </a:r>
            <a:r>
              <a:rPr lang="en-US" altLang="zh-CN" sz="2000" b="1" dirty="0"/>
              <a:t> = 8</a:t>
            </a:r>
          </a:p>
          <a:p>
            <a:pPr>
              <a:buFont typeface="Wingdings" pitchFamily="2" charset="2"/>
              <a:buNone/>
            </a:pPr>
            <a:r>
              <a:rPr lang="en-US" altLang="zh-CN" sz="2000" b="1" dirty="0"/>
              <a:t>        </a:t>
            </a:r>
            <a:r>
              <a:rPr lang="en-US" altLang="zh-CN" sz="2000" b="1" dirty="0" err="1"/>
              <a:t>w.Y</a:t>
            </a:r>
            <a:r>
              <a:rPr lang="en-US" altLang="zh-CN" sz="2000" b="1" dirty="0"/>
              <a:t> = 8 		//equivalent to </a:t>
            </a:r>
            <a:r>
              <a:rPr lang="en-US" altLang="zh-CN" sz="2000" b="1" dirty="0" err="1"/>
              <a:t>w.Circle.Point.Y</a:t>
            </a:r>
            <a:r>
              <a:rPr lang="en-US" altLang="zh-CN" sz="2000" b="1" dirty="0"/>
              <a:t> = 8</a:t>
            </a:r>
          </a:p>
          <a:p>
            <a:pPr>
              <a:buFont typeface="Wingdings" pitchFamily="2" charset="2"/>
              <a:buNone/>
            </a:pPr>
            <a:r>
              <a:rPr lang="en-US" altLang="zh-CN" sz="2000" b="1" dirty="0"/>
              <a:t>        </a:t>
            </a:r>
            <a:r>
              <a:rPr lang="en-US" altLang="zh-CN" sz="2000" b="1" dirty="0" err="1"/>
              <a:t>w.Radius</a:t>
            </a:r>
            <a:r>
              <a:rPr lang="en-US" altLang="zh-CN" sz="2000" b="1" dirty="0"/>
              <a:t> = 5 	//equivalent to </a:t>
            </a:r>
            <a:r>
              <a:rPr lang="en-US" altLang="zh-CN" sz="2000" b="1" dirty="0" err="1"/>
              <a:t>w.Circle.Radius</a:t>
            </a:r>
            <a:r>
              <a:rPr lang="en-US" altLang="zh-CN" sz="2000" b="1" dirty="0"/>
              <a:t> = 5</a:t>
            </a:r>
          </a:p>
          <a:p>
            <a:pPr>
              <a:buFont typeface="Wingdings" pitchFamily="2" charset="2"/>
              <a:buNone/>
            </a:pPr>
            <a:r>
              <a:rPr lang="en-US" altLang="zh-CN" sz="2000" b="1" dirty="0"/>
              <a:t>        </a:t>
            </a:r>
            <a:r>
              <a:rPr lang="en-US" altLang="zh-CN" sz="2000" b="1" dirty="0" err="1"/>
              <a:t>w.Spokes</a:t>
            </a:r>
            <a:r>
              <a:rPr lang="en-US" altLang="zh-CN" sz="2000" b="1" dirty="0"/>
              <a:t> = 20 	//equivalent to </a:t>
            </a:r>
            <a:r>
              <a:rPr lang="en-US" altLang="zh-CN" sz="2000" b="1" dirty="0" err="1"/>
              <a:t>w.Circle.Radius</a:t>
            </a:r>
            <a:r>
              <a:rPr lang="en-US" altLang="zh-CN" sz="2000" b="1" dirty="0"/>
              <a:t> = 20</a:t>
            </a:r>
            <a:endParaRPr lang="zh-CN" altLang="zh-CN" sz="2000" b="1" dirty="0"/>
          </a:p>
          <a:p>
            <a:pPr>
              <a:buFont typeface="Wingdings" pitchFamily="2" charset="2"/>
              <a:buNone/>
            </a:pPr>
            <a:r>
              <a:rPr lang="en-US" altLang="zh-CN" sz="2000" b="1" dirty="0"/>
              <a:t>        </a:t>
            </a:r>
          </a:p>
          <a:p>
            <a:pPr>
              <a:buFont typeface="Wingdings" pitchFamily="2" charset="2"/>
              <a:buNone/>
            </a:pPr>
            <a:r>
              <a:rPr lang="en-US" altLang="zh-CN" sz="2000" b="1" dirty="0"/>
              <a:t>        w = Wheel{8, 8, 5, 20}			//compile error</a:t>
            </a:r>
          </a:p>
          <a:p>
            <a:pPr>
              <a:buFont typeface="Wingdings" pitchFamily="2" charset="2"/>
              <a:buNone/>
            </a:pPr>
            <a:r>
              <a:rPr lang="en-US" altLang="zh-CN" sz="2000" b="1" dirty="0"/>
              <a:t>        w = Wheel{X:8, Y:8, Radius:5, Spoke:20}	//compile error</a:t>
            </a:r>
          </a:p>
          <a:p>
            <a:pPr>
              <a:buFont typeface="Wingdings" pitchFamily="2" charset="2"/>
              <a:buNone/>
            </a:pPr>
            <a:r>
              <a:rPr lang="en-US" altLang="zh-CN" sz="2000" b="1" dirty="0"/>
              <a:t>        </a:t>
            </a:r>
          </a:p>
          <a:p>
            <a:pPr>
              <a:buFont typeface="Wingdings" pitchFamily="2" charset="2"/>
              <a:buNone/>
            </a:pPr>
            <a:r>
              <a:rPr lang="en-US" altLang="zh-CN" sz="2000" b="1" dirty="0"/>
              <a:t>        w = Wheel{Circle{Point{8, 8}, 5}, 20}</a:t>
            </a:r>
            <a:endParaRPr lang="zh-CN" altLang="zh-CN" sz="900" b="1" dirty="0"/>
          </a:p>
          <a:p>
            <a:pPr>
              <a:buFont typeface="Wingdings" pitchFamily="2" charset="2"/>
              <a:buNone/>
            </a:pPr>
            <a:r>
              <a:rPr lang="en-US" altLang="zh-CN" sz="2000" b="1" dirty="0"/>
              <a:t>        w = Wheel{</a:t>
            </a:r>
            <a:endParaRPr lang="zh-CN" altLang="zh-CN" sz="2000" b="1" dirty="0"/>
          </a:p>
          <a:p>
            <a:pPr>
              <a:buFont typeface="Wingdings" pitchFamily="2" charset="2"/>
              <a:buNone/>
            </a:pPr>
            <a:r>
              <a:rPr lang="en-US" altLang="zh-CN" sz="2000" b="1" dirty="0"/>
              <a:t>                Circle: Circle{</a:t>
            </a:r>
            <a:endParaRPr lang="zh-CN" altLang="zh-CN" sz="2000" b="1" dirty="0"/>
          </a:p>
          <a:p>
            <a:pPr>
              <a:buFont typeface="Wingdings" pitchFamily="2" charset="2"/>
              <a:buNone/>
            </a:pPr>
            <a:r>
              <a:rPr lang="en-US" altLang="zh-CN" sz="2000" b="1" dirty="0"/>
              <a:t>                        Point:  Point{X: 8, Y: 8},</a:t>
            </a:r>
            <a:endParaRPr lang="zh-CN" altLang="zh-CN" sz="2000" b="1" dirty="0"/>
          </a:p>
          <a:p>
            <a:pPr>
              <a:buFont typeface="Wingdings" pitchFamily="2" charset="2"/>
              <a:buNone/>
            </a:pPr>
            <a:r>
              <a:rPr lang="en-US" altLang="zh-CN" sz="2000" b="1" dirty="0"/>
              <a:t>                        Radius: 5,</a:t>
            </a:r>
            <a:endParaRPr lang="zh-CN" altLang="zh-CN" sz="2000" b="1" dirty="0"/>
          </a:p>
          <a:p>
            <a:pPr>
              <a:buFont typeface="Wingdings" pitchFamily="2" charset="2"/>
              <a:buNone/>
            </a:pPr>
            <a:r>
              <a:rPr lang="en-US" altLang="zh-CN" sz="2000" b="1" dirty="0"/>
              <a:t>                },</a:t>
            </a:r>
            <a:endParaRPr lang="zh-CN" altLang="zh-CN" sz="2000" b="1" dirty="0"/>
          </a:p>
          <a:p>
            <a:pPr>
              <a:buFont typeface="Wingdings" pitchFamily="2" charset="2"/>
              <a:buNone/>
            </a:pPr>
            <a:r>
              <a:rPr lang="en-US" altLang="zh-CN" sz="2000" b="1" dirty="0"/>
              <a:t>                Spokes: 20, // NOTE: trailing comma necessary here (and at Radius)</a:t>
            </a:r>
            <a:endParaRPr lang="zh-CN" altLang="zh-CN" sz="2000" b="1" dirty="0"/>
          </a:p>
          <a:p>
            <a:pPr>
              <a:buFont typeface="Wingdings" pitchFamily="2" charset="2"/>
              <a:buNone/>
            </a:pPr>
            <a:r>
              <a:rPr lang="en-US" altLang="zh-CN" sz="2000" b="1" dirty="0"/>
              <a:t>        } </a:t>
            </a:r>
            <a:endParaRPr lang="zh-CN" altLang="zh-CN" sz="2000" b="1" dirty="0"/>
          </a:p>
          <a:p>
            <a:r>
              <a:rPr lang="en-US" altLang="zh-CN" sz="2000" dirty="0">
                <a:latin typeface="+mn-ea"/>
                <a:cs typeface="Microsoft Sans Serif" panose="020B0604020202020204" pitchFamily="34" charset="0"/>
              </a:rPr>
              <a:t>//ref</a:t>
            </a:r>
            <a:r>
              <a:rPr lang="zh-CN" altLang="en-US" sz="2000" dirty="0">
                <a:latin typeface="+mn-ea"/>
                <a:cs typeface="Microsoft Sans Serif" panose="020B0604020202020204" pitchFamily="34" charset="0"/>
              </a:rPr>
              <a:t> </a:t>
            </a:r>
            <a:r>
              <a:rPr lang="en-US" altLang="zh-CN" sz="2000" dirty="0">
                <a:latin typeface="+mn-ea"/>
                <a:cs typeface="Microsoft Sans Serif" panose="020B0604020202020204" pitchFamily="34" charset="0"/>
              </a:rPr>
              <a:t>to </a:t>
            </a:r>
            <a:r>
              <a:rPr lang="en-US" altLang="zh-CN" sz="2000" dirty="0">
                <a:latin typeface="Arial" panose="020B0604020202020204" pitchFamily="34" charset="0"/>
              </a:rPr>
              <a:t>4.4.3</a:t>
            </a:r>
            <a:r>
              <a:rPr lang="zh-CN" altLang="en-US" sz="2000" dirty="0">
                <a:latin typeface="Arial" panose="020B0604020202020204" pitchFamily="34" charset="0"/>
              </a:rPr>
              <a:t> </a:t>
            </a:r>
            <a:r>
              <a:rPr lang="en-US" altLang="zh-CN" sz="2000" dirty="0">
                <a:latin typeface="Arial" panose="020B0604020202020204" pitchFamily="34" charset="0"/>
              </a:rPr>
              <a:t>Struct</a:t>
            </a:r>
            <a:r>
              <a:rPr lang="zh-CN" altLang="en-US" sz="2000" dirty="0">
                <a:latin typeface="Arial" panose="020B0604020202020204" pitchFamily="34" charset="0"/>
              </a:rPr>
              <a:t> </a:t>
            </a:r>
            <a:r>
              <a:rPr lang="en-US" altLang="zh-CN" sz="2000" dirty="0">
                <a:latin typeface="Arial" panose="020B0604020202020204" pitchFamily="34" charset="0"/>
              </a:rPr>
              <a:t>Embedding</a:t>
            </a:r>
            <a:r>
              <a:rPr lang="zh-CN" altLang="en-US" sz="2000" dirty="0">
                <a:latin typeface="Arial" panose="020B0604020202020204" pitchFamily="34" charset="0"/>
              </a:rPr>
              <a:t> </a:t>
            </a:r>
            <a:r>
              <a:rPr lang="en-US" altLang="zh-CN" sz="2000" dirty="0">
                <a:latin typeface="Arial" panose="020B0604020202020204" pitchFamily="34" charset="0"/>
              </a:rPr>
              <a:t>and</a:t>
            </a:r>
            <a:r>
              <a:rPr lang="zh-CN" altLang="en-US" sz="2000" dirty="0">
                <a:latin typeface="Arial" panose="020B0604020202020204" pitchFamily="34" charset="0"/>
              </a:rPr>
              <a:t> </a:t>
            </a:r>
            <a:r>
              <a:rPr lang="en-US" altLang="zh-CN" sz="2000" dirty="0">
                <a:latin typeface="Arial" panose="020B0604020202020204" pitchFamily="34" charset="0"/>
              </a:rPr>
              <a:t>Anonymous</a:t>
            </a:r>
            <a:r>
              <a:rPr lang="zh-CN" altLang="en-US" sz="2000" dirty="0">
                <a:latin typeface="Arial" panose="020B0604020202020204" pitchFamily="34" charset="0"/>
              </a:rPr>
              <a:t> </a:t>
            </a:r>
            <a:r>
              <a:rPr lang="en-US" altLang="zh-CN" sz="2000" dirty="0">
                <a:latin typeface="Arial" panose="020B0604020202020204" pitchFamily="34" charset="0"/>
              </a:rPr>
              <a:t>Fields  &amp; 6.3</a:t>
            </a:r>
            <a:r>
              <a:rPr lang="zh-CN" altLang="en-US" sz="2000" dirty="0">
                <a:latin typeface="Arial" panose="020B0604020202020204" pitchFamily="34" charset="0"/>
              </a:rPr>
              <a:t> </a:t>
            </a:r>
            <a:r>
              <a:rPr lang="en-US" altLang="zh-CN" sz="2000" dirty="0">
                <a:latin typeface="Arial" panose="020B0604020202020204" pitchFamily="34" charset="0"/>
              </a:rPr>
              <a:t>Composing</a:t>
            </a:r>
            <a:r>
              <a:rPr lang="zh-CN" altLang="en-US" sz="2000" dirty="0">
                <a:latin typeface="Arial" panose="020B0604020202020204" pitchFamily="34" charset="0"/>
              </a:rPr>
              <a:t> </a:t>
            </a:r>
            <a:r>
              <a:rPr lang="en-US" altLang="zh-CN" sz="2000" dirty="0">
                <a:latin typeface="Arial" panose="020B0604020202020204" pitchFamily="34" charset="0"/>
              </a:rPr>
              <a:t>Types</a:t>
            </a:r>
            <a:r>
              <a:rPr lang="zh-CN" altLang="en-US" sz="2000" dirty="0">
                <a:latin typeface="Arial" panose="020B0604020202020204" pitchFamily="34" charset="0"/>
              </a:rPr>
              <a:t> </a:t>
            </a:r>
            <a:r>
              <a:rPr lang="en-US" altLang="zh-CN" sz="2000" dirty="0">
                <a:latin typeface="Arial" panose="020B0604020202020204" pitchFamily="34" charset="0"/>
              </a:rPr>
              <a:t>by</a:t>
            </a:r>
            <a:r>
              <a:rPr lang="zh-CN" altLang="en-US" sz="2000" dirty="0">
                <a:latin typeface="Arial" panose="020B0604020202020204" pitchFamily="34" charset="0"/>
              </a:rPr>
              <a:t> </a:t>
            </a:r>
            <a:r>
              <a:rPr lang="en-US" altLang="zh-CN" sz="2000" dirty="0">
                <a:latin typeface="Arial" panose="020B0604020202020204" pitchFamily="34" charset="0"/>
              </a:rPr>
              <a:t>Struct</a:t>
            </a:r>
            <a:r>
              <a:rPr lang="zh-CN" altLang="en-US" sz="2000" dirty="0">
                <a:latin typeface="Arial" panose="020B0604020202020204" pitchFamily="34" charset="0"/>
              </a:rPr>
              <a:t> </a:t>
            </a:r>
            <a:r>
              <a:rPr lang="en-US" altLang="zh-CN" sz="2000" dirty="0">
                <a:latin typeface="Arial" panose="020B0604020202020204" pitchFamily="34" charset="0"/>
              </a:rPr>
              <a:t>Embedding</a:t>
            </a:r>
          </a:p>
        </p:txBody>
      </p:sp>
    </p:spTree>
    <p:extLst>
      <p:ext uri="{BB962C8B-B14F-4D97-AF65-F5344CB8AC3E}">
        <p14:creationId xmlns:p14="http://schemas.microsoft.com/office/powerpoint/2010/main" val="249093116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8074" y="2208702"/>
            <a:ext cx="12210076" cy="239092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121712" tIns="60856" rIns="121712" bIns="60856" rtlCol="0" anchor="ctr"/>
          <a:lstStyle/>
          <a:p>
            <a:pPr algn="ctr"/>
            <a:endParaRPr lang="zh-CN" altLang="en-US" sz="2440" dirty="0">
              <a:ea typeface="微软雅黑" panose="020B0503020204020204" charset="-122"/>
            </a:endParaRPr>
          </a:p>
        </p:txBody>
      </p:sp>
      <p:sp>
        <p:nvSpPr>
          <p:cNvPr id="20" name="MH_Entry_1"/>
          <p:cNvSpPr/>
          <p:nvPr>
            <p:custDataLst>
              <p:tags r:id="rId2"/>
            </p:custDataLst>
          </p:nvPr>
        </p:nvSpPr>
        <p:spPr>
          <a:xfrm>
            <a:off x="1943100" y="2690338"/>
            <a:ext cx="8305800" cy="14773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175" fontAlgn="base">
              <a:spcBef>
                <a:spcPct val="0"/>
              </a:spcBef>
              <a:spcAft>
                <a:spcPct val="0"/>
              </a:spcAft>
            </a:pPr>
            <a:r>
              <a:rPr lang="en-US" altLang="zh-CN" sz="4800" b="1" i="1" dirty="0">
                <a:latin typeface="Tahoma" panose="020B0604030504040204" pitchFamily="34" charset="0"/>
              </a:rPr>
              <a:t>6   </a:t>
            </a:r>
            <a:r>
              <a:rPr lang="zh-CN" altLang="en-US" sz="4800" b="1" dirty="0">
                <a:latin typeface="Tahoma" panose="020B0604030504040204" pitchFamily="34" charset="0"/>
              </a:rPr>
              <a:t>数据类型（</a:t>
            </a:r>
            <a:r>
              <a:rPr lang="zh-CN" altLang="en-US" sz="4000" b="1" dirty="0">
                <a:latin typeface="Tahoma" panose="020B0604030504040204" pitchFamily="34" charset="0"/>
              </a:rPr>
              <a:t>续</a:t>
            </a:r>
            <a:r>
              <a:rPr lang="zh-CN" altLang="en-US" sz="4800" b="1" dirty="0">
                <a:latin typeface="Tahoma" panose="020B0604030504040204" pitchFamily="34" charset="0"/>
              </a:rPr>
              <a:t>）</a:t>
            </a:r>
            <a:endParaRPr lang="en-US" altLang="zh-CN" sz="4000" b="1" dirty="0">
              <a:latin typeface="Tahoma" panose="020B0604030504040204" pitchFamily="34" charset="0"/>
            </a:endParaRPr>
          </a:p>
          <a:p>
            <a:pPr algn="just" defTabSz="638175" fontAlgn="base">
              <a:spcBef>
                <a:spcPct val="0"/>
              </a:spcBef>
              <a:spcAft>
                <a:spcPct val="0"/>
              </a:spcAft>
            </a:pPr>
            <a:endParaRPr lang="zh-CN" altLang="en-US" sz="48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62"/>
    </mc:Choice>
    <mc:Fallback xmlns="">
      <p:transition spd="slow" advTm="15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记录类型的实例三</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5324535"/>
          </a:xfrm>
          <a:prstGeom prst="rect">
            <a:avLst/>
          </a:prstGeom>
          <a:noFill/>
        </p:spPr>
        <p:txBody>
          <a:bodyPr wrap="square" rtlCol="0">
            <a:spAutoFit/>
          </a:bodyPr>
          <a:lstStyle/>
          <a:p>
            <a:pPr>
              <a:defRPr/>
            </a:pPr>
            <a:r>
              <a:rPr lang="en-US" sz="2000" dirty="0" err="1">
                <a:ea typeface="SimSun" pitchFamily="2" charset="-122"/>
              </a:rPr>
              <a:t>gopl.io</a:t>
            </a:r>
            <a:r>
              <a:rPr lang="en-US" sz="2000" dirty="0">
                <a:ea typeface="SimSun" pitchFamily="2" charset="-122"/>
              </a:rPr>
              <a:t>/ch4/movie</a:t>
            </a:r>
          </a:p>
          <a:p>
            <a:pPr>
              <a:defRPr/>
            </a:pPr>
            <a:endParaRPr lang="en-US" sz="2000" dirty="0">
              <a:ea typeface="SimSun" pitchFamily="2" charset="-122"/>
            </a:endParaRPr>
          </a:p>
          <a:p>
            <a:pPr>
              <a:defRPr/>
            </a:pPr>
            <a:r>
              <a:rPr lang="en-US" sz="2000" dirty="0">
                <a:ea typeface="SimSun" pitchFamily="2" charset="-122"/>
              </a:rPr>
              <a:t>type Movie struct {</a:t>
            </a:r>
          </a:p>
          <a:p>
            <a:pPr>
              <a:defRPr/>
            </a:pPr>
            <a:r>
              <a:rPr lang="en-US" sz="2000" dirty="0">
                <a:ea typeface="SimSun" pitchFamily="2" charset="-122"/>
              </a:rPr>
              <a:t>	Title string</a:t>
            </a:r>
          </a:p>
          <a:p>
            <a:pPr>
              <a:defRPr/>
            </a:pPr>
            <a:r>
              <a:rPr lang="en-US" sz="2000" dirty="0">
                <a:ea typeface="SimSun" pitchFamily="2" charset="-122"/>
              </a:rPr>
              <a:t>	Year int `</a:t>
            </a:r>
            <a:r>
              <a:rPr lang="en-US" sz="2000" dirty="0" err="1">
                <a:ea typeface="SimSun" pitchFamily="2" charset="-122"/>
              </a:rPr>
              <a:t>json:"released</a:t>
            </a:r>
            <a:r>
              <a:rPr lang="en-US" sz="2000" dirty="0">
                <a:ea typeface="SimSun" pitchFamily="2" charset="-122"/>
              </a:rPr>
              <a:t>"`</a:t>
            </a:r>
          </a:p>
          <a:p>
            <a:pPr>
              <a:defRPr/>
            </a:pPr>
            <a:r>
              <a:rPr lang="en-US" sz="2000" dirty="0">
                <a:ea typeface="SimSun" pitchFamily="2" charset="-122"/>
              </a:rPr>
              <a:t>	Color bool `json:"</a:t>
            </a:r>
            <a:r>
              <a:rPr lang="en-US" sz="2000" dirty="0" err="1">
                <a:ea typeface="SimSun" pitchFamily="2" charset="-122"/>
              </a:rPr>
              <a:t>color,omitempty</a:t>
            </a:r>
            <a:r>
              <a:rPr lang="en-US" sz="2000" dirty="0">
                <a:ea typeface="SimSun" pitchFamily="2" charset="-122"/>
              </a:rPr>
              <a:t>"`</a:t>
            </a:r>
          </a:p>
          <a:p>
            <a:pPr>
              <a:defRPr/>
            </a:pPr>
            <a:r>
              <a:rPr lang="en-US" sz="2000" dirty="0">
                <a:ea typeface="SimSun" pitchFamily="2" charset="-122"/>
              </a:rPr>
              <a:t>	Actors []string</a:t>
            </a:r>
          </a:p>
          <a:p>
            <a:pPr>
              <a:defRPr/>
            </a:pPr>
            <a:r>
              <a:rPr lang="en-US" sz="2000" dirty="0">
                <a:ea typeface="SimSun" pitchFamily="2" charset="-122"/>
              </a:rPr>
              <a:t>}</a:t>
            </a:r>
          </a:p>
          <a:p>
            <a:pPr>
              <a:defRPr/>
            </a:pPr>
            <a:r>
              <a:rPr lang="en-US" sz="2000" dirty="0">
                <a:ea typeface="SimSun" pitchFamily="2" charset="-122"/>
              </a:rPr>
              <a:t>var movies = [</a:t>
            </a:r>
            <a:r>
              <a:rPr lang="zh-CN" altLang="en-US" sz="2000" dirty="0">
                <a:ea typeface="SimSun" pitchFamily="2" charset="-122"/>
              </a:rPr>
              <a:t> </a:t>
            </a:r>
            <a:r>
              <a:rPr lang="en-US" sz="2000" dirty="0">
                <a:ea typeface="SimSun" pitchFamily="2" charset="-122"/>
              </a:rPr>
              <a:t>]Movie{</a:t>
            </a:r>
          </a:p>
          <a:p>
            <a:pPr>
              <a:defRPr/>
            </a:pPr>
            <a:r>
              <a:rPr lang="en-US" sz="2000" dirty="0">
                <a:ea typeface="SimSun" pitchFamily="2" charset="-122"/>
              </a:rPr>
              <a:t>	{Title: "Casablanca", Year: 1942, Color: false,</a:t>
            </a:r>
          </a:p>
          <a:p>
            <a:pPr>
              <a:defRPr/>
            </a:pPr>
            <a:r>
              <a:rPr lang="en-US" sz="2000" dirty="0">
                <a:ea typeface="SimSun" pitchFamily="2" charset="-122"/>
              </a:rPr>
              <a:t>	</a:t>
            </a:r>
            <a:r>
              <a:rPr lang="zh-CN" altLang="en-US" sz="2000" dirty="0">
                <a:ea typeface="SimSun" pitchFamily="2" charset="-122"/>
              </a:rPr>
              <a:t>     </a:t>
            </a:r>
            <a:r>
              <a:rPr lang="en-US" sz="2000" dirty="0">
                <a:ea typeface="SimSun" pitchFamily="2" charset="-122"/>
              </a:rPr>
              <a:t>Actors: []string{"Humphrey Bogart", "Ingrid Bergman"}},</a:t>
            </a:r>
          </a:p>
          <a:p>
            <a:pPr>
              <a:defRPr/>
            </a:pPr>
            <a:r>
              <a:rPr lang="en-US" sz="2000" dirty="0">
                <a:ea typeface="SimSun" pitchFamily="2" charset="-122"/>
              </a:rPr>
              <a:t>	{Title: "Cool Hand Luke", Year: 1967, Color: true,</a:t>
            </a:r>
          </a:p>
          <a:p>
            <a:pPr>
              <a:defRPr/>
            </a:pPr>
            <a:r>
              <a:rPr lang="en-US" sz="2000" dirty="0">
                <a:ea typeface="SimSun" pitchFamily="2" charset="-122"/>
              </a:rPr>
              <a:t>	</a:t>
            </a:r>
            <a:r>
              <a:rPr lang="zh-CN" altLang="en-US" sz="2000" dirty="0">
                <a:ea typeface="SimSun" pitchFamily="2" charset="-122"/>
              </a:rPr>
              <a:t>     </a:t>
            </a:r>
            <a:r>
              <a:rPr lang="en-US" sz="2000" dirty="0">
                <a:ea typeface="SimSun" pitchFamily="2" charset="-122"/>
              </a:rPr>
              <a:t>Actors: []string{"Paul Newman"}},</a:t>
            </a:r>
          </a:p>
          <a:p>
            <a:pPr>
              <a:defRPr/>
            </a:pPr>
            <a:r>
              <a:rPr lang="en-US" sz="2000" dirty="0">
                <a:ea typeface="SimSun" pitchFamily="2" charset="-122"/>
              </a:rPr>
              <a:t>	{Title: "Bullitt", Year: 1968, Color: true,</a:t>
            </a:r>
          </a:p>
          <a:p>
            <a:pPr>
              <a:defRPr/>
            </a:pPr>
            <a:r>
              <a:rPr lang="en-US" sz="2000" dirty="0">
                <a:ea typeface="SimSun" pitchFamily="2" charset="-122"/>
              </a:rPr>
              <a:t>	</a:t>
            </a:r>
            <a:r>
              <a:rPr lang="zh-CN" altLang="en-US" sz="2000" dirty="0">
                <a:ea typeface="SimSun" pitchFamily="2" charset="-122"/>
              </a:rPr>
              <a:t>     </a:t>
            </a:r>
            <a:r>
              <a:rPr lang="en-US" sz="2000" dirty="0">
                <a:ea typeface="SimSun" pitchFamily="2" charset="-122"/>
              </a:rPr>
              <a:t>Actors: []string{"Steve McQueen", "Jacqueline Bisset"}},</a:t>
            </a:r>
          </a:p>
          <a:p>
            <a:pPr>
              <a:defRPr/>
            </a:pPr>
            <a:r>
              <a:rPr lang="bg-BG" sz="2000" dirty="0">
                <a:ea typeface="SimSun" pitchFamily="2" charset="-122"/>
              </a:rPr>
              <a:t>// ...</a:t>
            </a:r>
          </a:p>
          <a:p>
            <a:pPr>
              <a:defRPr/>
            </a:pPr>
            <a:r>
              <a:rPr lang="bg-BG" sz="2000" dirty="0">
                <a:ea typeface="SimSun" pitchFamily="2" charset="-122"/>
              </a:rPr>
              <a:t>}</a:t>
            </a:r>
            <a:endParaRPr lang="zh-CN" altLang="en-US" dirty="0">
              <a:latin typeface="Arial" panose="020B0604020202020204" pitchFamily="34" charset="0"/>
            </a:endParaRPr>
          </a:p>
        </p:txBody>
      </p:sp>
    </p:spTree>
    <p:extLst>
      <p:ext uri="{BB962C8B-B14F-4D97-AF65-F5344CB8AC3E}">
        <p14:creationId xmlns:p14="http://schemas.microsoft.com/office/powerpoint/2010/main" val="152486520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5324535"/>
          </a:xfrm>
          <a:prstGeom prst="rect">
            <a:avLst/>
          </a:prstGeom>
          <a:noFill/>
        </p:spPr>
        <p:txBody>
          <a:bodyPr wrap="square" rtlCol="0">
            <a:spAutoFit/>
          </a:bodyPr>
          <a:lstStyle/>
          <a:p>
            <a:pPr>
              <a:defRPr/>
            </a:pPr>
            <a:r>
              <a:rPr lang="en-US" sz="2000" dirty="0">
                <a:ea typeface="SimSun" pitchFamily="2" charset="-122"/>
              </a:rPr>
              <a:t>data, err := </a:t>
            </a:r>
            <a:r>
              <a:rPr lang="en-US" sz="2000" dirty="0" err="1">
                <a:ea typeface="SimSun" pitchFamily="2" charset="-122"/>
              </a:rPr>
              <a:t>json.</a:t>
            </a:r>
            <a:r>
              <a:rPr lang="en-US" sz="2000" dirty="0" err="1">
                <a:solidFill>
                  <a:srgbClr val="FF0000"/>
                </a:solidFill>
                <a:ea typeface="SimSun" pitchFamily="2" charset="-122"/>
              </a:rPr>
              <a:t>Marshal</a:t>
            </a:r>
            <a:r>
              <a:rPr lang="en-US" sz="2000" dirty="0">
                <a:ea typeface="SimSun" pitchFamily="2" charset="-122"/>
              </a:rPr>
              <a:t>(movies</a:t>
            </a:r>
            <a:r>
              <a:rPr lang="en-US" sz="2000" dirty="0" smtClean="0">
                <a:ea typeface="SimSun" pitchFamily="2" charset="-122"/>
              </a:rPr>
              <a:t>)				//encoding of values as Unicode text</a:t>
            </a:r>
            <a:endParaRPr lang="en-US" sz="2000" dirty="0">
              <a:ea typeface="SimSun" pitchFamily="2" charset="-122"/>
            </a:endParaRPr>
          </a:p>
          <a:p>
            <a:pPr>
              <a:defRPr/>
            </a:pPr>
            <a:r>
              <a:rPr lang="fr-FR" sz="2000" dirty="0">
                <a:ea typeface="SimSun" pitchFamily="2" charset="-122"/>
              </a:rPr>
              <a:t>if </a:t>
            </a:r>
            <a:r>
              <a:rPr lang="fr-FR" sz="2000" dirty="0" err="1">
                <a:ea typeface="SimSun" pitchFamily="2" charset="-122"/>
              </a:rPr>
              <a:t>err</a:t>
            </a:r>
            <a:r>
              <a:rPr lang="fr-FR" sz="2000" dirty="0">
                <a:ea typeface="SimSun" pitchFamily="2" charset="-122"/>
              </a:rPr>
              <a:t> != </a:t>
            </a:r>
            <a:r>
              <a:rPr lang="fr-FR" sz="2000" dirty="0" err="1">
                <a:ea typeface="SimSun" pitchFamily="2" charset="-122"/>
              </a:rPr>
              <a:t>nil</a:t>
            </a:r>
            <a:r>
              <a:rPr lang="fr-FR" sz="2000" dirty="0">
                <a:ea typeface="SimSun" pitchFamily="2" charset="-122"/>
              </a:rPr>
              <a:t> {</a:t>
            </a:r>
          </a:p>
          <a:p>
            <a:pPr>
              <a:defRPr/>
            </a:pPr>
            <a:r>
              <a:rPr lang="fr-FR" sz="2000" dirty="0">
                <a:ea typeface="SimSun" pitchFamily="2" charset="-122"/>
              </a:rPr>
              <a:t>	</a:t>
            </a:r>
            <a:r>
              <a:rPr lang="fr-FR" sz="2000" dirty="0" err="1">
                <a:ea typeface="SimSun" pitchFamily="2" charset="-122"/>
              </a:rPr>
              <a:t>log.Fatalf</a:t>
            </a:r>
            <a:r>
              <a:rPr lang="fr-FR" sz="2000" dirty="0">
                <a:ea typeface="SimSun" pitchFamily="2" charset="-122"/>
              </a:rPr>
              <a:t>("JSON marshaling </a:t>
            </a:r>
            <a:r>
              <a:rPr lang="fr-FR" sz="2000" dirty="0" err="1">
                <a:ea typeface="SimSun" pitchFamily="2" charset="-122"/>
              </a:rPr>
              <a:t>failed</a:t>
            </a:r>
            <a:r>
              <a:rPr lang="fr-FR" sz="2000" dirty="0">
                <a:ea typeface="SimSun" pitchFamily="2" charset="-122"/>
              </a:rPr>
              <a:t>: %s", </a:t>
            </a:r>
            <a:r>
              <a:rPr lang="fr-FR" sz="2000" dirty="0" err="1">
                <a:ea typeface="SimSun" pitchFamily="2" charset="-122"/>
              </a:rPr>
              <a:t>err</a:t>
            </a:r>
            <a:r>
              <a:rPr lang="fr-FR" sz="2000" dirty="0">
                <a:ea typeface="SimSun" pitchFamily="2" charset="-122"/>
              </a:rPr>
              <a:t>)</a:t>
            </a:r>
          </a:p>
          <a:p>
            <a:pPr>
              <a:defRPr/>
            </a:pPr>
            <a:r>
              <a:rPr lang="fr-FR" sz="2000" dirty="0">
                <a:ea typeface="SimSun" pitchFamily="2" charset="-122"/>
              </a:rPr>
              <a:t>}</a:t>
            </a:r>
          </a:p>
          <a:p>
            <a:pPr>
              <a:defRPr/>
            </a:pPr>
            <a:r>
              <a:rPr lang="fr-FR" sz="2000" dirty="0" err="1">
                <a:ea typeface="SimSun" pitchFamily="2" charset="-122"/>
              </a:rPr>
              <a:t>fmt.Printf</a:t>
            </a:r>
            <a:r>
              <a:rPr lang="fr-FR" sz="2000" dirty="0">
                <a:ea typeface="SimSun" pitchFamily="2" charset="-122"/>
              </a:rPr>
              <a:t>("%s\n", data)</a:t>
            </a:r>
          </a:p>
          <a:p>
            <a:pPr>
              <a:defRPr/>
            </a:pPr>
            <a:endParaRPr lang="fr-FR" altLang="zh-CN" sz="2000" dirty="0">
              <a:ea typeface="SimSun" pitchFamily="2" charset="-122"/>
            </a:endParaRPr>
          </a:p>
          <a:p>
            <a:pPr>
              <a:defRPr/>
            </a:pPr>
            <a:r>
              <a:rPr lang="en-US" sz="2000" dirty="0">
                <a:ea typeface="SimSun" pitchFamily="2" charset="-122"/>
              </a:rPr>
              <a:t>data, err := </a:t>
            </a:r>
            <a:r>
              <a:rPr lang="en-US" sz="2000" dirty="0" err="1">
                <a:ea typeface="SimSun" pitchFamily="2" charset="-122"/>
              </a:rPr>
              <a:t>json.</a:t>
            </a:r>
            <a:r>
              <a:rPr lang="en-US" sz="2000" dirty="0" err="1">
                <a:solidFill>
                  <a:srgbClr val="FF0000"/>
                </a:solidFill>
                <a:ea typeface="SimSun" pitchFamily="2" charset="-122"/>
              </a:rPr>
              <a:t>MarshalIndent</a:t>
            </a:r>
            <a:r>
              <a:rPr lang="en-US" sz="2000" dirty="0">
                <a:ea typeface="SimSun" pitchFamily="2" charset="-122"/>
              </a:rPr>
              <a:t>(movies, "", " ")</a:t>
            </a:r>
          </a:p>
          <a:p>
            <a:pPr>
              <a:defRPr/>
            </a:pPr>
            <a:r>
              <a:rPr lang="fr-FR" sz="2000" dirty="0">
                <a:ea typeface="SimSun" pitchFamily="2" charset="-122"/>
              </a:rPr>
              <a:t>if </a:t>
            </a:r>
            <a:r>
              <a:rPr lang="fr-FR" sz="2000" dirty="0" err="1">
                <a:ea typeface="SimSun" pitchFamily="2" charset="-122"/>
              </a:rPr>
              <a:t>err</a:t>
            </a:r>
            <a:r>
              <a:rPr lang="fr-FR" sz="2000" dirty="0">
                <a:ea typeface="SimSun" pitchFamily="2" charset="-122"/>
              </a:rPr>
              <a:t> != </a:t>
            </a:r>
            <a:r>
              <a:rPr lang="fr-FR" sz="2000" dirty="0" err="1">
                <a:ea typeface="SimSun" pitchFamily="2" charset="-122"/>
              </a:rPr>
              <a:t>nil</a:t>
            </a:r>
            <a:r>
              <a:rPr lang="fr-FR" sz="2000" dirty="0">
                <a:ea typeface="SimSun" pitchFamily="2" charset="-122"/>
              </a:rPr>
              <a:t> {</a:t>
            </a:r>
          </a:p>
          <a:p>
            <a:pPr>
              <a:defRPr/>
            </a:pPr>
            <a:r>
              <a:rPr lang="fr-FR" sz="2000" dirty="0">
                <a:ea typeface="SimSun" pitchFamily="2" charset="-122"/>
              </a:rPr>
              <a:t>	</a:t>
            </a:r>
            <a:r>
              <a:rPr lang="fr-FR" sz="2000" dirty="0" err="1">
                <a:ea typeface="SimSun" pitchFamily="2" charset="-122"/>
              </a:rPr>
              <a:t>log.Fatalf</a:t>
            </a:r>
            <a:r>
              <a:rPr lang="fr-FR" sz="2000" dirty="0">
                <a:ea typeface="SimSun" pitchFamily="2" charset="-122"/>
              </a:rPr>
              <a:t>("JSON marshaling </a:t>
            </a:r>
            <a:r>
              <a:rPr lang="fr-FR" sz="2000" dirty="0" err="1">
                <a:ea typeface="SimSun" pitchFamily="2" charset="-122"/>
              </a:rPr>
              <a:t>failed</a:t>
            </a:r>
            <a:r>
              <a:rPr lang="fr-FR" sz="2000" dirty="0">
                <a:ea typeface="SimSun" pitchFamily="2" charset="-122"/>
              </a:rPr>
              <a:t>: %s", </a:t>
            </a:r>
            <a:r>
              <a:rPr lang="fr-FR" sz="2000" dirty="0" err="1">
                <a:ea typeface="SimSun" pitchFamily="2" charset="-122"/>
              </a:rPr>
              <a:t>err</a:t>
            </a:r>
            <a:r>
              <a:rPr lang="fr-FR" sz="2000" dirty="0">
                <a:ea typeface="SimSun" pitchFamily="2" charset="-122"/>
              </a:rPr>
              <a:t>)</a:t>
            </a:r>
          </a:p>
          <a:p>
            <a:pPr>
              <a:defRPr/>
            </a:pPr>
            <a:r>
              <a:rPr lang="fr-FR" sz="2000" dirty="0">
                <a:ea typeface="SimSun" pitchFamily="2" charset="-122"/>
              </a:rPr>
              <a:t>}</a:t>
            </a:r>
          </a:p>
          <a:p>
            <a:pPr>
              <a:defRPr/>
            </a:pPr>
            <a:r>
              <a:rPr lang="fr-FR" sz="2000" dirty="0" err="1">
                <a:ea typeface="SimSun" pitchFamily="2" charset="-122"/>
              </a:rPr>
              <a:t>fmt.Printf</a:t>
            </a:r>
            <a:r>
              <a:rPr lang="fr-FR" sz="2000" dirty="0">
                <a:ea typeface="SimSun" pitchFamily="2" charset="-122"/>
              </a:rPr>
              <a:t>("%s\n", data)</a:t>
            </a:r>
          </a:p>
          <a:p>
            <a:pPr>
              <a:defRPr/>
            </a:pPr>
            <a:endParaRPr lang="fr-FR" sz="2000" dirty="0">
              <a:ea typeface="SimSun" pitchFamily="2" charset="-122"/>
            </a:endParaRPr>
          </a:p>
          <a:p>
            <a:pPr>
              <a:defRPr/>
            </a:pPr>
            <a:r>
              <a:rPr lang="en-US" sz="2000" dirty="0">
                <a:ea typeface="SimSun" pitchFamily="2" charset="-122"/>
              </a:rPr>
              <a:t>var titles []struct{ Title string }</a:t>
            </a:r>
          </a:p>
          <a:p>
            <a:pPr>
              <a:defRPr/>
            </a:pPr>
            <a:r>
              <a:rPr lang="en-US" sz="2000" dirty="0">
                <a:ea typeface="SimSun" pitchFamily="2" charset="-122"/>
              </a:rPr>
              <a:t>if err := </a:t>
            </a:r>
            <a:r>
              <a:rPr lang="en-US" sz="2000" dirty="0" err="1">
                <a:ea typeface="SimSun" pitchFamily="2" charset="-122"/>
              </a:rPr>
              <a:t>json.</a:t>
            </a:r>
            <a:r>
              <a:rPr lang="en-US" sz="2000" dirty="0" err="1">
                <a:solidFill>
                  <a:srgbClr val="FF0000"/>
                </a:solidFill>
                <a:ea typeface="SimSun" pitchFamily="2" charset="-122"/>
              </a:rPr>
              <a:t>Unmarshal</a:t>
            </a:r>
            <a:r>
              <a:rPr lang="en-US" sz="2000" dirty="0">
                <a:ea typeface="SimSun" pitchFamily="2" charset="-122"/>
              </a:rPr>
              <a:t>(data, &amp;titles); err != nil {</a:t>
            </a:r>
          </a:p>
          <a:p>
            <a:pPr>
              <a:defRPr/>
            </a:pPr>
            <a:r>
              <a:rPr lang="en-US" sz="2000" dirty="0">
                <a:ea typeface="SimSun" pitchFamily="2" charset="-122"/>
              </a:rPr>
              <a:t>	</a:t>
            </a:r>
            <a:r>
              <a:rPr lang="en-US" sz="2000" dirty="0" err="1">
                <a:ea typeface="SimSun" pitchFamily="2" charset="-122"/>
              </a:rPr>
              <a:t>log.Fatalf</a:t>
            </a:r>
            <a:r>
              <a:rPr lang="en-US" sz="2000" dirty="0">
                <a:ea typeface="SimSun" pitchFamily="2" charset="-122"/>
              </a:rPr>
              <a:t>("JSON </a:t>
            </a:r>
            <a:r>
              <a:rPr lang="en-US" sz="2000" dirty="0" err="1">
                <a:ea typeface="SimSun" pitchFamily="2" charset="-122"/>
              </a:rPr>
              <a:t>unmarshaling</a:t>
            </a:r>
            <a:r>
              <a:rPr lang="en-US" sz="2000" dirty="0">
                <a:ea typeface="SimSun" pitchFamily="2" charset="-122"/>
              </a:rPr>
              <a:t> failed: %s", err)</a:t>
            </a:r>
          </a:p>
          <a:p>
            <a:pPr>
              <a:defRPr/>
            </a:pPr>
            <a:r>
              <a:rPr lang="en-US" sz="2000" dirty="0">
                <a:ea typeface="SimSun" pitchFamily="2" charset="-122"/>
              </a:rPr>
              <a:t>}</a:t>
            </a:r>
          </a:p>
          <a:p>
            <a:pPr>
              <a:defRPr/>
            </a:pPr>
            <a:r>
              <a:rPr lang="en-US" sz="2000" dirty="0" err="1">
                <a:ea typeface="SimSun" pitchFamily="2" charset="-122"/>
              </a:rPr>
              <a:t>fmt.Println</a:t>
            </a:r>
            <a:r>
              <a:rPr lang="en-US" sz="2000" dirty="0">
                <a:ea typeface="SimSun" pitchFamily="2" charset="-122"/>
              </a:rPr>
              <a:t>(titles) // "[{Casablanca} {Cool Hand Luke} {Bullitt}]"</a:t>
            </a:r>
            <a:endParaRPr lang="zh-CN" altLang="zh-CN" sz="2000" dirty="0">
              <a:ea typeface="SimSun" pitchFamily="2" charset="-122"/>
            </a:endParaRPr>
          </a:p>
        </p:txBody>
      </p:sp>
    </p:spTree>
    <p:extLst>
      <p:ext uri="{BB962C8B-B14F-4D97-AF65-F5344CB8AC3E}">
        <p14:creationId xmlns:p14="http://schemas.microsoft.com/office/powerpoint/2010/main" val="17721035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20203" y="301879"/>
            <a:ext cx="10930914" cy="1015663"/>
          </a:xfrm>
          <a:prstGeom prst="rect">
            <a:avLst/>
          </a:prstGeom>
          <a:noFill/>
        </p:spPr>
        <p:txBody>
          <a:bodyPr wrap="square" rtlCol="0">
            <a:spAutoFit/>
          </a:bodyPr>
          <a:lstStyle/>
          <a:p>
            <a:r>
              <a:rPr lang="en-US" altLang="zh-CN" sz="2000" dirty="0">
                <a:latin typeface="Arial" panose="020B0604020202020204" pitchFamily="34" charset="0"/>
              </a:rPr>
              <a:t>[{"Title":"Casablanca","released":1942,"Actors":["Humphrey </a:t>
            </a:r>
            <a:r>
              <a:rPr lang="en-US" altLang="zh-CN" sz="2000" dirty="0" err="1">
                <a:latin typeface="Arial" panose="020B0604020202020204" pitchFamily="34" charset="0"/>
              </a:rPr>
              <a:t>Bogart","Ingrid</a:t>
            </a:r>
            <a:r>
              <a:rPr lang="en-US" altLang="zh-CN" sz="2000" dirty="0">
                <a:latin typeface="Arial" panose="020B0604020202020204" pitchFamily="34" charset="0"/>
              </a:rPr>
              <a:t> Bergman"]},</a:t>
            </a:r>
          </a:p>
          <a:p>
            <a:r>
              <a:rPr lang="en-US" altLang="zh-CN" sz="2000" dirty="0">
                <a:latin typeface="Arial" panose="020B0604020202020204" pitchFamily="34" charset="0"/>
              </a:rPr>
              <a:t>{"</a:t>
            </a:r>
            <a:r>
              <a:rPr lang="en-US" altLang="zh-CN" sz="2000" dirty="0" err="1">
                <a:latin typeface="Arial" panose="020B0604020202020204" pitchFamily="34" charset="0"/>
              </a:rPr>
              <a:t>Title":"Cool</a:t>
            </a:r>
            <a:r>
              <a:rPr lang="en-US" altLang="zh-CN" sz="2000" dirty="0">
                <a:latin typeface="Arial" panose="020B0604020202020204" pitchFamily="34" charset="0"/>
              </a:rPr>
              <a:t> Hand Luke","released":1967,"color":true,"Actors":["Paul Newman"]},</a:t>
            </a:r>
          </a:p>
          <a:p>
            <a:r>
              <a:rPr lang="en-US" altLang="zh-CN" sz="2000" dirty="0">
                <a:latin typeface="Arial" panose="020B0604020202020204" pitchFamily="34" charset="0"/>
              </a:rPr>
              <a:t>{"Title":"Bullitt","released":1968,"color":true,"Actors":["Steve </a:t>
            </a:r>
            <a:r>
              <a:rPr lang="en-US" altLang="zh-CN" sz="2000" dirty="0" err="1">
                <a:latin typeface="Arial" panose="020B0604020202020204" pitchFamily="34" charset="0"/>
              </a:rPr>
              <a:t>McQueen","Jacqueline</a:t>
            </a:r>
            <a:r>
              <a:rPr lang="en-US" altLang="zh-CN" sz="2000" dirty="0">
                <a:latin typeface="Arial" panose="020B0604020202020204" pitchFamily="34" charset="0"/>
              </a:rPr>
              <a:t> Bisset"]}]</a:t>
            </a:r>
          </a:p>
        </p:txBody>
      </p:sp>
      <p:sp>
        <p:nvSpPr>
          <p:cNvPr id="7" name="文本框 8">
            <a:extLst>
              <a:ext uri="{FF2B5EF4-FFF2-40B4-BE49-F238E27FC236}">
                <a16:creationId xmlns:a16="http://schemas.microsoft.com/office/drawing/2014/main" xmlns="" id="{573F8544-30A8-4F45-92D1-275781349AF6}"/>
              </a:ext>
            </a:extLst>
          </p:cNvPr>
          <p:cNvSpPr txBox="1"/>
          <p:nvPr/>
        </p:nvSpPr>
        <p:spPr>
          <a:xfrm>
            <a:off x="805815" y="1632853"/>
            <a:ext cx="5023485" cy="4862870"/>
          </a:xfrm>
          <a:prstGeom prst="rect">
            <a:avLst/>
          </a:prstGeom>
          <a:solidFill>
            <a:schemeClr val="bg1"/>
          </a:solidFill>
          <a:ln>
            <a:solidFill>
              <a:schemeClr val="accent1"/>
            </a:solidFill>
          </a:ln>
        </p:spPr>
        <p:txBody>
          <a:bodyPr wrap="square" rtlCol="0">
            <a:spAutoFit/>
          </a:bodyPr>
          <a:lstStyle/>
          <a:p>
            <a:r>
              <a:rPr lang="pt-BR" altLang="zh-CN" sz="2000" dirty="0">
                <a:latin typeface="Arial" panose="020B0604020202020204" pitchFamily="34" charset="0"/>
              </a:rPr>
              <a:t>[</a:t>
            </a:r>
          </a:p>
          <a:p>
            <a:r>
              <a:rPr lang="pt-BR" altLang="zh-CN" sz="2000" dirty="0">
                <a:latin typeface="Arial" panose="020B0604020202020204" pitchFamily="34" charset="0"/>
              </a:rPr>
              <a:t>	</a:t>
            </a:r>
            <a:r>
              <a:rPr lang="pt-BR" altLang="zh-CN" dirty="0">
                <a:latin typeface="Arial" panose="020B0604020202020204" pitchFamily="34" charset="0"/>
              </a:rPr>
              <a:t>{</a:t>
            </a:r>
          </a:p>
          <a:p>
            <a:r>
              <a:rPr lang="pt-BR" altLang="zh-CN" dirty="0">
                <a:latin typeface="Arial" panose="020B0604020202020204" pitchFamily="34" charset="0"/>
              </a:rPr>
              <a:t>		"</a:t>
            </a:r>
            <a:r>
              <a:rPr lang="pt-BR" altLang="zh-CN" dirty="0" err="1">
                <a:latin typeface="Arial" panose="020B0604020202020204" pitchFamily="34" charset="0"/>
              </a:rPr>
              <a:t>Title</a:t>
            </a:r>
            <a:r>
              <a:rPr lang="pt-BR" altLang="zh-CN" dirty="0">
                <a:latin typeface="Arial" panose="020B0604020202020204" pitchFamily="34" charset="0"/>
              </a:rPr>
              <a:t>": "Casablanca",</a:t>
            </a:r>
          </a:p>
          <a:p>
            <a:r>
              <a:rPr lang="en-US" altLang="zh-CN" dirty="0">
                <a:latin typeface="Arial" panose="020B0604020202020204" pitchFamily="34" charset="0"/>
              </a:rPr>
              <a:t>		"released": 1942,</a:t>
            </a:r>
          </a:p>
          <a:p>
            <a:r>
              <a:rPr lang="en-US" altLang="zh-CN" dirty="0">
                <a:latin typeface="Arial" panose="020B0604020202020204" pitchFamily="34" charset="0"/>
              </a:rPr>
              <a:t>		"Actors": [</a:t>
            </a:r>
          </a:p>
          <a:p>
            <a:r>
              <a:rPr lang="en-US" altLang="zh-CN" dirty="0">
                <a:latin typeface="Arial" panose="020B0604020202020204" pitchFamily="34" charset="0"/>
              </a:rPr>
              <a:t>			"Humphrey Bogart",</a:t>
            </a:r>
          </a:p>
          <a:p>
            <a:r>
              <a:rPr lang="en-US" altLang="zh-CN" dirty="0">
                <a:latin typeface="Arial" panose="020B0604020202020204" pitchFamily="34" charset="0"/>
              </a:rPr>
              <a:t>			"Ingrid Bergman"</a:t>
            </a:r>
          </a:p>
          <a:p>
            <a:r>
              <a:rPr lang="pt-BR" altLang="zh-CN" dirty="0">
                <a:latin typeface="Arial" panose="020B0604020202020204" pitchFamily="34" charset="0"/>
              </a:rPr>
              <a:t>		]</a:t>
            </a:r>
          </a:p>
          <a:p>
            <a:r>
              <a:rPr lang="pt-BR" altLang="zh-CN" dirty="0">
                <a:latin typeface="Arial" panose="020B0604020202020204" pitchFamily="34" charset="0"/>
              </a:rPr>
              <a:t>	},</a:t>
            </a:r>
          </a:p>
          <a:p>
            <a:r>
              <a:rPr lang="pt-BR" altLang="zh-CN" dirty="0">
                <a:latin typeface="Arial" panose="020B0604020202020204" pitchFamily="34" charset="0"/>
              </a:rPr>
              <a:t>	{</a:t>
            </a:r>
          </a:p>
          <a:p>
            <a:r>
              <a:rPr lang="pt-BR" altLang="zh-CN" dirty="0">
                <a:latin typeface="Arial" panose="020B0604020202020204" pitchFamily="34" charset="0"/>
              </a:rPr>
              <a:t>		"</a:t>
            </a:r>
            <a:r>
              <a:rPr lang="pt-BR" altLang="zh-CN" dirty="0" err="1">
                <a:latin typeface="Arial" panose="020B0604020202020204" pitchFamily="34" charset="0"/>
              </a:rPr>
              <a:t>Title</a:t>
            </a:r>
            <a:r>
              <a:rPr lang="pt-BR" altLang="zh-CN" dirty="0">
                <a:latin typeface="Arial" panose="020B0604020202020204" pitchFamily="34" charset="0"/>
              </a:rPr>
              <a:t>": "Cool </a:t>
            </a:r>
            <a:r>
              <a:rPr lang="pt-BR" altLang="zh-CN" dirty="0" err="1">
                <a:latin typeface="Arial" panose="020B0604020202020204" pitchFamily="34" charset="0"/>
              </a:rPr>
              <a:t>Hand</a:t>
            </a:r>
            <a:r>
              <a:rPr lang="pt-BR" altLang="zh-CN" dirty="0">
                <a:latin typeface="Arial" panose="020B0604020202020204" pitchFamily="34" charset="0"/>
              </a:rPr>
              <a:t> Luke",</a:t>
            </a:r>
          </a:p>
          <a:p>
            <a:r>
              <a:rPr lang="en-US" altLang="zh-CN" dirty="0">
                <a:latin typeface="Arial" panose="020B0604020202020204" pitchFamily="34" charset="0"/>
              </a:rPr>
              <a:t>		"released": 1967,</a:t>
            </a:r>
          </a:p>
          <a:p>
            <a:r>
              <a:rPr lang="en-US" altLang="zh-CN" dirty="0">
                <a:latin typeface="Arial" panose="020B0604020202020204" pitchFamily="34" charset="0"/>
              </a:rPr>
              <a:t>		"color": true,</a:t>
            </a:r>
          </a:p>
          <a:p>
            <a:r>
              <a:rPr lang="en-US" altLang="zh-CN" dirty="0">
                <a:latin typeface="Arial" panose="020B0604020202020204" pitchFamily="34" charset="0"/>
              </a:rPr>
              <a:t>		"Actors": [</a:t>
            </a:r>
          </a:p>
          <a:p>
            <a:r>
              <a:rPr lang="en-US" altLang="zh-CN" dirty="0">
                <a:latin typeface="Arial" panose="020B0604020202020204" pitchFamily="34" charset="0"/>
              </a:rPr>
              <a:t>			"Paul Newman"</a:t>
            </a:r>
          </a:p>
          <a:p>
            <a:r>
              <a:rPr lang="pt-BR" altLang="zh-CN" dirty="0">
                <a:latin typeface="Arial" panose="020B0604020202020204" pitchFamily="34" charset="0"/>
              </a:rPr>
              <a:t>		]</a:t>
            </a:r>
          </a:p>
          <a:p>
            <a:r>
              <a:rPr lang="pt-BR" altLang="zh-CN" dirty="0">
                <a:latin typeface="Arial" panose="020B0604020202020204" pitchFamily="34" charset="0"/>
              </a:rPr>
              <a:t>	},</a:t>
            </a:r>
          </a:p>
        </p:txBody>
      </p:sp>
      <p:sp>
        <p:nvSpPr>
          <p:cNvPr id="8" name="文本框 8">
            <a:extLst>
              <a:ext uri="{FF2B5EF4-FFF2-40B4-BE49-F238E27FC236}">
                <a16:creationId xmlns:a16="http://schemas.microsoft.com/office/drawing/2014/main" xmlns="" id="{3196BA13-63F5-F840-8F1D-1DFDFA4220AE}"/>
              </a:ext>
            </a:extLst>
          </p:cNvPr>
          <p:cNvSpPr txBox="1"/>
          <p:nvPr/>
        </p:nvSpPr>
        <p:spPr>
          <a:xfrm>
            <a:off x="5829300" y="3264069"/>
            <a:ext cx="5157355" cy="3231654"/>
          </a:xfrm>
          <a:prstGeom prst="rect">
            <a:avLst/>
          </a:prstGeom>
          <a:noFill/>
          <a:ln>
            <a:solidFill>
              <a:schemeClr val="accent1"/>
            </a:solidFill>
          </a:ln>
        </p:spPr>
        <p:txBody>
          <a:bodyPr wrap="square" rtlCol="0">
            <a:spAutoFit/>
          </a:bodyPr>
          <a:lstStyle/>
          <a:p>
            <a:endParaRPr lang="pt-BR" altLang="zh-CN" sz="2000" dirty="0">
              <a:latin typeface="Arial" panose="020B0604020202020204" pitchFamily="34" charset="0"/>
            </a:endParaRPr>
          </a:p>
          <a:p>
            <a:r>
              <a:rPr lang="pt-BR" altLang="zh-CN" dirty="0">
                <a:latin typeface="Arial" panose="020B0604020202020204" pitchFamily="34" charset="0"/>
              </a:rPr>
              <a:t>	{</a:t>
            </a:r>
          </a:p>
          <a:p>
            <a:r>
              <a:rPr lang="pt-BR" altLang="zh-CN" dirty="0">
                <a:latin typeface="Arial" panose="020B0604020202020204" pitchFamily="34" charset="0"/>
              </a:rPr>
              <a:t>		"</a:t>
            </a:r>
            <a:r>
              <a:rPr lang="pt-BR" altLang="zh-CN" dirty="0" err="1">
                <a:latin typeface="Arial" panose="020B0604020202020204" pitchFamily="34" charset="0"/>
              </a:rPr>
              <a:t>Title</a:t>
            </a:r>
            <a:r>
              <a:rPr lang="pt-BR" altLang="zh-CN" dirty="0">
                <a:latin typeface="Arial" panose="020B0604020202020204" pitchFamily="34" charset="0"/>
              </a:rPr>
              <a:t>": "</a:t>
            </a:r>
            <a:r>
              <a:rPr lang="pt-BR" altLang="zh-CN" dirty="0" err="1">
                <a:latin typeface="Arial" panose="020B0604020202020204" pitchFamily="34" charset="0"/>
              </a:rPr>
              <a:t>Bullitt</a:t>
            </a:r>
            <a:r>
              <a:rPr lang="pt-BR" altLang="zh-CN" dirty="0">
                <a:latin typeface="Arial" panose="020B0604020202020204" pitchFamily="34" charset="0"/>
              </a:rPr>
              <a:t>",</a:t>
            </a:r>
          </a:p>
          <a:p>
            <a:r>
              <a:rPr lang="en-US" altLang="zh-CN" dirty="0">
                <a:latin typeface="Arial" panose="020B0604020202020204" pitchFamily="34" charset="0"/>
              </a:rPr>
              <a:t>		"released": 1968,</a:t>
            </a:r>
          </a:p>
          <a:p>
            <a:r>
              <a:rPr lang="en-US" altLang="zh-CN" dirty="0">
                <a:latin typeface="Arial" panose="020B0604020202020204" pitchFamily="34" charset="0"/>
              </a:rPr>
              <a:t>		"color": true,</a:t>
            </a:r>
          </a:p>
          <a:p>
            <a:r>
              <a:rPr lang="en-US" altLang="zh-CN" dirty="0">
                <a:latin typeface="Arial" panose="020B0604020202020204" pitchFamily="34" charset="0"/>
              </a:rPr>
              <a:t>		"Actors": [</a:t>
            </a:r>
          </a:p>
          <a:p>
            <a:r>
              <a:rPr lang="en-US" altLang="zh-CN" dirty="0">
                <a:latin typeface="Arial" panose="020B0604020202020204" pitchFamily="34" charset="0"/>
              </a:rPr>
              <a:t>			"Steve McQueen",</a:t>
            </a:r>
          </a:p>
          <a:p>
            <a:r>
              <a:rPr lang="en-US" altLang="zh-CN" dirty="0">
                <a:latin typeface="Arial" panose="020B0604020202020204" pitchFamily="34" charset="0"/>
              </a:rPr>
              <a:t>			"Jacqueline Bisset"</a:t>
            </a:r>
          </a:p>
          <a:p>
            <a:r>
              <a:rPr lang="pt-BR" altLang="zh-CN" dirty="0">
                <a:latin typeface="Arial" panose="020B0604020202020204" pitchFamily="34" charset="0"/>
              </a:rPr>
              <a:t>		]</a:t>
            </a:r>
          </a:p>
          <a:p>
            <a:r>
              <a:rPr lang="pt-BR" altLang="zh-CN" dirty="0">
                <a:latin typeface="Arial" panose="020B0604020202020204" pitchFamily="34" charset="0"/>
              </a:rPr>
              <a:t>	}</a:t>
            </a:r>
          </a:p>
          <a:p>
            <a:r>
              <a:rPr lang="pt-BR" altLang="zh-CN" sz="2000" dirty="0">
                <a:latin typeface="Arial" panose="020B0604020202020204" pitchFamily="34" charset="0"/>
              </a:rPr>
              <a:t>]</a:t>
            </a:r>
            <a:endParaRPr lang="zh-CN" altLang="zh-CN" sz="2000" dirty="0">
              <a:ea typeface="SimSun" pitchFamily="2" charset="-122"/>
            </a:endParaRPr>
          </a:p>
        </p:txBody>
      </p:sp>
    </p:spTree>
    <p:extLst>
      <p:ext uri="{BB962C8B-B14F-4D97-AF65-F5344CB8AC3E}">
        <p14:creationId xmlns:p14="http://schemas.microsoft.com/office/powerpoint/2010/main" val="32787438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联合（</a:t>
            </a:r>
            <a:r>
              <a:rPr lang="en-US" altLang="zh-CN" sz="3200" b="1" dirty="0">
                <a:solidFill>
                  <a:prstClr val="black">
                    <a:lumMod val="65000"/>
                    <a:lumOff val="35000"/>
                  </a:prstClr>
                </a:solidFill>
                <a:ea typeface="微软雅黑" panose="020B0503020204020204" charset="-122"/>
                <a:sym typeface="Arial" panose="020B0604020202020204" pitchFamily="34" charset="0"/>
              </a:rPr>
              <a:t>Union</a:t>
            </a:r>
            <a:r>
              <a:rPr lang="zh-CN" altLang="en-US" sz="3200" b="1" dirty="0">
                <a:solidFill>
                  <a:prstClr val="black">
                    <a:lumMod val="65000"/>
                    <a:lumOff val="35000"/>
                  </a:prstClr>
                </a:solidFill>
                <a:ea typeface="微软雅黑" panose="020B0503020204020204" charset="-122"/>
                <a:sym typeface="Arial" panose="020B0604020202020204" pitchFamily="34" charset="0"/>
              </a:rPr>
              <a:t>）</a:t>
            </a:r>
            <a:endParaRPr lang="en-US" altLang="zh-CN" sz="3200" b="1" dirty="0">
              <a:solidFill>
                <a:prstClr val="black">
                  <a:lumMod val="65000"/>
                  <a:lumOff val="35000"/>
                </a:prstClr>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213938"/>
            <a:ext cx="11039474" cy="5285742"/>
          </a:xfrm>
          <a:prstGeom prst="rect">
            <a:avLst/>
          </a:prstGeom>
          <a:noFill/>
        </p:spPr>
        <p:txBody>
          <a:bodyPr wrap="square" rtlCol="0">
            <a:spAutoFit/>
          </a:bodyPr>
          <a:lstStyle/>
          <a:p>
            <a:pPr marL="342900" indent="-342900">
              <a:lnSpc>
                <a:spcPct val="150000"/>
              </a:lnSpc>
              <a:buClr>
                <a:srgbClr val="8B0012"/>
              </a:buClr>
              <a:buFont typeface="Wingdings" pitchFamily="2" charset="2"/>
              <a:buChar char="§"/>
            </a:pPr>
            <a:r>
              <a:rPr lang="zh-CN" altLang="en-US" sz="2400" b="1" dirty="0">
                <a:solidFill>
                  <a:srgbClr val="8B0012"/>
                </a:solidFill>
              </a:rPr>
              <a:t>定义</a:t>
            </a: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联合类型的变量可以在执行的不同时期存放不同类型的值</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考虑编译器中的常数表</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342900" lvl="1" indent="-342900">
              <a:lnSpc>
                <a:spcPct val="150000"/>
              </a:lnSpc>
              <a:spcBef>
                <a:spcPts val="600"/>
              </a:spcBef>
              <a:buClr>
                <a:srgbClr val="8B0012"/>
              </a:buClr>
              <a:buFont typeface="Wingdings" pitchFamily="2" charset="2"/>
              <a:buChar char="§"/>
            </a:pPr>
            <a:r>
              <a:rPr lang="zh-CN" altLang="en-US" sz="2400" b="1" dirty="0">
                <a:solidFill>
                  <a:srgbClr val="8B0012"/>
                </a:solidFill>
              </a:rPr>
              <a:t>设计问题 </a:t>
            </a:r>
            <a:endParaRPr lang="en-US" altLang="zh-CN" sz="2400" b="1" dirty="0">
              <a:solidFill>
                <a:srgbClr val="8B0012"/>
              </a:solidFill>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如果需要进行</a:t>
            </a:r>
            <a:r>
              <a:rPr lang="zh-CN" altLang="en-US" sz="2400" b="1" dirty="0">
                <a:solidFill>
                  <a:srgbClr val="FF0000"/>
                </a:solidFill>
                <a:latin typeface="SimSun" panose="02010600030101010101" pitchFamily="2" charset="-122"/>
                <a:ea typeface="SimSun" panose="02010600030101010101" pitchFamily="2" charset="-122"/>
                <a:cs typeface="Microsoft Sans Serif" panose="020B0604020202020204" pitchFamily="34" charset="0"/>
              </a:rPr>
              <a:t>类型检查</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，那么，什么样的类型检查是必须的呢？</a:t>
            </a:r>
          </a:p>
          <a:p>
            <a:pPr marL="342900" lvl="1" indent="-342900">
              <a:lnSpc>
                <a:spcPct val="150000"/>
              </a:lnSpc>
              <a:spcBef>
                <a:spcPts val="600"/>
              </a:spcBef>
              <a:buClr>
                <a:srgbClr val="8B0012"/>
              </a:buClr>
              <a:buFont typeface="Wingdings" pitchFamily="2" charset="2"/>
              <a:buChar char="§"/>
            </a:pPr>
            <a:endParaRPr lang="en-US" altLang="zh-CN" sz="2400" b="1" dirty="0">
              <a:solidFill>
                <a:srgbClr val="8B0012"/>
              </a:solidFill>
            </a:endParaRPr>
          </a:p>
          <a:p>
            <a:pPr marL="342900" lvl="1" indent="-342900">
              <a:lnSpc>
                <a:spcPct val="150000"/>
              </a:lnSpc>
              <a:spcBef>
                <a:spcPts val="600"/>
              </a:spcBef>
              <a:buClr>
                <a:srgbClr val="8B0012"/>
              </a:buClr>
              <a:buFont typeface="Wingdings" pitchFamily="2" charset="2"/>
              <a:buChar char="§"/>
            </a:pPr>
            <a:r>
              <a:rPr lang="zh-CN" altLang="en-US" sz="2400" b="1" dirty="0">
                <a:solidFill>
                  <a:srgbClr val="8B0012"/>
                </a:solidFill>
              </a:rPr>
              <a:t>在大多数语言中都潜在着不安全</a:t>
            </a:r>
            <a:endParaRPr lang="en-US" altLang="zh-CN" sz="2400" b="1" dirty="0">
              <a:solidFill>
                <a:srgbClr val="8B0012"/>
              </a:solidFill>
            </a:endParaRPr>
          </a:p>
          <a:p>
            <a:pPr marL="800100" lvl="2" indent="-342900">
              <a:lnSpc>
                <a:spcPct val="13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这也是为什么</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和</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不是强类型的（</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strongly typed</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a:t>
            </a:r>
          </a:p>
          <a:p>
            <a:pPr marL="457200" lvl="2">
              <a:lnSpc>
                <a:spcPct val="130000"/>
              </a:lnSpc>
              <a:spcBef>
                <a:spcPts val="600"/>
              </a:spcBef>
              <a:buClr>
                <a:schemeClr val="accent5"/>
              </a:buClr>
            </a:pPr>
            <a:endParaRPr lang="zh-CN" altLang="en-US" sz="2400" b="1" dirty="0">
              <a:solidFill>
                <a:srgbClr val="8B0012"/>
              </a:solidFill>
            </a:endParaRPr>
          </a:p>
        </p:txBody>
      </p:sp>
    </p:spTree>
    <p:extLst>
      <p:ext uri="{BB962C8B-B14F-4D97-AF65-F5344CB8AC3E}">
        <p14:creationId xmlns:p14="http://schemas.microsoft.com/office/powerpoint/2010/main" val="4039549792"/>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C(C++)</a:t>
            </a:r>
            <a:r>
              <a:rPr lang="zh-CN" altLang="en-US" sz="3200" b="1" dirty="0">
                <a:solidFill>
                  <a:prstClr val="black">
                    <a:lumMod val="65000"/>
                    <a:lumOff val="35000"/>
                  </a:prstClr>
                </a:solidFill>
                <a:ea typeface="微软雅黑" panose="020B0503020204020204" charset="-122"/>
              </a:rPr>
              <a:t>的联合类型</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472052" y="1273174"/>
            <a:ext cx="5333999" cy="4893647"/>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en-US" altLang="zh-CN" sz="2400" b="1" dirty="0">
                <a:ea typeface="宋体" panose="02010600030101010101" pitchFamily="2" charset="-122"/>
              </a:rPr>
              <a:t>free unions</a:t>
            </a: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没有类型检查</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因为无法确定当前类型</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endParaRPr lang="en-US" altLang="zh-CN" sz="2400" b="1" dirty="0">
              <a:ea typeface="宋体" panose="02010600030101010101" pitchFamily="2" charset="-122"/>
            </a:endParaRPr>
          </a:p>
          <a:p>
            <a:pPr>
              <a:lnSpc>
                <a:spcPct val="130000"/>
              </a:lnSpc>
              <a:buClr>
                <a:srgbClr val="8B0012"/>
              </a:buClr>
            </a:pPr>
            <a:r>
              <a:rPr lang="zh-CN" altLang="en-US" sz="2400" b="1" dirty="0">
                <a:ea typeface="宋体" panose="02010600030101010101" pitchFamily="2" charset="-122"/>
              </a:rPr>
              <a:t>如果想解决这个问题，需要设计一个类型指示器，</a:t>
            </a:r>
            <a:r>
              <a:rPr lang="zh-CN" altLang="en-US" sz="2400" b="1" dirty="0">
                <a:solidFill>
                  <a:srgbClr val="FF0000"/>
                </a:solidFill>
                <a:ea typeface="宋体" panose="02010600030101010101" pitchFamily="2" charset="-122"/>
              </a:rPr>
              <a:t>标签</a:t>
            </a:r>
            <a:r>
              <a:rPr lang="zh-CN" altLang="en-US" sz="2400" b="1" dirty="0">
                <a:ea typeface="宋体" panose="02010600030101010101" pitchFamily="2" charset="-122"/>
              </a:rPr>
              <a:t>（</a:t>
            </a:r>
            <a:r>
              <a:rPr lang="en-US" altLang="zh-CN" sz="2400" b="1" dirty="0">
                <a:ea typeface="宋体" panose="02010600030101010101" pitchFamily="2" charset="-122"/>
              </a:rPr>
              <a:t>tag</a:t>
            </a:r>
            <a:r>
              <a:rPr lang="zh-CN" altLang="en-US" sz="2400" b="1" dirty="0">
                <a:ea typeface="宋体" panose="02010600030101010101" pitchFamily="2" charset="-122"/>
              </a:rPr>
              <a:t>，</a:t>
            </a:r>
            <a:r>
              <a:rPr lang="en-US" altLang="zh-CN" sz="2400" b="1" dirty="0">
                <a:ea typeface="宋体" panose="02010600030101010101" pitchFamily="2" charset="-122"/>
              </a:rPr>
              <a:t>discriminant</a:t>
            </a:r>
            <a:r>
              <a:rPr lang="zh-CN" altLang="en-US" sz="2400" b="1" dirty="0">
                <a:ea typeface="宋体" panose="02010600030101010101" pitchFamily="2" charset="-122"/>
              </a:rPr>
              <a:t>）</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en-US" altLang="zh-CN" sz="2400" b="1" dirty="0">
                <a:ea typeface="宋体" panose="02010600030101010101" pitchFamily="2" charset="-122"/>
              </a:rPr>
              <a:t>discriminated union</a:t>
            </a:r>
            <a:endParaRPr lang="zh-CN" altLang="en-US" sz="2400" b="1" dirty="0">
              <a:ea typeface="宋体" panose="02010600030101010101" pitchFamily="2" charset="-122"/>
            </a:endParaRPr>
          </a:p>
        </p:txBody>
      </p:sp>
      <p:sp>
        <p:nvSpPr>
          <p:cNvPr id="7" name="Rectangle 3">
            <a:extLst>
              <a:ext uri="{FF2B5EF4-FFF2-40B4-BE49-F238E27FC236}">
                <a16:creationId xmlns:a16="http://schemas.microsoft.com/office/drawing/2014/main" xmlns="" id="{E4F5D8D6-01A1-C140-B3D2-587ACF1AF8E7}"/>
              </a:ext>
            </a:extLst>
          </p:cNvPr>
          <p:cNvSpPr txBox="1">
            <a:spLocks noChangeArrowheads="1"/>
          </p:cNvSpPr>
          <p:nvPr/>
        </p:nvSpPr>
        <p:spPr bwMode="auto">
          <a:xfrm>
            <a:off x="657431" y="1374774"/>
            <a:ext cx="5951351"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ea typeface="SimSun" charset="-122"/>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SimSun" charset="-122"/>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SimSun" charset="-122"/>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SimSun" charset="-122"/>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SimSun" charset="-122"/>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9pPr>
          </a:lstStyle>
          <a:p>
            <a:pPr marL="0" indent="0">
              <a:buNone/>
            </a:pPr>
            <a:r>
              <a:rPr lang="en-US" sz="2400" dirty="0"/>
              <a:t>union </a:t>
            </a:r>
            <a:r>
              <a:rPr lang="en-US" sz="2400" dirty="0" err="1"/>
              <a:t>flexType</a:t>
            </a:r>
            <a:r>
              <a:rPr lang="en-US" sz="2400" dirty="0"/>
              <a:t> {</a:t>
            </a:r>
          </a:p>
          <a:p>
            <a:pPr marL="0" indent="0">
              <a:buNone/>
            </a:pPr>
            <a:r>
              <a:rPr lang="en-US" sz="2400" dirty="0"/>
              <a:t>int </a:t>
            </a:r>
            <a:r>
              <a:rPr lang="en-US" sz="2400" dirty="0" err="1"/>
              <a:t>intEl</a:t>
            </a:r>
            <a:r>
              <a:rPr lang="en-US" sz="2400" dirty="0"/>
              <a:t>;</a:t>
            </a:r>
          </a:p>
          <a:p>
            <a:pPr marL="0" indent="0">
              <a:buNone/>
            </a:pPr>
            <a:r>
              <a:rPr lang="en-US" sz="2400" dirty="0"/>
              <a:t>float </a:t>
            </a:r>
            <a:r>
              <a:rPr lang="en-US" sz="2400" dirty="0" err="1"/>
              <a:t>floatEl</a:t>
            </a:r>
            <a:r>
              <a:rPr lang="en-US" sz="2400" dirty="0"/>
              <a:t>;</a:t>
            </a:r>
          </a:p>
          <a:p>
            <a:pPr marL="0" indent="0">
              <a:buNone/>
            </a:pPr>
            <a:r>
              <a:rPr lang="en-US" sz="2400" dirty="0"/>
              <a:t>};</a:t>
            </a:r>
          </a:p>
          <a:p>
            <a:pPr marL="0" indent="0">
              <a:buNone/>
            </a:pPr>
            <a:r>
              <a:rPr lang="en-US" sz="2400" dirty="0"/>
              <a:t>union </a:t>
            </a:r>
            <a:r>
              <a:rPr lang="en-US" sz="2400" dirty="0" err="1"/>
              <a:t>flexType</a:t>
            </a:r>
            <a:r>
              <a:rPr lang="en-US" sz="2400" dirty="0"/>
              <a:t> el1;</a:t>
            </a:r>
          </a:p>
          <a:p>
            <a:pPr marL="0" indent="0">
              <a:buNone/>
            </a:pPr>
            <a:r>
              <a:rPr lang="en-US" sz="2400" dirty="0"/>
              <a:t>float x;</a:t>
            </a:r>
          </a:p>
          <a:p>
            <a:pPr marL="0" indent="0">
              <a:buNone/>
            </a:pPr>
            <a:r>
              <a:rPr lang="en-US" sz="2400" dirty="0"/>
              <a:t>. . .</a:t>
            </a:r>
          </a:p>
          <a:p>
            <a:pPr marL="0" indent="0">
              <a:buNone/>
            </a:pPr>
            <a:r>
              <a:rPr lang="en-US" sz="2400" dirty="0"/>
              <a:t>el1.intEl = 27;</a:t>
            </a:r>
          </a:p>
          <a:p>
            <a:pPr marL="0" indent="0">
              <a:buNone/>
            </a:pPr>
            <a:r>
              <a:rPr lang="en-US" sz="2400" dirty="0"/>
              <a:t>x = el1.floatEl;</a:t>
            </a:r>
          </a:p>
          <a:p>
            <a:pPr>
              <a:lnSpc>
                <a:spcPct val="90000"/>
              </a:lnSpc>
              <a:buClrTx/>
              <a:buSzTx/>
              <a:buFontTx/>
              <a:buNone/>
              <a:defRPr/>
            </a:pPr>
            <a:endParaRPr kumimoji="1" lang="en-US" altLang="zh-CN" sz="2000" dirty="0">
              <a:latin typeface="+mn-lt"/>
            </a:endParaRPr>
          </a:p>
        </p:txBody>
      </p:sp>
    </p:spTree>
    <p:extLst>
      <p:ext uri="{BB962C8B-B14F-4D97-AF65-F5344CB8AC3E}">
        <p14:creationId xmlns:p14="http://schemas.microsoft.com/office/powerpoint/2010/main" val="6350062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sym typeface="Arial" panose="020B0604020202020204" pitchFamily="34" charset="0"/>
              </a:rPr>
              <a:t>Pascal</a:t>
            </a:r>
            <a:r>
              <a:rPr lang="zh-CN" altLang="en-US" sz="2800" b="1" dirty="0">
                <a:solidFill>
                  <a:prstClr val="black">
                    <a:lumMod val="65000"/>
                    <a:lumOff val="35000"/>
                  </a:prstClr>
                </a:solidFill>
                <a:ea typeface="微软雅黑" panose="020B0503020204020204" charset="-122"/>
                <a:sym typeface="Arial" panose="020B0604020202020204" pitchFamily="34" charset="0"/>
              </a:rPr>
              <a:t>例子</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346710" y="1508504"/>
            <a:ext cx="11328400" cy="4796569"/>
          </a:xfrm>
          <a:prstGeom prst="rect">
            <a:avLst/>
          </a:prstGeom>
          <a:noFill/>
        </p:spPr>
        <p:txBody>
          <a:bodyPr wrap="square" rtlCol="0">
            <a:spAutoFit/>
          </a:bodyPr>
          <a:lstStyle/>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既有可区别的联合也有不可区别的联合</a:t>
            </a:r>
          </a:p>
          <a:p>
            <a:pPr marL="800100" lvl="2" indent="-342900">
              <a:lnSpc>
                <a:spcPct val="120000"/>
              </a:lnSpc>
              <a:spcBef>
                <a:spcPts val="600"/>
              </a:spcBef>
              <a:buClr>
                <a:schemeClr val="accent5"/>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Pascal</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设计的问题：类型检查低效</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2"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类型检查低效的原因</a:t>
            </a:r>
          </a:p>
          <a:p>
            <a:pPr marL="1257300" lvl="3"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用户可以建立不一致的联合（因为标签可以单独赋值）</a:t>
            </a:r>
          </a:p>
          <a:p>
            <a:pPr lvl="3">
              <a:lnSpc>
                <a:spcPct val="120000"/>
              </a:lnSpc>
            </a:pPr>
            <a:r>
              <a:rPr lang="en-US" altLang="zh-CN" dirty="0"/>
              <a:t>	</a:t>
            </a:r>
            <a:r>
              <a:rPr lang="en-US" altLang="zh-CN" sz="2000" dirty="0"/>
              <a:t>var blurb : </a:t>
            </a:r>
            <a:r>
              <a:rPr lang="en-US" altLang="zh-CN" sz="2000" dirty="0" err="1"/>
              <a:t>intreal</a:t>
            </a:r>
            <a:r>
              <a:rPr lang="en-US" altLang="zh-CN" sz="2000" dirty="0"/>
              <a:t>;</a:t>
            </a:r>
          </a:p>
          <a:p>
            <a:pPr lvl="3">
              <a:lnSpc>
                <a:spcPct val="120000"/>
              </a:lnSpc>
            </a:pPr>
            <a:r>
              <a:rPr lang="en-US" altLang="zh-CN" sz="2000" dirty="0"/>
              <a:t>	x : real;</a:t>
            </a:r>
          </a:p>
          <a:p>
            <a:pPr lvl="3">
              <a:lnSpc>
                <a:spcPct val="120000"/>
              </a:lnSpc>
            </a:pPr>
            <a:r>
              <a:rPr lang="en-US" altLang="zh-CN" sz="2000" dirty="0"/>
              <a:t>	</a:t>
            </a:r>
            <a:r>
              <a:rPr lang="en-US" altLang="zh-CN" sz="2000" dirty="0" err="1"/>
              <a:t>blurb.tagg</a:t>
            </a:r>
            <a:r>
              <a:rPr lang="en-US" altLang="zh-CN" sz="2000" dirty="0"/>
              <a:t> := true;   {</a:t>
            </a:r>
            <a:r>
              <a:rPr lang="zh-CN" altLang="en-US" sz="2000" dirty="0"/>
              <a:t>表明联合中存放的是一个整数</a:t>
            </a:r>
            <a:r>
              <a:rPr lang="en-US" altLang="zh-CN" sz="2000" dirty="0"/>
              <a:t>}</a:t>
            </a:r>
          </a:p>
          <a:p>
            <a:pPr lvl="3">
              <a:lnSpc>
                <a:spcPct val="120000"/>
              </a:lnSpc>
            </a:pPr>
            <a:r>
              <a:rPr lang="en-US" altLang="zh-CN" sz="2000" dirty="0"/>
              <a:t>	</a:t>
            </a:r>
            <a:r>
              <a:rPr lang="en-US" altLang="zh-CN" sz="2000" dirty="0" err="1"/>
              <a:t>blurb.blint</a:t>
            </a:r>
            <a:r>
              <a:rPr lang="en-US" altLang="zh-CN" sz="2000" dirty="0"/>
              <a:t> := 47;     {</a:t>
            </a:r>
            <a:r>
              <a:rPr lang="zh-CN" altLang="en-US" sz="2000" dirty="0"/>
              <a:t>合法</a:t>
            </a:r>
            <a:r>
              <a:rPr lang="en-US" altLang="zh-CN" sz="2000" dirty="0"/>
              <a:t>}</a:t>
            </a:r>
          </a:p>
          <a:p>
            <a:pPr lvl="3">
              <a:lnSpc>
                <a:spcPct val="120000"/>
              </a:lnSpc>
            </a:pPr>
            <a:r>
              <a:rPr lang="en-US" altLang="zh-CN" sz="2000" dirty="0"/>
              <a:t>	</a:t>
            </a:r>
            <a:r>
              <a:rPr lang="en-US" altLang="zh-CN" sz="2000" dirty="0" err="1"/>
              <a:t>blurb.tagg</a:t>
            </a:r>
            <a:r>
              <a:rPr lang="en-US" altLang="zh-CN" sz="2000" dirty="0"/>
              <a:t> := false;  {</a:t>
            </a:r>
            <a:r>
              <a:rPr lang="zh-CN" altLang="en-US" sz="2000" dirty="0"/>
              <a:t>表明联合中存放的是一个实数</a:t>
            </a:r>
            <a:r>
              <a:rPr lang="en-US" altLang="zh-CN" sz="2000" dirty="0"/>
              <a:t>}</a:t>
            </a:r>
          </a:p>
          <a:p>
            <a:pPr lvl="3">
              <a:lnSpc>
                <a:spcPct val="120000"/>
              </a:lnSpc>
            </a:pPr>
            <a:r>
              <a:rPr lang="en-US" altLang="zh-CN" sz="2000" dirty="0"/>
              <a:t>	x := </a:t>
            </a:r>
            <a:r>
              <a:rPr lang="en-US" altLang="zh-CN" sz="2000" dirty="0" err="1"/>
              <a:t>blurb.blreal</a:t>
            </a:r>
            <a:r>
              <a:rPr lang="en-US" altLang="zh-CN" sz="2000" dirty="0"/>
              <a:t>;     {</a:t>
            </a:r>
            <a:r>
              <a:rPr lang="zh-CN" altLang="en-US" sz="2000" dirty="0"/>
              <a:t>将一个整数赋予了一个实数变量</a:t>
            </a:r>
            <a:r>
              <a:rPr lang="en-US" altLang="zh-CN" sz="2000" dirty="0"/>
              <a:t>}</a:t>
            </a:r>
          </a:p>
          <a:p>
            <a:pPr marL="1257300" lvl="3" indent="-342900">
              <a:lnSpc>
                <a:spcPct val="120000"/>
              </a:lnSpc>
              <a:spcBef>
                <a:spcPts val="600"/>
              </a:spcBef>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可以对标签的值随意改变，而没有在改变标签值之后对联合作相应的改变</a:t>
            </a:r>
            <a:endParaRPr lang="zh-CN" altLang="en-US" dirty="0"/>
          </a:p>
        </p:txBody>
      </p:sp>
      <p:sp>
        <p:nvSpPr>
          <p:cNvPr id="2" name="TextBox 1">
            <a:extLst>
              <a:ext uri="{FF2B5EF4-FFF2-40B4-BE49-F238E27FC236}">
                <a16:creationId xmlns:a16="http://schemas.microsoft.com/office/drawing/2014/main" xmlns="" id="{DFA92786-52B2-C249-B691-ADDBA74ADFB7}"/>
              </a:ext>
            </a:extLst>
          </p:cNvPr>
          <p:cNvSpPr txBox="1"/>
          <p:nvPr/>
        </p:nvSpPr>
        <p:spPr>
          <a:xfrm>
            <a:off x="6553200" y="442530"/>
            <a:ext cx="5292090" cy="2215991"/>
          </a:xfrm>
          <a:prstGeom prst="rect">
            <a:avLst/>
          </a:prstGeom>
          <a:noFill/>
        </p:spPr>
        <p:txBody>
          <a:bodyPr wrap="square" rtlCol="0">
            <a:spAutoFit/>
          </a:bodyPr>
          <a:lstStyle/>
          <a:p>
            <a:pPr marL="1371600" lvl="4">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type </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intreal</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a:t>
            </a:r>
          </a:p>
          <a:p>
            <a:pPr marL="457200" lvl="2">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record </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tagg</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 Boolean of</a:t>
            </a:r>
          </a:p>
          <a:p>
            <a:pPr marL="457200" lvl="2">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true : (</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blint</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 integer);</a:t>
            </a:r>
          </a:p>
          <a:p>
            <a:pPr marL="457200" lvl="2">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false : (</a:t>
            </a:r>
            <a:r>
              <a:rPr lang="en-US" altLang="zh-CN" sz="2000" b="1" dirty="0" err="1">
                <a:latin typeface="SimSun" panose="02010600030101010101" pitchFamily="2" charset="-122"/>
                <a:ea typeface="SimSun" panose="02010600030101010101" pitchFamily="2" charset="-122"/>
                <a:cs typeface="Microsoft Sans Serif" panose="020B0604020202020204" pitchFamily="34" charset="0"/>
              </a:rPr>
              <a:t>blreal</a:t>
            </a: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 real);</a:t>
            </a:r>
          </a:p>
          <a:p>
            <a:pPr marL="457200" lvl="2">
              <a:spcBef>
                <a:spcPts val="600"/>
              </a:spcBef>
              <a:buClr>
                <a:schemeClr val="accent5"/>
              </a:buClr>
            </a:pPr>
            <a:r>
              <a:rPr lang="en-US" altLang="zh-CN" sz="2000" b="1" dirty="0">
                <a:latin typeface="SimSun" panose="02010600030101010101" pitchFamily="2" charset="-122"/>
                <a:ea typeface="SimSun" panose="02010600030101010101" pitchFamily="2" charset="-122"/>
                <a:cs typeface="Microsoft Sans Serif" panose="020B0604020202020204" pitchFamily="34" charset="0"/>
              </a:rPr>
              <a:t>		end;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Ada</a:t>
            </a:r>
            <a:r>
              <a:rPr lang="zh-CN" altLang="en-US" sz="3200" b="1" dirty="0">
                <a:solidFill>
                  <a:prstClr val="black">
                    <a:lumMod val="65000"/>
                    <a:lumOff val="35000"/>
                  </a:prstClr>
                </a:solidFill>
                <a:ea typeface="微软雅黑" panose="020B0503020204020204" charset="-122"/>
              </a:rPr>
              <a:t>的联合类型（</a:t>
            </a:r>
            <a:r>
              <a:rPr lang="en-US" altLang="zh-CN" sz="3200" b="1" dirty="0">
                <a:solidFill>
                  <a:prstClr val="black">
                    <a:lumMod val="65000"/>
                    <a:lumOff val="35000"/>
                  </a:prstClr>
                </a:solidFill>
                <a:ea typeface="微软雅黑" panose="020B0503020204020204" charset="-122"/>
              </a:rPr>
              <a:t>Union</a:t>
            </a:r>
            <a:r>
              <a:rPr lang="zh-CN" altLang="en-US" sz="3200" b="1" dirty="0">
                <a:solidFill>
                  <a:prstClr val="black">
                    <a:lumMod val="65000"/>
                    <a:lumOff val="35000"/>
                  </a:prstClr>
                </a:solidFill>
                <a:ea typeface="微软雅黑" panose="020B0503020204020204" charset="-122"/>
              </a:rPr>
              <a:t>）</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7491861" y="1273174"/>
            <a:ext cx="4314190" cy="3408497"/>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可区别的联合</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比</a:t>
            </a:r>
            <a:r>
              <a:rPr lang="en-US" altLang="zh-CN" sz="2400" b="1" dirty="0">
                <a:ea typeface="宋体" panose="02010600030101010101" pitchFamily="2" charset="-122"/>
              </a:rPr>
              <a:t>Pascal</a:t>
            </a:r>
            <a:r>
              <a:rPr lang="zh-CN" altLang="en-US" sz="2400" b="1" dirty="0">
                <a:ea typeface="宋体" panose="02010600030101010101" pitchFamily="2" charset="-122"/>
              </a:rPr>
              <a:t>更安全</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用户不可能建立一个不一致的联合</a:t>
            </a:r>
            <a:endParaRPr lang="en-US" altLang="zh-CN" sz="2400" b="1" dirty="0">
              <a:ea typeface="宋体" panose="02010600030101010101" pitchFamily="2" charset="-122"/>
            </a:endParaRPr>
          </a:p>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标签不可以被单独赋值</a:t>
            </a:r>
            <a:endParaRPr lang="en-US" altLang="zh-CN" sz="2400" b="1" dirty="0">
              <a:ea typeface="宋体" panose="02010600030101010101" pitchFamily="2" charset="-122"/>
            </a:endParaRPr>
          </a:p>
          <a:p>
            <a:pPr marL="800100" lvl="1" indent="-342900">
              <a:lnSpc>
                <a:spcPct val="130000"/>
              </a:lnSpc>
              <a:buClr>
                <a:srgbClr val="0070C0"/>
              </a:buClr>
              <a:buFont typeface="Wingdings" pitchFamily="2" charset="2"/>
              <a:buChar char="§"/>
            </a:pPr>
            <a:r>
              <a:rPr lang="zh-CN" altLang="en-US" sz="2400" b="1" dirty="0">
                <a:ea typeface="宋体" panose="02010600030101010101" pitchFamily="2" charset="-122"/>
              </a:rPr>
              <a:t>所有对联合的赋值都必须包含标签值</a:t>
            </a:r>
          </a:p>
        </p:txBody>
      </p:sp>
      <p:sp>
        <p:nvSpPr>
          <p:cNvPr id="7" name="Rectangle 3">
            <a:extLst>
              <a:ext uri="{FF2B5EF4-FFF2-40B4-BE49-F238E27FC236}">
                <a16:creationId xmlns:a16="http://schemas.microsoft.com/office/drawing/2014/main" xmlns="" id="{E4F5D8D6-01A1-C140-B3D2-587ACF1AF8E7}"/>
              </a:ext>
            </a:extLst>
          </p:cNvPr>
          <p:cNvSpPr txBox="1">
            <a:spLocks noChangeArrowheads="1"/>
          </p:cNvSpPr>
          <p:nvPr/>
        </p:nvSpPr>
        <p:spPr bwMode="auto">
          <a:xfrm>
            <a:off x="657431" y="1374774"/>
            <a:ext cx="5951351"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ea typeface="SimSun" charset="-122"/>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SimSun" charset="-122"/>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SimSun" charset="-122"/>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SimSun" charset="-122"/>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SimSun" charset="-122"/>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9pPr>
          </a:lstStyle>
          <a:p>
            <a:pPr>
              <a:lnSpc>
                <a:spcPct val="90000"/>
              </a:lnSpc>
              <a:buClrTx/>
              <a:buSzTx/>
              <a:buFontTx/>
              <a:buNone/>
              <a:defRPr/>
            </a:pPr>
            <a:r>
              <a:rPr kumimoji="1" lang="en-US" altLang="zh-CN" sz="2000" dirty="0">
                <a:latin typeface="+mn-lt"/>
              </a:rPr>
              <a:t>type Shape is (Circle, Triangle, Rectangle);</a:t>
            </a:r>
          </a:p>
          <a:p>
            <a:pPr>
              <a:lnSpc>
                <a:spcPct val="90000"/>
              </a:lnSpc>
              <a:buClrTx/>
              <a:buSzTx/>
              <a:buFontTx/>
              <a:buNone/>
              <a:defRPr/>
            </a:pPr>
            <a:r>
              <a:rPr kumimoji="1" lang="en-US" altLang="zh-CN" sz="2000" dirty="0">
                <a:latin typeface="+mn-lt"/>
              </a:rPr>
              <a:t>type Colors is (Red, Green, Blue);</a:t>
            </a:r>
          </a:p>
          <a:p>
            <a:pPr>
              <a:lnSpc>
                <a:spcPct val="90000"/>
              </a:lnSpc>
              <a:buClrTx/>
              <a:buSzTx/>
              <a:buFontTx/>
              <a:buNone/>
              <a:defRPr/>
            </a:pPr>
            <a:r>
              <a:rPr kumimoji="1" lang="en-US" altLang="zh-CN" sz="2000" dirty="0">
                <a:latin typeface="+mn-lt"/>
              </a:rPr>
              <a:t>type Figure (Form: Shape) is record</a:t>
            </a:r>
          </a:p>
          <a:p>
            <a:pPr>
              <a:lnSpc>
                <a:spcPct val="90000"/>
              </a:lnSpc>
              <a:buClrTx/>
              <a:buSzTx/>
              <a:buFontTx/>
              <a:buNone/>
              <a:defRPr/>
            </a:pPr>
            <a:r>
              <a:rPr kumimoji="1" lang="en-US" altLang="zh-CN" sz="2000" dirty="0">
                <a:latin typeface="+mn-lt"/>
              </a:rPr>
              <a:t>	Filled: Boolean;</a:t>
            </a:r>
          </a:p>
          <a:p>
            <a:pPr>
              <a:lnSpc>
                <a:spcPct val="90000"/>
              </a:lnSpc>
              <a:buClrTx/>
              <a:buSzTx/>
              <a:buFontTx/>
              <a:buNone/>
              <a:defRPr/>
            </a:pPr>
            <a:r>
              <a:rPr kumimoji="1" lang="en-US" altLang="zh-CN" sz="2000" dirty="0">
                <a:latin typeface="+mn-lt"/>
              </a:rPr>
              <a:t>	Color: Colors;</a:t>
            </a:r>
          </a:p>
          <a:p>
            <a:pPr>
              <a:lnSpc>
                <a:spcPct val="90000"/>
              </a:lnSpc>
              <a:buClrTx/>
              <a:buSzTx/>
              <a:buFontTx/>
              <a:buNone/>
              <a:defRPr/>
            </a:pPr>
            <a:r>
              <a:rPr kumimoji="1" lang="en-US" altLang="zh-CN" sz="2000" dirty="0">
                <a:latin typeface="+mn-lt"/>
              </a:rPr>
              <a:t>	case Form is</a:t>
            </a:r>
          </a:p>
          <a:p>
            <a:pPr>
              <a:lnSpc>
                <a:spcPct val="90000"/>
              </a:lnSpc>
              <a:buClrTx/>
              <a:buSzTx/>
              <a:buFontTx/>
              <a:buNone/>
              <a:defRPr/>
            </a:pPr>
            <a:r>
              <a:rPr kumimoji="1" lang="en-US" altLang="zh-CN" sz="2000" dirty="0">
                <a:latin typeface="+mn-lt"/>
              </a:rPr>
              <a:t>		when Circle =&gt; Diameter: Float;</a:t>
            </a:r>
          </a:p>
          <a:p>
            <a:pPr>
              <a:lnSpc>
                <a:spcPct val="90000"/>
              </a:lnSpc>
              <a:buClrTx/>
              <a:buSzTx/>
              <a:buFontTx/>
              <a:buNone/>
              <a:defRPr/>
            </a:pPr>
            <a:r>
              <a:rPr kumimoji="1" lang="en-US" altLang="zh-CN" sz="2000" dirty="0">
                <a:latin typeface="+mn-lt"/>
              </a:rPr>
              <a:t>		when Triangle =&gt;</a:t>
            </a:r>
          </a:p>
          <a:p>
            <a:pPr>
              <a:lnSpc>
                <a:spcPct val="90000"/>
              </a:lnSpc>
              <a:buClrTx/>
              <a:buSzTx/>
              <a:buFontTx/>
              <a:buNone/>
              <a:defRPr/>
            </a:pPr>
            <a:r>
              <a:rPr kumimoji="1" lang="en-US" altLang="zh-CN" sz="2000" dirty="0">
                <a:latin typeface="+mn-lt"/>
              </a:rPr>
              <a:t>			</a:t>
            </a:r>
            <a:r>
              <a:rPr kumimoji="1" lang="en-US" altLang="zh-CN" sz="2000" dirty="0" err="1">
                <a:latin typeface="+mn-lt"/>
              </a:rPr>
              <a:t>Leftside</a:t>
            </a:r>
            <a:r>
              <a:rPr kumimoji="1" lang="en-US" altLang="zh-CN" sz="2000" dirty="0">
                <a:latin typeface="+mn-lt"/>
              </a:rPr>
              <a:t>, </a:t>
            </a:r>
            <a:r>
              <a:rPr kumimoji="1" lang="en-US" altLang="zh-CN" sz="2000" dirty="0" err="1">
                <a:latin typeface="+mn-lt"/>
              </a:rPr>
              <a:t>Rightside</a:t>
            </a:r>
            <a:r>
              <a:rPr kumimoji="1" lang="en-US" altLang="zh-CN" sz="2000" dirty="0">
                <a:latin typeface="+mn-lt"/>
              </a:rPr>
              <a:t>: Integer;</a:t>
            </a:r>
          </a:p>
          <a:p>
            <a:pPr>
              <a:lnSpc>
                <a:spcPct val="90000"/>
              </a:lnSpc>
              <a:buClrTx/>
              <a:buSzTx/>
              <a:buFontTx/>
              <a:buNone/>
              <a:defRPr/>
            </a:pPr>
            <a:r>
              <a:rPr kumimoji="1" lang="en-US" altLang="zh-CN" sz="2000" dirty="0">
                <a:latin typeface="+mn-lt"/>
              </a:rPr>
              <a:t>			Angle: Float;</a:t>
            </a:r>
          </a:p>
          <a:p>
            <a:pPr>
              <a:lnSpc>
                <a:spcPct val="90000"/>
              </a:lnSpc>
              <a:buClrTx/>
              <a:buSzTx/>
              <a:buFontTx/>
              <a:buNone/>
              <a:defRPr/>
            </a:pPr>
            <a:r>
              <a:rPr kumimoji="1" lang="en-US" altLang="zh-CN" sz="2000" dirty="0">
                <a:latin typeface="+mn-lt"/>
              </a:rPr>
              <a:t>		when Rectangle =&gt; Side1, Side2: Integer;</a:t>
            </a:r>
          </a:p>
          <a:p>
            <a:pPr>
              <a:lnSpc>
                <a:spcPct val="90000"/>
              </a:lnSpc>
              <a:buClrTx/>
              <a:buSzTx/>
              <a:buFontTx/>
              <a:buNone/>
              <a:defRPr/>
            </a:pPr>
            <a:r>
              <a:rPr kumimoji="1" lang="en-US" altLang="zh-CN" sz="2000" dirty="0">
                <a:latin typeface="+mn-lt"/>
              </a:rPr>
              <a:t>	end case;</a:t>
            </a:r>
          </a:p>
          <a:p>
            <a:pPr>
              <a:lnSpc>
                <a:spcPct val="90000"/>
              </a:lnSpc>
              <a:buClrTx/>
              <a:buSzTx/>
              <a:buFontTx/>
              <a:buNone/>
              <a:defRPr/>
            </a:pPr>
            <a:r>
              <a:rPr kumimoji="1" lang="en-US" altLang="zh-CN" sz="2000" dirty="0">
                <a:latin typeface="+mn-lt"/>
              </a:rPr>
              <a:t>end record;</a:t>
            </a:r>
          </a:p>
        </p:txBody>
      </p:sp>
    </p:spTree>
    <p:extLst>
      <p:ext uri="{BB962C8B-B14F-4D97-AF65-F5344CB8AC3E}">
        <p14:creationId xmlns:p14="http://schemas.microsoft.com/office/powerpoint/2010/main" val="234776211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Ada</a:t>
            </a:r>
            <a:r>
              <a:rPr lang="zh-CN" altLang="en-US" sz="3200" b="1" dirty="0">
                <a:solidFill>
                  <a:prstClr val="black">
                    <a:lumMod val="65000"/>
                    <a:lumOff val="35000"/>
                  </a:prstClr>
                </a:solidFill>
                <a:ea typeface="微软雅黑" panose="020B0503020204020204" charset="-122"/>
              </a:rPr>
              <a:t>联合类型的示意图</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5694765" y="4894325"/>
            <a:ext cx="5153343" cy="527709"/>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zh-CN" altLang="en-US" sz="2400" b="1" dirty="0">
                <a:ea typeface="宋体" panose="02010600030101010101" pitchFamily="2" charset="-122"/>
              </a:rPr>
              <a:t>可以区分三种形状变量的联合</a:t>
            </a:r>
            <a:endParaRPr lang="en-US" altLang="zh-CN" sz="2400" b="1" dirty="0">
              <a:ea typeface="宋体" panose="02010600030101010101" pitchFamily="2" charset="-122"/>
            </a:endParaRPr>
          </a:p>
        </p:txBody>
      </p:sp>
      <p:pic>
        <p:nvPicPr>
          <p:cNvPr id="8" name="Picture 5">
            <a:extLst>
              <a:ext uri="{FF2B5EF4-FFF2-40B4-BE49-F238E27FC236}">
                <a16:creationId xmlns:a16="http://schemas.microsoft.com/office/drawing/2014/main" xmlns="" id="{ECB88D0C-FB23-804A-9895-37B4DB101A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65" y="1111576"/>
            <a:ext cx="8107736" cy="354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xmlns="" id="{6602D427-8DD8-6147-AE8E-ED0012F09A86}"/>
              </a:ext>
            </a:extLst>
          </p:cNvPr>
          <p:cNvSpPr txBox="1"/>
          <p:nvPr/>
        </p:nvSpPr>
        <p:spPr>
          <a:xfrm>
            <a:off x="197999" y="1951672"/>
            <a:ext cx="3321055" cy="2954655"/>
          </a:xfrm>
          <a:prstGeom prst="rect">
            <a:avLst/>
          </a:prstGeom>
          <a:noFill/>
        </p:spPr>
        <p:txBody>
          <a:bodyPr wrap="square" rtlCol="0">
            <a:spAutoFit/>
          </a:bodyPr>
          <a:lstStyle/>
          <a:p>
            <a:pPr>
              <a:buClr>
                <a:srgbClr val="C00000"/>
              </a:buClr>
            </a:pPr>
            <a:r>
              <a:rPr lang="en-US" sz="2400" dirty="0"/>
              <a:t>Implementation</a:t>
            </a:r>
          </a:p>
          <a:p>
            <a:pPr>
              <a:buClr>
                <a:srgbClr val="C00000"/>
              </a:buClr>
            </a:pPr>
            <a:endParaRPr lang="en-US" sz="2400" dirty="0"/>
          </a:p>
          <a:p>
            <a:pPr marL="285750" indent="-285750">
              <a:buClr>
                <a:srgbClr val="C00000"/>
              </a:buClr>
              <a:buFont typeface="Wingdings" pitchFamily="2" charset="2"/>
              <a:buChar char="§"/>
            </a:pPr>
            <a:r>
              <a:rPr lang="en-US" sz="2400" dirty="0"/>
              <a:t>same address for every possible variant </a:t>
            </a:r>
          </a:p>
          <a:p>
            <a:pPr marL="285750" indent="-285750">
              <a:buClr>
                <a:srgbClr val="C00000"/>
              </a:buClr>
              <a:buFont typeface="Wingdings" pitchFamily="2" charset="2"/>
              <a:buChar char="§"/>
            </a:pPr>
            <a:r>
              <a:rPr lang="en-US" sz="2400" dirty="0"/>
              <a:t>Sufficient storage for the largest variant is allocated</a:t>
            </a:r>
          </a:p>
          <a:p>
            <a:endParaRPr lang="en-US" dirty="0"/>
          </a:p>
        </p:txBody>
      </p:sp>
    </p:spTree>
    <p:extLst>
      <p:ext uri="{BB962C8B-B14F-4D97-AF65-F5344CB8AC3E}">
        <p14:creationId xmlns:p14="http://schemas.microsoft.com/office/powerpoint/2010/main" val="4071207048"/>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Ada</a:t>
            </a:r>
            <a:r>
              <a:rPr lang="zh-CN" altLang="en-US" sz="3200" b="1" dirty="0">
                <a:solidFill>
                  <a:prstClr val="black">
                    <a:lumMod val="65000"/>
                    <a:lumOff val="35000"/>
                  </a:prstClr>
                </a:solidFill>
                <a:ea typeface="微软雅黑" panose="020B0503020204020204" charset="-122"/>
              </a:rPr>
              <a:t>联合类型的实现</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080927" y="4162550"/>
            <a:ext cx="4543744" cy="2039020"/>
          </a:xfrm>
          <a:prstGeom prst="rect">
            <a:avLst/>
          </a:prstGeom>
          <a:noFill/>
        </p:spPr>
        <p:txBody>
          <a:bodyPr wrap="square" rtlCol="0">
            <a:spAutoFit/>
          </a:bodyPr>
          <a:lstStyle/>
          <a:p>
            <a:pPr>
              <a:lnSpc>
                <a:spcPct val="90000"/>
              </a:lnSpc>
              <a:buClrTx/>
              <a:buSzTx/>
              <a:buFontTx/>
              <a:buNone/>
              <a:defRPr/>
            </a:pPr>
            <a:r>
              <a:rPr kumimoji="1" lang="en-US" altLang="zh-CN" sz="2000" dirty="0"/>
              <a:t>type Node (Tag: Boolean) is</a:t>
            </a:r>
          </a:p>
          <a:p>
            <a:pPr>
              <a:lnSpc>
                <a:spcPct val="90000"/>
              </a:lnSpc>
              <a:buClrTx/>
              <a:buSzTx/>
              <a:buFontTx/>
              <a:buNone/>
              <a:defRPr/>
            </a:pPr>
            <a:r>
              <a:rPr kumimoji="1" lang="en-US" altLang="zh-CN" sz="2000" dirty="0"/>
              <a:t>  </a:t>
            </a:r>
            <a:r>
              <a:rPr kumimoji="1" lang="zh-CN" altLang="en-US" sz="2000" dirty="0"/>
              <a:t> </a:t>
            </a:r>
            <a:r>
              <a:rPr kumimoji="1" lang="en-US" altLang="zh-CN" sz="2000" dirty="0"/>
              <a:t>record</a:t>
            </a:r>
          </a:p>
          <a:p>
            <a:pPr>
              <a:lnSpc>
                <a:spcPct val="90000"/>
              </a:lnSpc>
              <a:buClrTx/>
              <a:buSzTx/>
              <a:buFontTx/>
              <a:buNone/>
              <a:defRPr/>
            </a:pPr>
            <a:r>
              <a:rPr kumimoji="1" lang="en-US" altLang="zh-CN" sz="2000" dirty="0"/>
              <a:t>  </a:t>
            </a:r>
            <a:r>
              <a:rPr kumimoji="1" lang="zh-CN" altLang="en-US" sz="2000" dirty="0"/>
              <a:t> </a:t>
            </a:r>
            <a:r>
              <a:rPr kumimoji="1" lang="en-US" altLang="zh-CN" sz="2000" dirty="0"/>
              <a:t>case Tag is</a:t>
            </a:r>
          </a:p>
          <a:p>
            <a:pPr>
              <a:lnSpc>
                <a:spcPct val="90000"/>
              </a:lnSpc>
              <a:buClrTx/>
              <a:buSzTx/>
              <a:buFontTx/>
              <a:buNone/>
              <a:defRPr/>
            </a:pPr>
            <a:r>
              <a:rPr kumimoji="1" lang="en-US" altLang="zh-CN" sz="2000" dirty="0"/>
              <a:t>	when True =&gt; Count : Integer;</a:t>
            </a:r>
          </a:p>
          <a:p>
            <a:pPr>
              <a:lnSpc>
                <a:spcPct val="90000"/>
              </a:lnSpc>
              <a:buClrTx/>
              <a:buSzTx/>
              <a:buFontTx/>
              <a:buNone/>
              <a:defRPr/>
            </a:pPr>
            <a:r>
              <a:rPr kumimoji="1" lang="en-US" altLang="zh-CN" sz="2000" dirty="0"/>
              <a:t>	when False =&gt; Sum : Float;</a:t>
            </a:r>
          </a:p>
          <a:p>
            <a:pPr>
              <a:lnSpc>
                <a:spcPct val="90000"/>
              </a:lnSpc>
              <a:buClrTx/>
              <a:buSzTx/>
              <a:buFontTx/>
              <a:buNone/>
              <a:defRPr/>
            </a:pPr>
            <a:r>
              <a:rPr kumimoji="1" lang="zh-CN" altLang="en-US" sz="2000" dirty="0"/>
              <a:t>   </a:t>
            </a:r>
            <a:r>
              <a:rPr kumimoji="1" lang="en-US" altLang="zh-CN" sz="2000" dirty="0"/>
              <a:t>end case;</a:t>
            </a:r>
          </a:p>
          <a:p>
            <a:pPr>
              <a:lnSpc>
                <a:spcPct val="90000"/>
              </a:lnSpc>
              <a:buClrTx/>
              <a:buSzTx/>
              <a:buFontTx/>
              <a:buNone/>
              <a:defRPr/>
            </a:pPr>
            <a:r>
              <a:rPr kumimoji="1" lang="en-US" altLang="zh-CN" sz="2000" dirty="0"/>
              <a:t>end record;</a:t>
            </a:r>
            <a:endParaRPr lang="en-US" altLang="zh-CN" sz="2000" b="1" dirty="0">
              <a:ea typeface="宋体" panose="02010600030101010101" pitchFamily="2" charset="-122"/>
            </a:endParaRPr>
          </a:p>
        </p:txBody>
      </p:sp>
      <p:pic>
        <p:nvPicPr>
          <p:cNvPr id="10" name="Picture 2" descr="D:\f06-10.gif">
            <a:extLst>
              <a:ext uri="{FF2B5EF4-FFF2-40B4-BE49-F238E27FC236}">
                <a16:creationId xmlns:a16="http://schemas.microsoft.com/office/drawing/2014/main" xmlns="" id="{F3E85064-BAD7-8649-946D-271C96F8BCF1}"/>
              </a:ext>
            </a:extLst>
          </p:cNvPr>
          <p:cNvPicPr preferRelativeResize="0">
            <a:picLocks noChangeAspect="1" noChangeArrowheads="1"/>
          </p:cNvPicPr>
          <p:nvPr/>
        </p:nvPicPr>
        <p:blipFill>
          <a:blip r:embed="rId3"/>
          <a:srcRect/>
          <a:stretch>
            <a:fillRect/>
          </a:stretch>
        </p:blipFill>
        <p:spPr bwMode="auto">
          <a:xfrm>
            <a:off x="2743358" y="1668587"/>
            <a:ext cx="7164387"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6894326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3200" b="1" dirty="0">
                <a:solidFill>
                  <a:prstClr val="black">
                    <a:lumMod val="65000"/>
                    <a:lumOff val="35000"/>
                  </a:prstClr>
                </a:solidFill>
                <a:ea typeface="微软雅黑" panose="020B0503020204020204" charset="-122"/>
              </a:rPr>
              <a:t>F#</a:t>
            </a:r>
            <a:r>
              <a:rPr lang="zh-CN" altLang="en-US" sz="3200" b="1" dirty="0">
                <a:solidFill>
                  <a:prstClr val="black">
                    <a:lumMod val="65000"/>
                    <a:lumOff val="35000"/>
                  </a:prstClr>
                </a:solidFill>
                <a:ea typeface="微软雅黑" panose="020B0503020204020204" charset="-122"/>
              </a:rPr>
              <a:t>的联合类型</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7" name="Rectangle 3">
            <a:extLst>
              <a:ext uri="{FF2B5EF4-FFF2-40B4-BE49-F238E27FC236}">
                <a16:creationId xmlns:a16="http://schemas.microsoft.com/office/drawing/2014/main" xmlns="" id="{E4F5D8D6-01A1-C140-B3D2-587ACF1AF8E7}"/>
              </a:ext>
            </a:extLst>
          </p:cNvPr>
          <p:cNvSpPr txBox="1">
            <a:spLocks noChangeArrowheads="1"/>
          </p:cNvSpPr>
          <p:nvPr/>
        </p:nvSpPr>
        <p:spPr bwMode="auto">
          <a:xfrm>
            <a:off x="657431" y="1374774"/>
            <a:ext cx="1027380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folHlink"/>
              </a:buClr>
              <a:buSzPct val="60000"/>
              <a:buFont typeface="Wingdings" charset="2"/>
              <a:buChar char="n"/>
              <a:defRPr sz="3200">
                <a:solidFill>
                  <a:schemeClr val="tx1"/>
                </a:solidFill>
                <a:latin typeface="Tahoma" charset="0"/>
                <a:ea typeface="SimSun" charset="-122"/>
              </a:defRPr>
            </a:lvl1pPr>
            <a:lvl2pPr marL="742950" indent="-285750">
              <a:spcBef>
                <a:spcPct val="20000"/>
              </a:spcBef>
              <a:buClr>
                <a:schemeClr val="hlink"/>
              </a:buClr>
              <a:buSzPct val="55000"/>
              <a:buFont typeface="Wingdings" charset="2"/>
              <a:buChar char="n"/>
              <a:defRPr sz="2800">
                <a:solidFill>
                  <a:schemeClr val="tx1"/>
                </a:solidFill>
                <a:latin typeface="Tahoma" charset="0"/>
                <a:ea typeface="SimSun" charset="-122"/>
              </a:defRPr>
            </a:lvl2pPr>
            <a:lvl3pPr marL="1143000" indent="-228600">
              <a:spcBef>
                <a:spcPct val="20000"/>
              </a:spcBef>
              <a:buClr>
                <a:schemeClr val="folHlink"/>
              </a:buClr>
              <a:buSzPct val="50000"/>
              <a:buFont typeface="Wingdings" charset="2"/>
              <a:buChar char="n"/>
              <a:defRPr sz="2400">
                <a:solidFill>
                  <a:schemeClr val="tx1"/>
                </a:solidFill>
                <a:latin typeface="Tahoma" charset="0"/>
                <a:ea typeface="SimSun" charset="-122"/>
              </a:defRPr>
            </a:lvl3pPr>
            <a:lvl4pPr marL="1600200" indent="-228600">
              <a:spcBef>
                <a:spcPct val="20000"/>
              </a:spcBef>
              <a:buClr>
                <a:schemeClr val="accent2"/>
              </a:buClr>
              <a:buSzPct val="55000"/>
              <a:buFont typeface="Wingdings" charset="2"/>
              <a:buChar char="n"/>
              <a:defRPr sz="2000">
                <a:solidFill>
                  <a:schemeClr val="tx1"/>
                </a:solidFill>
                <a:latin typeface="Tahoma" charset="0"/>
                <a:ea typeface="SimSun" charset="-122"/>
              </a:defRPr>
            </a:lvl4pPr>
            <a:lvl5pPr marL="2057400" indent="-228600">
              <a:spcBef>
                <a:spcPct val="20000"/>
              </a:spcBef>
              <a:buClr>
                <a:schemeClr val="accent1"/>
              </a:buClr>
              <a:buSzPct val="50000"/>
              <a:buFont typeface="Wingdings" charset="2"/>
              <a:buChar char="n"/>
              <a:defRPr sz="2000">
                <a:solidFill>
                  <a:schemeClr val="tx1"/>
                </a:solidFill>
                <a:latin typeface="Tahoma" charset="0"/>
                <a:ea typeface="SimSun" charset="-122"/>
              </a:defRPr>
            </a:lvl5pPr>
            <a:lvl6pPr marL="25146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6pPr>
            <a:lvl7pPr marL="29718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7pPr>
            <a:lvl8pPr marL="34290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8pPr>
            <a:lvl9pPr marL="3886200" indent="-228600" eaLnBrk="0" fontAlgn="base" hangingPunct="0">
              <a:spcBef>
                <a:spcPct val="20000"/>
              </a:spcBef>
              <a:spcAft>
                <a:spcPct val="0"/>
              </a:spcAft>
              <a:buClr>
                <a:schemeClr val="accent1"/>
              </a:buClr>
              <a:buSzPct val="50000"/>
              <a:buFont typeface="Wingdings" charset="2"/>
              <a:buChar char="n"/>
              <a:defRPr sz="2000">
                <a:solidFill>
                  <a:schemeClr val="tx1"/>
                </a:solidFill>
                <a:latin typeface="Tahoma" charset="0"/>
                <a:ea typeface="SimSun" charset="-122"/>
              </a:defRPr>
            </a:lvl9pPr>
          </a:lstStyle>
          <a:p>
            <a:pPr marL="0" indent="0">
              <a:buNone/>
            </a:pPr>
            <a:r>
              <a:rPr lang="en-US" sz="2000" dirty="0"/>
              <a:t>type </a:t>
            </a:r>
            <a:r>
              <a:rPr lang="en-US" sz="2000" dirty="0" err="1"/>
              <a:t>intReal</a:t>
            </a:r>
            <a:r>
              <a:rPr lang="en-US" sz="2000" dirty="0"/>
              <a:t> =</a:t>
            </a:r>
            <a:r>
              <a:rPr lang="zh-CN" altLang="en-US" sz="2000" dirty="0"/>
              <a:t>     </a:t>
            </a:r>
            <a:r>
              <a:rPr lang="en-US" altLang="zh-CN" sz="2000" dirty="0"/>
              <a:t>		//</a:t>
            </a:r>
            <a:r>
              <a:rPr lang="en-US" sz="2000" dirty="0"/>
              <a:t> </a:t>
            </a:r>
            <a:r>
              <a:rPr lang="en-US" sz="2000" dirty="0" err="1"/>
              <a:t>intReal</a:t>
            </a:r>
            <a:r>
              <a:rPr lang="en-US" sz="2000" dirty="0"/>
              <a:t> is the union type</a:t>
            </a:r>
          </a:p>
          <a:p>
            <a:pPr marL="0" indent="0">
              <a:buNone/>
            </a:pPr>
            <a:r>
              <a:rPr lang="en-US" sz="2000" dirty="0"/>
              <a:t>| </a:t>
            </a:r>
            <a:r>
              <a:rPr lang="en-US" sz="2000" dirty="0" err="1"/>
              <a:t>IntValue</a:t>
            </a:r>
            <a:r>
              <a:rPr lang="en-US" sz="2000" dirty="0"/>
              <a:t> of int			 </a:t>
            </a:r>
            <a:r>
              <a:rPr lang="en-US" altLang="zh-CN" sz="2000" dirty="0"/>
              <a:t>//</a:t>
            </a:r>
            <a:r>
              <a:rPr lang="en-US" sz="2000" dirty="0" err="1"/>
              <a:t>IntValue</a:t>
            </a:r>
            <a:r>
              <a:rPr lang="en-US" sz="2000" dirty="0"/>
              <a:t> and </a:t>
            </a:r>
            <a:r>
              <a:rPr lang="en-US" sz="2000" dirty="0" err="1"/>
              <a:t>RealValue</a:t>
            </a:r>
            <a:r>
              <a:rPr lang="en-US" sz="2000" dirty="0"/>
              <a:t> are</a:t>
            </a:r>
            <a:r>
              <a:rPr lang="zh-CN" altLang="en-US" sz="2000" dirty="0"/>
              <a:t> </a:t>
            </a:r>
            <a:r>
              <a:rPr lang="en-US" sz="2000" dirty="0"/>
              <a:t>constructors</a:t>
            </a:r>
          </a:p>
          <a:p>
            <a:pPr marL="0" indent="0">
              <a:buNone/>
            </a:pPr>
            <a:r>
              <a:rPr lang="en-US" sz="2000" dirty="0"/>
              <a:t>| </a:t>
            </a:r>
            <a:r>
              <a:rPr lang="en-US" sz="2000" dirty="0" err="1"/>
              <a:t>RealValue</a:t>
            </a:r>
            <a:r>
              <a:rPr lang="en-US" sz="2000" dirty="0"/>
              <a:t> of float;;</a:t>
            </a:r>
          </a:p>
          <a:p>
            <a:pPr marL="0" indent="0">
              <a:buNone/>
            </a:pPr>
            <a:endParaRPr lang="en-US" sz="800" dirty="0"/>
          </a:p>
          <a:p>
            <a:pPr marL="0" indent="0">
              <a:buNone/>
            </a:pPr>
            <a:r>
              <a:rPr lang="en-US" sz="2000" dirty="0"/>
              <a:t>let ir1 = </a:t>
            </a:r>
            <a:r>
              <a:rPr lang="en-US" sz="2000" dirty="0" err="1"/>
              <a:t>IntValue</a:t>
            </a:r>
            <a:r>
              <a:rPr lang="en-US" sz="2000" dirty="0"/>
              <a:t> 17;;</a:t>
            </a:r>
          </a:p>
          <a:p>
            <a:pPr marL="0" indent="0">
              <a:buNone/>
            </a:pPr>
            <a:r>
              <a:rPr lang="en-US" sz="2000" dirty="0"/>
              <a:t>let ir2 = </a:t>
            </a:r>
            <a:r>
              <a:rPr lang="en-US" sz="2000" dirty="0" err="1"/>
              <a:t>RealValue</a:t>
            </a:r>
            <a:r>
              <a:rPr lang="en-US" sz="2000" dirty="0"/>
              <a:t> 3.4;;</a:t>
            </a:r>
          </a:p>
          <a:p>
            <a:pPr marL="0" indent="0">
              <a:buNone/>
            </a:pPr>
            <a:endParaRPr lang="en-US" sz="800" dirty="0"/>
          </a:p>
          <a:p>
            <a:pPr marL="0" indent="0">
              <a:buNone/>
            </a:pPr>
            <a:r>
              <a:rPr lang="en-US" sz="2000" dirty="0"/>
              <a:t>let </a:t>
            </a:r>
            <a:r>
              <a:rPr lang="en-US" sz="2000" dirty="0" err="1"/>
              <a:t>printType</a:t>
            </a:r>
            <a:r>
              <a:rPr lang="en-US" sz="2000" dirty="0"/>
              <a:t> value =		</a:t>
            </a:r>
            <a:r>
              <a:rPr lang="en-US" altLang="zh-CN" sz="2000" dirty="0"/>
              <a:t>//function</a:t>
            </a:r>
            <a:endParaRPr lang="en-US" sz="2000" dirty="0"/>
          </a:p>
          <a:p>
            <a:pPr marL="0" indent="0">
              <a:buNone/>
            </a:pPr>
            <a:r>
              <a:rPr lang="en-US" sz="2000" dirty="0"/>
              <a:t>	match value with</a:t>
            </a:r>
          </a:p>
          <a:p>
            <a:pPr marL="0" indent="0">
              <a:buNone/>
            </a:pPr>
            <a:r>
              <a:rPr lang="en-US" sz="2000" dirty="0"/>
              <a:t>		| </a:t>
            </a:r>
            <a:r>
              <a:rPr lang="en-US" sz="2000" dirty="0" err="1"/>
              <a:t>IntValue</a:t>
            </a:r>
            <a:r>
              <a:rPr lang="en-US" sz="2000" dirty="0"/>
              <a:t> value -&gt; </a:t>
            </a:r>
            <a:r>
              <a:rPr lang="en-US" sz="2000" dirty="0" err="1"/>
              <a:t>printfn</a:t>
            </a:r>
            <a:r>
              <a:rPr lang="en-US" sz="2000" dirty="0"/>
              <a:t> "It is an integer"</a:t>
            </a:r>
          </a:p>
          <a:p>
            <a:pPr marL="0" indent="0">
              <a:buNone/>
            </a:pPr>
            <a:r>
              <a:rPr lang="en-US" sz="2000" dirty="0"/>
              <a:t>		| </a:t>
            </a:r>
            <a:r>
              <a:rPr lang="en-US" sz="2000" dirty="0" err="1"/>
              <a:t>RealValue</a:t>
            </a:r>
            <a:r>
              <a:rPr lang="en-US" sz="2000" dirty="0"/>
              <a:t> value -&gt; </a:t>
            </a:r>
            <a:r>
              <a:rPr lang="en-US" sz="2000" dirty="0" err="1"/>
              <a:t>printfn</a:t>
            </a:r>
            <a:r>
              <a:rPr lang="en-US" sz="2000" dirty="0"/>
              <a:t> "It is a float";;</a:t>
            </a:r>
          </a:p>
          <a:p>
            <a:pPr marL="0" indent="0">
              <a:buNone/>
            </a:pPr>
            <a:endParaRPr lang="en-US" sz="800" dirty="0"/>
          </a:p>
          <a:p>
            <a:pPr marL="0" indent="0">
              <a:buNone/>
            </a:pPr>
            <a:r>
              <a:rPr lang="en-US" sz="2000" dirty="0" err="1"/>
              <a:t>printType</a:t>
            </a:r>
            <a:r>
              <a:rPr lang="en-US" sz="2000" dirty="0"/>
              <a:t> ir1;;			</a:t>
            </a:r>
            <a:r>
              <a:rPr lang="en-US" altLang="zh-CN" sz="2000" dirty="0"/>
              <a:t>//call</a:t>
            </a:r>
            <a:r>
              <a:rPr lang="zh-CN" altLang="en-US" sz="2000" dirty="0"/>
              <a:t> </a:t>
            </a:r>
            <a:endParaRPr lang="en-US" sz="2000" dirty="0"/>
          </a:p>
          <a:p>
            <a:pPr marL="0" indent="0">
              <a:buNone/>
            </a:pPr>
            <a:r>
              <a:rPr lang="en-US" sz="2000" dirty="0"/>
              <a:t>It is an integer</a:t>
            </a:r>
          </a:p>
          <a:p>
            <a:pPr marL="0" indent="0">
              <a:buNone/>
            </a:pPr>
            <a:r>
              <a:rPr lang="en-US" sz="2000" dirty="0" err="1"/>
              <a:t>printType</a:t>
            </a:r>
            <a:r>
              <a:rPr lang="en-US" sz="2000" dirty="0"/>
              <a:t> ir2;;</a:t>
            </a:r>
          </a:p>
          <a:p>
            <a:pPr marL="0" indent="0">
              <a:buNone/>
            </a:pPr>
            <a:r>
              <a:rPr lang="en-US" sz="2000" dirty="0"/>
              <a:t>It is a float</a:t>
            </a:r>
          </a:p>
          <a:p>
            <a:pPr marL="0" indent="0">
              <a:buNone/>
            </a:pPr>
            <a:endParaRPr lang="en-US" sz="2000" dirty="0"/>
          </a:p>
          <a:p>
            <a:endParaRPr lang="en-US" sz="2000" dirty="0"/>
          </a:p>
          <a:p>
            <a:endParaRPr lang="en-US" sz="2000" dirty="0"/>
          </a:p>
          <a:p>
            <a:pPr>
              <a:lnSpc>
                <a:spcPct val="90000"/>
              </a:lnSpc>
              <a:buClrTx/>
              <a:buSzTx/>
              <a:buFontTx/>
              <a:buNone/>
              <a:defRPr/>
            </a:pPr>
            <a:endParaRPr kumimoji="1" lang="en-US" altLang="zh-CN" sz="2000" dirty="0">
              <a:latin typeface="+mn-lt"/>
            </a:endParaRPr>
          </a:p>
        </p:txBody>
      </p:sp>
    </p:spTree>
    <p:extLst>
      <p:ext uri="{BB962C8B-B14F-4D97-AF65-F5344CB8AC3E}">
        <p14:creationId xmlns:p14="http://schemas.microsoft.com/office/powerpoint/2010/main" val="131962388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提纲</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975431" y="1265369"/>
            <a:ext cx="10241138" cy="5081456"/>
          </a:xfrm>
          <a:prstGeom prst="rect">
            <a:avLst/>
          </a:prstGeom>
          <a:noFill/>
        </p:spPr>
        <p:txBody>
          <a:bodyPr wrap="square" rtlCol="0">
            <a:spAutoFit/>
          </a:bodyPr>
          <a:lstStyle/>
          <a:p>
            <a:pPr marL="457200" indent="-457200">
              <a:lnSpc>
                <a:spcPct val="130000"/>
              </a:lnSpc>
              <a:buFont typeface="Wingdings" pitchFamily="2" charset="2"/>
              <a:buChar char="§"/>
            </a:pPr>
            <a:r>
              <a:rPr lang="zh-CN" altLang="en-US" sz="2800" b="1" dirty="0">
                <a:ea typeface="宋体" panose="02010600030101010101" pitchFamily="2" charset="-122"/>
              </a:rPr>
              <a:t>基本数据类型</a:t>
            </a:r>
          </a:p>
          <a:p>
            <a:pPr marL="457200" indent="-457200">
              <a:lnSpc>
                <a:spcPct val="130000"/>
              </a:lnSpc>
              <a:buFont typeface="Wingdings" pitchFamily="2" charset="2"/>
              <a:buChar char="§"/>
            </a:pPr>
            <a:r>
              <a:rPr lang="zh-CN" altLang="en-US" sz="2800" b="1" dirty="0">
                <a:ea typeface="宋体" panose="02010600030101010101" pitchFamily="2" charset="-122"/>
              </a:rPr>
              <a:t>字符串类型</a:t>
            </a:r>
          </a:p>
          <a:p>
            <a:pPr marL="457200" indent="-457200">
              <a:lnSpc>
                <a:spcPct val="130000"/>
              </a:lnSpc>
              <a:buFont typeface="Wingdings" pitchFamily="2" charset="2"/>
              <a:buChar char="§"/>
            </a:pPr>
            <a:r>
              <a:rPr lang="zh-CN" altLang="en-US" sz="2800" b="1" dirty="0">
                <a:ea typeface="宋体" panose="02010600030101010101" pitchFamily="2" charset="-122"/>
              </a:rPr>
              <a:t>用户定义的有序类型</a:t>
            </a:r>
          </a:p>
          <a:p>
            <a:pPr marL="457200" indent="-457200">
              <a:lnSpc>
                <a:spcPct val="130000"/>
              </a:lnSpc>
              <a:buFont typeface="Wingdings" pitchFamily="2" charset="2"/>
              <a:buChar char="§"/>
            </a:pPr>
            <a:r>
              <a:rPr lang="zh-CN" altLang="en-US" sz="2800" b="1" dirty="0">
                <a:ea typeface="宋体" panose="02010600030101010101" pitchFamily="2" charset="-122"/>
              </a:rPr>
              <a:t>数组类型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关联数组</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记录类型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联合类型</a:t>
            </a: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指针类型与引用类型</a:t>
            </a:r>
            <a:endParaRPr lang="en-US" altLang="zh-CN" sz="2800" b="1" dirty="0">
              <a:solidFill>
                <a:srgbClr val="8B0012"/>
              </a:solidFill>
              <a:ea typeface="宋体" panose="02010600030101010101" pitchFamily="2" charset="-122"/>
            </a:endParaRPr>
          </a:p>
          <a:p>
            <a:pPr marL="457200" indent="-457200">
              <a:lnSpc>
                <a:spcPct val="130000"/>
              </a:lnSpc>
              <a:buFont typeface="Wingdings" pitchFamily="2" charset="2"/>
              <a:buChar char="§"/>
            </a:pPr>
            <a:r>
              <a:rPr lang="zh-CN" altLang="en-US" sz="2800" b="1" dirty="0">
                <a:solidFill>
                  <a:srgbClr val="8B0012"/>
                </a:solidFill>
                <a:ea typeface="宋体" panose="02010600030101010101" pitchFamily="2" charset="-122"/>
              </a:rPr>
              <a:t>类型检查</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集合类型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494146" y="1280212"/>
            <a:ext cx="10930914" cy="2793072"/>
          </a:xfrm>
          <a:prstGeom prst="rect">
            <a:avLst/>
          </a:prstGeom>
          <a:noFill/>
        </p:spPr>
        <p:txBody>
          <a:bodyPr wrap="square" rtlCol="0">
            <a:spAutoFit/>
          </a:bodyPr>
          <a:lstStyle/>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集合类型的变量可以用来存放某些有序类型（即集合的基类型）的值</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这些值是无序的</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并且互不相同</a:t>
            </a:r>
          </a:p>
          <a:p>
            <a:pPr marL="800100" lvl="1" indent="-342900">
              <a:lnSpc>
                <a:spcPct val="150000"/>
              </a:lnSpc>
              <a:buClr>
                <a:srgbClr val="8B0012"/>
              </a:buClr>
              <a:buFont typeface="Wingdings" pitchFamily="2" charset="2"/>
              <a:buChar char="§"/>
            </a:pPr>
            <a:r>
              <a:rPr lang="zh-CN" altLang="en-US" sz="2400" b="1" dirty="0">
                <a:ea typeface="宋体" panose="02010600030101010101" pitchFamily="2" charset="-122"/>
              </a:rPr>
              <a:t>设计时需考虑的问题</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在集合的基类型中，最大元素数目是多少</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1260059940"/>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49275"/>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50" b="1" dirty="0">
                <a:solidFill>
                  <a:prstClr val="black">
                    <a:lumMod val="65000"/>
                    <a:lumOff val="35000"/>
                  </a:prstClr>
                </a:solidFill>
                <a:ea typeface="微软雅黑" panose="020B0503020204020204" charset="-122"/>
                <a:sym typeface="Arial" panose="020B0604020202020204" pitchFamily="34" charset="0"/>
              </a:rPr>
              <a:t>集合</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65100" y="1111576"/>
            <a:ext cx="11603990" cy="5264390"/>
          </a:xfrm>
          <a:prstGeom prst="rect">
            <a:avLst/>
          </a:prstGeom>
          <a:noFill/>
        </p:spPr>
        <p:txBody>
          <a:bodyPr wrap="square" rtlCol="0">
            <a:spAutoFit/>
          </a:bodyPr>
          <a:lstStyle/>
          <a:p>
            <a:pPr marL="800100" lvl="1" indent="-342900">
              <a:lnSpc>
                <a:spcPct val="150000"/>
              </a:lnSpc>
              <a:buClr>
                <a:srgbClr val="8B0012"/>
              </a:buClr>
              <a:buFont typeface="Wingdings" pitchFamily="2" charset="2"/>
              <a:buChar char="§"/>
            </a:pPr>
            <a:r>
              <a:rPr lang="en-US" altLang="zh-CN" sz="2400" b="1" dirty="0">
                <a:ea typeface="宋体" panose="02010600030101010101" pitchFamily="2" charset="-122"/>
              </a:rPr>
              <a:t>Pascal</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语言中没有定义最大大小（不具可移植性，如果最大值太小那么可写性很差）</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操作</a:t>
            </a:r>
          </a:p>
          <a:p>
            <a:pPr lvl="3">
              <a:lnSpc>
                <a:spcPct val="90000"/>
              </a:lnSpc>
            </a:pPr>
            <a:r>
              <a:rPr lang="en-US" altLang="zh-CN" sz="2000" dirty="0"/>
              <a:t>in</a:t>
            </a:r>
            <a:r>
              <a:rPr lang="zh-CN" altLang="en-US" sz="2000" dirty="0"/>
              <a:t>，并集（</a:t>
            </a:r>
            <a:r>
              <a:rPr lang="en-US" altLang="zh-CN" sz="2000" dirty="0"/>
              <a:t>+</a:t>
            </a:r>
            <a:r>
              <a:rPr lang="zh-CN" altLang="en-US" sz="2000" dirty="0"/>
              <a:t>），交集（*），差集（</a:t>
            </a:r>
            <a:r>
              <a:rPr lang="en-US" altLang="zh-CN" sz="2000" dirty="0"/>
              <a:t>-</a:t>
            </a:r>
            <a:r>
              <a:rPr lang="zh-CN" altLang="en-US" sz="2000" dirty="0"/>
              <a:t>），</a:t>
            </a:r>
            <a:r>
              <a:rPr lang="en-US" altLang="zh-CN" sz="2000" dirty="0"/>
              <a:t>=</a:t>
            </a:r>
            <a:r>
              <a:rPr lang="zh-CN" altLang="en-US" sz="2000" dirty="0"/>
              <a:t>，</a:t>
            </a:r>
            <a:r>
              <a:rPr lang="en-US" altLang="zh-CN" sz="2000" dirty="0"/>
              <a:t>&lt;&gt;</a:t>
            </a:r>
            <a:r>
              <a:rPr lang="zh-CN" altLang="en-US" sz="2000" dirty="0"/>
              <a:t>，超集（</a:t>
            </a:r>
            <a:r>
              <a:rPr lang="en-US" altLang="zh-CN" sz="2000" dirty="0"/>
              <a:t>&gt;=</a:t>
            </a:r>
            <a:r>
              <a:rPr lang="zh-CN" altLang="en-US" sz="2000" dirty="0"/>
              <a:t>），子集（</a:t>
            </a:r>
            <a:r>
              <a:rPr lang="en-US" altLang="zh-CN" sz="2000" dirty="0"/>
              <a:t>&lt;=</a:t>
            </a:r>
            <a:r>
              <a:rPr lang="zh-CN" altLang="en-US" sz="2000" dirty="0"/>
              <a:t>）</a:t>
            </a:r>
          </a:p>
          <a:p>
            <a:pPr marL="800100" lvl="1" indent="-342900">
              <a:lnSpc>
                <a:spcPct val="150000"/>
              </a:lnSpc>
              <a:buClr>
                <a:srgbClr val="8B0012"/>
              </a:buClr>
              <a:buFont typeface="Wingdings" pitchFamily="2" charset="2"/>
              <a:buChar char="§"/>
            </a:pPr>
            <a:r>
              <a:rPr lang="en-US" altLang="zh-CN" sz="2400" b="1" dirty="0">
                <a:ea typeface="宋体" panose="02010600030101010101" pitchFamily="2" charset="-122"/>
              </a:rPr>
              <a:t>Ada</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不包括集合，但是为所有枚举类型都定义了</a:t>
            </a:r>
            <a:r>
              <a:rPr lang="en-US" altLang="zh-CN" sz="2400" b="1" dirty="0">
                <a:ea typeface="宋体" panose="02010600030101010101" pitchFamily="2" charset="-122"/>
              </a:rPr>
              <a:t>in</a:t>
            </a:r>
            <a:r>
              <a:rPr lang="zh-CN" altLang="en-US" sz="2400" b="1" dirty="0">
                <a:ea typeface="宋体" panose="02010600030101010101" pitchFamily="2" charset="-122"/>
              </a:rPr>
              <a:t>作为集合成员关系操作符</a:t>
            </a:r>
          </a:p>
          <a:p>
            <a:pPr marL="800100" lvl="1" indent="-342900">
              <a:lnSpc>
                <a:spcPct val="150000"/>
              </a:lnSpc>
              <a:buClr>
                <a:srgbClr val="8B0012"/>
              </a:buClr>
              <a:buFont typeface="Wingdings" pitchFamily="2" charset="2"/>
              <a:buChar char="§"/>
            </a:pPr>
            <a:r>
              <a:rPr lang="en-US" altLang="zh-CN" sz="2400" b="1" dirty="0">
                <a:ea typeface="宋体" panose="02010600030101010101" pitchFamily="2" charset="-122"/>
              </a:rPr>
              <a:t>Java</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包括了一个类用于集合操作</a:t>
            </a:r>
            <a:endParaRPr lang="en-US" altLang="zh-CN" sz="2400" b="1" dirty="0">
              <a:ea typeface="宋体" panose="02010600030101010101" pitchFamily="2" charset="-122"/>
            </a:endParaRPr>
          </a:p>
          <a:p>
            <a:pPr marL="800100" lvl="1" indent="-342900">
              <a:lnSpc>
                <a:spcPct val="150000"/>
              </a:lnSpc>
              <a:buClr>
                <a:srgbClr val="8B0012"/>
              </a:buClr>
              <a:buFont typeface="Wingdings" pitchFamily="2" charset="2"/>
              <a:buChar char="§"/>
            </a:pPr>
            <a:r>
              <a:rPr lang="en-US" altLang="zh-CN" sz="2400" b="1" dirty="0">
                <a:ea typeface="宋体" panose="02010600030101010101" pitchFamily="2" charset="-122"/>
              </a:rPr>
              <a:t>Go</a:t>
            </a:r>
          </a:p>
          <a:p>
            <a:pPr marL="1257300" lvl="2" indent="-342900">
              <a:lnSpc>
                <a:spcPct val="150000"/>
              </a:lnSpc>
              <a:buClr>
                <a:srgbClr val="0070C0"/>
              </a:buClr>
              <a:buFont typeface="Wingdings" pitchFamily="2" charset="2"/>
              <a:buChar char="§"/>
            </a:pPr>
            <a:r>
              <a:rPr lang="zh-CN" altLang="en-US" sz="2400" b="1" dirty="0">
                <a:ea typeface="宋体" panose="02010600030101010101" pitchFamily="2" charset="-122"/>
              </a:rPr>
              <a:t>不包括</a:t>
            </a:r>
            <a:r>
              <a:rPr lang="en-US" altLang="zh-CN" sz="2400" b="1" dirty="0">
                <a:ea typeface="宋体" panose="02010600030101010101" pitchFamily="2" charset="-122"/>
              </a:rPr>
              <a:t>set</a:t>
            </a:r>
            <a:r>
              <a:rPr lang="zh-CN" altLang="en-US" sz="2400" b="1" dirty="0">
                <a:ea typeface="宋体" panose="02010600030101010101" pitchFamily="2" charset="-122"/>
              </a:rPr>
              <a:t>类型，但是可把</a:t>
            </a:r>
            <a:r>
              <a:rPr lang="en-US" altLang="zh-CN" sz="2400" b="1" dirty="0">
                <a:ea typeface="宋体" panose="02010600030101010101" pitchFamily="2" charset="-122"/>
              </a:rPr>
              <a:t>map</a:t>
            </a:r>
            <a:r>
              <a:rPr lang="zh-CN" altLang="en-US" sz="2400" b="1" dirty="0">
                <a:ea typeface="宋体" panose="02010600030101010101" pitchFamily="2" charset="-122"/>
              </a:rPr>
              <a:t>看作</a:t>
            </a:r>
            <a:r>
              <a:rPr lang="en-US" altLang="zh-CN" sz="2400" b="1" dirty="0">
                <a:ea typeface="宋体" panose="02010600030101010101" pitchFamily="2" charset="-122"/>
              </a:rPr>
              <a:t>set</a:t>
            </a:r>
            <a:endParaRPr lang="zh-CN" altLang="en-US" sz="24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4949047"/>
          </a:xfrm>
          <a:prstGeom prst="rect">
            <a:avLst/>
          </a:prstGeom>
          <a:noFill/>
        </p:spPr>
        <p:txBody>
          <a:bodyPr wrap="square" rtlCol="0">
            <a:spAutoFit/>
          </a:bodyPr>
          <a:lstStyle/>
          <a:p>
            <a:pPr lvl="2">
              <a:lnSpc>
                <a:spcPct val="90000"/>
              </a:lnSpc>
              <a:defRPr/>
            </a:pPr>
            <a:r>
              <a:rPr lang="en-US" altLang="zh-CN" sz="2400" dirty="0">
                <a:ea typeface="SimSun" pitchFamily="2" charset="-122"/>
              </a:rPr>
              <a:t>ages := make(map[string]int)</a:t>
            </a:r>
          </a:p>
          <a:p>
            <a:pPr lvl="2">
              <a:lnSpc>
                <a:spcPct val="90000"/>
              </a:lnSpc>
              <a:defRPr/>
            </a:pPr>
            <a:r>
              <a:rPr lang="en-US" altLang="zh-CN" sz="2400" dirty="0">
                <a:ea typeface="SimSun" pitchFamily="2" charset="-122"/>
              </a:rPr>
              <a:t>ages := map[string]int{</a:t>
            </a:r>
          </a:p>
          <a:p>
            <a:pPr lvl="2">
              <a:lnSpc>
                <a:spcPct val="90000"/>
              </a:lnSpc>
              <a:defRPr/>
            </a:pPr>
            <a:r>
              <a:rPr lang="en-US" altLang="zh-CN" sz="2400" dirty="0">
                <a:ea typeface="SimSun" pitchFamily="2" charset="-122"/>
              </a:rPr>
              <a:t>        “Alice”: 31,</a:t>
            </a:r>
          </a:p>
          <a:p>
            <a:pPr lvl="2">
              <a:lnSpc>
                <a:spcPct val="90000"/>
              </a:lnSpc>
              <a:defRPr/>
            </a:pPr>
            <a:r>
              <a:rPr lang="en-US" altLang="zh-CN" sz="2400" dirty="0">
                <a:ea typeface="SimSun" pitchFamily="2" charset="-122"/>
              </a:rPr>
              <a:t>        “Charlie”:34</a:t>
            </a:r>
          </a:p>
          <a:p>
            <a:pPr lvl="2">
              <a:lnSpc>
                <a:spcPct val="90000"/>
              </a:lnSpc>
              <a:defRPr/>
            </a:pPr>
            <a:r>
              <a:rPr lang="en-US" altLang="zh-CN" sz="2400" dirty="0">
                <a:ea typeface="SimSun" pitchFamily="2" charset="-122"/>
              </a:rPr>
              <a:t>}</a:t>
            </a:r>
          </a:p>
          <a:p>
            <a:pPr lvl="2">
              <a:lnSpc>
                <a:spcPct val="90000"/>
              </a:lnSpc>
              <a:defRPr/>
            </a:pPr>
            <a:r>
              <a:rPr lang="en-US" altLang="zh-CN" sz="2400" dirty="0">
                <a:ea typeface="SimSun" pitchFamily="2" charset="-122"/>
              </a:rPr>
              <a:t>_ = &amp;ages[“Bob”]  	//compile error</a:t>
            </a:r>
            <a:endParaRPr lang="zh-CN" altLang="en-US" sz="2400" dirty="0">
              <a:ea typeface="SimSun" pitchFamily="2" charset="-122"/>
            </a:endParaRPr>
          </a:p>
          <a:p>
            <a:pPr marL="285750" indent="-285750">
              <a:buClr>
                <a:srgbClr val="8B0012"/>
              </a:buClr>
              <a:buFont typeface="Wingdings" pitchFamily="2" charset="2"/>
              <a:buChar char="§"/>
            </a:pPr>
            <a:endParaRPr lang="en-US" altLang="zh-CN" b="1" dirty="0">
              <a:latin typeface="Arial" panose="020B0604020202020204" pitchFamily="34" charset="0"/>
            </a:endParaRPr>
          </a:p>
          <a:p>
            <a:pPr marL="285750" indent="-285750">
              <a:buClr>
                <a:srgbClr val="8B0012"/>
              </a:buClr>
              <a:buFont typeface="Wingdings" pitchFamily="2" charset="2"/>
              <a:buChar char="§"/>
            </a:pPr>
            <a:endParaRPr lang="en-US" altLang="zh-CN" b="1" dirty="0">
              <a:latin typeface="Arial" panose="020B0604020202020204" pitchFamily="34" charset="0"/>
            </a:endParaRPr>
          </a:p>
          <a:p>
            <a:pPr marL="285750" indent="-285750">
              <a:buClr>
                <a:srgbClr val="8B0012"/>
              </a:buClr>
              <a:buFont typeface="Wingdings" pitchFamily="2" charset="2"/>
              <a:buChar char="§"/>
            </a:pPr>
            <a:endParaRPr lang="en-US" altLang="zh-CN" b="1" dirty="0">
              <a:latin typeface="Arial" panose="020B0604020202020204" pitchFamily="34" charset="0"/>
            </a:endParaRPr>
          </a:p>
          <a:p>
            <a:pPr marL="285750" indent="-285750">
              <a:buClr>
                <a:srgbClr val="8B0012"/>
              </a:buClr>
              <a:buFont typeface="Wingdings" pitchFamily="2" charset="2"/>
              <a:buChar char="§"/>
            </a:pPr>
            <a:r>
              <a:rPr lang="en-US" altLang="zh-CN" sz="2400" b="1" dirty="0">
                <a:latin typeface="Arial" panose="020B0604020202020204" pitchFamily="34" charset="0"/>
              </a:rPr>
              <a:t>Hash table</a:t>
            </a:r>
            <a:endParaRPr lang="en-US" altLang="zh-CN" sz="2400" b="1" dirty="0">
              <a:latin typeface="Arial" panose="020B0604020202020204" pitchFamily="34" charset="0"/>
              <a:ea typeface="SimSun" pitchFamily="2" charset="-122"/>
            </a:endParaRPr>
          </a:p>
          <a:p>
            <a:pPr marL="742950" lvl="1" indent="-285750">
              <a:buClr>
                <a:srgbClr val="0070C0"/>
              </a:buClr>
              <a:buFont typeface="Wingdings" pitchFamily="2" charset="2"/>
              <a:buChar char="§"/>
            </a:pPr>
            <a:r>
              <a:rPr lang="en-US" altLang="zh-CN" sz="2400" dirty="0">
                <a:ea typeface="SimSun" pitchFamily="2" charset="-122"/>
              </a:rPr>
              <a:t>Unordered collection of key/values pairs</a:t>
            </a:r>
            <a:endParaRPr lang="en-US" altLang="zh-CN" sz="2400" dirty="0">
              <a:latin typeface="Arial" panose="020B0604020202020204" pitchFamily="34" charset="0"/>
            </a:endParaRPr>
          </a:p>
          <a:p>
            <a:pPr marL="285750" indent="-285750">
              <a:buClr>
                <a:srgbClr val="8B0012"/>
              </a:buClr>
              <a:buFont typeface="Wingdings" pitchFamily="2" charset="2"/>
              <a:buChar char="§"/>
            </a:pPr>
            <a:endParaRPr lang="en-US" altLang="zh-CN" dirty="0">
              <a:latin typeface="Arial" panose="020B0604020202020204" pitchFamily="34" charset="0"/>
            </a:endParaRPr>
          </a:p>
          <a:p>
            <a:pPr marL="285750" indent="-285750">
              <a:buClr>
                <a:srgbClr val="8B0012"/>
              </a:buClr>
              <a:buFont typeface="Wingdings" pitchFamily="2" charset="2"/>
              <a:buChar char="§"/>
            </a:pPr>
            <a:r>
              <a:rPr lang="en-US" altLang="zh-CN" sz="2400" b="1" dirty="0">
                <a:latin typeface="Arial" panose="020B0604020202020204" pitchFamily="34" charset="0"/>
              </a:rPr>
              <a:t>A map is a reference to a hash table</a:t>
            </a:r>
          </a:p>
          <a:p>
            <a:pPr marL="742950" lvl="1" indent="-285750">
              <a:buClr>
                <a:srgbClr val="0070C0"/>
              </a:buClr>
              <a:buFont typeface="Wingdings" pitchFamily="2" charset="2"/>
              <a:buChar char="§"/>
            </a:pPr>
            <a:r>
              <a:rPr lang="en-US" altLang="zh-CN" sz="2400" dirty="0">
                <a:ea typeface="SimSun" pitchFamily="2" charset="-122"/>
              </a:rPr>
              <a:t>Map[K]V</a:t>
            </a:r>
          </a:p>
          <a:p>
            <a:pPr marL="742950" lvl="1" indent="-285750">
              <a:buClr>
                <a:srgbClr val="8B0012"/>
              </a:buClr>
              <a:buFont typeface="Wingdings" pitchFamily="2" charset="2"/>
              <a:buChar char="§"/>
            </a:pPr>
            <a:endParaRPr lang="zh-CN" altLang="en-US" dirty="0">
              <a:latin typeface="Arial" panose="020B0604020202020204" pitchFamily="34" charset="0"/>
            </a:endParaRPr>
          </a:p>
        </p:txBody>
      </p:sp>
    </p:spTree>
    <p:extLst>
      <p:ext uri="{BB962C8B-B14F-4D97-AF65-F5344CB8AC3E}">
        <p14:creationId xmlns:p14="http://schemas.microsoft.com/office/powerpoint/2010/main" val="1998016011"/>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Set</a:t>
            </a:r>
            <a:endParaRPr lang="zh-CN" altLang="en-US" sz="28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242112"/>
            <a:ext cx="10930914" cy="4893647"/>
          </a:xfrm>
          <a:prstGeom prst="rect">
            <a:avLst/>
          </a:prstGeom>
          <a:noFill/>
        </p:spPr>
        <p:txBody>
          <a:bodyPr wrap="square" rtlCol="0">
            <a:spAutoFit/>
          </a:bodyPr>
          <a:lstStyle/>
          <a:p>
            <a:pPr>
              <a:defRPr/>
            </a:pPr>
            <a:r>
              <a:rPr lang="en-US" sz="2400" dirty="0">
                <a:ea typeface="SimSun" pitchFamily="2" charset="-122"/>
              </a:rPr>
              <a:t>var graph = make(</a:t>
            </a:r>
            <a:r>
              <a:rPr lang="en-US" sz="2400" dirty="0">
                <a:solidFill>
                  <a:srgbClr val="0070C0"/>
                </a:solidFill>
                <a:ea typeface="SimSun" pitchFamily="2" charset="-122"/>
              </a:rPr>
              <a:t>map[string]map[string]bool</a:t>
            </a:r>
            <a:r>
              <a:rPr lang="en-US" sz="2400" dirty="0">
                <a:ea typeface="SimSun" pitchFamily="2" charset="-122"/>
              </a:rPr>
              <a:t>)</a:t>
            </a:r>
          </a:p>
          <a:p>
            <a:pPr>
              <a:defRPr/>
            </a:pPr>
            <a:r>
              <a:rPr lang="en-US" sz="2400" dirty="0" err="1">
                <a:ea typeface="SimSun" pitchFamily="2" charset="-122"/>
              </a:rPr>
              <a:t>func</a:t>
            </a:r>
            <a:r>
              <a:rPr lang="en-US" sz="2400" dirty="0">
                <a:ea typeface="SimSun" pitchFamily="2" charset="-122"/>
              </a:rPr>
              <a:t> </a:t>
            </a:r>
            <a:r>
              <a:rPr lang="en-US" sz="2400" dirty="0" err="1">
                <a:ea typeface="SimSun" pitchFamily="2" charset="-122"/>
              </a:rPr>
              <a:t>addEdge</a:t>
            </a:r>
            <a:r>
              <a:rPr lang="en-US" sz="2400" dirty="0">
                <a:ea typeface="SimSun" pitchFamily="2" charset="-122"/>
              </a:rPr>
              <a:t>(from, to string) {</a:t>
            </a:r>
          </a:p>
          <a:p>
            <a:pPr>
              <a:defRPr/>
            </a:pPr>
            <a:r>
              <a:rPr lang="en-US" sz="2400" dirty="0">
                <a:ea typeface="SimSun" pitchFamily="2" charset="-122"/>
              </a:rPr>
              <a:t>	edges := graph[from]</a:t>
            </a:r>
          </a:p>
          <a:p>
            <a:pPr>
              <a:defRPr/>
            </a:pPr>
            <a:r>
              <a:rPr lang="en-US" sz="2400" dirty="0">
                <a:ea typeface="SimSun" pitchFamily="2" charset="-122"/>
              </a:rPr>
              <a:t>	if edges == nil {</a:t>
            </a:r>
          </a:p>
          <a:p>
            <a:pPr>
              <a:defRPr/>
            </a:pPr>
            <a:r>
              <a:rPr lang="en-US" sz="2400" dirty="0">
                <a:ea typeface="SimSun" pitchFamily="2" charset="-122"/>
              </a:rPr>
              <a:t>		edges = make(map[string]bool)</a:t>
            </a:r>
          </a:p>
          <a:p>
            <a:pPr>
              <a:defRPr/>
            </a:pPr>
            <a:r>
              <a:rPr lang="en-US" sz="2400" dirty="0">
                <a:ea typeface="SimSun" pitchFamily="2" charset="-122"/>
              </a:rPr>
              <a:t>		graph[from] = edges</a:t>
            </a:r>
          </a:p>
          <a:p>
            <a:pPr>
              <a:defRPr/>
            </a:pPr>
            <a:r>
              <a:rPr lang="en-US" sz="2400" dirty="0">
                <a:ea typeface="SimSun" pitchFamily="2" charset="-122"/>
              </a:rPr>
              <a:t>	}</a:t>
            </a:r>
          </a:p>
          <a:p>
            <a:pPr>
              <a:defRPr/>
            </a:pPr>
            <a:r>
              <a:rPr lang="en-US" sz="2400" dirty="0">
                <a:ea typeface="SimSun" pitchFamily="2" charset="-122"/>
              </a:rPr>
              <a:t>	edges[to] = true</a:t>
            </a:r>
          </a:p>
          <a:p>
            <a:pPr>
              <a:defRPr/>
            </a:pPr>
            <a:r>
              <a:rPr lang="en-US" sz="2400" dirty="0">
                <a:ea typeface="SimSun" pitchFamily="2" charset="-122"/>
              </a:rPr>
              <a:t>}</a:t>
            </a:r>
          </a:p>
          <a:p>
            <a:pPr>
              <a:defRPr/>
            </a:pPr>
            <a:endParaRPr lang="en-US" sz="2400" dirty="0">
              <a:ea typeface="SimSun" pitchFamily="2" charset="-122"/>
            </a:endParaRPr>
          </a:p>
          <a:p>
            <a:pPr>
              <a:defRPr/>
            </a:pPr>
            <a:r>
              <a:rPr lang="en-US" sz="2400" dirty="0" err="1">
                <a:ea typeface="SimSun" pitchFamily="2" charset="-122"/>
              </a:rPr>
              <a:t>func</a:t>
            </a:r>
            <a:r>
              <a:rPr lang="en-US" sz="2400" dirty="0">
                <a:ea typeface="SimSun" pitchFamily="2" charset="-122"/>
              </a:rPr>
              <a:t> </a:t>
            </a:r>
            <a:r>
              <a:rPr lang="en-US" sz="2400" dirty="0" err="1">
                <a:ea typeface="SimSun" pitchFamily="2" charset="-122"/>
              </a:rPr>
              <a:t>hasEdge</a:t>
            </a:r>
            <a:r>
              <a:rPr lang="en-US" sz="2400" dirty="0">
                <a:ea typeface="SimSun" pitchFamily="2" charset="-122"/>
              </a:rPr>
              <a:t>(from, to string) bool {</a:t>
            </a:r>
          </a:p>
          <a:p>
            <a:pPr>
              <a:defRPr/>
            </a:pPr>
            <a:r>
              <a:rPr lang="en-US" sz="2400" dirty="0">
                <a:ea typeface="SimSun" pitchFamily="2" charset="-122"/>
              </a:rPr>
              <a:t>	return graph[from][to]</a:t>
            </a:r>
          </a:p>
          <a:p>
            <a:pPr>
              <a:defRPr/>
            </a:pPr>
            <a:r>
              <a:rPr lang="en-US" sz="2400" dirty="0">
                <a:ea typeface="SimSun" pitchFamily="2" charset="-122"/>
              </a:rPr>
              <a:t>}</a:t>
            </a:r>
            <a:endParaRPr lang="zh-CN" altLang="zh-CN" sz="2400" dirty="0">
              <a:ea typeface="宋体" panose="02010600030101010101" pitchFamily="2" charset="-122"/>
            </a:endParaRPr>
          </a:p>
        </p:txBody>
      </p:sp>
    </p:spTree>
    <p:extLst>
      <p:ext uri="{BB962C8B-B14F-4D97-AF65-F5344CB8AC3E}">
        <p14:creationId xmlns:p14="http://schemas.microsoft.com/office/powerpoint/2010/main" val="2044458136"/>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对集合类型的评价</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478466"/>
            <a:ext cx="10241138" cy="3913059"/>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评价</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如果一个语言没有集合类型，那么必须模拟集合类型，要么使用枚举类型，要么使用数组</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数组比集合灵活，但进行集合操作时较慢</a:t>
            </a:r>
          </a:p>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实现</a:t>
            </a:r>
          </a:p>
          <a:p>
            <a:pPr marL="800100" lvl="1" indent="-342900">
              <a:lnSpc>
                <a:spcPct val="150000"/>
              </a:lnSpc>
              <a:buClr>
                <a:srgbClr val="0070C0"/>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通常作为位串来存储，并使用逻辑操作来进行集合操作</a:t>
            </a:r>
          </a:p>
          <a:p>
            <a:pPr marL="342900" indent="-342900">
              <a:lnSpc>
                <a:spcPct val="150000"/>
              </a:lnSpc>
              <a:buClr>
                <a:srgbClr val="8B0012"/>
              </a:buClr>
              <a:buFont typeface="Wingdings" pitchFamily="2" charset="2"/>
              <a:buChar char="§"/>
            </a:pP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作业（一）</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分析</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805815" y="1478466"/>
            <a:ext cx="10241138" cy="2221762"/>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请简答</a:t>
            </a:r>
          </a:p>
          <a:p>
            <a:pPr marL="800100" lvl="1" indent="-342900">
              <a:lnSpc>
                <a:spcPct val="150000"/>
              </a:lnSpc>
              <a:buClr>
                <a:srgbClr val="0070C0"/>
              </a:buClr>
              <a:buFont typeface="Wingdings" pitchFamily="2" charset="2"/>
              <a:buChar char="§"/>
              <a:defRP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1</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 赞成和反对将布尔值表示为内存中单个二进制位的理由分别是什么？</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a:p>
            <a:pPr marL="800100" lvl="1" indent="-342900">
              <a:lnSpc>
                <a:spcPct val="150000"/>
              </a:lnSpc>
              <a:buClr>
                <a:srgbClr val="0070C0"/>
              </a:buClr>
              <a:buFont typeface="Wingdings" pitchFamily="2" charset="2"/>
              <a:buChar char="§"/>
              <a:defRP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2</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 多维数组能够按行存放（如在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C++</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中），或者按列存放（如在</a:t>
            </a: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Fortune</a:t>
            </a:r>
            <a:r>
              <a:rPr lang="zh-CN" altLang="en-US" sz="2400" b="1" dirty="0">
                <a:latin typeface="SimSun" panose="02010600030101010101" pitchFamily="2" charset="-122"/>
                <a:ea typeface="SimSun" panose="02010600030101010101" pitchFamily="2" charset="-122"/>
                <a:cs typeface="Microsoft Sans Serif" panose="020B0604020202020204" pitchFamily="34" charset="0"/>
              </a:rPr>
              <a:t>中）。对这两种方式分别编写三维数组相应的访问函数。</a:t>
            </a:r>
            <a:endParaRPr lang="en-US" altLang="zh-CN" sz="2400" b="1" dirty="0">
              <a:latin typeface="SimSun" panose="02010600030101010101" pitchFamily="2" charset="-122"/>
              <a:ea typeface="SimSun" panose="02010600030101010101" pitchFamily="2" charset="-122"/>
              <a:cs typeface="Microsoft Sans Serif" panose="020B0604020202020204" pitchFamily="34" charset="0"/>
            </a:endParaRPr>
          </a:p>
        </p:txBody>
      </p:sp>
    </p:spTree>
    <p:extLst>
      <p:ext uri="{BB962C8B-B14F-4D97-AF65-F5344CB8AC3E}">
        <p14:creationId xmlns:p14="http://schemas.microsoft.com/office/powerpoint/2010/main" val="119048922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2800" b="1" dirty="0">
                <a:solidFill>
                  <a:prstClr val="black">
                    <a:lumMod val="65000"/>
                    <a:lumOff val="35000"/>
                  </a:prstClr>
                </a:solidFill>
                <a:ea typeface="微软雅黑" panose="020B0503020204020204" charset="-122"/>
                <a:sym typeface="Arial" panose="020B0604020202020204" pitchFamily="34" charset="0"/>
              </a:rPr>
              <a:t>作业（二）</a:t>
            </a:r>
            <a:r>
              <a:rPr lang="en-US" altLang="zh-CN" sz="2800" b="1" dirty="0">
                <a:solidFill>
                  <a:prstClr val="black">
                    <a:lumMod val="65000"/>
                    <a:lumOff val="35000"/>
                  </a:prstClr>
                </a:solidFill>
                <a:ea typeface="微软雅黑" panose="020B0503020204020204" charset="-122"/>
                <a:sym typeface="Arial" panose="020B0604020202020204" pitchFamily="34" charset="0"/>
              </a:rPr>
              <a:t>-</a:t>
            </a:r>
            <a:r>
              <a:rPr lang="zh-CN" altLang="en-US" sz="2800" b="1" dirty="0">
                <a:solidFill>
                  <a:prstClr val="black">
                    <a:lumMod val="65000"/>
                    <a:lumOff val="35000"/>
                  </a:prstClr>
                </a:solidFill>
                <a:ea typeface="微软雅黑" panose="020B0503020204020204" charset="-122"/>
                <a:sym typeface="Arial" panose="020B0604020202020204" pitchFamily="34" charset="0"/>
              </a:rPr>
              <a:t>程序设计练习</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4" name="文本框 3"/>
          <p:cNvSpPr txBox="1"/>
          <p:nvPr/>
        </p:nvSpPr>
        <p:spPr>
          <a:xfrm>
            <a:off x="657431" y="1090652"/>
            <a:ext cx="10241138" cy="5767348"/>
          </a:xfrm>
          <a:prstGeom prst="rect">
            <a:avLst/>
          </a:prstGeom>
          <a:noFill/>
        </p:spPr>
        <p:txBody>
          <a:bodyPr wrap="square" rtlCol="0">
            <a:spAutoFit/>
          </a:bodyPr>
          <a:lstStyle/>
          <a:p>
            <a:pPr marL="342900" lvl="1" indent="-342900">
              <a:lnSpc>
                <a:spcPct val="150000"/>
              </a:lnSpc>
              <a:buClr>
                <a:srgbClr val="8B0012"/>
              </a:buClr>
              <a:buFont typeface="Wingdings" pitchFamily="2" charset="2"/>
              <a:buChar cha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3</a:t>
            </a:r>
            <a:endParaRPr lang="en-US" altLang="zh-CN" dirty="0"/>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Write a function </a:t>
            </a:r>
            <a:r>
              <a:rPr lang="en-US" altLang="zh-CN" sz="2400" i="1" dirty="0">
                <a:solidFill>
                  <a:srgbClr val="0070C0"/>
                </a:solidFill>
                <a:ea typeface="SimSun" panose="02010600030101010101" pitchFamily="2" charset="-122"/>
                <a:cs typeface="Microsoft Sans Serif" panose="020B0604020202020204" pitchFamily="34" charset="0"/>
              </a:rPr>
              <a:t>reverse</a:t>
            </a:r>
            <a:r>
              <a:rPr lang="en-US" altLang="zh-CN" sz="2400" dirty="0">
                <a:ea typeface="SimSun" panose="02010600030101010101" pitchFamily="2" charset="-122"/>
                <a:cs typeface="Microsoft Sans Serif" panose="020B0604020202020204" pitchFamily="34" charset="0"/>
              </a:rPr>
              <a:t> which can reverse</a:t>
            </a:r>
            <a:r>
              <a:rPr lang="zh-CN" altLang="en-US" sz="2400" dirty="0">
                <a:ea typeface="SimSun" panose="02010600030101010101" pitchFamily="2" charset="-122"/>
                <a:cs typeface="Microsoft Sans Serif" panose="020B0604020202020204" pitchFamily="34" charset="0"/>
              </a:rPr>
              <a:t> </a:t>
            </a:r>
            <a:r>
              <a:rPr lang="en-US" altLang="zh-CN" sz="2400" dirty="0">
                <a:ea typeface="SimSun" panose="02010600030101010101" pitchFamily="2" charset="-122"/>
                <a:cs typeface="Microsoft Sans Serif" panose="020B0604020202020204" pitchFamily="34" charset="0"/>
              </a:rPr>
              <a:t>the elements of a [ ]int slice. It may be applied to slices of any length.</a:t>
            </a: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Rewrite </a:t>
            </a:r>
            <a:r>
              <a:rPr lang="en-US" altLang="zh-CN" sz="2400" i="1" dirty="0">
                <a:solidFill>
                  <a:srgbClr val="0070C0"/>
                </a:solidFill>
                <a:ea typeface="SimSun" panose="02010600030101010101" pitchFamily="2" charset="-122"/>
                <a:cs typeface="Microsoft Sans Serif" panose="020B0604020202020204" pitchFamily="34" charset="0"/>
              </a:rPr>
              <a:t>reverse</a:t>
            </a:r>
            <a:r>
              <a:rPr lang="en-US" altLang="zh-CN" sz="2400" dirty="0">
                <a:ea typeface="SimSun" panose="02010600030101010101" pitchFamily="2" charset="-122"/>
                <a:cs typeface="Microsoft Sans Serif" panose="020B0604020202020204" pitchFamily="34" charset="0"/>
              </a:rPr>
              <a:t> to use an array pointer instead of a slice.</a:t>
            </a:r>
            <a:r>
              <a:rPr lang="zh-CN" altLang="en-US" sz="2400" dirty="0">
                <a:ea typeface="SimSun" panose="02010600030101010101" pitchFamily="2" charset="-122"/>
                <a:cs typeface="Microsoft Sans Serif" panose="020B0604020202020204" pitchFamily="34" charset="0"/>
              </a:rPr>
              <a:t> </a:t>
            </a:r>
            <a:endParaRPr lang="en-US" altLang="zh-CN" sz="2400" dirty="0">
              <a:ea typeface="SimSun" panose="02010600030101010101" pitchFamily="2" charset="-122"/>
              <a:cs typeface="Microsoft Sans Serif" panose="020B0604020202020204" pitchFamily="34" charset="0"/>
            </a:endParaRP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Modify </a:t>
            </a:r>
            <a:r>
              <a:rPr lang="en-US" altLang="zh-CN" sz="2400" i="1" dirty="0">
                <a:solidFill>
                  <a:srgbClr val="0070C0"/>
                </a:solidFill>
                <a:ea typeface="SimSun" panose="02010600030101010101" pitchFamily="2" charset="-122"/>
                <a:cs typeface="Microsoft Sans Serif" panose="020B0604020202020204" pitchFamily="34" charset="0"/>
              </a:rPr>
              <a:t>reverse</a:t>
            </a:r>
            <a:r>
              <a:rPr lang="en-US" altLang="zh-CN" sz="2400" dirty="0">
                <a:ea typeface="SimSun" panose="02010600030101010101" pitchFamily="2" charset="-122"/>
                <a:cs typeface="Microsoft Sans Serif" panose="020B0604020202020204" pitchFamily="34" charset="0"/>
              </a:rPr>
              <a:t> to reverse the characters of a [ ]byte slice that represents a UTF-8-encoded string, in place. Can you do it without allocating new memory? </a:t>
            </a:r>
          </a:p>
          <a:p>
            <a:pPr marL="342900" lvl="1" indent="-342900">
              <a:lnSpc>
                <a:spcPct val="150000"/>
              </a:lnSpc>
              <a:buClr>
                <a:srgbClr val="8B0012"/>
              </a:buClr>
              <a:buFont typeface="Wingdings" pitchFamily="2" charset="2"/>
              <a:buChar char="§"/>
              <a:defRP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4</a:t>
            </a: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Write a program </a:t>
            </a:r>
            <a:r>
              <a:rPr lang="en-US" altLang="zh-CN" sz="2400" i="1" dirty="0" err="1">
                <a:solidFill>
                  <a:srgbClr val="0070C0"/>
                </a:solidFill>
                <a:ea typeface="SimSun" panose="02010600030101010101" pitchFamily="2" charset="-122"/>
                <a:cs typeface="Microsoft Sans Serif" panose="020B0604020202020204" pitchFamily="34" charset="0"/>
              </a:rPr>
              <a:t>charCount</a:t>
            </a:r>
            <a:r>
              <a:rPr lang="en-US" altLang="zh-CN" sz="2400" dirty="0">
                <a:ea typeface="SimSun" panose="02010600030101010101" pitchFamily="2" charset="-122"/>
                <a:cs typeface="Microsoft Sans Serif" panose="020B0604020202020204" pitchFamily="34" charset="0"/>
              </a:rPr>
              <a:t> to compute counts of Unicode </a:t>
            </a:r>
            <a:r>
              <a:rPr lang="en-US" altLang="zh-CN" sz="2400" dirty="0" err="1">
                <a:ea typeface="SimSun" panose="02010600030101010101" pitchFamily="2" charset="-122"/>
                <a:cs typeface="Microsoft Sans Serif" panose="020B0604020202020204" pitchFamily="34" charset="0"/>
              </a:rPr>
              <a:t>chararcters</a:t>
            </a:r>
            <a:r>
              <a:rPr lang="zh-CN" altLang="en-US" sz="2400" dirty="0">
                <a:ea typeface="SimSun" panose="02010600030101010101" pitchFamily="2" charset="-122"/>
                <a:cs typeface="Microsoft Sans Serif" panose="020B0604020202020204" pitchFamily="34" charset="0"/>
              </a:rPr>
              <a:t> </a:t>
            </a:r>
            <a:r>
              <a:rPr lang="en-US" altLang="zh-CN" sz="2400" dirty="0">
                <a:ea typeface="SimSun" panose="02010600030101010101" pitchFamily="2" charset="-122"/>
                <a:cs typeface="Microsoft Sans Serif" panose="020B0604020202020204" pitchFamily="34" charset="0"/>
              </a:rPr>
              <a:t>in input (Stdin).</a:t>
            </a:r>
            <a:r>
              <a:rPr lang="zh-CN" altLang="en-US" sz="2400" dirty="0">
                <a:ea typeface="SimSun" panose="02010600030101010101" pitchFamily="2" charset="-122"/>
                <a:cs typeface="Microsoft Sans Serif" panose="020B0604020202020204" pitchFamily="34" charset="0"/>
              </a:rPr>
              <a:t> </a:t>
            </a:r>
            <a:endParaRPr lang="en-US" altLang="zh-CN" sz="2400" dirty="0">
              <a:ea typeface="SimSun" panose="02010600030101010101" pitchFamily="2" charset="-122"/>
              <a:cs typeface="Microsoft Sans Serif" panose="020B0604020202020204" pitchFamily="34" charset="0"/>
            </a:endParaRP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Modify it to count letters, digits in their Unicode categories.</a:t>
            </a:r>
          </a:p>
          <a:p>
            <a:pPr marL="342900" lvl="1" indent="-342900">
              <a:lnSpc>
                <a:spcPct val="150000"/>
              </a:lnSpc>
              <a:buClr>
                <a:srgbClr val="8B0012"/>
              </a:buClr>
              <a:buFont typeface="Wingdings" pitchFamily="2" charset="2"/>
              <a:buChar char="§"/>
              <a:defRPr/>
            </a:pPr>
            <a:r>
              <a:rPr lang="en-US" altLang="zh-CN" sz="2400" b="1" dirty="0">
                <a:latin typeface="SimSun" panose="02010600030101010101" pitchFamily="2" charset="-122"/>
                <a:ea typeface="SimSun" panose="02010600030101010101" pitchFamily="2" charset="-122"/>
                <a:cs typeface="Microsoft Sans Serif" panose="020B0604020202020204" pitchFamily="34" charset="0"/>
              </a:rPr>
              <a:t>5 </a:t>
            </a:r>
          </a:p>
          <a:p>
            <a:pPr marL="800100" lvl="1" indent="-342900">
              <a:lnSpc>
                <a:spcPct val="110000"/>
              </a:lnSpc>
              <a:buClr>
                <a:srgbClr val="0070C0"/>
              </a:buClr>
              <a:buFont typeface="Wingdings" pitchFamily="2" charset="2"/>
              <a:buChar char="§"/>
              <a:defRPr/>
            </a:pPr>
            <a:r>
              <a:rPr lang="en-US" altLang="zh-CN" sz="2400" dirty="0">
                <a:ea typeface="SimSun" panose="02010600030101010101" pitchFamily="2" charset="-122"/>
                <a:cs typeface="Microsoft Sans Serif" panose="020B0604020202020204" pitchFamily="34" charset="0"/>
              </a:rPr>
              <a:t>inserting sorting using a binary tree</a:t>
            </a:r>
          </a:p>
        </p:txBody>
      </p:sp>
    </p:spTree>
    <p:extLst>
      <p:ext uri="{BB962C8B-B14F-4D97-AF65-F5344CB8AC3E}">
        <p14:creationId xmlns:p14="http://schemas.microsoft.com/office/powerpoint/2010/main" val="3475376103"/>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978" y="527180"/>
            <a:ext cx="11039475" cy="499745"/>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rPr>
              <a:t>关联数组（散列，字典，映射）</a:t>
            </a:r>
            <a:endParaRPr lang="zh-CN" altLang="en-US" sz="3200" b="1" dirty="0">
              <a:solidFill>
                <a:prstClr val="black">
                  <a:lumMod val="65000"/>
                  <a:lumOff val="35000"/>
                </a:prstClr>
              </a:solidFill>
              <a:ea typeface="微软雅黑" panose="020B0503020204020204" charset="-122"/>
              <a:sym typeface="Arial" panose="020B0604020202020204" pitchFamily="34" charset="0"/>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8" name="文本框 8">
            <a:extLst>
              <a:ext uri="{FF2B5EF4-FFF2-40B4-BE49-F238E27FC236}">
                <a16:creationId xmlns:a16="http://schemas.microsoft.com/office/drawing/2014/main" xmlns="" id="{379BB235-77DD-2649-AAFD-5AC9EB118D81}"/>
              </a:ext>
            </a:extLst>
          </p:cNvPr>
          <p:cNvSpPr txBox="1"/>
          <p:nvPr/>
        </p:nvSpPr>
        <p:spPr>
          <a:xfrm>
            <a:off x="657103" y="1203161"/>
            <a:ext cx="11039475" cy="5056384"/>
          </a:xfrm>
          <a:prstGeom prst="rect">
            <a:avLst/>
          </a:prstGeom>
          <a:noFill/>
        </p:spPr>
        <p:txBody>
          <a:bodyPr wrap="square" rtlCol="0">
            <a:spAutoFit/>
          </a:bodyPr>
          <a:lstStyle/>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关联数组是一组无序数据元素的集合</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其中的数据元素通过</a:t>
            </a:r>
            <a:r>
              <a:rPr lang="zh-CN" altLang="en-US" sz="2400" b="1" dirty="0">
                <a:solidFill>
                  <a:srgbClr val="0070C0"/>
                </a:solidFill>
                <a:latin typeface="SimSun" panose="02010600030101010101" pitchFamily="2" charset="-122"/>
                <a:ea typeface="SimSun" panose="02010600030101010101" pitchFamily="2" charset="-122"/>
              </a:rPr>
              <a:t>关键字</a:t>
            </a:r>
            <a:r>
              <a:rPr lang="en-US" altLang="zh-CN" sz="2400" b="1" dirty="0">
                <a:solidFill>
                  <a:srgbClr val="0070C0"/>
                </a:solidFill>
                <a:latin typeface="SimSun" panose="02010600030101010101" pitchFamily="2" charset="-122"/>
                <a:ea typeface="SimSun" panose="02010600030101010101" pitchFamily="2" charset="-122"/>
              </a:rPr>
              <a:t>(key)</a:t>
            </a:r>
            <a:r>
              <a:rPr lang="zh-CN" altLang="en-US" sz="2400" dirty="0">
                <a:latin typeface="SimSun" panose="02010600030101010101" pitchFamily="2" charset="-122"/>
                <a:ea typeface="SimSun" panose="02010600030101010101" pitchFamily="2" charset="-122"/>
              </a:rPr>
              <a:t>来索引</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每个数据元素都对应一个关键字</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用户定义的关键字必须被存储</a:t>
            </a:r>
            <a:endParaRPr lang="en-US" altLang="zh-CN" sz="2400" dirty="0">
              <a:latin typeface="SimSun" panose="02010600030101010101" pitchFamily="2" charset="-122"/>
              <a:ea typeface="SimSun" panose="02010600030101010101" pitchFamily="2" charset="-122"/>
            </a:endParaRPr>
          </a:p>
          <a:p>
            <a:pPr marL="800100" lvl="1" indent="-342900">
              <a:lnSpc>
                <a:spcPct val="120000"/>
              </a:lnSpc>
              <a:spcBef>
                <a:spcPct val="0"/>
              </a:spcBef>
              <a:buClr>
                <a:schemeClr val="accent5"/>
              </a:buClr>
              <a:buFont typeface="Wingdings" pitchFamily="2" charset="2"/>
              <a:buChar char="§"/>
            </a:pPr>
            <a:r>
              <a:rPr lang="en-US" altLang="zh-CN" sz="2400" dirty="0">
                <a:latin typeface="SimSun" panose="02010600030101010101" pitchFamily="2" charset="-122"/>
                <a:ea typeface="SimSun" panose="02010600030101010101" pitchFamily="2" charset="-122"/>
              </a:rPr>
              <a:t>Hash, dictionaries, map</a:t>
            </a:r>
            <a:endParaRPr lang="zh-CN" altLang="en-US" sz="2400" dirty="0">
              <a:latin typeface="SimSun" panose="02010600030101010101" pitchFamily="2" charset="-122"/>
              <a:ea typeface="SimSun" panose="02010600030101010101" pitchFamily="2" charset="-122"/>
            </a:endParaRPr>
          </a:p>
          <a:p>
            <a:pPr marL="342900" indent="-342900">
              <a:lnSpc>
                <a:spcPct val="200000"/>
              </a:lnSpc>
              <a:buFont typeface="Wingdings" pitchFamily="2" charset="2"/>
              <a:buChar char="§"/>
            </a:pPr>
            <a:r>
              <a:rPr lang="zh-CN" altLang="en-US" sz="2400" b="1" dirty="0">
                <a:solidFill>
                  <a:srgbClr val="8B0012"/>
                </a:solidFill>
                <a:latin typeface="+mn-ea"/>
                <a:cs typeface="Microsoft Sans Serif" panose="020B0604020202020204" pitchFamily="34" charset="0"/>
              </a:rPr>
              <a:t>设计关联数组时需考虑的问题</a:t>
            </a:r>
            <a:endParaRPr lang="en-US" altLang="zh-CN" sz="2400" b="1" dirty="0">
              <a:solidFill>
                <a:srgbClr val="8B0012"/>
              </a:solidFill>
              <a:latin typeface="+mn-ea"/>
              <a:cs typeface="Microsoft Sans Serif" panose="020B0604020202020204" pitchFamily="34" charset="0"/>
            </a:endParaRP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如何引用数组元素？</a:t>
            </a:r>
          </a:p>
          <a:p>
            <a:pPr marL="800100" lvl="1" indent="-342900">
              <a:lnSpc>
                <a:spcPct val="120000"/>
              </a:lnSpc>
              <a:spcBef>
                <a:spcPct val="0"/>
              </a:spcBef>
              <a:buClr>
                <a:schemeClr val="accent5"/>
              </a:buClr>
              <a:buFont typeface="Wingdings" pitchFamily="2" charset="2"/>
              <a:buChar char="§"/>
            </a:pPr>
            <a:r>
              <a:rPr lang="zh-CN" altLang="en-US" sz="2400" dirty="0">
                <a:latin typeface="SimSun" panose="02010600030101010101" pitchFamily="2" charset="-122"/>
                <a:ea typeface="SimSun" panose="02010600030101010101" pitchFamily="2" charset="-122"/>
              </a:rPr>
              <a:t>数组的大小是静态的还是动态的</a:t>
            </a:r>
          </a:p>
          <a:p>
            <a:pPr marL="800100" lvl="1" indent="-342900">
              <a:lnSpc>
                <a:spcPct val="120000"/>
              </a:lnSpc>
              <a:buClr>
                <a:schemeClr val="accent5"/>
              </a:buClr>
              <a:buFont typeface="Wingdings" pitchFamily="2" charset="2"/>
              <a:buChar char="§"/>
            </a:pPr>
            <a:endParaRPr lang="en-US" altLang="zh-CN" sz="2400" b="1" dirty="0">
              <a:solidFill>
                <a:srgbClr val="0070C0"/>
              </a:solidFill>
              <a:latin typeface="SimSun" panose="02010600030101010101" pitchFamily="2" charset="-122"/>
              <a:ea typeface="SimSun" panose="02010600030101010101" pitchFamily="2" charset="-122"/>
            </a:endParaRPr>
          </a:p>
          <a:p>
            <a:pPr marL="800100" lvl="1" indent="-342900">
              <a:lnSpc>
                <a:spcPct val="120000"/>
              </a:lnSpc>
              <a:buClr>
                <a:schemeClr val="accent5"/>
              </a:buClr>
              <a:buFont typeface="Wingdings" pitchFamily="2" charset="2"/>
              <a:buChar char="§"/>
            </a:pPr>
            <a:endParaRPr lang="en-US" altLang="zh-CN" sz="24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21710743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1298250"/>
            <a:ext cx="10645569" cy="5730415"/>
          </a:xfrm>
          <a:prstGeom prst="rect">
            <a:avLst/>
          </a:prstGeom>
          <a:noFill/>
        </p:spPr>
        <p:txBody>
          <a:bodyPr wrap="square" rtlCol="0">
            <a:spAutoFit/>
          </a:bodyPr>
          <a:lstStyle/>
          <a:p>
            <a:pPr marL="342900" indent="-342900">
              <a:lnSpc>
                <a:spcPct val="200000"/>
              </a:lnSpc>
              <a:buFont typeface="Wingdings" pitchFamily="2" charset="2"/>
              <a:buChar char="§"/>
            </a:pPr>
            <a:r>
              <a:rPr lang="en-US" altLang="zh-CN" sz="2400" b="1" dirty="0">
                <a:solidFill>
                  <a:srgbClr val="8B0012"/>
                </a:solidFill>
                <a:latin typeface="+mn-ea"/>
                <a:cs typeface="Microsoft Sans Serif" panose="020B0604020202020204" pitchFamily="34" charset="0"/>
              </a:rPr>
              <a:t>Perl</a:t>
            </a:r>
            <a:r>
              <a:rPr lang="zh-CN" altLang="en-US" sz="2400" b="1" dirty="0">
                <a:solidFill>
                  <a:srgbClr val="8B0012"/>
                </a:solidFill>
                <a:latin typeface="+mn-ea"/>
                <a:cs typeface="Microsoft Sans Serif" panose="020B0604020202020204" pitchFamily="34" charset="0"/>
              </a:rPr>
              <a:t>中关联数组（散列，</a:t>
            </a:r>
            <a:r>
              <a:rPr lang="en-US" altLang="zh-CN" sz="2400" b="1" dirty="0">
                <a:solidFill>
                  <a:srgbClr val="8B0012"/>
                </a:solidFill>
                <a:latin typeface="+mn-ea"/>
                <a:cs typeface="Microsoft Sans Serif" panose="020B0604020202020204" pitchFamily="34" charset="0"/>
              </a:rPr>
              <a:t>hash</a:t>
            </a:r>
            <a:r>
              <a:rPr lang="zh-CN" altLang="en-US" sz="2400" b="1" dirty="0">
                <a:solidFill>
                  <a:srgbClr val="8B0012"/>
                </a:solidFill>
                <a:latin typeface="+mn-ea"/>
                <a:cs typeface="Microsoft Sans Serif" panose="020B0604020202020204" pitchFamily="34" charset="0"/>
              </a:rPr>
              <a:t>）的结构和操作</a:t>
            </a:r>
          </a:p>
          <a:p>
            <a:pPr marL="800100" lvl="1"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名字以</a:t>
            </a:r>
            <a:r>
              <a:rPr lang="en-US" altLang="zh-CN" sz="2400" b="1" dirty="0">
                <a:latin typeface="SimSun" panose="02010600030101010101" pitchFamily="2" charset="-122"/>
                <a:ea typeface="SimSun" panose="02010600030101010101" pitchFamily="2" charset="-122"/>
              </a:rPr>
              <a:t>%</a:t>
            </a:r>
            <a:r>
              <a:rPr lang="zh-CN" altLang="en-US" sz="2400" b="1" dirty="0">
                <a:latin typeface="SimSun" panose="02010600030101010101" pitchFamily="2" charset="-122"/>
                <a:ea typeface="SimSun" panose="02010600030101010101" pitchFamily="2" charset="-122"/>
              </a:rPr>
              <a:t>开始，文字以括号分隔</a:t>
            </a:r>
            <a:endParaRPr lang="en-US" altLang="zh-CN" sz="2400" b="1" dirty="0">
              <a:latin typeface="SimSun" panose="02010600030101010101" pitchFamily="2" charset="-122"/>
              <a:ea typeface="SimSun" panose="02010600030101010101" pitchFamily="2" charset="-122"/>
            </a:endParaRPr>
          </a:p>
          <a:p>
            <a:pPr marL="1257300" lvl="2"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例如：</a:t>
            </a:r>
            <a:r>
              <a:rPr lang="en-US" altLang="zh-CN" sz="2400" b="1" dirty="0">
                <a:latin typeface="SimSun" panose="02010600030101010101" pitchFamily="2" charset="-122"/>
                <a:ea typeface="SimSun" panose="02010600030101010101" pitchFamily="2" charset="-122"/>
              </a:rPr>
              <a:t>%</a:t>
            </a:r>
            <a:r>
              <a:rPr lang="en-US" altLang="zh-CN" sz="2400" b="1" dirty="0" err="1">
                <a:latin typeface="SimSun" panose="02010600030101010101" pitchFamily="2" charset="-122"/>
                <a:ea typeface="SimSun" panose="02010600030101010101" pitchFamily="2" charset="-122"/>
              </a:rPr>
              <a:t>hi_temps</a:t>
            </a:r>
            <a:r>
              <a:rPr lang="en-US" altLang="zh-CN" sz="2400" b="1" dirty="0">
                <a:latin typeface="SimSun" panose="02010600030101010101" pitchFamily="2" charset="-122"/>
                <a:ea typeface="SimSun" panose="02010600030101010101" pitchFamily="2" charset="-122"/>
              </a:rPr>
              <a:t> = ("Monday" =&gt; 77,"Tuesday" =&gt; 79,…);</a:t>
            </a:r>
          </a:p>
          <a:p>
            <a:pPr marL="800100" lvl="1"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下标使用大括号和关键字</a:t>
            </a:r>
            <a:endParaRPr lang="en-US" altLang="zh-CN" sz="2400" b="1" dirty="0">
              <a:latin typeface="SimSun" panose="02010600030101010101" pitchFamily="2" charset="-122"/>
              <a:ea typeface="SimSun" panose="02010600030101010101" pitchFamily="2" charset="-122"/>
            </a:endParaRPr>
          </a:p>
          <a:p>
            <a:pPr marL="1257300" lvl="2"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例如：</a:t>
            </a:r>
            <a:r>
              <a:rPr lang="en-US" altLang="zh-CN" sz="2400" b="1" dirty="0">
                <a:latin typeface="SimSun" panose="02010600030101010101" pitchFamily="2" charset="-122"/>
                <a:ea typeface="SimSun" panose="02010600030101010101" pitchFamily="2" charset="-122"/>
              </a:rPr>
              <a:t>$</a:t>
            </a:r>
            <a:r>
              <a:rPr lang="en-US" altLang="zh-CN" sz="2400" b="1" dirty="0" err="1">
                <a:latin typeface="SimSun" panose="02010600030101010101" pitchFamily="2" charset="-122"/>
                <a:ea typeface="SimSun" panose="02010600030101010101" pitchFamily="2" charset="-122"/>
              </a:rPr>
              <a:t>hi_temps</a:t>
            </a:r>
            <a:r>
              <a:rPr lang="en-US" altLang="zh-CN" sz="2400" b="1" dirty="0">
                <a:latin typeface="SimSun" panose="02010600030101010101" pitchFamily="2" charset="-122"/>
                <a:ea typeface="SimSun" panose="02010600030101010101" pitchFamily="2" charset="-122"/>
              </a:rPr>
              <a:t>{"Wednesday"} = 83;</a:t>
            </a:r>
          </a:p>
          <a:p>
            <a:pPr marL="800100" lvl="1"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元素可以使用</a:t>
            </a:r>
            <a:r>
              <a:rPr lang="en-US" altLang="zh-CN" sz="2400" b="1" dirty="0">
                <a:latin typeface="SimSun" panose="02010600030101010101" pitchFamily="2" charset="-122"/>
                <a:ea typeface="SimSun" panose="02010600030101010101" pitchFamily="2" charset="-122"/>
              </a:rPr>
              <a:t>delete</a:t>
            </a:r>
            <a:r>
              <a:rPr lang="zh-CN" altLang="en-US" sz="2400" b="1" dirty="0">
                <a:latin typeface="SimSun" panose="02010600030101010101" pitchFamily="2" charset="-122"/>
                <a:ea typeface="SimSun" panose="02010600030101010101" pitchFamily="2" charset="-122"/>
              </a:rPr>
              <a:t>删除</a:t>
            </a:r>
            <a:endParaRPr lang="en-US" altLang="zh-CN" sz="2400" b="1" dirty="0">
              <a:latin typeface="SimSun" panose="02010600030101010101" pitchFamily="2" charset="-122"/>
              <a:ea typeface="SimSun" panose="02010600030101010101" pitchFamily="2" charset="-122"/>
            </a:endParaRPr>
          </a:p>
          <a:p>
            <a:pPr marL="1257300" lvl="2"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例如：</a:t>
            </a:r>
            <a:r>
              <a:rPr lang="en-US" altLang="zh-CN" sz="2400" b="1" dirty="0">
                <a:latin typeface="SimSun" panose="02010600030101010101" pitchFamily="2" charset="-122"/>
                <a:ea typeface="SimSun" panose="02010600030101010101" pitchFamily="2" charset="-122"/>
              </a:rPr>
              <a:t>delete $</a:t>
            </a:r>
            <a:r>
              <a:rPr lang="en-US" altLang="zh-CN" sz="2400" b="1" dirty="0" err="1">
                <a:latin typeface="SimSun" panose="02010600030101010101" pitchFamily="2" charset="-122"/>
                <a:ea typeface="SimSun" panose="02010600030101010101" pitchFamily="2" charset="-122"/>
              </a:rPr>
              <a:t>hi_temps</a:t>
            </a:r>
            <a:r>
              <a:rPr lang="en-US" altLang="zh-CN" sz="2400" b="1" dirty="0">
                <a:latin typeface="SimSun" panose="02010600030101010101" pitchFamily="2" charset="-122"/>
                <a:ea typeface="SimSun" panose="02010600030101010101" pitchFamily="2" charset="-122"/>
              </a:rPr>
              <a:t>{"Tuesday"};</a:t>
            </a:r>
          </a:p>
          <a:p>
            <a:pPr marL="800100" lvl="1" indent="-342900">
              <a:lnSpc>
                <a:spcPct val="150000"/>
              </a:lnSpc>
              <a:buClr>
                <a:schemeClr val="accent5"/>
              </a:buClr>
              <a:buFont typeface="Wingdings" pitchFamily="2" charset="2"/>
              <a:buChar char="§"/>
            </a:pPr>
            <a:r>
              <a:rPr lang="zh-CN" altLang="en-US" sz="2400" b="1" dirty="0">
                <a:latin typeface="SimSun" panose="02010600030101010101" pitchFamily="2" charset="-122"/>
                <a:ea typeface="SimSun" panose="02010600030101010101" pitchFamily="2" charset="-122"/>
              </a:rPr>
              <a:t>大小是动态的</a:t>
            </a:r>
            <a:endParaRPr lang="en-US" altLang="zh-CN" sz="2400" b="1" dirty="0">
              <a:latin typeface="SimSun" panose="02010600030101010101" pitchFamily="2" charset="-122"/>
              <a:ea typeface="SimSun" panose="02010600030101010101" pitchFamily="2" charset="-122"/>
            </a:endParaRPr>
          </a:p>
          <a:p>
            <a:pPr marL="800100" lvl="1" indent="-342900">
              <a:lnSpc>
                <a:spcPct val="150000"/>
              </a:lnSpc>
              <a:buClr>
                <a:schemeClr val="accent5"/>
              </a:buClr>
              <a:buFont typeface="Wingdings" pitchFamily="2" charset="2"/>
              <a:buChar char="§"/>
            </a:pPr>
            <a:endParaRPr lang="en-US" altLang="zh-CN" sz="2400" b="1" dirty="0">
              <a:solidFill>
                <a:srgbClr val="8B0012"/>
              </a:solidFill>
              <a:latin typeface="SimSun" panose="02010600030101010101" pitchFamily="2" charset="-122"/>
              <a:ea typeface="SimSun" panose="02010600030101010101" pitchFamily="2" charset="-122"/>
            </a:endParaRPr>
          </a:p>
          <a:p>
            <a:pPr marL="342900" indent="-342900">
              <a:lnSpc>
                <a:spcPct val="150000"/>
              </a:lnSpc>
              <a:buClr>
                <a:schemeClr val="accent5"/>
              </a:buClr>
              <a:buFont typeface="Wingdings" pitchFamily="2" charset="2"/>
              <a:buChar char="§"/>
            </a:pPr>
            <a:endParaRPr lang="en-US" altLang="zh-CN" sz="2400" b="1" dirty="0">
              <a:solidFill>
                <a:srgbClr val="8B0012"/>
              </a:solidFill>
              <a:latin typeface="SimSun" panose="02010600030101010101" pitchFamily="2" charset="-122"/>
              <a:ea typeface="SimSun" panose="02010600030101010101" pitchFamily="2" charset="-122"/>
            </a:endParaRPr>
          </a:p>
        </p:txBody>
      </p:sp>
      <p:sp>
        <p:nvSpPr>
          <p:cNvPr id="7" name="TextBox 8">
            <a:extLst>
              <a:ext uri="{FF2B5EF4-FFF2-40B4-BE49-F238E27FC236}">
                <a16:creationId xmlns:a16="http://schemas.microsoft.com/office/drawing/2014/main" xmlns="" id="{72157098-9956-BB48-8FDC-73E3DEEBF0F0}"/>
              </a:ext>
            </a:extLst>
          </p:cNvPr>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Perl</a:t>
            </a:r>
            <a:r>
              <a:rPr lang="zh-CN" altLang="en-US" sz="2800" b="1" dirty="0">
                <a:solidFill>
                  <a:prstClr val="black">
                    <a:lumMod val="65000"/>
                    <a:lumOff val="35000"/>
                  </a:prstClr>
                </a:solidFill>
                <a:ea typeface="微软雅黑" panose="020B0503020204020204" charset="-122"/>
                <a:sym typeface="Arial" panose="020B0604020202020204" pitchFamily="34" charset="0"/>
              </a:rPr>
              <a:t>中的</a:t>
            </a:r>
            <a:r>
              <a:rPr lang="en-US" altLang="zh-CN" sz="2800" b="1" dirty="0">
                <a:solidFill>
                  <a:srgbClr val="FF0000"/>
                </a:solidFill>
                <a:ea typeface="微软雅黑" panose="020B0503020204020204" charset="-122"/>
                <a:sym typeface="Arial" panose="020B0604020202020204" pitchFamily="34" charset="0"/>
              </a:rPr>
              <a:t>hash</a:t>
            </a:r>
            <a:r>
              <a:rPr lang="zh-CN" altLang="en-US" sz="2800" b="1" dirty="0">
                <a:solidFill>
                  <a:prstClr val="black">
                    <a:lumMod val="65000"/>
                    <a:lumOff val="35000"/>
                  </a:prstClr>
                </a:solidFill>
                <a:ea typeface="微软雅黑" panose="020B0503020204020204" charset="-122"/>
                <a:sym typeface="Arial" panose="020B0604020202020204" pitchFamily="34" charset="0"/>
              </a:rPr>
              <a:t>类型</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83704"/>
            <a:ext cx="11039475" cy="430887"/>
          </a:xfrm>
          <a:prstGeom prst="rect">
            <a:avLst/>
          </a:prstGeom>
          <a:noFill/>
        </p:spPr>
        <p:txBody>
          <a:bodyPr wrap="square" lIns="0" tIns="0" rIns="0" bIns="0" rtlCol="0" anchor="ctr">
            <a:spAutoFit/>
          </a:bodyPr>
          <a:lstStyle/>
          <a:p>
            <a:pPr defTabSz="638175" fontAlgn="base">
              <a:spcBef>
                <a:spcPct val="0"/>
              </a:spcBef>
              <a:spcAft>
                <a:spcPct val="0"/>
              </a:spcAft>
            </a:pPr>
            <a:r>
              <a:rPr lang="en-US" altLang="zh-CN" sz="2800" b="1" dirty="0">
                <a:solidFill>
                  <a:prstClr val="black">
                    <a:lumMod val="65000"/>
                    <a:lumOff val="35000"/>
                  </a:prstClr>
                </a:solidFill>
                <a:ea typeface="微软雅黑" panose="020B0503020204020204" charset="-122"/>
                <a:sym typeface="Arial" panose="020B0604020202020204" pitchFamily="34" charset="0"/>
              </a:rPr>
              <a:t>Go</a:t>
            </a:r>
            <a:r>
              <a:rPr lang="zh-CN" altLang="en-US" sz="2800" b="1" dirty="0">
                <a:solidFill>
                  <a:prstClr val="black">
                    <a:lumMod val="65000"/>
                    <a:lumOff val="35000"/>
                  </a:prstClr>
                </a:solidFill>
                <a:ea typeface="微软雅黑" panose="020B0503020204020204" charset="-122"/>
                <a:sym typeface="Arial" panose="020B0604020202020204" pitchFamily="34" charset="0"/>
              </a:rPr>
              <a:t>中的</a:t>
            </a:r>
            <a:r>
              <a:rPr lang="en-US" altLang="zh-CN" sz="2800" b="1" dirty="0">
                <a:solidFill>
                  <a:srgbClr val="FF0000"/>
                </a:solidFill>
                <a:ea typeface="微软雅黑" panose="020B0503020204020204" charset="-122"/>
                <a:sym typeface="Arial" panose="020B0604020202020204" pitchFamily="34" charset="0"/>
              </a:rPr>
              <a:t>map</a:t>
            </a:r>
            <a:r>
              <a:rPr lang="zh-CN" altLang="en-US" sz="2800" b="1" dirty="0">
                <a:solidFill>
                  <a:prstClr val="black">
                    <a:lumMod val="65000"/>
                    <a:lumOff val="35000"/>
                  </a:prstClr>
                </a:solidFill>
                <a:ea typeface="微软雅黑" panose="020B0503020204020204" charset="-122"/>
                <a:sym typeface="Arial" panose="020B0604020202020204" pitchFamily="34" charset="0"/>
              </a:rPr>
              <a:t>类型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1" y="1514664"/>
            <a:ext cx="11336570" cy="5189113"/>
          </a:xfrm>
          <a:prstGeom prst="rect">
            <a:avLst/>
          </a:prstGeom>
          <a:noFill/>
        </p:spPr>
        <p:txBody>
          <a:bodyPr wrap="square" rtlCol="0">
            <a:spAutoFit/>
          </a:bodyPr>
          <a:lstStyle/>
          <a:p>
            <a:pPr marL="342900" indent="-342900">
              <a:lnSpc>
                <a:spcPct val="130000"/>
              </a:lnSpc>
              <a:buClr>
                <a:srgbClr val="8B0012"/>
              </a:buClr>
              <a:buFont typeface="Wingdings" pitchFamily="2" charset="2"/>
              <a:buChar char="§"/>
            </a:pPr>
            <a:r>
              <a:rPr lang="en-US" altLang="zh-CN" sz="2400" dirty="0">
                <a:latin typeface="Tahoma" panose="020B0604030504040204" pitchFamily="34" charset="0"/>
                <a:ea typeface="Tahoma" panose="020B0604030504040204" pitchFamily="34" charset="0"/>
                <a:cs typeface="Tahoma" panose="020B0604030504040204" pitchFamily="34" charset="0"/>
              </a:rPr>
              <a:t>Hash table</a:t>
            </a:r>
            <a:r>
              <a:rPr lang="zh-CN" altLang="en-US" sz="2400" dirty="0">
                <a:latin typeface="Tahoma" panose="020B0604030504040204" pitchFamily="34" charset="0"/>
                <a:ea typeface="宋体" panose="02010600030101010101" pitchFamily="2" charset="-122"/>
                <a:cs typeface="Tahoma" panose="020B0604030504040204" pitchFamily="34" charset="0"/>
              </a:rPr>
              <a:t>：</a:t>
            </a:r>
            <a:r>
              <a:rPr lang="en-US" altLang="zh-CN" sz="2400" dirty="0">
                <a:latin typeface="Tahoma" panose="020B0604030504040204" pitchFamily="34" charset="0"/>
                <a:ea typeface="Tahoma" panose="020B0604030504040204" pitchFamily="34" charset="0"/>
                <a:cs typeface="Tahoma" panose="020B0604030504040204" pitchFamily="34" charset="0"/>
              </a:rPr>
              <a:t>An unordered collection of key/value pairs</a:t>
            </a:r>
          </a:p>
          <a:p>
            <a:pPr marL="342900" indent="-342900">
              <a:lnSpc>
                <a:spcPct val="130000"/>
              </a:lnSpc>
              <a:buClr>
                <a:srgbClr val="8B0012"/>
              </a:buClr>
              <a:buFont typeface="Wingdings" pitchFamily="2" charset="2"/>
              <a:buChar char="§"/>
            </a:pPr>
            <a:r>
              <a:rPr lang="en-US" altLang="zh-CN" sz="2400" dirty="0">
                <a:latin typeface="Tahoma" panose="020B0604030504040204" pitchFamily="34" charset="0"/>
                <a:ea typeface="Tahoma" panose="020B0604030504040204" pitchFamily="34" charset="0"/>
                <a:cs typeface="Tahoma" panose="020B0604030504040204" pitchFamily="34" charset="0"/>
              </a:rPr>
              <a:t>A map is a </a:t>
            </a:r>
            <a:r>
              <a:rPr lang="en-US" altLang="zh-CN" sz="2400" dirty="0">
                <a:solidFill>
                  <a:srgbClr val="FF0000"/>
                </a:solidFill>
                <a:latin typeface="Tahoma" panose="020B0604030504040204" pitchFamily="34" charset="0"/>
                <a:ea typeface="Tahoma" panose="020B0604030504040204" pitchFamily="34" charset="0"/>
                <a:cs typeface="Tahoma" panose="020B0604030504040204" pitchFamily="34" charset="0"/>
              </a:rPr>
              <a:t>reference</a:t>
            </a:r>
            <a:r>
              <a:rPr lang="en-US" altLang="zh-CN" sz="2400" dirty="0">
                <a:latin typeface="Tahoma" panose="020B0604030504040204" pitchFamily="34" charset="0"/>
                <a:ea typeface="Tahoma" panose="020B0604030504040204" pitchFamily="34" charset="0"/>
                <a:cs typeface="Tahoma" panose="020B0604030504040204" pitchFamily="34" charset="0"/>
              </a:rPr>
              <a:t> to a hash table</a:t>
            </a:r>
            <a:r>
              <a:rPr lang="zh-CN" altLang="en-US" sz="2400" dirty="0">
                <a:latin typeface="Tahoma" panose="020B0604030504040204" pitchFamily="34" charset="0"/>
                <a:ea typeface="宋体" panose="02010600030101010101" pitchFamily="2" charset="-122"/>
                <a:cs typeface="Tahoma" panose="020B0604030504040204" pitchFamily="34" charset="0"/>
              </a:rPr>
              <a:t>：</a:t>
            </a:r>
            <a:r>
              <a:rPr lang="en-US" altLang="zh-CN" sz="2400" dirty="0">
                <a:solidFill>
                  <a:srgbClr val="FF0000"/>
                </a:solidFill>
                <a:latin typeface="Tahoma" panose="020B0604030504040204" pitchFamily="34" charset="0"/>
                <a:ea typeface="Tahoma" panose="020B0604030504040204" pitchFamily="34" charset="0"/>
                <a:cs typeface="Tahoma" panose="020B0604030504040204" pitchFamily="34" charset="0"/>
              </a:rPr>
              <a:t>map[K]V</a:t>
            </a:r>
          </a:p>
          <a:p>
            <a:pPr marL="342900" indent="-342900">
              <a:lnSpc>
                <a:spcPct val="130000"/>
              </a:lnSpc>
              <a:buClr>
                <a:srgbClr val="8B0012"/>
              </a:buClr>
              <a:buFont typeface="Wingdings" pitchFamily="2" charset="2"/>
              <a:buChar char="§"/>
            </a:pPr>
            <a:r>
              <a:rPr lang="en-US" altLang="zh-CN" sz="2400" dirty="0">
                <a:latin typeface="Tahoma" panose="020B0604030504040204" pitchFamily="34" charset="0"/>
                <a:ea typeface="Tahoma" panose="020B0604030504040204" pitchFamily="34" charset="0"/>
                <a:cs typeface="Tahoma" panose="020B0604030504040204" pitchFamily="34" charset="0"/>
              </a:rPr>
              <a:t>K must be comparable using ==, but not floating-point</a:t>
            </a:r>
          </a:p>
          <a:p>
            <a:pPr>
              <a:lnSpc>
                <a:spcPct val="90000"/>
              </a:lnSpc>
            </a:pPr>
            <a:endParaRPr lang="en-US" altLang="zh-CN" sz="2400" dirty="0">
              <a:ea typeface="宋体" panose="02010600030101010101" pitchFamily="2" charset="-122"/>
            </a:endParaRPr>
          </a:p>
          <a:p>
            <a:pPr lvl="1">
              <a:lnSpc>
                <a:spcPct val="150000"/>
              </a:lnSpc>
            </a:pPr>
            <a:r>
              <a:rPr lang="en-US" altLang="zh-CN" sz="2400" dirty="0">
                <a:ea typeface="宋体" panose="02010600030101010101" pitchFamily="2" charset="-122"/>
              </a:rPr>
              <a:t>ages := make(map[string]int)</a:t>
            </a:r>
          </a:p>
          <a:p>
            <a:pPr lvl="1">
              <a:lnSpc>
                <a:spcPct val="150000"/>
              </a:lnSpc>
            </a:pPr>
            <a:r>
              <a:rPr lang="en-US" altLang="zh-CN" sz="2400" dirty="0">
                <a:ea typeface="宋体" panose="02010600030101010101" pitchFamily="2" charset="-122"/>
              </a:rPr>
              <a:t>ages[“Alice”]=21</a:t>
            </a:r>
          </a:p>
          <a:p>
            <a:pPr lvl="1">
              <a:lnSpc>
                <a:spcPct val="150000"/>
              </a:lnSpc>
            </a:pPr>
            <a:r>
              <a:rPr lang="en-US" altLang="zh-CN" sz="2400" dirty="0">
                <a:ea typeface="宋体" panose="02010600030101010101" pitchFamily="2" charset="-122"/>
              </a:rPr>
              <a:t>ages[“Charlie”]=20</a:t>
            </a:r>
          </a:p>
          <a:p>
            <a:pPr lvl="1">
              <a:lnSpc>
                <a:spcPct val="150000"/>
              </a:lnSpc>
            </a:pPr>
            <a:r>
              <a:rPr lang="en-US" altLang="zh-CN" sz="2400" dirty="0">
                <a:ea typeface="宋体" panose="02010600030101010101" pitchFamily="2" charset="-122"/>
              </a:rPr>
              <a:t>delete(ages, “Alice”)</a:t>
            </a:r>
          </a:p>
          <a:p>
            <a:pPr lvl="1">
              <a:lnSpc>
                <a:spcPct val="150000"/>
              </a:lnSpc>
            </a:pPr>
            <a:r>
              <a:rPr lang="en-US" altLang="zh-CN" sz="2400" dirty="0">
                <a:ea typeface="宋体" panose="02010600030101010101" pitchFamily="2" charset="-122"/>
              </a:rPr>
              <a:t>ages[“Bob”] = ages[“Bob”] + 1		//grow</a:t>
            </a:r>
          </a:p>
          <a:p>
            <a:pPr lvl="1">
              <a:lnSpc>
                <a:spcPct val="150000"/>
              </a:lnSpc>
            </a:pPr>
            <a:r>
              <a:rPr lang="en-US" altLang="zh-CN" sz="2400" dirty="0">
                <a:ea typeface="宋体" panose="02010600030101010101" pitchFamily="2" charset="-122"/>
              </a:rPr>
              <a:t>_=&amp; ages[“Bob”] 				//compile error</a:t>
            </a:r>
          </a:p>
        </p:txBody>
      </p:sp>
      <p:sp>
        <p:nvSpPr>
          <p:cNvPr id="2" name="TextBox 1">
            <a:extLst>
              <a:ext uri="{FF2B5EF4-FFF2-40B4-BE49-F238E27FC236}">
                <a16:creationId xmlns:a16="http://schemas.microsoft.com/office/drawing/2014/main" xmlns="" id="{8DCA89EC-48C0-6240-ADFD-758BD4DA4225}"/>
              </a:ext>
            </a:extLst>
          </p:cNvPr>
          <p:cNvSpPr txBox="1"/>
          <p:nvPr/>
        </p:nvSpPr>
        <p:spPr>
          <a:xfrm>
            <a:off x="6652987" y="176888"/>
            <a:ext cx="5072501" cy="1200329"/>
          </a:xfrm>
          <a:prstGeom prst="rect">
            <a:avLst/>
          </a:prstGeom>
          <a:noFill/>
        </p:spPr>
        <p:txBody>
          <a:bodyPr wrap="square" rtlCol="0">
            <a:spAutoFit/>
          </a:bodyPr>
          <a:lstStyle/>
          <a:p>
            <a:r>
              <a:rPr lang="en-US" altLang="zh-CN" b="1" dirty="0">
                <a:solidFill>
                  <a:srgbClr val="FF0000"/>
                </a:solidFill>
                <a:latin typeface="Arial" panose="020B0604020202020204" pitchFamily="34" charset="0"/>
              </a:rPr>
              <a:t>BNF:</a:t>
            </a:r>
          </a:p>
          <a:p>
            <a:r>
              <a:rPr lang="en-US" altLang="zh-CN" dirty="0" err="1">
                <a:latin typeface="Arial" panose="020B0604020202020204" pitchFamily="34" charset="0"/>
              </a:rPr>
              <a:t>MapType</a:t>
            </a:r>
            <a:r>
              <a:rPr lang="en-US" altLang="zh-CN" dirty="0">
                <a:latin typeface="Arial" panose="020B0604020202020204" pitchFamily="34" charset="0"/>
              </a:rPr>
              <a:t> = "map" "[" </a:t>
            </a:r>
            <a:r>
              <a:rPr lang="en-US" altLang="zh-CN" b="1" dirty="0">
                <a:solidFill>
                  <a:schemeClr val="tx2"/>
                </a:solidFill>
                <a:latin typeface="Arial" panose="020B0604020202020204" pitchFamily="34" charset="0"/>
                <a:hlinkClick r:id="rId3"/>
              </a:rPr>
              <a:t>KeyType</a:t>
            </a:r>
            <a:r>
              <a:rPr lang="en-US" altLang="zh-CN" dirty="0">
                <a:latin typeface="Arial" panose="020B0604020202020204" pitchFamily="34" charset="0"/>
              </a:rPr>
              <a:t> "]" </a:t>
            </a:r>
            <a:r>
              <a:rPr lang="en-US" altLang="zh-CN" b="1" dirty="0">
                <a:solidFill>
                  <a:schemeClr val="tx2"/>
                </a:solidFill>
                <a:latin typeface="Arial" panose="020B0604020202020204" pitchFamily="34" charset="0"/>
                <a:hlinkClick r:id="rId4"/>
              </a:rPr>
              <a:t>ElementType</a:t>
            </a:r>
            <a:r>
              <a:rPr lang="en-US" altLang="zh-CN" dirty="0">
                <a:latin typeface="Arial" panose="020B0604020202020204" pitchFamily="34" charset="0"/>
              </a:rPr>
              <a:t> </a:t>
            </a:r>
          </a:p>
          <a:p>
            <a:r>
              <a:rPr lang="en-US" altLang="zh-CN" dirty="0" err="1">
                <a:latin typeface="Arial" panose="020B0604020202020204" pitchFamily="34" charset="0"/>
              </a:rPr>
              <a:t>KeyType</a:t>
            </a:r>
            <a:r>
              <a:rPr lang="en-US" altLang="zh-CN" dirty="0">
                <a:latin typeface="Arial" panose="020B0604020202020204" pitchFamily="34" charset="0"/>
              </a:rPr>
              <a:t> = </a:t>
            </a:r>
            <a:r>
              <a:rPr lang="en-US" altLang="zh-CN" dirty="0">
                <a:latin typeface="Arial" panose="020B0604020202020204" pitchFamily="34" charset="0"/>
                <a:hlinkClick r:id="rId5"/>
              </a:rPr>
              <a:t>Type</a:t>
            </a:r>
            <a:r>
              <a:rPr lang="en-US" altLang="zh-CN" dirty="0">
                <a:latin typeface="Arial" panose="020B0604020202020204" pitchFamily="34" charset="0"/>
              </a:rPr>
              <a:t> </a:t>
            </a:r>
          </a:p>
          <a:p>
            <a:r>
              <a:rPr lang="en-US" altLang="zh-CN" dirty="0" err="1">
                <a:latin typeface="Arial" panose="020B0604020202020204" pitchFamily="34" charset="0"/>
              </a:rPr>
              <a:t>ElementType</a:t>
            </a:r>
            <a:r>
              <a:rPr lang="en-US" altLang="zh-CN" dirty="0">
                <a:latin typeface="Arial" panose="020B0604020202020204" pitchFamily="34" charset="0"/>
              </a:rPr>
              <a:t> = Type</a:t>
            </a: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举例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805815" y="1353686"/>
            <a:ext cx="10241138" cy="5262979"/>
          </a:xfrm>
          <a:prstGeom prst="rect">
            <a:avLst/>
          </a:prstGeom>
          <a:noFill/>
        </p:spPr>
        <p:txBody>
          <a:bodyPr wrap="square" rtlCol="0">
            <a:spAutoFit/>
          </a:bodyPr>
          <a:lstStyle/>
          <a:p>
            <a:r>
              <a:rPr lang="en-US" altLang="zh-CN" sz="2400" dirty="0">
                <a:ea typeface="宋体" panose="02010600030101010101" pitchFamily="2" charset="-122"/>
              </a:rPr>
              <a:t>ages := make(map[string]int) </a:t>
            </a:r>
            <a:endParaRPr lang="zh-CN"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for name, age := range ages{</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fmt.Printf</a:t>
            </a:r>
            <a:r>
              <a:rPr lang="en-US" altLang="zh-CN" sz="2400" dirty="0">
                <a:ea typeface="宋体" panose="02010600030101010101" pitchFamily="2" charset="-122"/>
              </a:rPr>
              <a:t>(“%s\</a:t>
            </a:r>
            <a:r>
              <a:rPr lang="en-US" altLang="zh-CN" sz="2400" dirty="0" err="1">
                <a:ea typeface="宋体" panose="02010600030101010101" pitchFamily="2" charset="-122"/>
              </a:rPr>
              <a:t>t%d</a:t>
            </a:r>
            <a:r>
              <a:rPr lang="en-US" altLang="zh-CN" sz="2400" dirty="0">
                <a:ea typeface="宋体" panose="02010600030101010101" pitchFamily="2" charset="-122"/>
              </a:rPr>
              <a:t>\n”, name, age</a:t>
            </a:r>
            <a:r>
              <a:rPr lang="en-US" altLang="zh-CN" sz="2400" dirty="0" smtClean="0">
                <a:ea typeface="宋体" panose="02010600030101010101" pitchFamily="2" charset="-122"/>
              </a:rPr>
              <a:t>)		// order is random?</a:t>
            </a:r>
            <a:endParaRPr lang="zh-CN" altLang="zh-CN" sz="2400" dirty="0">
              <a:ea typeface="宋体" panose="02010600030101010101" pitchFamily="2" charset="-122"/>
            </a:endParaRPr>
          </a:p>
          <a:p>
            <a:r>
              <a:rPr lang="en-US" altLang="zh-CN" sz="2400" dirty="0">
                <a:ea typeface="宋体" panose="02010600030101010101" pitchFamily="2" charset="-122"/>
              </a:rPr>
              <a:t>}</a:t>
            </a:r>
          </a:p>
          <a:p>
            <a:r>
              <a:rPr lang="en-US" altLang="zh-CN" sz="2400" dirty="0">
                <a:ea typeface="宋体" panose="02010600030101010101" pitchFamily="2" charset="-122"/>
              </a:rPr>
              <a:t>import “sort” </a:t>
            </a:r>
            <a:endParaRPr lang="zh-CN" altLang="zh-CN" sz="2400" dirty="0">
              <a:ea typeface="宋体" panose="02010600030101010101" pitchFamily="2" charset="-122"/>
            </a:endParaRPr>
          </a:p>
          <a:p>
            <a:r>
              <a:rPr lang="en-US" altLang="zh-CN" sz="2400" dirty="0">
                <a:ea typeface="宋体" panose="02010600030101010101" pitchFamily="2" charset="-122"/>
              </a:rPr>
              <a:t>var names [ ]string</a:t>
            </a:r>
            <a:endParaRPr lang="zh-CN" altLang="zh-CN" sz="2400" dirty="0">
              <a:ea typeface="宋体" panose="02010600030101010101" pitchFamily="2" charset="-122"/>
            </a:endParaRPr>
          </a:p>
          <a:p>
            <a:r>
              <a:rPr lang="en-US" altLang="zh-CN" sz="2400" dirty="0">
                <a:ea typeface="宋体" panose="02010600030101010101" pitchFamily="2" charset="-122"/>
              </a:rPr>
              <a:t>for name := range ages{</a:t>
            </a:r>
            <a:endParaRPr lang="zh-CN" altLang="zh-CN" sz="2400" dirty="0">
              <a:ea typeface="宋体" panose="02010600030101010101" pitchFamily="2" charset="-122"/>
            </a:endParaRPr>
          </a:p>
          <a:p>
            <a:r>
              <a:rPr lang="en-US" altLang="zh-CN" sz="2400" dirty="0">
                <a:ea typeface="宋体" panose="02010600030101010101" pitchFamily="2" charset="-122"/>
              </a:rPr>
              <a:t>	names = append(names, name)</a:t>
            </a:r>
            <a:endParaRPr lang="zh-CN" altLang="zh-CN" sz="2400" dirty="0">
              <a:ea typeface="宋体" panose="02010600030101010101" pitchFamily="2" charset="-122"/>
            </a:endParaRPr>
          </a:p>
          <a:p>
            <a:r>
              <a:rPr lang="en-US" altLang="zh-CN" sz="2400" dirty="0">
                <a:ea typeface="宋体" panose="02010600030101010101" pitchFamily="2" charset="-122"/>
              </a:rPr>
              <a:t>} </a:t>
            </a:r>
            <a:endParaRPr lang="zh-CN" altLang="zh-CN" sz="2400" dirty="0">
              <a:ea typeface="宋体" panose="02010600030101010101" pitchFamily="2" charset="-122"/>
            </a:endParaRPr>
          </a:p>
          <a:p>
            <a:r>
              <a:rPr lang="en-US" altLang="zh-CN" sz="2400" dirty="0">
                <a:ea typeface="宋体" panose="02010600030101010101" pitchFamily="2" charset="-122"/>
              </a:rPr>
              <a:t>sort. Strings(names)</a:t>
            </a:r>
            <a:endParaRPr lang="zh-CN" altLang="zh-CN" sz="2400" dirty="0">
              <a:ea typeface="宋体" panose="02010600030101010101" pitchFamily="2" charset="-122"/>
            </a:endParaRPr>
          </a:p>
          <a:p>
            <a:r>
              <a:rPr lang="en-US" altLang="zh-CN" sz="2400" dirty="0">
                <a:ea typeface="宋体" panose="02010600030101010101" pitchFamily="2" charset="-122"/>
              </a:rPr>
              <a:t>for _, name := range names {</a:t>
            </a:r>
            <a:endParaRPr lang="zh-CN" altLang="zh-CN" sz="2400" dirty="0">
              <a:ea typeface="宋体" panose="02010600030101010101" pitchFamily="2" charset="-122"/>
            </a:endParaRPr>
          </a:p>
          <a:p>
            <a:r>
              <a:rPr lang="en-US" altLang="zh-CN" sz="2400" dirty="0">
                <a:ea typeface="宋体" panose="02010600030101010101" pitchFamily="2" charset="-122"/>
              </a:rPr>
              <a:t>	</a:t>
            </a:r>
            <a:r>
              <a:rPr lang="en-US" altLang="zh-CN" sz="2400" dirty="0" err="1">
                <a:ea typeface="宋体" panose="02010600030101010101" pitchFamily="2" charset="-122"/>
              </a:rPr>
              <a:t>fmt.Printf</a:t>
            </a:r>
            <a:r>
              <a:rPr lang="en-US" altLang="zh-CN" sz="2400" dirty="0">
                <a:ea typeface="宋体" panose="02010600030101010101" pitchFamily="2" charset="-122"/>
              </a:rPr>
              <a:t>(“%s\</a:t>
            </a:r>
            <a:r>
              <a:rPr lang="en-US" altLang="zh-CN" sz="2400" dirty="0" err="1">
                <a:ea typeface="宋体" panose="02010600030101010101" pitchFamily="2" charset="-122"/>
              </a:rPr>
              <a:t>t%d</a:t>
            </a:r>
            <a:r>
              <a:rPr lang="en-US" altLang="zh-CN" sz="2400" dirty="0">
                <a:ea typeface="宋体" panose="02010600030101010101" pitchFamily="2" charset="-122"/>
              </a:rPr>
              <a:t>\n”, name, ages[name])</a:t>
            </a:r>
            <a:endParaRPr lang="zh-CN" altLang="zh-CN" sz="2400" dirty="0">
              <a:ea typeface="宋体" panose="02010600030101010101" pitchFamily="2" charset="-122"/>
            </a:endParaRPr>
          </a:p>
          <a:p>
            <a:r>
              <a:rPr lang="en-US" altLang="zh-CN" sz="2400" dirty="0">
                <a:ea typeface="宋体" panose="02010600030101010101" pitchFamily="2" charset="-122"/>
              </a:rPr>
              <a:t>}</a:t>
            </a:r>
            <a:endParaRPr lang="zh-CN" altLang="zh-CN" sz="24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举例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657430" y="1353686"/>
            <a:ext cx="11187859" cy="5139869"/>
          </a:xfrm>
          <a:prstGeom prst="rect">
            <a:avLst/>
          </a:prstGeom>
          <a:noFill/>
        </p:spPr>
        <p:txBody>
          <a:bodyPr wrap="square" rtlCol="0">
            <a:spAutoFit/>
          </a:bodyPr>
          <a:lstStyle/>
          <a:p>
            <a:pPr marL="342900" lvl="1" indent="-342900">
              <a:lnSpc>
                <a:spcPct val="200000"/>
              </a:lnSpc>
              <a:buFont typeface="Wingdings" pitchFamily="2" charset="2"/>
              <a:buChar char="§"/>
              <a:defRPr/>
            </a:pPr>
            <a:r>
              <a:rPr lang="en-US" altLang="zh-CN" sz="2400" dirty="0">
                <a:solidFill>
                  <a:srgbClr val="8B0012"/>
                </a:solidFill>
                <a:cs typeface="Microsoft Sans Serif" panose="020B0604020202020204" pitchFamily="34" charset="0"/>
              </a:rPr>
              <a:t>Maps cannot be compared to each other</a:t>
            </a:r>
          </a:p>
          <a:p>
            <a:pPr marL="342900" lvl="1" indent="-342900">
              <a:lnSpc>
                <a:spcPct val="200000"/>
              </a:lnSpc>
              <a:buFont typeface="Wingdings" pitchFamily="2" charset="2"/>
              <a:buChar char="§"/>
              <a:defRPr/>
            </a:pPr>
            <a:r>
              <a:rPr lang="en-US" altLang="zh-CN" sz="2400" dirty="0">
                <a:solidFill>
                  <a:srgbClr val="8B0012"/>
                </a:solidFill>
                <a:cs typeface="Microsoft Sans Serif" panose="020B0604020202020204" pitchFamily="34" charset="0"/>
              </a:rPr>
              <a:t>To test whether two maps contain the same keys and the same associated values:</a:t>
            </a:r>
          </a:p>
          <a:p>
            <a:pPr>
              <a:buFont typeface="Wingdings" charset="2"/>
              <a:buChar char="n"/>
              <a:defRPr/>
            </a:pPr>
            <a:endParaRPr lang="en-US" altLang="zh-CN" sz="1200" dirty="0">
              <a:ea typeface="SimSun" charset="-122"/>
            </a:endParaRPr>
          </a:p>
          <a:p>
            <a:pPr>
              <a:defRPr/>
            </a:pPr>
            <a:r>
              <a:rPr lang="en-US" altLang="zh-CN" sz="2000" dirty="0">
                <a:ea typeface="SimSun" charset="-122"/>
              </a:rPr>
              <a:t>      </a:t>
            </a:r>
            <a:r>
              <a:rPr lang="en-US" altLang="zh-CN" sz="2000" dirty="0" err="1">
                <a:ea typeface="SimSun" charset="-122"/>
              </a:rPr>
              <a:t>Func</a:t>
            </a:r>
            <a:r>
              <a:rPr lang="en-US" altLang="zh-CN" sz="2000" dirty="0">
                <a:ea typeface="SimSun" charset="-122"/>
              </a:rPr>
              <a:t> equal(x, y map[string]int) bool { </a:t>
            </a:r>
            <a:endParaRPr lang="zh-CN" altLang="zh-CN" sz="2000" dirty="0">
              <a:ea typeface="SimSun" charset="-122"/>
            </a:endParaRPr>
          </a:p>
          <a:p>
            <a:pPr>
              <a:defRPr/>
            </a:pPr>
            <a:r>
              <a:rPr lang="en-US" altLang="zh-CN" sz="2000" dirty="0">
                <a:ea typeface="SimSun" charset="-122"/>
              </a:rPr>
              <a:t>	if </a:t>
            </a:r>
            <a:r>
              <a:rPr lang="en-US" altLang="zh-CN" sz="2000" dirty="0" err="1">
                <a:ea typeface="SimSun" charset="-122"/>
              </a:rPr>
              <a:t>len</a:t>
            </a:r>
            <a:r>
              <a:rPr lang="en-US" altLang="zh-CN" sz="2000" dirty="0">
                <a:ea typeface="SimSun" charset="-122"/>
              </a:rPr>
              <a:t>(x) != </a:t>
            </a:r>
            <a:r>
              <a:rPr lang="en-US" altLang="zh-CN" sz="2000" dirty="0" err="1">
                <a:ea typeface="SimSun" charset="-122"/>
              </a:rPr>
              <a:t>len</a:t>
            </a:r>
            <a:r>
              <a:rPr lang="en-US" altLang="zh-CN" sz="2000" dirty="0">
                <a:ea typeface="SimSun" charset="-122"/>
              </a:rPr>
              <a:t>(y) {</a:t>
            </a:r>
          </a:p>
          <a:p>
            <a:pPr>
              <a:defRPr/>
            </a:pPr>
            <a:r>
              <a:rPr lang="en-US" altLang="zh-CN" sz="2000" dirty="0">
                <a:ea typeface="SimSun" charset="-122"/>
              </a:rPr>
              <a:t>	       return false</a:t>
            </a:r>
          </a:p>
          <a:p>
            <a:pPr>
              <a:defRPr/>
            </a:pPr>
            <a:r>
              <a:rPr lang="en-US" altLang="zh-CN" sz="2000" dirty="0">
                <a:ea typeface="SimSun" charset="-122"/>
              </a:rPr>
              <a:t> 	}</a:t>
            </a:r>
          </a:p>
          <a:p>
            <a:pPr>
              <a:defRPr/>
            </a:pPr>
            <a:r>
              <a:rPr lang="en-US" altLang="zh-CN" sz="2000" dirty="0">
                <a:ea typeface="SimSun" charset="-122"/>
              </a:rPr>
              <a:t>	for k, xv := range x {</a:t>
            </a:r>
            <a:endParaRPr lang="zh-CN" altLang="zh-CN" sz="2000" dirty="0">
              <a:ea typeface="SimSun" charset="-122"/>
            </a:endParaRPr>
          </a:p>
          <a:p>
            <a:pPr>
              <a:defRPr/>
            </a:pPr>
            <a:r>
              <a:rPr lang="en-US" altLang="zh-CN" sz="2000" dirty="0">
                <a:ea typeface="SimSun" charset="-122"/>
              </a:rPr>
              <a:t>	       if </a:t>
            </a:r>
            <a:r>
              <a:rPr lang="en-US" altLang="zh-CN" sz="2000" dirty="0" err="1">
                <a:ea typeface="SimSun" charset="-122"/>
              </a:rPr>
              <a:t>yv</a:t>
            </a:r>
            <a:r>
              <a:rPr lang="en-US" altLang="zh-CN" sz="2000" dirty="0">
                <a:ea typeface="SimSun" charset="-122"/>
              </a:rPr>
              <a:t>, ok := y[k]; !ok || </a:t>
            </a:r>
            <a:r>
              <a:rPr lang="en-US" altLang="zh-CN" sz="2000" dirty="0" err="1">
                <a:ea typeface="SimSun" charset="-122"/>
              </a:rPr>
              <a:t>yv</a:t>
            </a:r>
            <a:r>
              <a:rPr lang="en-US" altLang="zh-CN" sz="2000" dirty="0">
                <a:ea typeface="SimSun" charset="-122"/>
              </a:rPr>
              <a:t> != xv {	</a:t>
            </a:r>
          </a:p>
          <a:p>
            <a:pPr>
              <a:defRPr/>
            </a:pPr>
            <a:r>
              <a:rPr lang="en-US" altLang="zh-CN" sz="2000" dirty="0">
                <a:ea typeface="SimSun" charset="-122"/>
              </a:rPr>
              <a:t>                        return false</a:t>
            </a:r>
          </a:p>
          <a:p>
            <a:pPr>
              <a:defRPr/>
            </a:pPr>
            <a:r>
              <a:rPr lang="en-US" altLang="zh-CN" sz="2000" dirty="0">
                <a:ea typeface="SimSun" charset="-122"/>
              </a:rPr>
              <a:t>                  } </a:t>
            </a:r>
            <a:endParaRPr lang="zh-CN" altLang="zh-CN" sz="2000" dirty="0">
              <a:ea typeface="SimSun" charset="-122"/>
            </a:endParaRPr>
          </a:p>
          <a:p>
            <a:pPr>
              <a:defRPr/>
            </a:pPr>
            <a:r>
              <a:rPr lang="en-US" altLang="zh-CN" sz="2000" dirty="0">
                <a:ea typeface="SimSun" charset="-122"/>
              </a:rPr>
              <a:t>           }</a:t>
            </a:r>
          </a:p>
          <a:p>
            <a:pPr>
              <a:defRPr/>
            </a:pPr>
            <a:r>
              <a:rPr lang="en-US" altLang="zh-CN" sz="2000" dirty="0">
                <a:ea typeface="SimSun" charset="-122"/>
              </a:rPr>
              <a:t>           return true</a:t>
            </a:r>
            <a:endParaRPr lang="zh-CN" altLang="zh-CN" sz="2000" dirty="0">
              <a:ea typeface="SimSun" charset="-122"/>
            </a:endParaRPr>
          </a:p>
          <a:p>
            <a:pPr>
              <a:defRPr/>
            </a:pPr>
            <a:r>
              <a:rPr lang="en-US" altLang="zh-CN" sz="2000" dirty="0">
                <a:ea typeface="SimSun" charset="-122"/>
              </a:rPr>
              <a:t>      }</a:t>
            </a:r>
            <a:endParaRPr lang="zh-CN" altLang="zh-CN" sz="2000" dirty="0">
              <a:ea typeface="SimSun" charset="-122"/>
            </a:endParaRPr>
          </a:p>
        </p:txBody>
      </p:sp>
    </p:spTree>
    <p:extLst>
      <p:ext uri="{BB962C8B-B14F-4D97-AF65-F5344CB8AC3E}">
        <p14:creationId xmlns:p14="http://schemas.microsoft.com/office/powerpoint/2010/main" val="1759137754"/>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7081" y="442553"/>
            <a:ext cx="395999"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4" name="矩形 33"/>
          <p:cNvSpPr/>
          <p:nvPr/>
        </p:nvSpPr>
        <p:spPr>
          <a:xfrm>
            <a:off x="494146" y="442530"/>
            <a:ext cx="163285" cy="6690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37" name="TextBox 8"/>
          <p:cNvSpPr txBox="1"/>
          <p:nvPr/>
        </p:nvSpPr>
        <p:spPr>
          <a:xfrm>
            <a:off x="805815" y="552927"/>
            <a:ext cx="11039475" cy="492443"/>
          </a:xfrm>
          <a:prstGeom prst="rect">
            <a:avLst/>
          </a:prstGeom>
          <a:noFill/>
        </p:spPr>
        <p:txBody>
          <a:bodyPr wrap="square" lIns="0" tIns="0" rIns="0" bIns="0" rtlCol="0" anchor="ctr">
            <a:spAutoFit/>
          </a:bodyPr>
          <a:lstStyle/>
          <a:p>
            <a:pPr defTabSz="638175" fontAlgn="base">
              <a:spcBef>
                <a:spcPct val="0"/>
              </a:spcBef>
              <a:spcAft>
                <a:spcPct val="0"/>
              </a:spcAft>
            </a:pPr>
            <a:r>
              <a:rPr lang="zh-CN" altLang="en-US" sz="3200" b="1" dirty="0">
                <a:solidFill>
                  <a:prstClr val="black">
                    <a:lumMod val="65000"/>
                    <a:lumOff val="35000"/>
                  </a:prstClr>
                </a:solidFill>
                <a:ea typeface="微软雅黑" panose="020B0503020204020204" charset="-122"/>
                <a:sym typeface="Arial" panose="020B0604020202020204" pitchFamily="34" charset="0"/>
              </a:rPr>
              <a:t>举例</a:t>
            </a:r>
          </a:p>
        </p:txBody>
      </p:sp>
      <p:sp>
        <p:nvSpPr>
          <p:cNvPr id="39" name="矩形 38"/>
          <p:cNvSpPr/>
          <p:nvPr/>
        </p:nvSpPr>
        <p:spPr>
          <a:xfrm>
            <a:off x="11994001" y="442530"/>
            <a:ext cx="198000" cy="66904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278" tIns="45638" rIns="91278" bIns="45638" rtlCol="0" anchor="ctr"/>
          <a:lstStyle/>
          <a:p>
            <a:pPr algn="ctr" defTabSz="673100"/>
            <a:endParaRPr lang="zh-CN" altLang="en-US" sz="2305" dirty="0">
              <a:solidFill>
                <a:srgbClr val="4E639C"/>
              </a:solidFill>
              <a:ea typeface="微软雅黑" panose="020B0503020204020204" charset="-122"/>
            </a:endParaRPr>
          </a:p>
        </p:txBody>
      </p:sp>
      <p:sp>
        <p:nvSpPr>
          <p:cNvPr id="9" name="文本框 8"/>
          <p:cNvSpPr txBox="1"/>
          <p:nvPr/>
        </p:nvSpPr>
        <p:spPr>
          <a:xfrm>
            <a:off x="190919" y="1353686"/>
            <a:ext cx="3193550" cy="2308324"/>
          </a:xfrm>
          <a:prstGeom prst="rect">
            <a:avLst/>
          </a:prstGeom>
          <a:noFill/>
        </p:spPr>
        <p:txBody>
          <a:bodyPr wrap="square" rtlCol="0">
            <a:spAutoFit/>
          </a:bodyPr>
          <a:lstStyle/>
          <a:p>
            <a:pPr marL="342900" lvl="1" indent="-342900">
              <a:lnSpc>
                <a:spcPct val="200000"/>
              </a:lnSpc>
              <a:buFont typeface="Wingdings" pitchFamily="2" charset="2"/>
              <a:buChar char="§"/>
              <a:defRPr/>
            </a:pPr>
            <a:r>
              <a:rPr lang="en-US" altLang="zh-CN" sz="2400" dirty="0" err="1" smtClean="0">
                <a:solidFill>
                  <a:srgbClr val="8B0012"/>
                </a:solidFill>
                <a:cs typeface="Microsoft Sans Serif" panose="020B0604020202020204" pitchFamily="34" charset="0"/>
              </a:rPr>
              <a:t>c</a:t>
            </a:r>
            <a:r>
              <a:rPr lang="en-US" altLang="zh-CN" sz="2400" dirty="0" err="1" smtClean="0">
                <a:solidFill>
                  <a:srgbClr val="8B0012"/>
                </a:solidFill>
                <a:cs typeface="Microsoft Sans Serif" panose="020B0604020202020204" pitchFamily="34" charset="0"/>
              </a:rPr>
              <a:t>harCount</a:t>
            </a:r>
            <a:endParaRPr lang="en-US" altLang="zh-CN" sz="2400" dirty="0" smtClean="0">
              <a:solidFill>
                <a:srgbClr val="8B0012"/>
              </a:solidFill>
              <a:cs typeface="Microsoft Sans Serif" panose="020B0604020202020204" pitchFamily="34" charset="0"/>
            </a:endParaRPr>
          </a:p>
          <a:p>
            <a:pPr marL="342900" lvl="1" indent="-342900">
              <a:lnSpc>
                <a:spcPct val="200000"/>
              </a:lnSpc>
              <a:buFont typeface="Wingdings" pitchFamily="2" charset="2"/>
              <a:buChar char="§"/>
              <a:defRPr/>
            </a:pPr>
            <a:r>
              <a:rPr lang="en-US" altLang="zh-CN" sz="2400" dirty="0" smtClean="0">
                <a:solidFill>
                  <a:srgbClr val="8B0012"/>
                </a:solidFill>
                <a:cs typeface="Microsoft Sans Serif" panose="020B0604020202020204" pitchFamily="34" charset="0"/>
              </a:rPr>
              <a:t>Count the distinct Unicode code points</a:t>
            </a:r>
            <a:endParaRPr lang="en-US" altLang="zh-CN" sz="2400" dirty="0">
              <a:solidFill>
                <a:srgbClr val="8B0012"/>
              </a:solidFill>
              <a:cs typeface="Microsoft Sans Serif"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469" y="0"/>
            <a:ext cx="6448425" cy="684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291865"/>
      </p:ext>
    </p:extLst>
  </p:cSld>
  <p:clrMapOvr>
    <a:masterClrMapping/>
  </p:clrMapOvr>
  <mc:AlternateContent xmlns:mc="http://schemas.openxmlformats.org/markup-compatibility/2006" xmlns:p14="http://schemas.microsoft.com/office/powerpoint/2010/main">
    <mc:Choice Requires="p14">
      <p:transition spd="slow" p14:dur="2000" advTm="42452"/>
    </mc:Choice>
    <mc:Fallback xmlns="">
      <p:transition spd="slow" advTm="4245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4338</TotalTime>
  <Words>1890</Words>
  <Application>Microsoft Office PowerPoint</Application>
  <PresentationFormat>自定义</PresentationFormat>
  <Paragraphs>494</Paragraphs>
  <Slides>36</Slides>
  <Notes>36</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马秀莉</dc:creator>
  <cp:lastModifiedBy>user1</cp:lastModifiedBy>
  <cp:revision>389</cp:revision>
  <dcterms:created xsi:type="dcterms:W3CDTF">2020-02-13T08:17:00Z</dcterms:created>
  <dcterms:modified xsi:type="dcterms:W3CDTF">2022-04-15T01:53:02Z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