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7" r:id="rId2"/>
    <p:sldId id="261" r:id="rId3"/>
    <p:sldId id="309" r:id="rId4"/>
    <p:sldId id="418" r:id="rId5"/>
    <p:sldId id="265" r:id="rId6"/>
    <p:sldId id="393" r:id="rId7"/>
    <p:sldId id="394" r:id="rId8"/>
    <p:sldId id="268" r:id="rId9"/>
    <p:sldId id="420" r:id="rId10"/>
    <p:sldId id="421" r:id="rId11"/>
    <p:sldId id="395" r:id="rId12"/>
    <p:sldId id="396" r:id="rId13"/>
    <p:sldId id="397" r:id="rId14"/>
    <p:sldId id="398" r:id="rId15"/>
    <p:sldId id="419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408" r:id="rId26"/>
    <p:sldId id="409" r:id="rId27"/>
    <p:sldId id="410" r:id="rId28"/>
    <p:sldId id="411" r:id="rId29"/>
    <p:sldId id="412" r:id="rId30"/>
    <p:sldId id="413" r:id="rId31"/>
    <p:sldId id="414" r:id="rId32"/>
    <p:sldId id="415" r:id="rId33"/>
    <p:sldId id="416" r:id="rId34"/>
    <p:sldId id="417" r:id="rId35"/>
    <p:sldId id="386" r:id="rId36"/>
    <p:sldId id="385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77619"/>
  </p:normalViewPr>
  <p:slideViewPr>
    <p:cSldViewPr snapToGrid="0">
      <p:cViewPr varScale="1">
        <p:scale>
          <a:sx n="98" d="100"/>
          <a:sy n="98" d="100"/>
        </p:scale>
        <p:origin x="64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2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146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b="1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031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Specifically, if the compiler is allowed to reorder the evaluation of operators, it may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able to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produce slightly faster code for expression evaluation.</a:t>
            </a:r>
          </a:p>
          <a:p>
            <a:pPr eaLnBrk="1" hangingPunct="1"/>
            <a:endParaRPr lang="zh-CN" altLang="en-US" b="1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159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b="1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380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advantages to referentially transparent programs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semantics of such programs is much easier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understand</a:t>
            </a:r>
          </a:p>
          <a:p>
            <a:pPr eaLnBrk="1" hangingPunct="1"/>
            <a:endParaRPr lang="zh-CN" altLang="en-US" b="1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111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b="1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933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b="1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223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b="1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436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FF0000"/>
                </a:solidFill>
                <a:ea typeface="+mn-ea"/>
              </a:rPr>
              <a:t>合理地重载可以帮助改善程序的可读性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15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b="1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794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FF0000"/>
                </a:solidFill>
                <a:ea typeface="+mn-ea"/>
              </a:rPr>
              <a:t>可靠性与灵活性之间的权衡</a:t>
            </a:r>
            <a:endParaRPr lang="en-US" altLang="zh-CN" b="1" dirty="0">
              <a:solidFill>
                <a:srgbClr val="FF0000"/>
              </a:solidFill>
              <a:ea typeface="+mn-ea"/>
            </a:endParaRPr>
          </a:p>
          <a:p>
            <a:pPr eaLnBrk="1" hangingPunct="1"/>
            <a:endParaRPr lang="en-US" altLang="zh-CN" b="1" dirty="0">
              <a:solidFill>
                <a:srgbClr val="FF0000"/>
              </a:solidFill>
              <a:ea typeface="+mn-ea"/>
            </a:endParaRPr>
          </a:p>
          <a:p>
            <a:pPr eaLnBrk="1" hangingPunct="1"/>
            <a:r>
              <a:rPr lang="zh-CN" altLang="en-US" b="1" dirty="0">
                <a:solidFill>
                  <a:srgbClr val="FF0000"/>
                </a:solidFill>
                <a:ea typeface="+mn-ea"/>
              </a:rPr>
              <a:t>太多强制转换会造成危害，并付出代价</a:t>
            </a:r>
            <a:endParaRPr lang="en-US" altLang="zh-CN" b="1" dirty="0">
              <a:solidFill>
                <a:srgbClr val="FF0000"/>
              </a:solidFill>
              <a:ea typeface="+mn-ea"/>
            </a:endParaRPr>
          </a:p>
          <a:p>
            <a:pPr eaLnBrk="1" hangingPunct="1"/>
            <a:endParaRPr lang="en-US" altLang="zh-CN" b="1" dirty="0">
              <a:solidFill>
                <a:srgbClr val="FF0000"/>
              </a:solidFill>
              <a:ea typeface="+mn-ea"/>
            </a:endParaRPr>
          </a:p>
          <a:p>
            <a:pPr eaLnBrk="1" hangingPunct="1"/>
            <a:r>
              <a:rPr lang="zh-CN" altLang="en-US" b="1" dirty="0">
                <a:solidFill>
                  <a:srgbClr val="FF0000"/>
                </a:solidFill>
                <a:ea typeface="+mn-ea"/>
              </a:rPr>
              <a:t>（强制转换策略的代价很高，因为必须在运行时进行类型检查和转换）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416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b="1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4461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b="1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929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b="1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5609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b="1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4382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b="1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901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F0000"/>
                </a:solidFill>
                <a:ea typeface="+mn-ea"/>
              </a:rPr>
              <a:t>Ada </a:t>
            </a: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  <a:ea typeface="+mn-ea"/>
              </a:rPr>
              <a:t>and then</a:t>
            </a:r>
            <a:endParaRPr lang="zh-CN" altLang="en-US" b="1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9885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b="1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9470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b="1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6007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b="1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27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4527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b="1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0781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b="1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351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b="1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2605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b="1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6233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C</a:t>
            </a:r>
            <a:r>
              <a:rPr lang="zh-CN" altLang="en-US" dirty="0">
                <a:latin typeface="Arial" panose="020B0604020202020204" pitchFamily="34" charset="0"/>
              </a:rPr>
              <a:t>语言中的赋值语句，函数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语法生成树、前缀、后缀表达式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函数的定义域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积极</a:t>
            </a:r>
            <a:r>
              <a:rPr lang="en-US" altLang="zh-CN" dirty="0">
                <a:latin typeface="Arial" panose="020B0604020202020204" pitchFamily="34" charset="0"/>
              </a:rPr>
              <a:t>/</a:t>
            </a:r>
            <a:r>
              <a:rPr lang="zh-CN" altLang="en-US" dirty="0">
                <a:latin typeface="Arial" panose="020B0604020202020204" pitchFamily="34" charset="0"/>
              </a:rPr>
              <a:t>惰性求值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endParaRPr lang="zh-CN" altLang="en-US" b="1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6946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9435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51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226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b="1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b="1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434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b="1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394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replacement of the recursion by a form of implied iteration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857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矩形 6"/>
          <p:cNvSpPr>
            <a:spLocks noChangeArrowheads="1"/>
          </p:cNvSpPr>
          <p:nvPr/>
        </p:nvSpPr>
        <p:spPr bwMode="auto">
          <a:xfrm>
            <a:off x="6097" y="4555077"/>
            <a:ext cx="12185902" cy="2287682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590">
              <a:solidFill>
                <a:srgbClr val="FFFFFF"/>
              </a:solidFill>
            </a:endParaRPr>
          </a:p>
        </p:txBody>
      </p:sp>
      <p:sp>
        <p:nvSpPr>
          <p:cNvPr id="2056" name="文本框 58"/>
          <p:cNvSpPr txBox="1">
            <a:spLocks noChangeArrowheads="1"/>
          </p:cNvSpPr>
          <p:nvPr/>
        </p:nvSpPr>
        <p:spPr bwMode="auto">
          <a:xfrm>
            <a:off x="394660" y="1697964"/>
            <a:ext cx="11402664" cy="842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875" b="1" dirty="0">
                <a:solidFill>
                  <a:srgbClr val="9A0000"/>
                </a:solidFill>
                <a:latin typeface="微软雅黑" panose="020B0503020204020204" charset="-122"/>
                <a:ea typeface="微软雅黑" panose="020B0503020204020204" charset="-122"/>
              </a:rPr>
              <a:t>程序设计语言概论</a:t>
            </a:r>
            <a:endParaRPr lang="en-US" altLang="zh-CN" sz="4875" b="1" dirty="0">
              <a:solidFill>
                <a:srgbClr val="9A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" y="397957"/>
            <a:ext cx="2908610" cy="8169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42556" y="3118982"/>
            <a:ext cx="6706870" cy="50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710" b="1" dirty="0">
                <a:solidFill>
                  <a:srgbClr val="9A0000"/>
                </a:solidFill>
                <a:latin typeface="微软雅黑" panose="020B0503020204020204" charset="-122"/>
                <a:ea typeface="微软雅黑" panose="020B0503020204020204" charset="-122"/>
              </a:rPr>
              <a:t>Concepts of Programming Languages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361309" y="4555077"/>
            <a:ext cx="4221091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4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马秀莉</a:t>
            </a:r>
            <a:r>
              <a:rPr lang="en-US" altLang="zh-CN" sz="244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44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xlma@pku.edu.cn</a:t>
            </a:r>
            <a:endParaRPr lang="en-US" altLang="zh-CN" sz="24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zh-CN" altLang="en-US" sz="24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6"/>
    </mc:Choice>
    <mc:Fallback xmlns="">
      <p:transition spd="slow" advTm="1096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52927"/>
            <a:ext cx="1103947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if</a:t>
            </a:r>
            <a:r>
              <a:rPr lang="zh-CN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语句的</a:t>
            </a:r>
            <a:r>
              <a:rPr lang="en-US" altLang="zh-CN" sz="32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BNF</a:t>
            </a:r>
            <a:endParaRPr lang="zh-CN" altLang="en-US" sz="32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06D397-3C91-2CA4-7847-88F89EEC9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550" y="4546963"/>
            <a:ext cx="8470900" cy="533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651279-62D8-4E07-83F8-598463457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233" y="1719580"/>
            <a:ext cx="83058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7430" y="1298250"/>
            <a:ext cx="10645569" cy="5530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在求解算术表达式的值时，操作符的优先级规则定义了具有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cs typeface="Microsoft Sans Serif" panose="020B0604020202020204" pitchFamily="34" charset="0"/>
              </a:rPr>
              <a:t>不同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优先级的“相邻的”操作符的计算先后顺序</a:t>
            </a:r>
            <a:endParaRPr lang="en-US" altLang="zh-CN" sz="2400" dirty="0">
              <a:latin typeface="+mn-ea"/>
              <a:cs typeface="Microsoft Sans Serif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“相邻的”意味着它们最多被一个操作数分隔</a:t>
            </a:r>
          </a:p>
          <a:p>
            <a:pPr marL="342900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典型的优先级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括号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**（如果语言支持的话）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一元操作符（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postfix++,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 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--,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 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prefix++,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 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--, unary+,-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）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*，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/, %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binary+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，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-</a:t>
            </a:r>
          </a:p>
          <a:p>
            <a:pPr marL="342900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endParaRPr lang="en-US" altLang="zh-CN" sz="2400" b="1" dirty="0">
              <a:solidFill>
                <a:srgbClr val="8B0012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2157098-9956-BB48-8FDC-73E3DEEBF0F0}"/>
              </a:ext>
            </a:extLst>
          </p:cNvPr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算术操作符的优先级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59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7430" y="1298250"/>
            <a:ext cx="10645569" cy="5915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在求解算术表达式的值时，操作符的结合性规则定义了具有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cs typeface="Microsoft Sans Serif" panose="020B0604020202020204" pitchFamily="34" charset="0"/>
              </a:rPr>
              <a:t>相同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优先级的相邻的操作符的求值顺序</a:t>
            </a:r>
            <a:endParaRPr lang="en-US" altLang="zh-CN" sz="2400" dirty="0">
              <a:latin typeface="+mn-ea"/>
              <a:cs typeface="Microsoft Sans Serif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典型的结合规则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左结合（从左往右，除了**，它是从右至左的）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有时一元操作符是从右至左结合的</a:t>
            </a:r>
            <a:endParaRPr lang="en-US" altLang="zh-CN" sz="2200" dirty="0">
              <a:latin typeface="+mn-ea"/>
              <a:cs typeface="Microsoft Sans Serif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括号可改变运算的优先级和结合规则</a:t>
            </a:r>
            <a:endParaRPr lang="en-US" altLang="zh-CN" sz="2200" dirty="0">
              <a:latin typeface="+mn-ea"/>
              <a:cs typeface="Microsoft Sans Serif" panose="020B0604020202020204" pitchFamily="34" charset="0"/>
            </a:endParaRPr>
          </a:p>
          <a:p>
            <a:pPr marL="342900" lvl="1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APL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不一样：所有的操作符都具有相同的优先级，所有的操作符都是从右至左结合的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endParaRPr lang="zh-CN" altLang="en-US" sz="2200" dirty="0">
              <a:latin typeface="+mn-ea"/>
              <a:cs typeface="Microsoft Sans Serif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endParaRPr lang="en-US" altLang="zh-CN" sz="2400" b="1" dirty="0">
              <a:solidFill>
                <a:srgbClr val="8B0012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2157098-9956-BB48-8FDC-73E3DEEBF0F0}"/>
              </a:ext>
            </a:extLst>
          </p:cNvPr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算术操作符的结合性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26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8918" y="1111576"/>
            <a:ext cx="1160508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操作数的求值过程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变量：从内存中取得值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常量：有时从内存中取得，有时常量就在机器语言的指令中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括号表达式：首先计算其中的操作数和操作符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函数引用：求值的顺序非常关键</a:t>
            </a:r>
            <a:endParaRPr lang="en-US" altLang="zh-CN" sz="2200" dirty="0">
              <a:latin typeface="+mn-ea"/>
              <a:cs typeface="Microsoft Sans Serif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函数副作用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——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函数在返回计算结果的同时，还改变了某个参数或非局部变量的值</a:t>
            </a:r>
            <a:endParaRPr lang="en-US" altLang="zh-CN" sz="2200" dirty="0">
              <a:latin typeface="+mn-ea"/>
              <a:cs typeface="Microsoft Sans Serif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例如，当一个表达式中引用的函数改变了表达式中的另一个操作数时</a:t>
            </a:r>
            <a:endParaRPr lang="en-US" altLang="zh-CN" sz="2200" dirty="0">
              <a:latin typeface="+mn-ea"/>
              <a:cs typeface="Microsoft Sans Serif" panose="020B0604020202020204" pitchFamily="34" charset="0"/>
            </a:endParaRPr>
          </a:p>
          <a:p>
            <a:pPr lvl="2"/>
            <a:r>
              <a:rPr lang="en-US" altLang="zh-CN" sz="2000" dirty="0">
                <a:latin typeface="+mn-ea"/>
                <a:cs typeface="Microsoft Sans Serif" panose="020B0604020202020204" pitchFamily="34" charset="0"/>
              </a:rPr>
              <a:t>a = 10;</a:t>
            </a:r>
          </a:p>
          <a:p>
            <a:pPr lvl="2"/>
            <a:r>
              <a:rPr lang="en-US" altLang="zh-CN" sz="2000" dirty="0">
                <a:latin typeface="+mn-ea"/>
                <a:cs typeface="Microsoft Sans Serif" panose="020B0604020202020204" pitchFamily="34" charset="0"/>
              </a:rPr>
              <a:t>b = a + fun(&amp;a);  </a:t>
            </a:r>
          </a:p>
          <a:p>
            <a:pPr lvl="2"/>
            <a:r>
              <a:rPr lang="en-US" altLang="zh-CN" sz="2000" dirty="0">
                <a:latin typeface="+mn-ea"/>
                <a:cs typeface="Microsoft Sans Serif" panose="020B0604020202020204" pitchFamily="34" charset="0"/>
              </a:rPr>
              <a:t>/* </a:t>
            </a:r>
            <a:r>
              <a:rPr lang="zh-CN" altLang="en-US" sz="2000" dirty="0">
                <a:latin typeface="+mn-ea"/>
                <a:cs typeface="Microsoft Sans Serif" panose="020B0604020202020204" pitchFamily="34" charset="0"/>
              </a:rPr>
              <a:t>假设该函数会改变其参数 *</a:t>
            </a:r>
            <a:r>
              <a:rPr lang="en-US" altLang="zh-CN" sz="2000" dirty="0">
                <a:latin typeface="+mn-ea"/>
                <a:cs typeface="Microsoft Sans Serif" panose="020B0604020202020204" pitchFamily="34" charset="0"/>
              </a:rPr>
              <a:t>/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2157098-9956-BB48-8FDC-73E3DEEBF0F0}"/>
              </a:ext>
            </a:extLst>
          </p:cNvPr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操作数的求值顺序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3C93A-0374-564B-97E8-E98492EB34B3}"/>
              </a:ext>
            </a:extLst>
          </p:cNvPr>
          <p:cNvSpPr txBox="1"/>
          <p:nvPr/>
        </p:nvSpPr>
        <p:spPr>
          <a:xfrm>
            <a:off x="5105339" y="5007760"/>
            <a:ext cx="15696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int fun(int *p){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int q= *p;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*p=20;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return q;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91F04F-F40E-A446-A4DE-E490FC105A1B}"/>
              </a:ext>
            </a:extLst>
          </p:cNvPr>
          <p:cNvSpPr txBox="1"/>
          <p:nvPr/>
        </p:nvSpPr>
        <p:spPr>
          <a:xfrm>
            <a:off x="8039100" y="4897227"/>
            <a:ext cx="259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a = 5;</a:t>
            </a:r>
          </a:p>
          <a:p>
            <a:r>
              <a:rPr lang="en-US" dirty="0"/>
              <a:t>int fun1() {</a:t>
            </a:r>
          </a:p>
          <a:p>
            <a:r>
              <a:rPr lang="en-US" dirty="0"/>
              <a:t>	a = 17;</a:t>
            </a:r>
          </a:p>
          <a:p>
            <a:r>
              <a:rPr lang="en-US" dirty="0"/>
              <a:t>	return 3;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main() {</a:t>
            </a:r>
          </a:p>
          <a:p>
            <a:r>
              <a:rPr lang="en-US" dirty="0"/>
              <a:t>	a = a + fun1(); }</a:t>
            </a:r>
          </a:p>
        </p:txBody>
      </p:sp>
    </p:spTree>
    <p:extLst>
      <p:ext uri="{BB962C8B-B14F-4D97-AF65-F5344CB8AC3E}">
        <p14:creationId xmlns:p14="http://schemas.microsoft.com/office/powerpoint/2010/main" val="196194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8918" y="1175076"/>
            <a:ext cx="11605083" cy="5572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解决副作用的两种可能的方法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在语言定义中禁止函数的副作用</a:t>
            </a:r>
          </a:p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函数中不允许双向参数</a:t>
            </a:r>
          </a:p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函数中禁止引用非局部变量</a:t>
            </a:r>
          </a:p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优点：它确实有效</a:t>
            </a:r>
          </a:p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缺点：程序员希望能灵活使用双向参数和引用非局部变量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在语言定义中要求操作数的求值顺序是固定的</a:t>
            </a:r>
          </a:p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缺点：限制了编译器做某些优化</a:t>
            </a:r>
            <a:endParaRPr lang="en-US" altLang="zh-CN" sz="2200" dirty="0">
              <a:latin typeface="+mn-ea"/>
              <a:cs typeface="Microsoft Sans Serif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引用透明（</a:t>
            </a: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referential transparency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）</a:t>
            </a:r>
          </a:p>
          <a:p>
            <a:pPr lvl="1">
              <a:lnSpc>
                <a:spcPct val="150000"/>
              </a:lnSpc>
              <a:buClr>
                <a:schemeClr val="accent5"/>
              </a:buClr>
            </a:pPr>
            <a:endParaRPr lang="zh-CN" altLang="en-US" sz="2200" dirty="0">
              <a:latin typeface="+mn-ea"/>
              <a:cs typeface="Microsoft Sans Serif" panose="020B0604020202020204" pitchFamily="34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2157098-9956-BB48-8FDC-73E3DEEBF0F0}"/>
              </a:ext>
            </a:extLst>
          </p:cNvPr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副作用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41757F-F294-0445-9D5C-C7B42AF80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401" y="5517433"/>
            <a:ext cx="5562600" cy="89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7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8918" y="1175076"/>
            <a:ext cx="11605083" cy="5064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一个程序，如果任意两个具有相同值的表达式可以相互替换，而不影响程序的行为</a:t>
            </a:r>
            <a:endParaRPr lang="en-US" altLang="zh-CN" sz="2400" dirty="0">
              <a:latin typeface="+mn-ea"/>
              <a:cs typeface="Microsoft Sans Serif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函数式程序设计语言与命令式程序设计语言的对比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函数式程序设计语言</a:t>
            </a:r>
          </a:p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设计目标是尽可能模拟数学函数</a:t>
            </a:r>
          </a:p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纯函数式语言没有变量和赋值语句</a:t>
            </a:r>
          </a:p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rgbClr val="C00000"/>
                </a:solidFill>
                <a:latin typeface="+mn-ea"/>
                <a:cs typeface="Microsoft Sans Serif" panose="020B0604020202020204" pitchFamily="34" charset="0"/>
              </a:rPr>
              <a:t>当给定同样的参数的时候，函数的执行总是产生同样的结果</a:t>
            </a:r>
            <a:endParaRPr lang="en-US" altLang="zh-CN" sz="2200" dirty="0">
              <a:solidFill>
                <a:srgbClr val="C00000"/>
              </a:solidFill>
              <a:latin typeface="+mn-ea"/>
              <a:cs typeface="Microsoft Sans Serif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语义简单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命令式程序设计语言需要考虑变量、状态（编译器来配合中间结果的存储）</a:t>
            </a:r>
          </a:p>
          <a:p>
            <a:pPr lvl="2">
              <a:lnSpc>
                <a:spcPct val="150000"/>
              </a:lnSpc>
              <a:buClr>
                <a:schemeClr val="accent2"/>
              </a:buClr>
            </a:pPr>
            <a:endParaRPr lang="en-US" altLang="zh-CN" sz="2200" dirty="0">
              <a:latin typeface="+mn-ea"/>
              <a:cs typeface="Microsoft Sans Serif" panose="020B0604020202020204" pitchFamily="34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2157098-9956-BB48-8FDC-73E3DEEBF0F0}"/>
              </a:ext>
            </a:extLst>
          </p:cNvPr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引用透明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44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2157098-9956-BB48-8FDC-73E3DEEBF0F0}"/>
              </a:ext>
            </a:extLst>
          </p:cNvPr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参数传递的语义模型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20305412-1921-C847-88D9-2B7433E7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1443038"/>
            <a:ext cx="7353300" cy="458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27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2157098-9956-BB48-8FDC-73E3DEEBF0F0}"/>
              </a:ext>
            </a:extLst>
          </p:cNvPr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参数传递方法的实现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7422E9DD-E5DF-2B41-8A79-BBF034F34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39891" y="1485900"/>
            <a:ext cx="7512217" cy="511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13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8918" y="1175076"/>
            <a:ext cx="1160508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重载</a:t>
            </a: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——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运算符的多种用法</a:t>
            </a:r>
            <a:endParaRPr lang="en-US" altLang="zh-CN" sz="2400" dirty="0">
              <a:latin typeface="+mn-ea"/>
              <a:cs typeface="Microsoft Sans Serif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有些操作符的重载很常见，合理的重载可以</a:t>
            </a:r>
            <a:r>
              <a:rPr lang="zh-CN" altLang="en-US" sz="2200" dirty="0">
                <a:solidFill>
                  <a:srgbClr val="C00000"/>
                </a:solidFill>
                <a:latin typeface="+mn-ea"/>
                <a:cs typeface="Microsoft Sans Serif" panose="020B0604020202020204" pitchFamily="34" charset="0"/>
              </a:rPr>
              <a:t>提高可读性</a:t>
            </a:r>
          </a:p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例如：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+ 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可以同时用于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int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和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float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；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	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*用于定义整个数组的乘法</a:t>
            </a:r>
            <a:endParaRPr lang="en-US" altLang="zh-CN" sz="2200" dirty="0">
              <a:latin typeface="+mn-ea"/>
              <a:cs typeface="Microsoft Sans Serif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而有些重载可能导致潜在的隐患</a:t>
            </a:r>
          </a:p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例如：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C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和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C++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中的 * （指针和乘法），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&amp;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（逻辑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AND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和取地址），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-</a:t>
            </a:r>
            <a:endParaRPr lang="zh-CN" altLang="en-US" sz="2200" dirty="0">
              <a:latin typeface="+mn-ea"/>
              <a:cs typeface="Microsoft Sans Serif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编译器无法检测错误（缺少操作数的错误难以检测）</a:t>
            </a:r>
          </a:p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用户可能定义无意义的操作</a:t>
            </a:r>
            <a:endParaRPr lang="en-US" altLang="zh-CN" sz="2200" dirty="0">
              <a:latin typeface="+mn-ea"/>
              <a:cs typeface="Microsoft Sans Serif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rgbClr val="C00000"/>
                </a:solidFill>
                <a:latin typeface="+mn-ea"/>
                <a:cs typeface="Microsoft Sans Serif" panose="020B0604020202020204" pitchFamily="34" charset="0"/>
              </a:rPr>
              <a:t>降低了可读性</a:t>
            </a:r>
          </a:p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能够通过引入新的符号来解决（例如：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Pascal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中的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div——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整数除）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2157098-9956-BB48-8FDC-73E3DEEBF0F0}"/>
              </a:ext>
            </a:extLst>
          </p:cNvPr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重载操作符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94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8918" y="1175076"/>
            <a:ext cx="1160508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收缩转换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将一个对象转换成另一种类型，该类型取值范围比原类型的小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例如：从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double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到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float 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（不安全）</a:t>
            </a:r>
            <a:endParaRPr lang="en-US" altLang="zh-CN" sz="2200" dirty="0">
              <a:latin typeface="+mn-ea"/>
              <a:cs typeface="Microsoft Sans Serif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拓宽转换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将一个对象转换成另一个类型，该类型至少能包括所有原有类型的值的近似值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例如：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int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到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float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（通常安全，但可能降低精度）</a:t>
            </a:r>
            <a:endParaRPr lang="en-US" altLang="zh-CN" sz="2200" dirty="0">
              <a:latin typeface="+mn-ea"/>
              <a:cs typeface="Microsoft Sans Serif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混合模式表达式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同一操作符含有不同类型操作数的表达式</a:t>
            </a:r>
          </a:p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endParaRPr lang="en-US" altLang="zh-CN" sz="2200" dirty="0">
              <a:latin typeface="+mn-ea"/>
              <a:cs typeface="Microsoft Sans Serif" panose="020B0604020202020204" pitchFamily="34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2157098-9956-BB48-8FDC-73E3DEEBF0F0}"/>
              </a:ext>
            </a:extLst>
          </p:cNvPr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类型转换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30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-18074" y="2208702"/>
            <a:ext cx="12210076" cy="2390929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12" tIns="60856" rIns="121712" bIns="60856" rtlCol="0" anchor="ctr"/>
          <a:lstStyle/>
          <a:p>
            <a:pPr algn="ctr"/>
            <a:endParaRPr lang="zh-CN" altLang="en-US" sz="2440" dirty="0">
              <a:ea typeface="微软雅黑" panose="020B0503020204020204" charset="-122"/>
            </a:endParaRPr>
          </a:p>
        </p:txBody>
      </p:sp>
      <p:sp>
        <p:nvSpPr>
          <p:cNvPr id="20" name="MH_Entry_1"/>
          <p:cNvSpPr/>
          <p:nvPr>
            <p:custDataLst>
              <p:tags r:id="rId2"/>
            </p:custDataLst>
          </p:nvPr>
        </p:nvSpPr>
        <p:spPr>
          <a:xfrm>
            <a:off x="1943100" y="2690338"/>
            <a:ext cx="8305800" cy="147732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 defTabSz="6381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i="1" dirty="0">
                <a:latin typeface="Tahoma" panose="020B0604030504040204" pitchFamily="34" charset="0"/>
              </a:rPr>
              <a:t>7   </a:t>
            </a:r>
            <a:r>
              <a:rPr lang="zh-CN" altLang="en-US" sz="4800" b="1" dirty="0">
                <a:latin typeface="Tahoma" panose="020B0604030504040204" pitchFamily="34" charset="0"/>
              </a:rPr>
              <a:t>表达式和赋值语句</a:t>
            </a:r>
            <a:endParaRPr lang="en-US" altLang="zh-CN" sz="4000" b="1" dirty="0">
              <a:latin typeface="Tahoma" panose="020B0604030504040204" pitchFamily="34" charset="0"/>
            </a:endParaRPr>
          </a:p>
          <a:p>
            <a:pPr algn="just" defTabSz="638175" fontAlgn="base">
              <a:spcBef>
                <a:spcPct val="0"/>
              </a:spcBef>
              <a:spcAft>
                <a:spcPct val="0"/>
              </a:spcAft>
            </a:pPr>
            <a:endParaRPr lang="zh-CN" altLang="en-US" sz="4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2"/>
    </mc:Choice>
    <mc:Fallback xmlns="">
      <p:transition spd="slow" advTm="156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8918" y="1175076"/>
            <a:ext cx="11605083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强制转换（</a:t>
            </a: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coercion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）（</a:t>
            </a: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implicit type conversion 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）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一种</a:t>
            </a:r>
            <a:r>
              <a:rPr lang="zh-CN" altLang="en-US" sz="2200" dirty="0">
                <a:solidFill>
                  <a:srgbClr val="C00000"/>
                </a:solidFill>
                <a:latin typeface="+mn-ea"/>
                <a:cs typeface="Microsoft Sans Serif" panose="020B0604020202020204" pitchFamily="34" charset="0"/>
              </a:rPr>
              <a:t>隐式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的由</a:t>
            </a:r>
            <a:r>
              <a:rPr lang="zh-CN" altLang="en-US" sz="2200" dirty="0">
                <a:solidFill>
                  <a:srgbClr val="FF0000"/>
                </a:solidFill>
                <a:latin typeface="+mn-ea"/>
                <a:cs typeface="Microsoft Sans Serif" panose="020B0604020202020204" pitchFamily="34" charset="0"/>
              </a:rPr>
              <a:t>编译器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执行的类型转换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将混合模式表达式中的操作数隐式地转换成相容的操作数</a:t>
            </a:r>
          </a:p>
          <a:p>
            <a:pPr marL="342900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强制转换的缺点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它们降低了编译器对于</a:t>
            </a:r>
            <a:r>
              <a:rPr lang="zh-CN" altLang="en-US" sz="2200" dirty="0">
                <a:solidFill>
                  <a:srgbClr val="C00000"/>
                </a:solidFill>
                <a:latin typeface="+mn-ea"/>
                <a:cs typeface="Microsoft Sans Serif" panose="020B0604020202020204" pitchFamily="34" charset="0"/>
              </a:rPr>
              <a:t>类型检测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的能力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在大多数语言中，所有的数值类型在表达式中是强制转换的，使用拓宽转换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在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Ada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中，几乎不允许表达式中有不同类型的操作对象，表达式中没有强制转换</a:t>
            </a:r>
            <a:endParaRPr lang="en-US" altLang="zh-CN" sz="2200" dirty="0">
              <a:latin typeface="+mn-ea"/>
              <a:cs typeface="Microsoft Sans Serif" panose="020B0604020202020204" pitchFamily="34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2157098-9956-BB48-8FDC-73E3DEEBF0F0}"/>
              </a:ext>
            </a:extLst>
          </p:cNvPr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类型转换</a:t>
            </a: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——</a:t>
            </a: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隐式转换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6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8918" y="1175076"/>
            <a:ext cx="11605083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solidFill>
                  <a:srgbClr val="C00000"/>
                </a:solidFill>
                <a:latin typeface="+mn-ea"/>
                <a:cs typeface="Microsoft Sans Serif" panose="020B0604020202020204" pitchFamily="34" charset="0"/>
              </a:rPr>
              <a:t>显式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类型转换（由程序员显示要求）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经常称为强行指派（</a:t>
            </a:r>
            <a:r>
              <a:rPr lang="en-US" altLang="zh-CN" sz="2200" i="1" dirty="0">
                <a:latin typeface="+mn-ea"/>
                <a:cs typeface="Microsoft Sans Serif" panose="020B0604020202020204" pitchFamily="34" charset="0"/>
              </a:rPr>
              <a:t>cast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）（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explicit type conversion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）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例如</a:t>
            </a:r>
          </a:p>
          <a:p>
            <a:pPr lvl="1">
              <a:lnSpc>
                <a:spcPct val="150000"/>
              </a:lnSpc>
              <a:buClr>
                <a:schemeClr val="accent5"/>
              </a:buClr>
            </a:pP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	C:	(int) angle </a:t>
            </a:r>
          </a:p>
          <a:p>
            <a:pPr lvl="1">
              <a:lnSpc>
                <a:spcPct val="150000"/>
              </a:lnSpc>
              <a:buClr>
                <a:schemeClr val="accent5"/>
              </a:buClr>
            </a:pP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	Ada:	FLOAT(INDEX)  -- INDEX 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为 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INTEGER 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类型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语法似函数调用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2157098-9956-BB48-8FDC-73E3DEEBF0F0}"/>
              </a:ext>
            </a:extLst>
          </p:cNvPr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类型转换</a:t>
            </a: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——</a:t>
            </a: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显式转换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71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8918" y="1175076"/>
            <a:ext cx="11605083" cy="3818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solidFill>
                  <a:srgbClr val="C00000"/>
                </a:solidFill>
                <a:latin typeface="+mn-ea"/>
                <a:cs typeface="Microsoft Sans Serif" panose="020B0604020202020204" pitchFamily="34" charset="0"/>
              </a:rPr>
              <a:t>表达式中的错误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导致的原因</a:t>
            </a:r>
          </a:p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算术的固有限制</a:t>
            </a:r>
          </a:p>
          <a:p>
            <a:pPr lvl="2">
              <a:lnSpc>
                <a:spcPct val="150000"/>
              </a:lnSpc>
              <a:buClr>
                <a:schemeClr val="accent2"/>
              </a:buClr>
            </a:pP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	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例如：除数为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0</a:t>
            </a:r>
          </a:p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计算机算术的限制</a:t>
            </a:r>
          </a:p>
          <a:p>
            <a:pPr lvl="2">
              <a:lnSpc>
                <a:spcPct val="150000"/>
              </a:lnSpc>
              <a:buClr>
                <a:schemeClr val="accent2"/>
              </a:buClr>
            </a:pP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	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例如：溢出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运行时错误，异常（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exception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）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2157098-9956-BB48-8FDC-73E3DEEBF0F0}"/>
              </a:ext>
            </a:extLst>
          </p:cNvPr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表达式求值过程中其他错误</a:t>
            </a:r>
          </a:p>
        </p:txBody>
      </p:sp>
    </p:spTree>
    <p:extLst>
      <p:ext uri="{BB962C8B-B14F-4D97-AF65-F5344CB8AC3E}">
        <p14:creationId xmlns:p14="http://schemas.microsoft.com/office/powerpoint/2010/main" val="214626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8918" y="1175076"/>
            <a:ext cx="11605083" cy="4325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solidFill>
                  <a:srgbClr val="C00000"/>
                </a:solidFill>
                <a:latin typeface="+mn-ea"/>
                <a:cs typeface="Microsoft Sans Serif" panose="020B0604020202020204" pitchFamily="34" charset="0"/>
              </a:rPr>
              <a:t>关系表达式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用于</a:t>
            </a:r>
            <a:r>
              <a:rPr lang="zh-CN" altLang="en-US" sz="2200" dirty="0">
                <a:solidFill>
                  <a:srgbClr val="C00000"/>
                </a:solidFill>
                <a:latin typeface="+mn-ea"/>
                <a:cs typeface="Microsoft Sans Serif" panose="020B0604020202020204" pitchFamily="34" charset="0"/>
              </a:rPr>
              <a:t>比较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两个操作数的值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使用关系操作符和多种操作数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计算结果为布尔值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操作符的表示符号在不同的语言中差别很大</a:t>
            </a:r>
          </a:p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!=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，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/=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，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.NE.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，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&lt;&gt;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，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#</a:t>
            </a:r>
          </a:p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===, !==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 （不进行强制类型转换）</a:t>
            </a:r>
            <a:endParaRPr lang="en-US" altLang="zh-CN" sz="2200" dirty="0">
              <a:latin typeface="+mn-ea"/>
              <a:cs typeface="Microsoft Sans Serif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endParaRPr lang="zh-CN" altLang="en-US" sz="2200" dirty="0">
              <a:latin typeface="+mn-ea"/>
              <a:cs typeface="Microsoft Sans Serif" panose="020B0604020202020204" pitchFamily="34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2157098-9956-BB48-8FDC-73E3DEEBF0F0}"/>
              </a:ext>
            </a:extLst>
          </p:cNvPr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关系和布尔表达式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2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8918" y="1175076"/>
            <a:ext cx="11605083" cy="5541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solidFill>
                  <a:srgbClr val="C00000"/>
                </a:solidFill>
                <a:latin typeface="+mn-ea"/>
                <a:cs typeface="Microsoft Sans Serif" panose="020B0604020202020204" pitchFamily="34" charset="0"/>
              </a:rPr>
              <a:t>布尔表达式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用于</a:t>
            </a:r>
            <a:r>
              <a:rPr lang="zh-CN" altLang="en-US" sz="2200" dirty="0">
                <a:solidFill>
                  <a:srgbClr val="C00000"/>
                </a:solidFill>
                <a:latin typeface="+mn-ea"/>
                <a:cs typeface="Microsoft Sans Serif" panose="020B0604020202020204" pitchFamily="34" charset="0"/>
              </a:rPr>
              <a:t>比较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两个操作数的值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操作数是布尔类型，结果也是布尔类型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操作符</a:t>
            </a:r>
          </a:p>
          <a:p>
            <a:pPr lvl="2"/>
            <a:endParaRPr lang="zh-CN" altLang="en-US" sz="1100" b="1" dirty="0"/>
          </a:p>
          <a:p>
            <a:pPr lvl="2"/>
            <a:endParaRPr lang="zh-CN" altLang="en-US" sz="1100" b="1" dirty="0"/>
          </a:p>
          <a:p>
            <a:pPr lvl="2"/>
            <a:endParaRPr lang="en-US" altLang="zh-CN" sz="1100" b="1" dirty="0"/>
          </a:p>
          <a:p>
            <a:pPr lvl="2"/>
            <a:endParaRPr lang="en-US" altLang="zh-CN" sz="1100" b="1" dirty="0"/>
          </a:p>
          <a:p>
            <a:pPr lvl="2"/>
            <a:endParaRPr lang="zh-CN" altLang="en-US" sz="1100" b="1" dirty="0"/>
          </a:p>
          <a:p>
            <a:pPr lvl="2"/>
            <a:endParaRPr lang="zh-CN" altLang="en-US" sz="1100" b="1" dirty="0"/>
          </a:p>
          <a:p>
            <a:pPr lvl="2"/>
            <a:endParaRPr lang="zh-CN" altLang="en-US" sz="1100" b="1" dirty="0"/>
          </a:p>
          <a:p>
            <a:pPr lvl="2"/>
            <a:endParaRPr lang="zh-CN" altLang="en-US" sz="1100" b="1" dirty="0"/>
          </a:p>
          <a:p>
            <a:pPr lvl="1"/>
            <a:endParaRPr lang="zh-CN" altLang="en-US" sz="1200" b="1" dirty="0"/>
          </a:p>
          <a:p>
            <a:pPr lvl="1"/>
            <a:endParaRPr lang="zh-CN" altLang="en-US" sz="1200" b="1" dirty="0"/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C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没有布尔类型</a:t>
            </a:r>
          </a:p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它使用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int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，用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0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表示假，非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0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表示真</a:t>
            </a:r>
          </a:p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C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表达式的一个奇怪的特性：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a&lt;b&lt;c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是一个合法的表达式，但结果未必是所期望的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2157098-9956-BB48-8FDC-73E3DEEBF0F0}"/>
              </a:ext>
            </a:extLst>
          </p:cNvPr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关系和布尔表达式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aphicFrame>
        <p:nvGraphicFramePr>
          <p:cNvPr id="8" name="Group 4">
            <a:extLst>
              <a:ext uri="{FF2B5EF4-FFF2-40B4-BE49-F238E27FC236}">
                <a16:creationId xmlns:a16="http://schemas.microsoft.com/office/drawing/2014/main" id="{AB038573-83A2-3A4B-972E-1B99B29C3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06607"/>
              </p:ext>
            </p:extLst>
          </p:nvPr>
        </p:nvGraphicFramePr>
        <p:xfrm>
          <a:off x="4511674" y="3127375"/>
          <a:ext cx="5267326" cy="1981200"/>
        </p:xfrm>
        <a:graphic>
          <a:graphicData uri="http://schemas.openxmlformats.org/drawingml/2006/table">
            <a:tbl>
              <a:tblPr/>
              <a:tblGrid>
                <a:gridCol w="1316455">
                  <a:extLst>
                    <a:ext uri="{9D8B030D-6E8A-4147-A177-3AD203B41FA5}">
                      <a16:colId xmlns:a16="http://schemas.microsoft.com/office/drawing/2014/main" val="3272040416"/>
                    </a:ext>
                  </a:extLst>
                </a:gridCol>
                <a:gridCol w="1316454">
                  <a:extLst>
                    <a:ext uri="{9D8B030D-6E8A-4147-A177-3AD203B41FA5}">
                      <a16:colId xmlns:a16="http://schemas.microsoft.com/office/drawing/2014/main" val="1992337080"/>
                    </a:ext>
                  </a:extLst>
                </a:gridCol>
                <a:gridCol w="1148517">
                  <a:extLst>
                    <a:ext uri="{9D8B030D-6E8A-4147-A177-3AD203B41FA5}">
                      <a16:colId xmlns:a16="http://schemas.microsoft.com/office/drawing/2014/main" val="135635504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717064321"/>
                    </a:ext>
                  </a:extLst>
                </a:gridCol>
              </a:tblGrid>
              <a:tr h="39052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Fortran77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Fortran90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090726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.AND.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601499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.OR.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951161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.NOT.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379514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xor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341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63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8918" y="1175076"/>
            <a:ext cx="11605083" cy="521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基于</a:t>
            </a: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C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的语言中，各种操作符的优先级</a:t>
            </a:r>
          </a:p>
          <a:p>
            <a:pPr marL="914400" lvl="3">
              <a:lnSpc>
                <a:spcPct val="130000"/>
              </a:lnSpc>
              <a:buClr>
                <a:srgbClr val="8B0012"/>
              </a:buClr>
            </a:pPr>
            <a:r>
              <a:rPr lang="en-US" altLang="zh-CN" sz="2000" dirty="0">
                <a:latin typeface="+mn-ea"/>
                <a:cs typeface="Microsoft Sans Serif" panose="020B0604020202020204" pitchFamily="34" charset="0"/>
              </a:rPr>
              <a:t>postfix ++, --</a:t>
            </a:r>
          </a:p>
          <a:p>
            <a:pPr marL="914400" lvl="3">
              <a:lnSpc>
                <a:spcPct val="130000"/>
              </a:lnSpc>
              <a:buClr>
                <a:srgbClr val="8B0012"/>
              </a:buClr>
            </a:pPr>
            <a:r>
              <a:rPr lang="en-US" altLang="zh-CN" sz="2000" dirty="0">
                <a:latin typeface="+mn-ea"/>
                <a:cs typeface="Microsoft Sans Serif" panose="020B0604020202020204" pitchFamily="34" charset="0"/>
              </a:rPr>
              <a:t>unary +, -,</a:t>
            </a:r>
            <a:r>
              <a:rPr lang="zh-CN" altLang="en-US" sz="2000" dirty="0">
                <a:latin typeface="+mn-ea"/>
                <a:cs typeface="Microsoft Sans Serif" panose="020B0604020202020204" pitchFamily="34" charset="0"/>
              </a:rPr>
              <a:t> </a:t>
            </a:r>
            <a:r>
              <a:rPr lang="en-US" altLang="zh-CN" sz="2000" dirty="0">
                <a:latin typeface="+mn-ea"/>
                <a:cs typeface="Microsoft Sans Serif" panose="020B0604020202020204" pitchFamily="34" charset="0"/>
              </a:rPr>
              <a:t>prefix ++, --, !</a:t>
            </a:r>
          </a:p>
          <a:p>
            <a:pPr marL="914400" lvl="3">
              <a:lnSpc>
                <a:spcPct val="130000"/>
              </a:lnSpc>
              <a:buClr>
                <a:srgbClr val="8B0012"/>
              </a:buClr>
            </a:pPr>
            <a:r>
              <a:rPr lang="en-US" altLang="zh-CN" sz="2000" dirty="0">
                <a:latin typeface="+mn-ea"/>
                <a:cs typeface="Microsoft Sans Serif" panose="020B0604020202020204" pitchFamily="34" charset="0"/>
              </a:rPr>
              <a:t>*,</a:t>
            </a:r>
            <a:r>
              <a:rPr lang="zh-CN" altLang="en-US" sz="2000" dirty="0">
                <a:latin typeface="+mn-ea"/>
                <a:cs typeface="Microsoft Sans Serif" panose="020B0604020202020204" pitchFamily="34" charset="0"/>
              </a:rPr>
              <a:t> </a:t>
            </a:r>
            <a:r>
              <a:rPr lang="en-US" altLang="zh-CN" sz="2000" dirty="0">
                <a:latin typeface="+mn-ea"/>
                <a:cs typeface="Microsoft Sans Serif" panose="020B0604020202020204" pitchFamily="34" charset="0"/>
              </a:rPr>
              <a:t>/,</a:t>
            </a:r>
            <a:r>
              <a:rPr lang="zh-CN" altLang="en-US" sz="2000" dirty="0">
                <a:latin typeface="+mn-ea"/>
                <a:cs typeface="Microsoft Sans Serif" panose="020B0604020202020204" pitchFamily="34" charset="0"/>
              </a:rPr>
              <a:t> </a:t>
            </a:r>
            <a:r>
              <a:rPr lang="en-US" altLang="zh-CN" sz="2000" dirty="0">
                <a:latin typeface="+mn-ea"/>
                <a:cs typeface="Microsoft Sans Serif" panose="020B0604020202020204" pitchFamily="34" charset="0"/>
              </a:rPr>
              <a:t>% </a:t>
            </a:r>
          </a:p>
          <a:p>
            <a:pPr marL="914400" lvl="3">
              <a:lnSpc>
                <a:spcPct val="130000"/>
              </a:lnSpc>
              <a:buClr>
                <a:srgbClr val="8B0012"/>
              </a:buClr>
            </a:pPr>
            <a:r>
              <a:rPr lang="en-US" altLang="zh-CN" sz="2000" dirty="0">
                <a:latin typeface="+mn-ea"/>
                <a:cs typeface="Microsoft Sans Serif" panose="020B0604020202020204" pitchFamily="34" charset="0"/>
              </a:rPr>
              <a:t>binary +, -</a:t>
            </a:r>
          </a:p>
          <a:p>
            <a:pPr marL="914400" lvl="3">
              <a:lnSpc>
                <a:spcPct val="130000"/>
              </a:lnSpc>
              <a:buClr>
                <a:srgbClr val="8B0012"/>
              </a:buClr>
            </a:pPr>
            <a:r>
              <a:rPr lang="en-US" altLang="zh-CN" sz="2000" dirty="0">
                <a:latin typeface="+mn-ea"/>
                <a:cs typeface="Microsoft Sans Serif" panose="020B0604020202020204" pitchFamily="34" charset="0"/>
              </a:rPr>
              <a:t>&lt;, &gt;, &lt;=, &gt;=</a:t>
            </a:r>
          </a:p>
          <a:p>
            <a:pPr marL="914400" lvl="3">
              <a:lnSpc>
                <a:spcPct val="130000"/>
              </a:lnSpc>
              <a:buClr>
                <a:srgbClr val="8B0012"/>
              </a:buClr>
            </a:pPr>
            <a:r>
              <a:rPr lang="en-US" altLang="zh-CN" sz="2000" dirty="0">
                <a:latin typeface="+mn-ea"/>
                <a:cs typeface="Microsoft Sans Serif" panose="020B0604020202020204" pitchFamily="34" charset="0"/>
              </a:rPr>
              <a:t>==, !=</a:t>
            </a:r>
          </a:p>
          <a:p>
            <a:pPr marL="914400" lvl="3">
              <a:lnSpc>
                <a:spcPct val="130000"/>
              </a:lnSpc>
              <a:buClr>
                <a:srgbClr val="8B0012"/>
              </a:buClr>
            </a:pPr>
            <a:r>
              <a:rPr lang="en-US" altLang="zh-CN" sz="2000" dirty="0">
                <a:latin typeface="+mn-ea"/>
                <a:cs typeface="Microsoft Sans Serif" panose="020B0604020202020204" pitchFamily="34" charset="0"/>
              </a:rPr>
              <a:t>&amp;&amp;</a:t>
            </a:r>
          </a:p>
          <a:p>
            <a:pPr marL="914400" lvl="3">
              <a:lnSpc>
                <a:spcPct val="130000"/>
              </a:lnSpc>
              <a:buClr>
                <a:srgbClr val="8B0012"/>
              </a:buClr>
            </a:pPr>
            <a:r>
              <a:rPr lang="en-US" altLang="zh-CN" sz="2000" dirty="0">
                <a:latin typeface="+mn-ea"/>
                <a:cs typeface="Microsoft Sans Serif" panose="020B0604020202020204" pitchFamily="34" charset="0"/>
              </a:rPr>
              <a:t>||</a:t>
            </a:r>
          </a:p>
          <a:p>
            <a:pPr marL="342900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C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，</a:t>
            </a: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C++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和</a:t>
            </a: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Java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有超过</a:t>
            </a: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40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个操作符，至少</a:t>
            </a: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14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种不同层次的优先级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endParaRPr lang="zh-CN" altLang="en-US" sz="2200" dirty="0">
              <a:latin typeface="+mn-ea"/>
              <a:cs typeface="Microsoft Sans Serif" panose="020B0604020202020204" pitchFamily="34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2157098-9956-BB48-8FDC-73E3DEEBF0F0}"/>
              </a:ext>
            </a:extLst>
          </p:cNvPr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关系和布尔表达式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35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8918" y="1175076"/>
            <a:ext cx="1160508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在没有计算完表达式中所有的操作数或操作符之前，确定表达式的结果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如，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(13*a) * (b/13–1)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，当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a=0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布尔表达式 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(a&gt;=0)&amp;&amp;(b&lt;10)</a:t>
            </a:r>
          </a:p>
          <a:p>
            <a:pPr marL="342900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假设</a:t>
            </a: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Java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不使用短路求值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问题：表的搜索，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out of range</a:t>
            </a:r>
          </a:p>
          <a:p>
            <a:pPr lvl="1"/>
            <a:r>
              <a:rPr lang="en-US" altLang="zh-CN" sz="2000" b="1" dirty="0"/>
              <a:t>	index = 1;</a:t>
            </a:r>
          </a:p>
          <a:p>
            <a:pPr lvl="1"/>
            <a:r>
              <a:rPr lang="en-US" altLang="zh-CN" sz="2000" b="1" dirty="0"/>
              <a:t>	while (index &lt;= length) &amp;&amp; (LIST[index] != value)</a:t>
            </a:r>
          </a:p>
          <a:p>
            <a:pPr lvl="1"/>
            <a:r>
              <a:rPr lang="en-US" altLang="zh-CN" sz="2000" b="1" dirty="0"/>
              <a:t>		index++;</a:t>
            </a:r>
          </a:p>
          <a:p>
            <a:pPr marL="342900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短路求值暴露了表达式中潜在的副作用问题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例如：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(a &gt; b) || ((b++) / 3)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2157098-9956-BB48-8FDC-73E3DEEBF0F0}"/>
              </a:ext>
            </a:extLst>
          </p:cNvPr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短路求值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05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8918" y="1175076"/>
            <a:ext cx="11605083" cy="5572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操作符的表示符号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=</a:t>
            </a:r>
          </a:p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FORTRAN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，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BASIC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，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PL/I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，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C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，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C++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，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Java</a:t>
            </a:r>
          </a:p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如果其被重载用于相等的关系操作符时，就不那么好了</a:t>
            </a:r>
          </a:p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例如（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PL/I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）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A=B=C		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注意与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C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的差别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:=					ALGOLS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，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Pascal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，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Ada</a:t>
            </a:r>
          </a:p>
          <a:p>
            <a:pPr marL="342900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隐式 </a:t>
            </a:r>
            <a:endParaRPr lang="en-US" altLang="zh-CN" sz="2400" dirty="0">
              <a:latin typeface="+mn-ea"/>
              <a:cs typeface="Microsoft Sans Serif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function call</a:t>
            </a:r>
          </a:p>
          <a:p>
            <a:pPr marL="800100" lvl="1" indent="-342900">
              <a:lnSpc>
                <a:spcPct val="13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 return</a:t>
            </a:r>
          </a:p>
          <a:p>
            <a:pPr marL="800100" lvl="1" indent="-342900">
              <a:lnSpc>
                <a:spcPct val="13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medals := []string{“gold”, “silver”, “bronze”}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2157098-9956-BB48-8FDC-73E3DEEBF0F0}"/>
              </a:ext>
            </a:extLst>
          </p:cNvPr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赋值语句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98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8918" y="1175076"/>
            <a:ext cx="11605083" cy="5618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多目标（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PL/I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）</a:t>
            </a:r>
          </a:p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A, B = 10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条件目标（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C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，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C++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和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Java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）</a:t>
            </a:r>
          </a:p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(first == true) ? total : subtotal = 0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复合赋值操作（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C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，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C++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和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Java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）</a:t>
            </a:r>
          </a:p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sum += next;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一元赋值操作符（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C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，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C++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和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Java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）</a:t>
            </a:r>
          </a:p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a++;</a:t>
            </a:r>
          </a:p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C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，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C++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和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Java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将 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= 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作为二元算术操作符</a:t>
            </a:r>
          </a:p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例如：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a = b * (c = d * 2 + 1) + 1</a:t>
            </a:r>
          </a:p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这是从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ALGOL68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继承下来的</a:t>
            </a:r>
            <a:endParaRPr lang="en-US" altLang="zh-CN" sz="2200" dirty="0">
              <a:latin typeface="+mn-ea"/>
              <a:cs typeface="Microsoft Sans Serif" panose="020B0604020202020204" pitchFamily="34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2157098-9956-BB48-8FDC-73E3DEEBF0F0}"/>
              </a:ext>
            </a:extLst>
          </p:cNvPr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更复杂的赋值操作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95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8918" y="1111576"/>
            <a:ext cx="11605083" cy="571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交换</a:t>
            </a:r>
          </a:p>
          <a:p>
            <a:pPr marL="800100" lvl="1" indent="-342900">
              <a:lnSpc>
                <a:spcPct val="13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x, y = y, x  </a:t>
            </a:r>
            <a:endParaRPr lang="zh-CN" altLang="en-US" sz="2200" dirty="0">
              <a:latin typeface="+mn-ea"/>
              <a:cs typeface="Microsoft Sans Serif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a[</a:t>
            </a:r>
            <a:r>
              <a:rPr lang="en-US" altLang="zh-CN" sz="2200" dirty="0" err="1">
                <a:latin typeface="+mn-ea"/>
                <a:cs typeface="Microsoft Sans Serif" panose="020B0604020202020204" pitchFamily="34" charset="0"/>
              </a:rPr>
              <a:t>i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], a[j] = a[j], a[</a:t>
            </a:r>
            <a:r>
              <a:rPr lang="en-US" altLang="zh-CN" sz="2200" dirty="0" err="1">
                <a:latin typeface="+mn-ea"/>
                <a:cs typeface="Microsoft Sans Serif" panose="020B0604020202020204" pitchFamily="34" charset="0"/>
              </a:rPr>
              <a:t>i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]</a:t>
            </a:r>
          </a:p>
          <a:p>
            <a:pPr marL="342900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计算最大公因子 </a:t>
            </a:r>
            <a:endParaRPr lang="en-US" altLang="zh-CN" sz="2400" dirty="0">
              <a:latin typeface="+mn-ea"/>
              <a:cs typeface="Microsoft Sans Serif" panose="020B0604020202020204" pitchFamily="34" charset="0"/>
            </a:endParaRPr>
          </a:p>
          <a:p>
            <a:pPr>
              <a:lnSpc>
                <a:spcPct val="130000"/>
              </a:lnSpc>
              <a:buClr>
                <a:schemeClr val="accent5"/>
              </a:buClr>
            </a:pPr>
            <a:endParaRPr lang="en-US" altLang="zh-CN" sz="2400" dirty="0">
              <a:latin typeface="+mn-ea"/>
              <a:cs typeface="Microsoft Sans Serif" panose="020B0604020202020204" pitchFamily="34" charset="0"/>
            </a:endParaRPr>
          </a:p>
          <a:p>
            <a:pPr>
              <a:lnSpc>
                <a:spcPct val="130000"/>
              </a:lnSpc>
              <a:buClr>
                <a:schemeClr val="accent5"/>
              </a:buClr>
            </a:pPr>
            <a:endParaRPr lang="en-US" altLang="zh-CN" sz="800" dirty="0">
              <a:latin typeface="+mn-ea"/>
              <a:cs typeface="Microsoft Sans Serif" panose="020B0604020202020204" pitchFamily="34" charset="0"/>
            </a:endParaRPr>
          </a:p>
          <a:p>
            <a:pPr>
              <a:lnSpc>
                <a:spcPct val="130000"/>
              </a:lnSpc>
              <a:buClr>
                <a:schemeClr val="accent5"/>
              </a:buClr>
            </a:pPr>
            <a:endParaRPr lang="en-US" altLang="zh-CN" sz="800" dirty="0">
              <a:latin typeface="+mn-ea"/>
              <a:cs typeface="Microsoft Sans Serif" panose="020B0604020202020204" pitchFamily="34" charset="0"/>
            </a:endParaRPr>
          </a:p>
          <a:p>
            <a:pPr>
              <a:lnSpc>
                <a:spcPct val="130000"/>
              </a:lnSpc>
              <a:buClr>
                <a:schemeClr val="accent5"/>
              </a:buClr>
            </a:pPr>
            <a:endParaRPr lang="en-US" altLang="zh-CN" sz="800" dirty="0">
              <a:latin typeface="+mn-ea"/>
              <a:cs typeface="Microsoft Sans Serif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计算</a:t>
            </a: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Fibonacci number</a:t>
            </a:r>
          </a:p>
          <a:p>
            <a:pPr lvl="2"/>
            <a:r>
              <a:rPr lang="en-US" altLang="zh-CN" b="1" dirty="0" err="1"/>
              <a:t>func</a:t>
            </a:r>
            <a:r>
              <a:rPr lang="en-US" altLang="zh-CN" b="1" dirty="0"/>
              <a:t> fib(n int) int {</a:t>
            </a:r>
          </a:p>
          <a:p>
            <a:pPr lvl="3"/>
            <a:r>
              <a:rPr lang="en-US" altLang="zh-CN" b="1" dirty="0"/>
              <a:t>x, y := 0, 1</a:t>
            </a:r>
          </a:p>
          <a:p>
            <a:pPr lvl="3"/>
            <a:r>
              <a:rPr lang="en-US" altLang="zh-CN" b="1" dirty="0"/>
              <a:t>for </a:t>
            </a:r>
            <a:r>
              <a:rPr lang="en-US" altLang="zh-CN" b="1" dirty="0" err="1"/>
              <a:t>i</a:t>
            </a:r>
            <a:r>
              <a:rPr lang="en-US" altLang="zh-CN" b="1" dirty="0"/>
              <a:t> := 0; </a:t>
            </a:r>
            <a:r>
              <a:rPr lang="en-US" altLang="zh-CN" b="1" dirty="0" err="1"/>
              <a:t>i</a:t>
            </a:r>
            <a:r>
              <a:rPr lang="en-US" altLang="zh-CN" b="1" dirty="0"/>
              <a:t> &lt;n; </a:t>
            </a:r>
            <a:r>
              <a:rPr lang="en-US" altLang="zh-CN" b="1" dirty="0" err="1"/>
              <a:t>i</a:t>
            </a:r>
            <a:r>
              <a:rPr lang="en-US" altLang="zh-CN" b="1" dirty="0"/>
              <a:t>++ {</a:t>
            </a:r>
          </a:p>
          <a:p>
            <a:pPr lvl="4"/>
            <a:r>
              <a:rPr lang="en-US" altLang="zh-CN" b="1" dirty="0"/>
              <a:t>x, y = y, </a:t>
            </a:r>
            <a:r>
              <a:rPr lang="en-US" altLang="zh-CN" b="1" dirty="0" err="1"/>
              <a:t>x+y</a:t>
            </a:r>
            <a:endParaRPr lang="en-US" altLang="zh-CN" b="1" dirty="0"/>
          </a:p>
          <a:p>
            <a:pPr lvl="3"/>
            <a:r>
              <a:rPr lang="en-US" altLang="zh-CN" b="1" dirty="0"/>
              <a:t>}</a:t>
            </a:r>
          </a:p>
          <a:p>
            <a:pPr lvl="3"/>
            <a:r>
              <a:rPr lang="en-US" altLang="zh-CN" b="1" dirty="0"/>
              <a:t>return x</a:t>
            </a:r>
          </a:p>
          <a:p>
            <a:pPr lvl="3"/>
            <a:r>
              <a:rPr lang="en-US" altLang="zh-CN" b="1" dirty="0"/>
              <a:t>}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2157098-9956-BB48-8FDC-73E3DEEBF0F0}"/>
              </a:ext>
            </a:extLst>
          </p:cNvPr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Tuple Assignment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ABBB0F-1C6F-B047-AFB7-1BFDC302AA33}"/>
              </a:ext>
            </a:extLst>
          </p:cNvPr>
          <p:cNvSpPr txBox="1"/>
          <p:nvPr/>
        </p:nvSpPr>
        <p:spPr>
          <a:xfrm>
            <a:off x="4115009" y="2413337"/>
            <a:ext cx="4152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altLang="zh-CN" b="1" dirty="0" err="1"/>
              <a:t>func</a:t>
            </a:r>
            <a:r>
              <a:rPr lang="en-US" altLang="zh-CN" b="1" dirty="0"/>
              <a:t> </a:t>
            </a:r>
            <a:r>
              <a:rPr lang="en-US" altLang="zh-CN" b="1" dirty="0" err="1"/>
              <a:t>gcd</a:t>
            </a:r>
            <a:r>
              <a:rPr lang="en-US" altLang="zh-CN" b="1" dirty="0"/>
              <a:t> (x, y int) int {</a:t>
            </a:r>
          </a:p>
          <a:p>
            <a:pPr lvl="3"/>
            <a:r>
              <a:rPr lang="en-US" altLang="zh-CN" b="1" dirty="0"/>
              <a:t>for  y != 0 {</a:t>
            </a:r>
          </a:p>
          <a:p>
            <a:pPr lvl="4"/>
            <a:r>
              <a:rPr lang="en-US" altLang="zh-CN" b="1" dirty="0"/>
              <a:t>x, y = y, </a:t>
            </a:r>
            <a:r>
              <a:rPr lang="en-US" altLang="zh-CN" b="1" dirty="0" err="1"/>
              <a:t>x%y</a:t>
            </a:r>
            <a:endParaRPr lang="en-US" altLang="zh-CN" b="1" dirty="0"/>
          </a:p>
          <a:p>
            <a:pPr lvl="3"/>
            <a:r>
              <a:rPr lang="en-US" altLang="zh-CN" b="1" dirty="0"/>
              <a:t>}</a:t>
            </a:r>
          </a:p>
          <a:p>
            <a:pPr lvl="3"/>
            <a:r>
              <a:rPr lang="en-US" altLang="zh-CN" b="1" dirty="0"/>
              <a:t>return x</a:t>
            </a:r>
          </a:p>
          <a:p>
            <a:pPr lvl="2"/>
            <a:r>
              <a:rPr lang="en-US" altLang="zh-CN" b="1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3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978" y="527180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简介</a:t>
            </a:r>
            <a:endParaRPr lang="zh-CN" altLang="en-US" sz="32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379BB235-77DD-2649-AAFD-5AC9EB118D81}"/>
              </a:ext>
            </a:extLst>
          </p:cNvPr>
          <p:cNvSpPr txBox="1"/>
          <p:nvPr/>
        </p:nvSpPr>
        <p:spPr>
          <a:xfrm>
            <a:off x="657103" y="1203161"/>
            <a:ext cx="11039475" cy="5379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理解程序的关键</a:t>
            </a:r>
            <a:endParaRPr lang="en-US" altLang="zh-CN" sz="2400" b="1" dirty="0">
              <a:solidFill>
                <a:srgbClr val="8B0012"/>
              </a:solidFill>
              <a:latin typeface="+mn-ea"/>
              <a:cs typeface="Microsoft Sans Serif" panose="020B0604020202020204" pitchFamily="34" charset="0"/>
            </a:endParaRPr>
          </a:p>
          <a:p>
            <a:pPr marL="800100" lvl="1" indent="-342900">
              <a:lnSpc>
                <a:spcPct val="120000"/>
              </a:lnSpc>
              <a:spcBef>
                <a:spcPct val="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语法和语义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表达式的语义</a:t>
            </a:r>
            <a:endParaRPr lang="en-US" altLang="zh-CN" sz="2400" b="1" dirty="0">
              <a:solidFill>
                <a:srgbClr val="8B0012"/>
              </a:solidFill>
              <a:latin typeface="+mn-ea"/>
              <a:cs typeface="Microsoft Sans Serif" panose="020B0604020202020204" pitchFamily="34" charset="0"/>
            </a:endParaRPr>
          </a:p>
          <a:p>
            <a:pPr marL="800100" lvl="1" indent="-342900">
              <a:lnSpc>
                <a:spcPct val="120000"/>
              </a:lnSpc>
              <a:spcBef>
                <a:spcPct val="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如何求解表达式的值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257300" lvl="2" indent="-342900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操作符的计算顺序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257300" lvl="2" indent="-342900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操作数的计算顺序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赋值语句的语义</a:t>
            </a:r>
            <a:endParaRPr lang="en-US" altLang="zh-CN" sz="2400" b="1" dirty="0">
              <a:solidFill>
                <a:srgbClr val="8B0012"/>
              </a:solidFill>
              <a:latin typeface="+mn-ea"/>
              <a:cs typeface="Microsoft Sans Serif" panose="020B0604020202020204" pitchFamily="34" charset="0"/>
            </a:endParaRPr>
          </a:p>
          <a:p>
            <a:pPr marL="800100" lvl="1" indent="-342900">
              <a:lnSpc>
                <a:spcPct val="120000"/>
              </a:lnSpc>
              <a:spcBef>
                <a:spcPct val="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用来在程序执行时改变变量的值</a:t>
            </a:r>
          </a:p>
          <a:p>
            <a:pPr marL="800100" lvl="1" indent="-342900">
              <a:lnSpc>
                <a:spcPct val="120000"/>
              </a:lnSpc>
              <a:spcBef>
                <a:spcPct val="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在所有命令式语言中扮演着非常重要的角色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lnSpc>
                <a:spcPct val="120000"/>
              </a:lnSpc>
              <a:spcBef>
                <a:spcPct val="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不仅涉及到内存的访问，也涉及到表达式的计算</a:t>
            </a:r>
          </a:p>
        </p:txBody>
      </p:sp>
    </p:spTree>
    <p:extLst>
      <p:ext uri="{BB962C8B-B14F-4D97-AF65-F5344CB8AC3E}">
        <p14:creationId xmlns:p14="http://schemas.microsoft.com/office/powerpoint/2010/main" val="121710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8918" y="1111576"/>
            <a:ext cx="11605083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函数返回多个值</a:t>
            </a:r>
          </a:p>
          <a:p>
            <a:pPr lvl="2">
              <a:lnSpc>
                <a:spcPct val="150000"/>
              </a:lnSpc>
            </a:pPr>
            <a:r>
              <a:rPr lang="en-US" altLang="zh-CN" b="1" dirty="0"/>
              <a:t>f, err =  </a:t>
            </a:r>
            <a:r>
              <a:rPr lang="en-US" altLang="zh-CN" b="1" dirty="0" err="1"/>
              <a:t>os.Open</a:t>
            </a:r>
            <a:r>
              <a:rPr lang="en-US" altLang="zh-CN" b="1" dirty="0"/>
              <a:t>(“</a:t>
            </a:r>
            <a:r>
              <a:rPr lang="en-US" altLang="zh-CN" b="1" dirty="0" err="1"/>
              <a:t>foo.txt</a:t>
            </a:r>
            <a:r>
              <a:rPr lang="en-US" altLang="zh-CN" b="1" dirty="0"/>
              <a:t>”)</a:t>
            </a:r>
          </a:p>
          <a:p>
            <a:pPr lvl="2">
              <a:lnSpc>
                <a:spcPct val="150000"/>
              </a:lnSpc>
            </a:pPr>
            <a:r>
              <a:rPr lang="en-US" altLang="zh-CN" b="1" dirty="0"/>
              <a:t>v, </a:t>
            </a:r>
            <a:r>
              <a:rPr lang="en-US" altLang="zh-CN" b="1" dirty="0">
                <a:solidFill>
                  <a:srgbClr val="FF0000"/>
                </a:solidFill>
              </a:rPr>
              <a:t>ok</a:t>
            </a:r>
            <a:r>
              <a:rPr lang="en-US" altLang="zh-CN" b="1" dirty="0"/>
              <a:t> = m[key]</a:t>
            </a:r>
          </a:p>
          <a:p>
            <a:pPr lvl="2">
              <a:lnSpc>
                <a:spcPct val="150000"/>
              </a:lnSpc>
            </a:pPr>
            <a:r>
              <a:rPr lang="en-US" altLang="zh-CN" b="1" dirty="0"/>
              <a:t>r, n, err := </a:t>
            </a:r>
            <a:r>
              <a:rPr lang="en-US" altLang="zh-CN" b="1" dirty="0" err="1"/>
              <a:t>in.ReadRune</a:t>
            </a:r>
            <a:r>
              <a:rPr lang="en-US" altLang="zh-CN" b="1" dirty="0"/>
              <a:t> ()          // returns rune, </a:t>
            </a:r>
            <a:r>
              <a:rPr lang="en-US" altLang="zh-CN" b="1" dirty="0" err="1"/>
              <a:t>nbytes</a:t>
            </a:r>
            <a:r>
              <a:rPr lang="en-US" altLang="zh-CN" b="1" dirty="0"/>
              <a:t>, error</a:t>
            </a:r>
            <a:r>
              <a:rPr lang="zh-CN" altLang="en-US" b="1" dirty="0"/>
              <a:t> </a:t>
            </a:r>
          </a:p>
          <a:p>
            <a:pPr lvl="2">
              <a:lnSpc>
                <a:spcPct val="150000"/>
              </a:lnSpc>
            </a:pPr>
            <a:endParaRPr lang="en-US" altLang="zh-CN" b="1" dirty="0"/>
          </a:p>
          <a:p>
            <a:pPr lvl="2">
              <a:lnSpc>
                <a:spcPct val="150000"/>
              </a:lnSpc>
            </a:pPr>
            <a:endParaRPr lang="en-US" altLang="zh-CN" b="1" dirty="0"/>
          </a:p>
          <a:p>
            <a:pPr lvl="2">
              <a:lnSpc>
                <a:spcPct val="150000"/>
              </a:lnSpc>
            </a:pPr>
            <a:endParaRPr lang="en-US" altLang="zh-CN" b="1" dirty="0"/>
          </a:p>
          <a:p>
            <a:pPr lvl="2">
              <a:lnSpc>
                <a:spcPct val="150000"/>
              </a:lnSpc>
            </a:pPr>
            <a:r>
              <a:rPr lang="en-US" altLang="zh-CN" b="1" dirty="0"/>
              <a:t>age, </a:t>
            </a:r>
            <a:r>
              <a:rPr lang="en-US" altLang="zh-CN" b="1" dirty="0">
                <a:solidFill>
                  <a:srgbClr val="FF0000"/>
                </a:solidFill>
              </a:rPr>
              <a:t>ok</a:t>
            </a:r>
            <a:r>
              <a:rPr lang="en-US" altLang="zh-CN" b="1" dirty="0"/>
              <a:t> := ages[“Bob”]</a:t>
            </a:r>
          </a:p>
          <a:p>
            <a:pPr lvl="2">
              <a:lnSpc>
                <a:spcPct val="150000"/>
              </a:lnSpc>
            </a:pPr>
            <a:r>
              <a:rPr lang="en-US" altLang="zh-CN" b="1" dirty="0"/>
              <a:t>If </a:t>
            </a:r>
            <a:r>
              <a:rPr lang="en-US" altLang="zh-CN" b="1" dirty="0">
                <a:solidFill>
                  <a:srgbClr val="FF0000"/>
                </a:solidFill>
              </a:rPr>
              <a:t>!ok </a:t>
            </a:r>
            <a:r>
              <a:rPr lang="en-US" altLang="zh-CN" b="1" dirty="0"/>
              <a:t>{ /* “Bob” is not a key in this map; age == 0.*/}</a:t>
            </a:r>
          </a:p>
          <a:p>
            <a:pPr lvl="3">
              <a:lnSpc>
                <a:spcPct val="150000"/>
              </a:lnSpc>
            </a:pPr>
            <a:endParaRPr lang="en-US" altLang="zh-CN" b="1" dirty="0"/>
          </a:p>
          <a:p>
            <a:pPr lvl="3">
              <a:lnSpc>
                <a:spcPct val="150000"/>
              </a:lnSpc>
            </a:pPr>
            <a:endParaRPr lang="en-US" altLang="zh-CN" b="1" dirty="0"/>
          </a:p>
          <a:p>
            <a:pPr lvl="2">
              <a:lnSpc>
                <a:spcPct val="150000"/>
              </a:lnSpc>
            </a:pPr>
            <a:r>
              <a:rPr lang="en-US" altLang="zh-CN" b="1" dirty="0"/>
              <a:t>If age, ok := ages[“Bob”]; !ok { /*……*/ }</a:t>
            </a:r>
          </a:p>
          <a:p>
            <a:pPr lvl="3"/>
            <a:endParaRPr lang="en-US" altLang="zh-CN" b="1" dirty="0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2157098-9956-BB48-8FDC-73E3DEEBF0F0}"/>
              </a:ext>
            </a:extLst>
          </p:cNvPr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Tuple Assignment</a:t>
            </a: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（列表赋值）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87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8918" y="1175076"/>
            <a:ext cx="11605083" cy="431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赋值作为表达式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在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C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，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C++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和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Java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中，赋值语句产生一个结果，因此，它们可以作为表达式中的操作数</a:t>
            </a:r>
          </a:p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例如：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while ((</a:t>
            </a:r>
            <a:r>
              <a:rPr lang="en-US" altLang="zh-CN" sz="2200" dirty="0" err="1">
                <a:latin typeface="+mn-ea"/>
                <a:cs typeface="Microsoft Sans Serif" panose="020B0604020202020204" pitchFamily="34" charset="0"/>
              </a:rPr>
              <a:t>ch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 = </a:t>
            </a:r>
            <a:r>
              <a:rPr lang="en-US" altLang="zh-CN" sz="2200" dirty="0" err="1">
                <a:latin typeface="+mn-ea"/>
                <a:cs typeface="Microsoft Sans Serif" panose="020B0604020202020204" pitchFamily="34" charset="0"/>
              </a:rPr>
              <a:t>getchar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() )!= EOF) { ... }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缺点：另一种类型的表达式副作用</a:t>
            </a:r>
            <a:endParaRPr lang="en-US" altLang="zh-CN" sz="2200" dirty="0">
              <a:latin typeface="+mn-ea"/>
              <a:cs typeface="Microsoft Sans Serif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牺牲了一部分编译器错误检查，可能引发错误，缺乏安全性</a:t>
            </a:r>
            <a:endParaRPr lang="en-US" altLang="zh-CN" sz="2200" dirty="0">
              <a:latin typeface="+mn-ea"/>
              <a:cs typeface="Microsoft Sans Serif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If (x = y)</a:t>
            </a:r>
          </a:p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=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与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==</a:t>
            </a:r>
            <a:endParaRPr lang="zh-CN" altLang="en-US" sz="2200" dirty="0">
              <a:latin typeface="+mn-ea"/>
              <a:cs typeface="Microsoft Sans Serif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Clr>
                <a:schemeClr val="accent5"/>
              </a:buClr>
              <a:buFont typeface="Wingdings" pitchFamily="2" charset="2"/>
              <a:buChar char="§"/>
            </a:pPr>
            <a:endParaRPr lang="en-US" altLang="zh-CN" sz="2200" dirty="0">
              <a:latin typeface="+mn-ea"/>
              <a:cs typeface="Microsoft Sans Serif" panose="020B0604020202020204" pitchFamily="34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2157098-9956-BB48-8FDC-73E3DEEBF0F0}"/>
              </a:ext>
            </a:extLst>
          </p:cNvPr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赋值语句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43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8918" y="1175076"/>
            <a:ext cx="11605083" cy="4182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在</a:t>
            </a: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FORTRAN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，</a:t>
            </a: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C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和</a:t>
            </a: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C++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中，所有数值都可以赋给任意数值标量变量；这时必须进行类型转换</a:t>
            </a:r>
          </a:p>
          <a:p>
            <a:pPr marL="342900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在</a:t>
            </a: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Pascal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中，整数可以被赋给实数，但是实数不能被赋给整数（程序员必须指定从实数到整数的转换是取整还是舍入）</a:t>
            </a:r>
          </a:p>
          <a:p>
            <a:pPr marL="342900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在</a:t>
            </a: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Java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中，只会作拓宽赋值转换</a:t>
            </a:r>
          </a:p>
          <a:p>
            <a:pPr marL="342900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在</a:t>
            </a: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Ada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中，没有赋值类型转换</a:t>
            </a:r>
          </a:p>
          <a:p>
            <a:pPr marL="800100" lvl="1" indent="-342900">
              <a:lnSpc>
                <a:spcPct val="130000"/>
              </a:lnSpc>
              <a:buClr>
                <a:schemeClr val="accent5"/>
              </a:buClr>
              <a:buFont typeface="Wingdings" pitchFamily="2" charset="2"/>
              <a:buChar char="§"/>
            </a:pPr>
            <a:endParaRPr lang="en-US" altLang="zh-CN" sz="2200" dirty="0">
              <a:latin typeface="+mn-ea"/>
              <a:cs typeface="Microsoft Sans Serif" panose="020B0604020202020204" pitchFamily="34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2157098-9956-BB48-8FDC-73E3DEEBF0F0}"/>
              </a:ext>
            </a:extLst>
          </p:cNvPr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混合模式赋值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45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8918" y="1238576"/>
            <a:ext cx="11605083" cy="3813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表达式的语义</a:t>
            </a:r>
          </a:p>
          <a:p>
            <a:pPr marL="800100" lvl="3" indent="-342900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操作符的计算顺序</a:t>
            </a:r>
          </a:p>
          <a:p>
            <a:pPr marL="800100" lvl="3" indent="-342900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操作数的计算顺序</a:t>
            </a:r>
          </a:p>
          <a:p>
            <a:pPr marL="342900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类型转换</a:t>
            </a:r>
          </a:p>
          <a:p>
            <a:pPr marL="342900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短路求值</a:t>
            </a:r>
          </a:p>
          <a:p>
            <a:pPr marL="342900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赋值语句</a:t>
            </a:r>
          </a:p>
          <a:p>
            <a:pPr marL="800100" lvl="1" indent="-342900">
              <a:lnSpc>
                <a:spcPct val="130000"/>
              </a:lnSpc>
              <a:buClr>
                <a:schemeClr val="accent5"/>
              </a:buClr>
              <a:buFont typeface="Wingdings" pitchFamily="2" charset="2"/>
              <a:buChar char="§"/>
            </a:pPr>
            <a:endParaRPr lang="en-US" altLang="zh-CN" sz="2200" dirty="0">
              <a:latin typeface="+mn-ea"/>
              <a:cs typeface="Microsoft Sans Serif" panose="020B0604020202020204" pitchFamily="34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2157098-9956-BB48-8FDC-73E3DEEBF0F0}"/>
              </a:ext>
            </a:extLst>
          </p:cNvPr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小结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33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8918" y="1238576"/>
            <a:ext cx="11605083" cy="390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表达式可以单独作为一条语句吗？</a:t>
            </a:r>
            <a:endParaRPr lang="en-US" altLang="zh-CN" sz="2400" dirty="0">
              <a:latin typeface="+mn-ea"/>
              <a:cs typeface="Microsoft Sans Serif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表达式中的操作符有优先级和结合律的问题，有没有哪种表达方式不需要定义优先级和结合律？</a:t>
            </a:r>
            <a:endParaRPr lang="en-US" altLang="zh-CN" sz="2400" dirty="0">
              <a:latin typeface="+mn-ea"/>
              <a:cs typeface="Microsoft Sans Serif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什么叫函数的副作用？副作用有用吗？</a:t>
            </a:r>
            <a:endParaRPr lang="en-US" altLang="zh-CN" sz="2400" dirty="0">
              <a:latin typeface="+mn-ea"/>
              <a:cs typeface="Microsoft Sans Serif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为什么要进行类型转换？</a:t>
            </a:r>
            <a:endParaRPr lang="en-US" altLang="zh-CN" sz="2400" dirty="0">
              <a:latin typeface="+mn-ea"/>
              <a:cs typeface="Microsoft Sans Serif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只有布尔表达式在求值时才需要短路吗？</a:t>
            </a:r>
            <a:endParaRPr lang="en-US" altLang="zh-CN" sz="2400" dirty="0">
              <a:latin typeface="+mn-ea"/>
              <a:cs typeface="Microsoft Sans Serif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赋值语句有副作用吗？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2157098-9956-BB48-8FDC-73E3DEEBF0F0}"/>
              </a:ext>
            </a:extLst>
          </p:cNvPr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问题研讨</a:t>
            </a:r>
          </a:p>
        </p:txBody>
      </p:sp>
    </p:spTree>
    <p:extLst>
      <p:ext uri="{BB962C8B-B14F-4D97-AF65-F5344CB8AC3E}">
        <p14:creationId xmlns:p14="http://schemas.microsoft.com/office/powerpoint/2010/main" val="234255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52927"/>
            <a:ext cx="1103947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作业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4146" y="1111576"/>
            <a:ext cx="11499855" cy="5679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9. </a:t>
            </a:r>
            <a:r>
              <a:rPr lang="zh-CN" altLang="en-US" sz="2000" dirty="0"/>
              <a:t>假设表达式的结合和优先级规则如下：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优先级：</a:t>
            </a:r>
            <a:r>
              <a:rPr lang="en-US" altLang="zh-CN" sz="2000" dirty="0"/>
              <a:t>		</a:t>
            </a:r>
            <a:r>
              <a:rPr lang="zh-CN" altLang="en-US" sz="2000" dirty="0"/>
              <a:t>最高</a:t>
            </a:r>
            <a:r>
              <a:rPr lang="en-US" altLang="zh-CN" sz="2000" dirty="0"/>
              <a:t>	(, 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			not, -</a:t>
            </a:r>
            <a:r>
              <a:rPr lang="zh-CN" altLang="en-US" sz="2000" dirty="0"/>
              <a:t> </a:t>
            </a:r>
            <a:r>
              <a:rPr lang="en-US" altLang="zh-CN" sz="2000" dirty="0"/>
              <a:t>(unary -, </a:t>
            </a:r>
            <a:r>
              <a:rPr lang="zh-CN" altLang="en-US" sz="2000" dirty="0"/>
              <a:t>一元负）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			*, /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			+, -, &amp;, mod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			=, /=, &lt;, &lt;=, &gt;=, &gt;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			and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			</a:t>
            </a:r>
            <a:r>
              <a:rPr lang="zh-CN" altLang="en-US" sz="2000" dirty="0"/>
              <a:t>最低</a:t>
            </a:r>
            <a:r>
              <a:rPr lang="en-US" altLang="zh-CN" sz="2000" dirty="0"/>
              <a:t>	or, </a:t>
            </a:r>
            <a:r>
              <a:rPr lang="en-US" altLang="zh-CN" sz="2000" dirty="0" err="1"/>
              <a:t>xor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结合性：从左向右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给出下列表达式的求值顺序：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（用括号将子表达式括起来，并在右括号处用上标表示计算顺序）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例如：对于表达式</a:t>
            </a:r>
            <a:r>
              <a:rPr lang="en-US" altLang="zh-CN" sz="2000" dirty="0"/>
              <a:t>  a + b * c + d 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用括号来表示求值顺序：</a:t>
            </a:r>
            <a:r>
              <a:rPr lang="en-US" altLang="zh-CN" sz="2000" dirty="0"/>
              <a:t>  (( a + (b * c)</a:t>
            </a:r>
            <a:r>
              <a:rPr lang="en-US" altLang="zh-CN" sz="2000" baseline="30000" dirty="0"/>
              <a:t>1</a:t>
            </a:r>
            <a:r>
              <a:rPr lang="en-US" altLang="zh-CN" sz="2000" dirty="0"/>
              <a:t> )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 + d)</a:t>
            </a:r>
            <a:r>
              <a:rPr lang="en-US" altLang="zh-CN" sz="2000" baseline="30000" dirty="0"/>
              <a:t>3</a:t>
            </a:r>
            <a:endParaRPr lang="en-US" altLang="zh-CN" sz="2200" dirty="0"/>
          </a:p>
          <a:p>
            <a:pPr>
              <a:lnSpc>
                <a:spcPct val="120000"/>
              </a:lnSpc>
              <a:buFont typeface="Wingdings" pitchFamily="2" charset="2"/>
              <a:buAutoNum type="alphaLcPeriod" startAt="2"/>
            </a:pPr>
            <a:r>
              <a:rPr lang="en-US" altLang="zh-CN" sz="2200" dirty="0"/>
              <a:t>a </a:t>
            </a:r>
            <a:r>
              <a:rPr lang="en-US" altLang="zh-CN" sz="2200" dirty="0">
                <a:cs typeface="Tahoma" panose="020B0604030504040204" pitchFamily="34" charset="0"/>
              </a:rPr>
              <a:t>*</a:t>
            </a:r>
            <a:r>
              <a:rPr lang="en-US" altLang="zh-CN" sz="2200" dirty="0"/>
              <a:t> (b - 1) / c </a:t>
            </a:r>
            <a:r>
              <a:rPr lang="en-US" altLang="zh-CN" sz="2200" b="1" dirty="0"/>
              <a:t>mod</a:t>
            </a:r>
            <a:r>
              <a:rPr lang="en-US" altLang="zh-CN" sz="2200" dirty="0"/>
              <a:t> d</a:t>
            </a:r>
          </a:p>
          <a:p>
            <a:pPr>
              <a:lnSpc>
                <a:spcPct val="120000"/>
              </a:lnSpc>
              <a:buFont typeface="Wingdings" pitchFamily="2" charset="2"/>
              <a:buAutoNum type="alphaLcPeriod" startAt="2"/>
            </a:pPr>
            <a:r>
              <a:rPr lang="en-US" altLang="zh-CN" sz="2200" dirty="0"/>
              <a:t>(a - b) / c &amp; (d * e / a - 3)</a:t>
            </a:r>
            <a:endParaRPr lang="zh-CN" altLang="zh-CN" sz="2000" dirty="0"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750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作业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5777" y="1850141"/>
            <a:ext cx="110394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10. </a:t>
            </a:r>
            <a:r>
              <a:rPr lang="zh-CN" altLang="en-US" sz="2400" dirty="0"/>
              <a:t>假设没有操作符优先级，并且按右结合，给出上一题中表达式的求值顺序。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11. </a:t>
            </a:r>
            <a:r>
              <a:rPr lang="zh-CN" altLang="en-US" sz="2400" dirty="0"/>
              <a:t>假设只有</a:t>
            </a:r>
            <a:r>
              <a:rPr lang="en-US" altLang="zh-CN" sz="2400" dirty="0"/>
              <a:t>a, b, c, d, e</a:t>
            </a:r>
            <a:r>
              <a:rPr lang="zh-CN" altLang="en-US" sz="2400"/>
              <a:t>五个</a:t>
            </a:r>
            <a:r>
              <a:rPr lang="zh-CN" altLang="en-US" sz="2400" dirty="0"/>
              <a:t>操作数，试给出一种表达式的</a:t>
            </a:r>
            <a:r>
              <a:rPr lang="en-US" altLang="zh-CN" sz="2400" dirty="0"/>
              <a:t>BNF</a:t>
            </a:r>
            <a:r>
              <a:rPr lang="zh-CN" altLang="en-US" sz="2400" dirty="0"/>
              <a:t>文法，它可以描述第一题中的优先级和结合规则。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12. </a:t>
            </a:r>
            <a:r>
              <a:rPr lang="zh-CN" altLang="en-US" sz="2400" dirty="0"/>
              <a:t>使用上一题中定义的语法，画出第一题中表达式的语法分析树。</a:t>
            </a:r>
            <a:endParaRPr lang="en-US" altLang="zh-CN" sz="2400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066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978" y="527180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提纲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379BB235-77DD-2649-AAFD-5AC9EB118D81}"/>
              </a:ext>
            </a:extLst>
          </p:cNvPr>
          <p:cNvSpPr txBox="1"/>
          <p:nvPr/>
        </p:nvSpPr>
        <p:spPr>
          <a:xfrm>
            <a:off x="576262" y="1111576"/>
            <a:ext cx="11039475" cy="544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表达式的语义</a:t>
            </a:r>
            <a:endParaRPr lang="en-US" altLang="zh-CN" sz="2400" b="1" dirty="0">
              <a:solidFill>
                <a:srgbClr val="8B0012"/>
              </a:solidFill>
              <a:latin typeface="+mn-ea"/>
              <a:cs typeface="Microsoft Sans Serif" panose="020B0604020202020204" pitchFamily="34" charset="0"/>
            </a:endParaRPr>
          </a:p>
          <a:p>
            <a:pPr marL="800100" lvl="1" indent="-342900">
              <a:lnSpc>
                <a:spcPct val="120000"/>
              </a:lnSpc>
              <a:spcBef>
                <a:spcPct val="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如何求解表达式的值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257300" lvl="2" indent="-342900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操作符的计算顺序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714500" lvl="3" indent="-342900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400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优先级规则</a:t>
            </a:r>
            <a:endParaRPr lang="en-US" altLang="zh-CN" sz="2400" dirty="0">
              <a:solidFill>
                <a:srgbClr val="C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714500" lvl="3" indent="-342900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400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结合性规则</a:t>
            </a:r>
            <a:endParaRPr lang="en-US" altLang="zh-CN" sz="2400" dirty="0">
              <a:solidFill>
                <a:srgbClr val="C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257300" lvl="2" indent="-342900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操作数的计算顺序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714500" lvl="3" indent="-342900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400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函数副作用</a:t>
            </a:r>
            <a:endParaRPr lang="en-US" altLang="zh-CN" sz="2400" dirty="0">
              <a:solidFill>
                <a:srgbClr val="C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lnSpc>
                <a:spcPct val="120000"/>
              </a:lnSpc>
              <a:spcBef>
                <a:spcPct val="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混合表达式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257300" lvl="2" indent="-342900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400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类型转换</a:t>
            </a:r>
            <a:endParaRPr lang="en-US" altLang="zh-CN" sz="2400" dirty="0">
              <a:solidFill>
                <a:srgbClr val="C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lnSpc>
                <a:spcPct val="120000"/>
              </a:lnSpc>
              <a:spcBef>
                <a:spcPct val="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关系表达式和布尔表达式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赋值语句</a:t>
            </a:r>
            <a:endParaRPr lang="en-US" altLang="zh-CN" sz="2400" b="1" dirty="0">
              <a:solidFill>
                <a:srgbClr val="8B0012"/>
              </a:solidFill>
              <a:latin typeface="+mn-ea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3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7430" y="1298250"/>
            <a:ext cx="10645569" cy="4622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求解算术表达式的值是早期程序语言产生的动机之一</a:t>
            </a:r>
            <a:endParaRPr lang="en-US" altLang="zh-CN" sz="2400" dirty="0">
              <a:latin typeface="+mn-ea"/>
              <a:cs typeface="Microsoft Sans Serif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算术表达式包括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操作符</a:t>
            </a:r>
            <a:endParaRPr lang="en-US" altLang="zh-CN" sz="2200" dirty="0">
              <a:latin typeface="+mn-ea"/>
              <a:cs typeface="Microsoft Sans Serif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操作数</a:t>
            </a:r>
            <a:endParaRPr lang="en-US" altLang="zh-CN" sz="2200" dirty="0">
              <a:latin typeface="+mn-ea"/>
              <a:cs typeface="Microsoft Sans Serif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括号</a:t>
            </a:r>
            <a:endParaRPr lang="en-US" altLang="zh-CN" sz="2200" dirty="0">
              <a:latin typeface="+mn-ea"/>
              <a:cs typeface="Microsoft Sans Serif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函数调用</a:t>
            </a:r>
            <a:endParaRPr lang="en-US" altLang="zh-CN" sz="2200" dirty="0">
              <a:latin typeface="+mn-ea"/>
              <a:cs typeface="Microsoft Sans Serif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endParaRPr lang="en-US" altLang="zh-CN" sz="2400" b="1" dirty="0">
              <a:solidFill>
                <a:srgbClr val="8B0012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endParaRPr lang="en-US" altLang="zh-CN" sz="2400" b="1" dirty="0">
              <a:solidFill>
                <a:srgbClr val="8B0012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2157098-9956-BB48-8FDC-73E3DEEBF0F0}"/>
              </a:ext>
            </a:extLst>
          </p:cNvPr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算术表达式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7430" y="1298250"/>
            <a:ext cx="10645569" cy="441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zh-CN" altLang="en-US" sz="2400" dirty="0">
                <a:solidFill>
                  <a:srgbClr val="C00000"/>
                </a:solidFill>
                <a:latin typeface="+mn-ea"/>
                <a:cs typeface="Microsoft Sans Serif" panose="020B0604020202020204" pitchFamily="34" charset="0"/>
              </a:rPr>
              <a:t>操作符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的优先级规则是什么？</a:t>
            </a:r>
          </a:p>
          <a:p>
            <a:pPr marL="342900" lvl="1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zh-CN" altLang="en-US" sz="2400" dirty="0">
                <a:solidFill>
                  <a:srgbClr val="C00000"/>
                </a:solidFill>
                <a:latin typeface="+mn-ea"/>
                <a:cs typeface="Microsoft Sans Serif" panose="020B0604020202020204" pitchFamily="34" charset="0"/>
              </a:rPr>
              <a:t>操作符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的结合规则是什么？</a:t>
            </a:r>
          </a:p>
          <a:p>
            <a:pPr marL="342900" lvl="1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n-ea"/>
                <a:cs typeface="Microsoft Sans Serif" panose="020B0604020202020204" pitchFamily="34" charset="0"/>
              </a:rPr>
              <a:t>操作数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的计算顺序是什么？</a:t>
            </a:r>
          </a:p>
          <a:p>
            <a:pPr marL="342900" lvl="1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计算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n-ea"/>
                <a:cs typeface="Microsoft Sans Serif" panose="020B0604020202020204" pitchFamily="34" charset="0"/>
              </a:rPr>
              <a:t>操作数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的值时，有副作用怎么办？</a:t>
            </a:r>
          </a:p>
          <a:p>
            <a:pPr marL="342900" lvl="1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是否允许用户自定义的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cs typeface="Microsoft Sans Serif" panose="020B0604020202020204" pitchFamily="34" charset="0"/>
              </a:rPr>
              <a:t>操作符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重载？</a:t>
            </a:r>
          </a:p>
          <a:p>
            <a:pPr marL="342900" lvl="1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在表达式中允许哪些混合类型的运算？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2157098-9956-BB48-8FDC-73E3DEEBF0F0}"/>
              </a:ext>
            </a:extLst>
          </p:cNvPr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算术表达式的设计问题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53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7431" y="1263932"/>
            <a:ext cx="10645569" cy="5013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一元（</a:t>
            </a: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unary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）操作符只有一个操作数</a:t>
            </a:r>
          </a:p>
          <a:p>
            <a:pPr marL="800100" lvl="2" indent="-342900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例如</a:t>
            </a: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	+/-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，！</a:t>
            </a:r>
          </a:p>
          <a:p>
            <a:pPr marL="342900" lvl="1" indent="-342900"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二元（</a:t>
            </a: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binary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）操作符有两个操作数</a:t>
            </a:r>
            <a:endParaRPr lang="en-US" altLang="zh-CN" sz="2400" dirty="0">
              <a:latin typeface="+mn-ea"/>
              <a:cs typeface="Microsoft Sans Serif" panose="020B0604020202020204" pitchFamily="34" charset="0"/>
            </a:endParaRPr>
          </a:p>
          <a:p>
            <a:pPr marL="800100" lvl="2" indent="-342900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例如</a:t>
            </a: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	+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、</a:t>
            </a: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-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、*、</a:t>
            </a: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/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、</a:t>
            </a: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=</a:t>
            </a:r>
          </a:p>
          <a:p>
            <a:pPr marL="342900" lvl="1" indent="-342900"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三元（</a:t>
            </a: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ternary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）操作符有三个操作数</a:t>
            </a:r>
          </a:p>
          <a:p>
            <a:pPr marL="800100" lvl="2" indent="-342900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例如</a:t>
            </a: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	?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 </a:t>
            </a: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: 	(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相当于 </a:t>
            </a: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if-then-else)</a:t>
            </a:r>
          </a:p>
          <a:p>
            <a:pPr marL="800100" lvl="2" indent="-342900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§"/>
            </a:pP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average = 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cs typeface="Microsoft Sans Serif" panose="020B0604020202020204" pitchFamily="34" charset="0"/>
              </a:rPr>
              <a:t>(count == 0)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cs typeface="Microsoft Sans Serif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cs typeface="Microsoft Sans Serif" panose="020B0604020202020204" pitchFamily="34" charset="0"/>
              </a:rPr>
              <a:t>? 0 : sum / count		</a:t>
            </a:r>
          </a:p>
          <a:p>
            <a:pPr marL="457200" lvl="2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    实现：</a:t>
            </a: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if (count == 0) average = 0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 </a:t>
            </a: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else average = sum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 </a:t>
            </a: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/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 </a:t>
            </a: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count</a:t>
            </a:r>
            <a:endParaRPr lang="zh-CN" altLang="en-US" sz="2400" dirty="0">
              <a:latin typeface="+mn-ea"/>
              <a:cs typeface="Microsoft Sans Serif" panose="020B0604020202020204" pitchFamily="34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2157098-9956-BB48-8FDC-73E3DEEBF0F0}"/>
              </a:ext>
            </a:extLst>
          </p:cNvPr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操作符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26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52927"/>
            <a:ext cx="1103947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赋值语句的</a:t>
            </a:r>
            <a:r>
              <a:rPr lang="en-US" altLang="zh-CN" sz="32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BNF</a:t>
            </a:r>
            <a:endParaRPr lang="zh-CN" altLang="en-US" sz="32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5815" y="1353686"/>
            <a:ext cx="10241138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b="1" dirty="0"/>
              <a:t>&lt;Assignment&gt; </a:t>
            </a:r>
            <a:r>
              <a:rPr lang="en-US" altLang="zh-CN" sz="2400" b="1" dirty="0">
                <a:sym typeface="Wingdings" pitchFamily="2" charset="2"/>
              </a:rPr>
              <a:t> &lt;Identifier&gt; = &lt;Expression&gt;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ym typeface="Wingdings" pitchFamily="2" charset="2"/>
              </a:rPr>
              <a:t> &lt;Identifier&gt;  A|B|C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ym typeface="Wingdings" pitchFamily="2" charset="2"/>
              </a:rPr>
              <a:t> &lt;Expression&gt;  &lt; Expression&gt; + &lt;Term&gt;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ym typeface="Wingdings" pitchFamily="2" charset="2"/>
              </a:rPr>
              <a:t>                              | &lt;Term&gt;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ym typeface="Wingdings" pitchFamily="2" charset="2"/>
              </a:rPr>
              <a:t> &lt;Term&gt;  &lt;Term&gt; * &lt;Factor&gt;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ym typeface="Wingdings" pitchFamily="2" charset="2"/>
              </a:rPr>
              <a:t>		| &lt;Factor&gt;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ym typeface="Wingdings" pitchFamily="2" charset="2"/>
              </a:rPr>
              <a:t> &lt;Factor&gt;  ( &lt;Expression&gt;)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ym typeface="Wingdings" pitchFamily="2" charset="2"/>
              </a:rPr>
              <a:t>		|&lt;Identifier&gt;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52927"/>
            <a:ext cx="1103947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增加幂运算的表达式的</a:t>
            </a:r>
            <a:r>
              <a:rPr lang="en-US" altLang="zh-CN" sz="32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BNF</a:t>
            </a:r>
            <a:endParaRPr lang="zh-CN" altLang="en-US" sz="32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3AEF95-6F53-1250-FAA7-13188F779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09" y="139700"/>
            <a:ext cx="10782300" cy="671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0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6651</TotalTime>
  <Words>2736</Words>
  <Application>Microsoft Macintosh PowerPoint</Application>
  <PresentationFormat>Widescreen</PresentationFormat>
  <Paragraphs>388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微软雅黑</vt:lpstr>
      <vt:lpstr>SimSun</vt:lpstr>
      <vt:lpstr>Arial</vt:lpstr>
      <vt:lpstr>Calibri</vt:lpstr>
      <vt:lpstr>Tahoma</vt:lpstr>
      <vt:lpstr>Times New Roman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王天浩</dc:creator>
  <cp:lastModifiedBy>Zhai Jingmin</cp:lastModifiedBy>
  <cp:revision>487</cp:revision>
  <cp:lastPrinted>2020-04-10T01:53:05Z</cp:lastPrinted>
  <dcterms:created xsi:type="dcterms:W3CDTF">2020-02-13T08:17:00Z</dcterms:created>
  <dcterms:modified xsi:type="dcterms:W3CDTF">2022-05-13T01:48:35Z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