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7" r:id="rId2"/>
    <p:sldId id="261" r:id="rId3"/>
    <p:sldId id="419" r:id="rId4"/>
    <p:sldId id="309" r:id="rId5"/>
    <p:sldId id="418" r:id="rId6"/>
    <p:sldId id="265" r:id="rId7"/>
    <p:sldId id="394" r:id="rId8"/>
    <p:sldId id="268" r:id="rId9"/>
    <p:sldId id="395" r:id="rId10"/>
    <p:sldId id="396" r:id="rId11"/>
    <p:sldId id="397" r:id="rId12"/>
    <p:sldId id="420" r:id="rId13"/>
    <p:sldId id="398" r:id="rId14"/>
    <p:sldId id="401" r:id="rId15"/>
    <p:sldId id="421" r:id="rId16"/>
    <p:sldId id="402" r:id="rId17"/>
    <p:sldId id="403" r:id="rId18"/>
    <p:sldId id="442" r:id="rId19"/>
    <p:sldId id="404" r:id="rId20"/>
    <p:sldId id="443" r:id="rId21"/>
    <p:sldId id="405" r:id="rId22"/>
    <p:sldId id="444" r:id="rId23"/>
    <p:sldId id="406" r:id="rId24"/>
    <p:sldId id="408" r:id="rId25"/>
    <p:sldId id="422" r:id="rId26"/>
    <p:sldId id="445" r:id="rId27"/>
    <p:sldId id="409" r:id="rId28"/>
    <p:sldId id="410" r:id="rId29"/>
    <p:sldId id="411" r:id="rId30"/>
    <p:sldId id="423" r:id="rId31"/>
    <p:sldId id="424" r:id="rId32"/>
    <p:sldId id="425" r:id="rId33"/>
    <p:sldId id="426" r:id="rId34"/>
    <p:sldId id="427" r:id="rId35"/>
    <p:sldId id="412" r:id="rId36"/>
    <p:sldId id="428" r:id="rId37"/>
    <p:sldId id="429" r:id="rId38"/>
    <p:sldId id="430" r:id="rId39"/>
    <p:sldId id="431" r:id="rId40"/>
    <p:sldId id="413" r:id="rId41"/>
    <p:sldId id="432" r:id="rId42"/>
    <p:sldId id="433" r:id="rId43"/>
    <p:sldId id="414" r:id="rId44"/>
    <p:sldId id="434" r:id="rId45"/>
    <p:sldId id="415" r:id="rId46"/>
    <p:sldId id="435" r:id="rId47"/>
    <p:sldId id="436" r:id="rId48"/>
    <p:sldId id="437" r:id="rId49"/>
    <p:sldId id="438" r:id="rId50"/>
    <p:sldId id="416" r:id="rId51"/>
    <p:sldId id="417" r:id="rId52"/>
    <p:sldId id="386" r:id="rId53"/>
    <p:sldId id="385" r:id="rId54"/>
    <p:sldId id="440" r:id="rId55"/>
    <p:sldId id="439"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81" autoAdjust="0"/>
    <p:restoredTop sz="80680" autoAdjust="0"/>
  </p:normalViewPr>
  <p:slideViewPr>
    <p:cSldViewPr snapToGrid="0">
      <p:cViewPr>
        <p:scale>
          <a:sx n="100" d="100"/>
          <a:sy n="100" d="100"/>
        </p:scale>
        <p:origin x="1776"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798014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187515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4214380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25257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b="1" dirty="0">
                <a:solidFill>
                  <a:srgbClr val="FF0000"/>
                </a:solidFill>
                <a:ea typeface="+mn-ea"/>
              </a:rPr>
              <a:t>trade-off between reliability and flexibility</a:t>
            </a:r>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1262111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2545215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1079401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extLst>
      <p:ext uri="{BB962C8B-B14F-4D97-AF65-F5344CB8AC3E}">
        <p14:creationId xmlns:p14="http://schemas.microsoft.com/office/powerpoint/2010/main" val="649794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extLst>
      <p:ext uri="{BB962C8B-B14F-4D97-AF65-F5344CB8AC3E}">
        <p14:creationId xmlns:p14="http://schemas.microsoft.com/office/powerpoint/2010/main" val="1615241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extLst>
      <p:ext uri="{BB962C8B-B14F-4D97-AF65-F5344CB8AC3E}">
        <p14:creationId xmlns:p14="http://schemas.microsoft.com/office/powerpoint/2010/main" val="4032782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The designers of C’s switch traded</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decrease in reliability for an increase in flexibility</a:t>
            </a: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19</a:t>
            </a:fld>
            <a:endParaRPr lang="zh-CN" altLang="en-US"/>
          </a:p>
        </p:txBody>
      </p:sp>
    </p:spTree>
    <p:extLst>
      <p:ext uri="{BB962C8B-B14F-4D97-AF65-F5344CB8AC3E}">
        <p14:creationId xmlns:p14="http://schemas.microsoft.com/office/powerpoint/2010/main" val="951446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extLst>
      <p:ext uri="{BB962C8B-B14F-4D97-AF65-F5344CB8AC3E}">
        <p14:creationId xmlns:p14="http://schemas.microsoft.com/office/powerpoint/2010/main" val="282869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1903929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22</a:t>
            </a:fld>
            <a:endParaRPr lang="zh-CN" altLang="en-US"/>
          </a:p>
        </p:txBody>
      </p:sp>
    </p:spTree>
    <p:extLst>
      <p:ext uri="{BB962C8B-B14F-4D97-AF65-F5344CB8AC3E}">
        <p14:creationId xmlns:p14="http://schemas.microsoft.com/office/powerpoint/2010/main" val="1872756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ea typeface="+mn-ea"/>
              </a:rPr>
              <a:t>elseif chain</a:t>
            </a:r>
            <a:r>
              <a:rPr lang="zh-CN" altLang="en-US" dirty="0">
                <a:latin typeface="Arial" panose="020B0604020202020204" pitchFamily="34" charset="0"/>
                <a:ea typeface="+mn-ea"/>
              </a:rPr>
              <a:t>与</a:t>
            </a:r>
            <a:r>
              <a:rPr lang="en-US" altLang="zh-CN" dirty="0">
                <a:latin typeface="Arial" panose="020B0604020202020204" pitchFamily="34" charset="0"/>
                <a:ea typeface="+mn-ea"/>
              </a:rPr>
              <a:t>switch</a:t>
            </a:r>
            <a:r>
              <a:rPr lang="zh-CN" altLang="en-US" dirty="0">
                <a:latin typeface="Arial" panose="020B0604020202020204" pitchFamily="34" charset="0"/>
                <a:ea typeface="+mn-ea"/>
              </a:rPr>
              <a:t>还是不同的，也不是可替换的。</a:t>
            </a:r>
            <a:endParaRPr lang="en-US" altLang="zh-CN" dirty="0">
              <a:latin typeface="Arial" panose="020B0604020202020204" pitchFamily="34" charset="0"/>
              <a:ea typeface="+mn-ea"/>
            </a:endParaRPr>
          </a:p>
          <a:p>
            <a:endParaRPr lang="en-US" altLang="zh-CN" dirty="0">
              <a:latin typeface="Arial" panose="020B0604020202020204" pitchFamily="34" charset="0"/>
              <a:ea typeface="+mn-ea"/>
            </a:endParaRPr>
          </a:p>
          <a:p>
            <a:r>
              <a:rPr lang="zh-CN" altLang="en-US" dirty="0">
                <a:latin typeface="Arial" panose="020B0604020202020204" pitchFamily="34" charset="0"/>
                <a:ea typeface="+mn-ea"/>
              </a:rPr>
              <a:t>在多路选择结构里，所有的</a:t>
            </a:r>
            <a:r>
              <a:rPr lang="en-US" altLang="zh-CN" dirty="0">
                <a:latin typeface="Arial" panose="020B0604020202020204" pitchFamily="34" charset="0"/>
                <a:ea typeface="+mn-ea"/>
              </a:rPr>
              <a:t>E</a:t>
            </a:r>
            <a:r>
              <a:rPr lang="zh-CN" altLang="en-US" dirty="0">
                <a:latin typeface="Arial" panose="020B0604020202020204" pitchFamily="34" charset="0"/>
                <a:ea typeface="+mn-ea"/>
              </a:rPr>
              <a:t>都限制为单个表达式与其他一些值之间的比较。实现上：</a:t>
            </a:r>
            <a:endParaRPr lang="en-US" altLang="zh-CN" dirty="0">
              <a:latin typeface="Arial" panose="020B0604020202020204" pitchFamily="34" charset="0"/>
              <a:ea typeface="+mn-ea"/>
            </a:endParaRPr>
          </a:p>
          <a:p>
            <a:endParaRPr lang="en-US" altLang="zh-CN" dirty="0">
              <a:latin typeface="Arial" panose="020B0604020202020204" pitchFamily="34" charset="0"/>
              <a:ea typeface="+mn-ea"/>
            </a:endParaRPr>
          </a:p>
          <a:p>
            <a:r>
              <a:rPr lang="zh-CN" altLang="en-US" dirty="0">
                <a:latin typeface="Arial" panose="020B0604020202020204" pitchFamily="34" charset="0"/>
                <a:ea typeface="+mn-ea"/>
              </a:rPr>
              <a:t>将求值表达式的代码存入</a:t>
            </a:r>
            <a:r>
              <a:rPr lang="en-US" altLang="zh-CN" dirty="0">
                <a:latin typeface="Arial" panose="020B0604020202020204" pitchFamily="34" charset="0"/>
                <a:ea typeface="+mn-ea"/>
              </a:rPr>
              <a:t>t</a:t>
            </a:r>
            <a:r>
              <a:rPr lang="zh-CN" altLang="en-US" dirty="0">
                <a:latin typeface="Arial" panose="020B0604020202020204" pitchFamily="34" charset="0"/>
                <a:ea typeface="+mn-ea"/>
              </a:rPr>
              <a:t>中</a:t>
            </a:r>
            <a:endParaRPr lang="en-US" altLang="zh-CN" dirty="0">
              <a:latin typeface="Arial" panose="020B0604020202020204" pitchFamily="34" charset="0"/>
              <a:ea typeface="+mn-ea"/>
            </a:endParaRPr>
          </a:p>
          <a:p>
            <a:r>
              <a:rPr lang="en-US" altLang="zh-CN" dirty="0" err="1">
                <a:latin typeface="Arial" panose="020B0604020202020204" pitchFamily="34" charset="0"/>
                <a:ea typeface="+mn-ea"/>
              </a:rPr>
              <a:t>goto</a:t>
            </a:r>
            <a:r>
              <a:rPr lang="en-US" altLang="zh-CN" dirty="0">
                <a:latin typeface="Arial" panose="020B0604020202020204" pitchFamily="34" charset="0"/>
                <a:ea typeface="+mn-ea"/>
              </a:rPr>
              <a:t> branches</a:t>
            </a:r>
          </a:p>
          <a:p>
            <a:r>
              <a:rPr lang="en-US" altLang="zh-CN" dirty="0">
                <a:latin typeface="Arial" panose="020B0604020202020204" pitchFamily="34" charset="0"/>
                <a:ea typeface="+mn-ea"/>
              </a:rPr>
              <a:t>label1: statement1</a:t>
            </a:r>
          </a:p>
          <a:p>
            <a:r>
              <a:rPr lang="en-US" altLang="zh-CN" dirty="0">
                <a:latin typeface="Arial" panose="020B0604020202020204" pitchFamily="34" charset="0"/>
                <a:ea typeface="+mn-ea"/>
              </a:rPr>
              <a:t>        </a:t>
            </a:r>
            <a:r>
              <a:rPr lang="en-US" altLang="zh-CN" dirty="0" err="1">
                <a:latin typeface="Arial" panose="020B0604020202020204" pitchFamily="34" charset="0"/>
                <a:ea typeface="+mn-ea"/>
              </a:rPr>
              <a:t>goto</a:t>
            </a:r>
            <a:r>
              <a:rPr lang="en-US" altLang="zh-CN" dirty="0">
                <a:latin typeface="Arial" panose="020B0604020202020204" pitchFamily="34" charset="0"/>
                <a:ea typeface="+mn-ea"/>
              </a:rPr>
              <a:t> out</a:t>
            </a:r>
          </a:p>
          <a:p>
            <a:r>
              <a:rPr lang="en-US" altLang="zh-CN" dirty="0">
                <a:latin typeface="Arial" panose="020B0604020202020204" pitchFamily="34" charset="0"/>
                <a:ea typeface="+mn-ea"/>
              </a:rPr>
              <a:t>…</a:t>
            </a:r>
          </a:p>
          <a:p>
            <a:r>
              <a:rPr lang="en-US" altLang="zh-CN" dirty="0">
                <a:latin typeface="Arial" panose="020B0604020202020204" pitchFamily="34" charset="0"/>
                <a:ea typeface="+mn-ea"/>
              </a:rPr>
              <a:t>default: statementn+1</a:t>
            </a:r>
          </a:p>
          <a:p>
            <a:r>
              <a:rPr lang="en-US" altLang="zh-CN" dirty="0">
                <a:latin typeface="Arial" panose="020B0604020202020204" pitchFamily="34" charset="0"/>
                <a:ea typeface="+mn-ea"/>
              </a:rPr>
              <a:t>         </a:t>
            </a:r>
            <a:r>
              <a:rPr lang="en-US" altLang="zh-CN" dirty="0" err="1">
                <a:latin typeface="Arial" panose="020B0604020202020204" pitchFamily="34" charset="0"/>
                <a:ea typeface="+mn-ea"/>
              </a:rPr>
              <a:t>goto</a:t>
            </a:r>
            <a:r>
              <a:rPr lang="en-US" altLang="zh-CN" dirty="0">
                <a:latin typeface="Arial" panose="020B0604020202020204" pitchFamily="34" charset="0"/>
                <a:ea typeface="+mn-ea"/>
              </a:rPr>
              <a:t> out</a:t>
            </a:r>
          </a:p>
          <a:p>
            <a:r>
              <a:rPr lang="en-US" altLang="zh-CN" dirty="0">
                <a:latin typeface="Arial" panose="020B0604020202020204" pitchFamily="34" charset="0"/>
                <a:ea typeface="+mn-ea"/>
              </a:rPr>
              <a:t>branches: if t=expression1 </a:t>
            </a:r>
            <a:r>
              <a:rPr lang="en-US" altLang="zh-CN" dirty="0" err="1">
                <a:latin typeface="Arial" panose="020B0604020202020204" pitchFamily="34" charset="0"/>
                <a:ea typeface="+mn-ea"/>
              </a:rPr>
              <a:t>goto</a:t>
            </a:r>
            <a:r>
              <a:rPr lang="en-US" altLang="zh-CN" dirty="0">
                <a:latin typeface="Arial" panose="020B0604020202020204" pitchFamily="34" charset="0"/>
                <a:ea typeface="+mn-ea"/>
              </a:rPr>
              <a:t> label1</a:t>
            </a:r>
          </a:p>
          <a:p>
            <a:r>
              <a:rPr lang="en-US" altLang="zh-CN" dirty="0">
                <a:latin typeface="Arial" panose="020B0604020202020204" pitchFamily="34" charset="0"/>
                <a:ea typeface="+mn-ea"/>
              </a:rPr>
              <a:t>          …</a:t>
            </a:r>
          </a:p>
          <a:p>
            <a:r>
              <a:rPr lang="en-US" altLang="zh-CN" dirty="0">
                <a:latin typeface="Arial" panose="020B0604020202020204" pitchFamily="34" charset="0"/>
                <a:ea typeface="+mn-ea"/>
              </a:rPr>
              <a:t>          </a:t>
            </a:r>
            <a:r>
              <a:rPr lang="en-US" altLang="zh-CN" dirty="0" err="1">
                <a:latin typeface="Arial" panose="020B0604020202020204" pitchFamily="34" charset="0"/>
                <a:ea typeface="+mn-ea"/>
              </a:rPr>
              <a:t>goto</a:t>
            </a:r>
            <a:r>
              <a:rPr lang="en-US" altLang="zh-CN" dirty="0">
                <a:latin typeface="Arial" panose="020B0604020202020204" pitchFamily="34" charset="0"/>
                <a:ea typeface="+mn-ea"/>
              </a:rPr>
              <a:t> default</a:t>
            </a:r>
          </a:p>
          <a:p>
            <a:r>
              <a:rPr lang="en-US" altLang="zh-CN" dirty="0">
                <a:latin typeface="Arial" panose="020B0604020202020204" pitchFamily="34" charset="0"/>
                <a:ea typeface="+mn-ea"/>
              </a:rPr>
              <a:t>out:</a:t>
            </a:r>
          </a:p>
          <a:p>
            <a:r>
              <a:rPr lang="en-US" altLang="zh-CN" dirty="0">
                <a:latin typeface="Arial" panose="020B0604020202020204" pitchFamily="34" charset="0"/>
                <a:ea typeface="+mn-ea"/>
              </a:rPr>
              <a:t>----------------------</a:t>
            </a:r>
          </a:p>
          <a:p>
            <a:r>
              <a:rPr lang="en-US" altLang="zh-CN" dirty="0">
                <a:latin typeface="Arial" panose="020B0604020202020204" pitchFamily="34" charset="0"/>
                <a:ea typeface="+mn-ea"/>
              </a:rPr>
              <a:t>if E1 </a:t>
            </a:r>
            <a:r>
              <a:rPr lang="en-US" altLang="zh-CN" dirty="0" err="1">
                <a:latin typeface="Arial" panose="020B0604020202020204" pitchFamily="34" charset="0"/>
                <a:ea typeface="+mn-ea"/>
              </a:rPr>
              <a:t>goto</a:t>
            </a:r>
            <a:r>
              <a:rPr lang="en-US" altLang="zh-CN" dirty="0">
                <a:latin typeface="Arial" panose="020B0604020202020204" pitchFamily="34" charset="0"/>
                <a:ea typeface="+mn-ea"/>
              </a:rPr>
              <a:t> 1</a:t>
            </a:r>
          </a:p>
          <a:p>
            <a:r>
              <a:rPr lang="en-US" altLang="zh-CN" dirty="0">
                <a:latin typeface="Arial" panose="020B0604020202020204" pitchFamily="34" charset="0"/>
                <a:ea typeface="+mn-ea"/>
              </a:rPr>
              <a:t>if E2 </a:t>
            </a:r>
            <a:r>
              <a:rPr lang="en-US" altLang="zh-CN" dirty="0" err="1">
                <a:latin typeface="Arial" panose="020B0604020202020204" pitchFamily="34" charset="0"/>
                <a:ea typeface="+mn-ea"/>
              </a:rPr>
              <a:t>goto</a:t>
            </a:r>
            <a:r>
              <a:rPr lang="en-US" altLang="zh-CN" dirty="0">
                <a:latin typeface="Arial" panose="020B0604020202020204" pitchFamily="34" charset="0"/>
                <a:ea typeface="+mn-ea"/>
              </a:rPr>
              <a:t> 2</a:t>
            </a:r>
          </a:p>
          <a:p>
            <a:r>
              <a:rPr lang="en-US" altLang="zh-CN" dirty="0">
                <a:latin typeface="Arial" panose="020B0604020202020204" pitchFamily="34" charset="0"/>
                <a:ea typeface="+mn-ea"/>
              </a:rPr>
              <a:t>…</a:t>
            </a:r>
          </a:p>
          <a:p>
            <a:r>
              <a:rPr lang="en-US" altLang="zh-CN" dirty="0">
                <a:latin typeface="Arial" panose="020B0604020202020204" pitchFamily="34" charset="0"/>
                <a:ea typeface="+mn-ea"/>
              </a:rPr>
              <a:t>1: S1</a:t>
            </a:r>
          </a:p>
          <a:p>
            <a:r>
              <a:rPr lang="en-US" altLang="zh-CN" dirty="0">
                <a:latin typeface="Arial" panose="020B0604020202020204" pitchFamily="34" charset="0"/>
                <a:ea typeface="+mn-ea"/>
              </a:rPr>
              <a:t>   </a:t>
            </a:r>
            <a:r>
              <a:rPr lang="en-US" altLang="zh-CN" dirty="0" err="1">
                <a:latin typeface="Arial" panose="020B0604020202020204" pitchFamily="34" charset="0"/>
                <a:ea typeface="+mn-ea"/>
              </a:rPr>
              <a:t>goto</a:t>
            </a:r>
            <a:r>
              <a:rPr lang="en-US" altLang="zh-CN" dirty="0">
                <a:latin typeface="Arial" panose="020B0604020202020204" pitchFamily="34" charset="0"/>
                <a:ea typeface="+mn-ea"/>
              </a:rPr>
              <a:t> out</a:t>
            </a:r>
          </a:p>
          <a:p>
            <a:r>
              <a:rPr lang="en-US" altLang="zh-CN" dirty="0">
                <a:latin typeface="Arial" panose="020B0604020202020204" pitchFamily="34" charset="0"/>
                <a:ea typeface="+mn-ea"/>
              </a:rPr>
              <a:t>2: S2</a:t>
            </a:r>
          </a:p>
          <a:p>
            <a:r>
              <a:rPr lang="en-US" altLang="zh-CN" dirty="0">
                <a:latin typeface="Arial" panose="020B0604020202020204" pitchFamily="34" charset="0"/>
                <a:ea typeface="+mn-ea"/>
              </a:rPr>
              <a:t>   </a:t>
            </a:r>
            <a:r>
              <a:rPr lang="en-US" altLang="zh-CN" dirty="0" err="1">
                <a:latin typeface="Arial" panose="020B0604020202020204" pitchFamily="34" charset="0"/>
                <a:ea typeface="+mn-ea"/>
              </a:rPr>
              <a:t>goto</a:t>
            </a:r>
            <a:r>
              <a:rPr lang="en-US" altLang="zh-CN" dirty="0">
                <a:latin typeface="Arial" panose="020B0604020202020204" pitchFamily="34" charset="0"/>
                <a:ea typeface="+mn-ea"/>
              </a:rPr>
              <a:t> out</a:t>
            </a:r>
          </a:p>
          <a:p>
            <a:r>
              <a:rPr lang="en-US" altLang="zh-CN" dirty="0">
                <a:latin typeface="Arial" panose="020B0604020202020204" pitchFamily="34" charset="0"/>
                <a:ea typeface="+mn-ea"/>
              </a:rPr>
              <a:t>…</a:t>
            </a:r>
          </a:p>
          <a:p>
            <a:r>
              <a:rPr lang="en-US" altLang="zh-CN" dirty="0">
                <a:latin typeface="Arial" panose="020B0604020202020204" pitchFamily="34" charset="0"/>
                <a:ea typeface="+mn-ea"/>
              </a:rPr>
              <a:t>out:…</a:t>
            </a: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23</a:t>
            </a:fld>
            <a:endParaRPr lang="zh-CN" altLang="en-US"/>
          </a:p>
        </p:txBody>
      </p:sp>
    </p:spTree>
    <p:extLst>
      <p:ext uri="{BB962C8B-B14F-4D97-AF65-F5344CB8AC3E}">
        <p14:creationId xmlns:p14="http://schemas.microsoft.com/office/powerpoint/2010/main" val="784560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24</a:t>
            </a:fld>
            <a:endParaRPr lang="zh-CN" altLang="en-US"/>
          </a:p>
        </p:txBody>
      </p:sp>
    </p:spTree>
    <p:extLst>
      <p:ext uri="{BB962C8B-B14F-4D97-AF65-F5344CB8AC3E}">
        <p14:creationId xmlns:p14="http://schemas.microsoft.com/office/powerpoint/2010/main" val="206459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ea typeface="+mn-ea"/>
              </a:rPr>
              <a:t>Two styles of interface: 1. express the similarities of the concrete types that satisfy the interface but hide the representation details.</a:t>
            </a:r>
          </a:p>
          <a:p>
            <a:r>
              <a:rPr lang="en-US" altLang="zh-CN" dirty="0">
                <a:latin typeface="Arial" panose="020B0604020202020204" pitchFamily="34" charset="0"/>
                <a:ea typeface="+mn-ea"/>
              </a:rPr>
              <a:t>2. Exploits the ability of interface to hold values of a variety of concrete types and considers the interface to be the </a:t>
            </a:r>
            <a:r>
              <a:rPr lang="en-US" altLang="zh-CN" b="1" u="sng" dirty="0">
                <a:latin typeface="Arial" panose="020B0604020202020204" pitchFamily="34" charset="0"/>
                <a:ea typeface="+mn-ea"/>
              </a:rPr>
              <a:t>union</a:t>
            </a:r>
            <a:r>
              <a:rPr lang="en-US" altLang="zh-CN" dirty="0">
                <a:latin typeface="Arial" panose="020B0604020202020204" pitchFamily="34" charset="0"/>
                <a:ea typeface="+mn-ea"/>
              </a:rPr>
              <a:t> of those types. </a:t>
            </a:r>
            <a:r>
              <a:rPr lang="zh-CN" altLang="en-US" dirty="0">
                <a:latin typeface="Arial" panose="020B0604020202020204" pitchFamily="34" charset="0"/>
                <a:ea typeface="+mn-ea"/>
              </a:rPr>
              <a:t>（</a:t>
            </a:r>
            <a:r>
              <a:rPr lang="en-US" altLang="zh-CN" dirty="0">
                <a:latin typeface="Arial" panose="020B0604020202020204" pitchFamily="34" charset="0"/>
                <a:ea typeface="+mn-ea"/>
              </a:rPr>
              <a:t>discriminated union</a:t>
            </a:r>
            <a:r>
              <a:rPr lang="zh-CN" altLang="en-US" dirty="0">
                <a:latin typeface="Arial" panose="020B0604020202020204" pitchFamily="34" charset="0"/>
                <a:ea typeface="+mn-ea"/>
              </a:rPr>
              <a:t>）</a:t>
            </a:r>
            <a:endParaRPr lang="en-US" altLang="zh-CN" dirty="0">
              <a:latin typeface="Arial" panose="020B0604020202020204" pitchFamily="34" charset="0"/>
              <a:ea typeface="+mn-ea"/>
            </a:endParaRPr>
          </a:p>
          <a:p>
            <a:r>
              <a:rPr lang="en-US" altLang="zh-CN" dirty="0">
                <a:latin typeface="Arial" panose="020B0604020202020204" pitchFamily="34" charset="0"/>
                <a:ea typeface="+mn-ea"/>
              </a:rPr>
              <a:t>Type assertions are used to discriminate among the types dynamically and treat each case differently. </a:t>
            </a:r>
          </a:p>
          <a:p>
            <a:endParaRPr lang="en-US" altLang="zh-CN" dirty="0">
              <a:latin typeface="Arial" panose="020B0604020202020204" pitchFamily="34" charset="0"/>
              <a:ea typeface="+mn-ea"/>
            </a:endParaRPr>
          </a:p>
          <a:p>
            <a:r>
              <a:rPr lang="en-US" altLang="zh-CN" b="1" dirty="0">
                <a:latin typeface="Arial" panose="020B0604020202020204" pitchFamily="34" charset="0"/>
                <a:ea typeface="+mn-ea"/>
              </a:rPr>
              <a:t>x.(T):     A type assertion is an operation applied to an interface value.  </a:t>
            </a:r>
            <a:r>
              <a:rPr lang="en-US" altLang="zh-CN" dirty="0">
                <a:latin typeface="Arial" panose="020B0604020202020204" pitchFamily="34" charset="0"/>
                <a:ea typeface="+mn-ea"/>
              </a:rPr>
              <a:t>A type assertion checks that the dynamic type of its operand matches the asserted type.</a:t>
            </a:r>
          </a:p>
          <a:p>
            <a:r>
              <a:rPr lang="en-US" altLang="zh-CN" dirty="0">
                <a:latin typeface="Arial" panose="020B0604020202020204" pitchFamily="34" charset="0"/>
                <a:ea typeface="+mn-ea"/>
              </a:rPr>
              <a:t>If the check succeeds, the result is x’s dynamic value, whose type is of course T. If the check fails, the operation panics.</a:t>
            </a:r>
          </a:p>
          <a:p>
            <a:pPr eaLnBrk="1" hangingPunct="1"/>
            <a:endParaRPr lang="en-US" altLang="zh-CN" b="1" dirty="0">
              <a:solidFill>
                <a:srgbClr val="FF0000"/>
              </a:solidFill>
              <a:ea typeface="+mn-ea"/>
            </a:endParaRPr>
          </a:p>
          <a:p>
            <a:r>
              <a:rPr lang="en-US" sz="1200" kern="1200" dirty="0">
                <a:solidFill>
                  <a:schemeClr val="tx1"/>
                </a:solidFill>
                <a:effectLst/>
                <a:latin typeface="+mn-lt"/>
                <a:ea typeface="+mn-ea"/>
                <a:cs typeface="+mn-cs"/>
              </a:rPr>
              <a:t>Although the type of x is interface{}, we consider it a discriminated union of int, </a:t>
            </a:r>
            <a:r>
              <a:rPr lang="en-US" sz="1200" kern="1200" dirty="0" err="1">
                <a:solidFill>
                  <a:schemeClr val="tx1"/>
                </a:solidFill>
                <a:effectLst/>
                <a:latin typeface="+mn-lt"/>
                <a:ea typeface="+mn-ea"/>
                <a:cs typeface="+mn-cs"/>
              </a:rPr>
              <a:t>uint</a:t>
            </a:r>
            <a:r>
              <a:rPr lang="en-US" sz="1200" kern="1200" dirty="0">
                <a:solidFill>
                  <a:schemeClr val="tx1"/>
                </a:solidFill>
                <a:effectLst/>
                <a:latin typeface="+mn-lt"/>
                <a:ea typeface="+mn-ea"/>
                <a:cs typeface="+mn-cs"/>
              </a:rPr>
              <a:t>, bool, string, and nil.</a:t>
            </a: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25</a:t>
            </a:fld>
            <a:endParaRPr lang="zh-CN" altLang="en-US"/>
          </a:p>
        </p:txBody>
      </p:sp>
    </p:spTree>
    <p:extLst>
      <p:ext uri="{BB962C8B-B14F-4D97-AF65-F5344CB8AC3E}">
        <p14:creationId xmlns:p14="http://schemas.microsoft.com/office/powerpoint/2010/main" val="2562784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1200" b="1" dirty="0">
                <a:solidFill>
                  <a:prstClr val="black">
                    <a:lumMod val="65000"/>
                    <a:lumOff val="35000"/>
                  </a:prstClr>
                </a:solidFill>
                <a:ea typeface="微软雅黑" panose="020B0503020204020204" charset="-122"/>
                <a:sym typeface="Arial" panose="020B0604020202020204" pitchFamily="34" charset="0"/>
              </a:rPr>
              <a:t>(Functional language)</a:t>
            </a:r>
          </a:p>
          <a:p>
            <a:pPr eaLnBrk="1" hangingPunct="1"/>
            <a:endParaRPr lang="en-US" altLang="zh-CN" sz="1200" b="1" dirty="0">
              <a:solidFill>
                <a:prstClr val="black">
                  <a:lumMod val="65000"/>
                  <a:lumOff val="35000"/>
                </a:prstClr>
              </a:solidFill>
              <a:ea typeface="微软雅黑" panose="020B0503020204020204" charset="-122"/>
              <a:sym typeface="Arial" panose="020B0604020202020204" pitchFamily="34" charset="0"/>
            </a:endParaRPr>
          </a:p>
          <a:p>
            <a:pPr eaLnBrk="1" hangingPunct="1"/>
            <a:r>
              <a:rPr lang="zh-CN" altLang="en-US" sz="1200" b="0" i="0" u="none" strike="noStrike" kern="1200" dirty="0">
                <a:solidFill>
                  <a:schemeClr val="tx1"/>
                </a:solidFill>
                <a:effectLst/>
                <a:latin typeface="+mn-lt"/>
                <a:ea typeface="+mn-ea"/>
                <a:cs typeface="+mn-cs"/>
              </a:rPr>
              <a:t>前缀表示法和嵌套括号</a:t>
            </a:r>
            <a:endParaRPr lang="en-US" altLang="zh-CN" sz="1200" b="0" i="0" u="none" strike="noStrike" kern="1200" dirty="0">
              <a:solidFill>
                <a:schemeClr val="tx1"/>
              </a:solidFill>
              <a:effectLst/>
              <a:latin typeface="+mn-lt"/>
              <a:ea typeface="+mn-ea"/>
              <a:cs typeface="+mn-cs"/>
            </a:endParaRPr>
          </a:p>
          <a:p>
            <a:pPr eaLnBrk="1" hangingPunct="1"/>
            <a:endParaRPr lang="en-US" altLang="zh-CN" sz="1200" b="0" i="0" u="none" strike="noStrike" kern="1200" dirty="0">
              <a:solidFill>
                <a:schemeClr val="tx1"/>
              </a:solidFill>
              <a:effectLst/>
              <a:latin typeface="+mn-lt"/>
              <a:ea typeface="+mn-ea"/>
              <a:cs typeface="+mn-cs"/>
            </a:endParaRPr>
          </a:p>
          <a:p>
            <a:pPr eaLnBrk="1" hangingPunct="1"/>
            <a:r>
              <a:rPr lang="en-US" altLang="zh-CN" sz="1200" b="0" i="0" u="none" strike="noStrike" kern="1200" dirty="0">
                <a:solidFill>
                  <a:schemeClr val="tx1"/>
                </a:solidFill>
                <a:effectLst/>
                <a:latin typeface="+mn-lt"/>
                <a:ea typeface="+mn-ea"/>
                <a:cs typeface="+mn-cs"/>
              </a:rPr>
              <a:t>Lisp</a:t>
            </a:r>
            <a:r>
              <a:rPr lang="zh-CN" altLang="en-US" sz="1200" b="0" i="0" u="none" strike="noStrike" kern="1200" dirty="0">
                <a:solidFill>
                  <a:schemeClr val="tx1"/>
                </a:solidFill>
                <a:effectLst/>
                <a:latin typeface="+mn-lt"/>
                <a:ea typeface="+mn-ea"/>
                <a:cs typeface="+mn-cs"/>
              </a:rPr>
              <a:t>语言的一种方言</a:t>
            </a:r>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26</a:t>
            </a:fld>
            <a:endParaRPr lang="zh-CN" altLang="en-US"/>
          </a:p>
        </p:txBody>
      </p:sp>
    </p:spTree>
    <p:extLst>
      <p:ext uri="{BB962C8B-B14F-4D97-AF65-F5344CB8AC3E}">
        <p14:creationId xmlns:p14="http://schemas.microsoft.com/office/powerpoint/2010/main" val="3232258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27</a:t>
            </a:fld>
            <a:endParaRPr lang="zh-CN" altLang="en-US"/>
          </a:p>
        </p:txBody>
      </p:sp>
    </p:spTree>
    <p:extLst>
      <p:ext uri="{BB962C8B-B14F-4D97-AF65-F5344CB8AC3E}">
        <p14:creationId xmlns:p14="http://schemas.microsoft.com/office/powerpoint/2010/main" val="2264988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28</a:t>
            </a:fld>
            <a:endParaRPr lang="zh-CN" altLang="en-US"/>
          </a:p>
        </p:txBody>
      </p:sp>
    </p:spTree>
    <p:extLst>
      <p:ext uri="{BB962C8B-B14F-4D97-AF65-F5344CB8AC3E}">
        <p14:creationId xmlns:p14="http://schemas.microsoft.com/office/powerpoint/2010/main" val="3780947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29</a:t>
            </a:fld>
            <a:endParaRPr lang="zh-CN" altLang="en-US"/>
          </a:p>
        </p:txBody>
      </p:sp>
    </p:spTree>
    <p:extLst>
      <p:ext uri="{BB962C8B-B14F-4D97-AF65-F5344CB8AC3E}">
        <p14:creationId xmlns:p14="http://schemas.microsoft.com/office/powerpoint/2010/main" val="244560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extLst>
      <p:ext uri="{BB962C8B-B14F-4D97-AF65-F5344CB8AC3E}">
        <p14:creationId xmlns:p14="http://schemas.microsoft.com/office/powerpoint/2010/main" val="629085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30</a:t>
            </a:fld>
            <a:endParaRPr lang="zh-CN" altLang="en-US"/>
          </a:p>
        </p:txBody>
      </p:sp>
    </p:spTree>
    <p:extLst>
      <p:ext uri="{BB962C8B-B14F-4D97-AF65-F5344CB8AC3E}">
        <p14:creationId xmlns:p14="http://schemas.microsoft.com/office/powerpoint/2010/main" val="29811833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31</a:t>
            </a:fld>
            <a:endParaRPr lang="zh-CN" altLang="en-US"/>
          </a:p>
        </p:txBody>
      </p:sp>
    </p:spTree>
    <p:extLst>
      <p:ext uri="{BB962C8B-B14F-4D97-AF65-F5344CB8AC3E}">
        <p14:creationId xmlns:p14="http://schemas.microsoft.com/office/powerpoint/2010/main" val="2924252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32</a:t>
            </a:fld>
            <a:endParaRPr lang="zh-CN" altLang="en-US"/>
          </a:p>
        </p:txBody>
      </p:sp>
    </p:spTree>
    <p:extLst>
      <p:ext uri="{BB962C8B-B14F-4D97-AF65-F5344CB8AC3E}">
        <p14:creationId xmlns:p14="http://schemas.microsoft.com/office/powerpoint/2010/main" val="24998210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33</a:t>
            </a:fld>
            <a:endParaRPr lang="zh-CN" altLang="en-US"/>
          </a:p>
        </p:txBody>
      </p:sp>
    </p:spTree>
    <p:extLst>
      <p:ext uri="{BB962C8B-B14F-4D97-AF65-F5344CB8AC3E}">
        <p14:creationId xmlns:p14="http://schemas.microsoft.com/office/powerpoint/2010/main" val="25978698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34</a:t>
            </a:fld>
            <a:endParaRPr lang="zh-CN" altLang="en-US"/>
          </a:p>
        </p:txBody>
      </p:sp>
    </p:spTree>
    <p:extLst>
      <p:ext uri="{BB962C8B-B14F-4D97-AF65-F5344CB8AC3E}">
        <p14:creationId xmlns:p14="http://schemas.microsoft.com/office/powerpoint/2010/main" val="2561857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35</a:t>
            </a:fld>
            <a:endParaRPr lang="zh-CN" altLang="en-US"/>
          </a:p>
        </p:txBody>
      </p:sp>
    </p:spTree>
    <p:extLst>
      <p:ext uri="{BB962C8B-B14F-4D97-AF65-F5344CB8AC3E}">
        <p14:creationId xmlns:p14="http://schemas.microsoft.com/office/powerpoint/2010/main" val="189027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36</a:t>
            </a:fld>
            <a:endParaRPr lang="zh-CN" altLang="en-US"/>
          </a:p>
        </p:txBody>
      </p:sp>
    </p:spTree>
    <p:extLst>
      <p:ext uri="{BB962C8B-B14F-4D97-AF65-F5344CB8AC3E}">
        <p14:creationId xmlns:p14="http://schemas.microsoft.com/office/powerpoint/2010/main" val="2856319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37</a:t>
            </a:fld>
            <a:endParaRPr lang="zh-CN" altLang="en-US"/>
          </a:p>
        </p:txBody>
      </p:sp>
    </p:spTree>
    <p:extLst>
      <p:ext uri="{BB962C8B-B14F-4D97-AF65-F5344CB8AC3E}">
        <p14:creationId xmlns:p14="http://schemas.microsoft.com/office/powerpoint/2010/main" val="27911175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38</a:t>
            </a:fld>
            <a:endParaRPr lang="zh-CN" altLang="en-US"/>
          </a:p>
        </p:txBody>
      </p:sp>
    </p:spTree>
    <p:extLst>
      <p:ext uri="{BB962C8B-B14F-4D97-AF65-F5344CB8AC3E}">
        <p14:creationId xmlns:p14="http://schemas.microsoft.com/office/powerpoint/2010/main" val="3245746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39</a:t>
            </a:fld>
            <a:endParaRPr lang="zh-CN" altLang="en-US"/>
          </a:p>
        </p:txBody>
      </p:sp>
    </p:spTree>
    <p:extLst>
      <p:ext uri="{BB962C8B-B14F-4D97-AF65-F5344CB8AC3E}">
        <p14:creationId xmlns:p14="http://schemas.microsoft.com/office/powerpoint/2010/main" val="4044817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It is essentially a question of how much a language should be expanded to increase its writability at the expense of its simplicity, size, and readability.</a:t>
            </a: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3466452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40</a:t>
            </a:fld>
            <a:endParaRPr lang="zh-CN" altLang="en-US"/>
          </a:p>
        </p:txBody>
      </p:sp>
    </p:spTree>
    <p:extLst>
      <p:ext uri="{BB962C8B-B14F-4D97-AF65-F5344CB8AC3E}">
        <p14:creationId xmlns:p14="http://schemas.microsoft.com/office/powerpoint/2010/main" val="3354078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41</a:t>
            </a:fld>
            <a:endParaRPr lang="zh-CN" altLang="en-US"/>
          </a:p>
        </p:txBody>
      </p:sp>
    </p:spTree>
    <p:extLst>
      <p:ext uri="{BB962C8B-B14F-4D97-AF65-F5344CB8AC3E}">
        <p14:creationId xmlns:p14="http://schemas.microsoft.com/office/powerpoint/2010/main" val="18719397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42</a:t>
            </a:fld>
            <a:endParaRPr lang="zh-CN" altLang="en-US"/>
          </a:p>
        </p:txBody>
      </p:sp>
    </p:spTree>
    <p:extLst>
      <p:ext uri="{BB962C8B-B14F-4D97-AF65-F5344CB8AC3E}">
        <p14:creationId xmlns:p14="http://schemas.microsoft.com/office/powerpoint/2010/main" val="31463492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ea typeface="+mn-ea"/>
              </a:rPr>
              <a:t>In each iteration of the loop, range produces a pair of values: the </a:t>
            </a:r>
            <a:r>
              <a:rPr lang="en-US" altLang="zh-CN" b="1" dirty="0">
                <a:latin typeface="Arial" panose="020B0604020202020204" pitchFamily="34" charset="0"/>
                <a:ea typeface="+mn-ea"/>
              </a:rPr>
              <a:t>index</a:t>
            </a:r>
            <a:r>
              <a:rPr lang="en-US" altLang="zh-CN" dirty="0">
                <a:latin typeface="Arial" panose="020B0604020202020204" pitchFamily="34" charset="0"/>
                <a:ea typeface="+mn-ea"/>
              </a:rPr>
              <a:t> and the </a:t>
            </a:r>
            <a:r>
              <a:rPr lang="en-US" altLang="zh-CN" b="1" dirty="0">
                <a:latin typeface="Arial" panose="020B0604020202020204" pitchFamily="34" charset="0"/>
                <a:ea typeface="+mn-ea"/>
              </a:rPr>
              <a:t>value</a:t>
            </a:r>
            <a:r>
              <a:rPr lang="en-US" altLang="zh-CN" dirty="0">
                <a:latin typeface="Arial" panose="020B0604020202020204" pitchFamily="34" charset="0"/>
                <a:ea typeface="+mn-ea"/>
              </a:rPr>
              <a:t> of the element at that index.</a:t>
            </a:r>
          </a:p>
          <a:p>
            <a:endParaRPr lang="en-US" altLang="zh-CN" dirty="0">
              <a:latin typeface="Arial" panose="020B0604020202020204" pitchFamily="34" charset="0"/>
              <a:ea typeface="+mn-ea"/>
            </a:endParaRPr>
          </a:p>
          <a:p>
            <a:r>
              <a:rPr lang="en-US" altLang="zh-CN" dirty="0">
                <a:latin typeface="Arial" panose="020B0604020202020204" pitchFamily="34" charset="0"/>
                <a:ea typeface="+mn-ea"/>
              </a:rPr>
              <a:t>“files” is a slice.</a:t>
            </a:r>
          </a:p>
          <a:p>
            <a:r>
              <a:rPr lang="en-US" altLang="zh-CN" dirty="0">
                <a:latin typeface="Arial" panose="020B0604020202020204" pitchFamily="34" charset="0"/>
                <a:ea typeface="+mn-ea"/>
              </a:rPr>
              <a:t>“counts” is a map. A map holds a set of key/value pairs and provides constant-time operations to store, retrieve or test for an item in the set.</a:t>
            </a:r>
          </a:p>
          <a:p>
            <a:r>
              <a:rPr lang="en-US" altLang="zh-CN" dirty="0">
                <a:latin typeface="Arial" panose="020B0604020202020204" pitchFamily="34" charset="0"/>
                <a:ea typeface="+mn-ea"/>
              </a:rPr>
              <a:t>	         </a:t>
            </a:r>
          </a:p>
          <a:p>
            <a:r>
              <a:rPr lang="en-US" altLang="zh-CN" dirty="0">
                <a:latin typeface="Arial" panose="020B0604020202020204" pitchFamily="34" charset="0"/>
                <a:ea typeface="+mn-ea"/>
              </a:rPr>
              <a:t>A map is a reference to the data structure created by “make”.</a:t>
            </a:r>
          </a:p>
          <a:p>
            <a:r>
              <a:rPr lang="en-US" altLang="zh-CN" dirty="0">
                <a:latin typeface="Arial" panose="020B0604020202020204" pitchFamily="34" charset="0"/>
                <a:ea typeface="+mn-ea"/>
              </a:rPr>
              <a:t>When a map is passed to a function, the function receives a copy of the reference, so any changes the called function makes to the underlying data structure will be visible through the caller’s map reference too.</a:t>
            </a:r>
            <a:endParaRPr lang="zh-CN" altLang="en-US" dirty="0">
              <a:latin typeface="Arial" panose="020B0604020202020204" pitchFamily="34" charset="0"/>
              <a:ea typeface="+mn-ea"/>
            </a:endParaRP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43</a:t>
            </a:fld>
            <a:endParaRPr lang="zh-CN" altLang="en-US"/>
          </a:p>
        </p:txBody>
      </p:sp>
    </p:spTree>
    <p:extLst>
      <p:ext uri="{BB962C8B-B14F-4D97-AF65-F5344CB8AC3E}">
        <p14:creationId xmlns:p14="http://schemas.microsoft.com/office/powerpoint/2010/main" val="532835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ea typeface="+mn-ea"/>
              </a:rPr>
              <a:t>In each iteration of the loop, range produces a pair of values: the </a:t>
            </a:r>
            <a:r>
              <a:rPr lang="en-US" altLang="zh-CN" b="1" dirty="0">
                <a:latin typeface="Arial" panose="020B0604020202020204" pitchFamily="34" charset="0"/>
                <a:ea typeface="+mn-ea"/>
              </a:rPr>
              <a:t>index</a:t>
            </a:r>
            <a:r>
              <a:rPr lang="en-US" altLang="zh-CN" dirty="0">
                <a:latin typeface="Arial" panose="020B0604020202020204" pitchFamily="34" charset="0"/>
                <a:ea typeface="+mn-ea"/>
              </a:rPr>
              <a:t> and the </a:t>
            </a:r>
            <a:r>
              <a:rPr lang="en-US" altLang="zh-CN" b="1" dirty="0">
                <a:latin typeface="Arial" panose="020B0604020202020204" pitchFamily="34" charset="0"/>
                <a:ea typeface="+mn-ea"/>
              </a:rPr>
              <a:t>value</a:t>
            </a:r>
            <a:r>
              <a:rPr lang="en-US" altLang="zh-CN" dirty="0">
                <a:latin typeface="Arial" panose="020B0604020202020204" pitchFamily="34" charset="0"/>
                <a:ea typeface="+mn-ea"/>
              </a:rPr>
              <a:t> of the element at that index.</a:t>
            </a:r>
          </a:p>
          <a:p>
            <a:endParaRPr lang="en-US" altLang="zh-CN" dirty="0">
              <a:latin typeface="Arial" panose="020B0604020202020204" pitchFamily="34" charset="0"/>
              <a:ea typeface="+mn-ea"/>
            </a:endParaRPr>
          </a:p>
          <a:p>
            <a:r>
              <a:rPr lang="en-US" altLang="zh-CN" dirty="0">
                <a:latin typeface="Arial" panose="020B0604020202020204" pitchFamily="34" charset="0"/>
                <a:ea typeface="+mn-ea"/>
              </a:rPr>
              <a:t>“files” is a slice.</a:t>
            </a:r>
          </a:p>
          <a:p>
            <a:r>
              <a:rPr lang="en-US" altLang="zh-CN" dirty="0">
                <a:latin typeface="Arial" panose="020B0604020202020204" pitchFamily="34" charset="0"/>
                <a:ea typeface="+mn-ea"/>
              </a:rPr>
              <a:t>“counts” is a map. A map holds a set of key/value pairs and provides constant-time operations to store, retrieve or test for an item in the set.</a:t>
            </a:r>
          </a:p>
          <a:p>
            <a:r>
              <a:rPr lang="en-US" altLang="zh-CN" dirty="0">
                <a:latin typeface="Arial" panose="020B0604020202020204" pitchFamily="34" charset="0"/>
                <a:ea typeface="+mn-ea"/>
              </a:rPr>
              <a:t>	         </a:t>
            </a:r>
          </a:p>
          <a:p>
            <a:r>
              <a:rPr lang="en-US" altLang="zh-CN" dirty="0">
                <a:latin typeface="Arial" panose="020B0604020202020204" pitchFamily="34" charset="0"/>
                <a:ea typeface="+mn-ea"/>
              </a:rPr>
              <a:t>A map is a reference to the data structure created by “make”.</a:t>
            </a:r>
          </a:p>
          <a:p>
            <a:r>
              <a:rPr lang="en-US" altLang="zh-CN" dirty="0">
                <a:latin typeface="Arial" panose="020B0604020202020204" pitchFamily="34" charset="0"/>
                <a:ea typeface="+mn-ea"/>
              </a:rPr>
              <a:t>When a map is passed to a function, the function receives a copy of the reference, so any changes the called function makes to the underlying data structure will be visible through the caller’s map reference too.</a:t>
            </a:r>
            <a:endParaRPr lang="zh-CN" altLang="en-US">
              <a:latin typeface="Arial" panose="020B0604020202020204" pitchFamily="34" charset="0"/>
              <a:ea typeface="+mn-ea"/>
            </a:endParaRP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44</a:t>
            </a:fld>
            <a:endParaRPr lang="zh-CN" altLang="en-US"/>
          </a:p>
        </p:txBody>
      </p:sp>
    </p:spTree>
    <p:extLst>
      <p:ext uri="{BB962C8B-B14F-4D97-AF65-F5344CB8AC3E}">
        <p14:creationId xmlns:p14="http://schemas.microsoft.com/office/powerpoint/2010/main" val="796397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45</a:t>
            </a:fld>
            <a:endParaRPr lang="zh-CN" altLang="en-US"/>
          </a:p>
        </p:txBody>
      </p:sp>
    </p:spTree>
    <p:extLst>
      <p:ext uri="{BB962C8B-B14F-4D97-AF65-F5344CB8AC3E}">
        <p14:creationId xmlns:p14="http://schemas.microsoft.com/office/powerpoint/2010/main" val="30562605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46</a:t>
            </a:fld>
            <a:endParaRPr lang="zh-CN" altLang="en-US"/>
          </a:p>
        </p:txBody>
      </p:sp>
    </p:spTree>
    <p:extLst>
      <p:ext uri="{BB962C8B-B14F-4D97-AF65-F5344CB8AC3E}">
        <p14:creationId xmlns:p14="http://schemas.microsoft.com/office/powerpoint/2010/main" val="23853185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47</a:t>
            </a:fld>
            <a:endParaRPr lang="zh-CN" altLang="en-US"/>
          </a:p>
        </p:txBody>
      </p:sp>
    </p:spTree>
    <p:extLst>
      <p:ext uri="{BB962C8B-B14F-4D97-AF65-F5344CB8AC3E}">
        <p14:creationId xmlns:p14="http://schemas.microsoft.com/office/powerpoint/2010/main" val="6990942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do q1 &gt; q2 -&gt; temp := q1; q1 := q2; q2 := temp;</a:t>
            </a:r>
          </a:p>
          <a:p>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q2 &gt; q3 -&gt; temp := q2; q2 := q3; q3 := temp;</a:t>
            </a:r>
          </a:p>
          <a:p>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q3 &gt; q4 -&gt; temp := q3; q3 := q4; q4 := temp;</a:t>
            </a:r>
          </a:p>
          <a:p>
            <a:r>
              <a:rPr lang="en-US" sz="1200" kern="1200" dirty="0">
                <a:solidFill>
                  <a:schemeClr val="tx1"/>
                </a:solidFill>
                <a:effectLst/>
                <a:latin typeface="+mn-lt"/>
                <a:ea typeface="+mn-ea"/>
                <a:cs typeface="+mn-cs"/>
              </a:rPr>
              <a:t>od</a:t>
            </a: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48</a:t>
            </a:fld>
            <a:endParaRPr lang="zh-CN" altLang="en-US"/>
          </a:p>
        </p:txBody>
      </p:sp>
    </p:spTree>
    <p:extLst>
      <p:ext uri="{BB962C8B-B14F-4D97-AF65-F5344CB8AC3E}">
        <p14:creationId xmlns:p14="http://schemas.microsoft.com/office/powerpoint/2010/main" val="32105670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49</a:t>
            </a:fld>
            <a:endParaRPr lang="zh-CN" altLang="en-US"/>
          </a:p>
        </p:txBody>
      </p:sp>
    </p:spTree>
    <p:extLst>
      <p:ext uri="{BB962C8B-B14F-4D97-AF65-F5344CB8AC3E}">
        <p14:creationId xmlns:p14="http://schemas.microsoft.com/office/powerpoint/2010/main" val="292422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extLst>
      <p:ext uri="{BB962C8B-B14F-4D97-AF65-F5344CB8AC3E}">
        <p14:creationId xmlns:p14="http://schemas.microsoft.com/office/powerpoint/2010/main" val="1918226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50</a:t>
            </a:fld>
            <a:endParaRPr lang="zh-CN" altLang="en-US"/>
          </a:p>
        </p:txBody>
      </p:sp>
    </p:spTree>
    <p:extLst>
      <p:ext uri="{BB962C8B-B14F-4D97-AF65-F5344CB8AC3E}">
        <p14:creationId xmlns:p14="http://schemas.microsoft.com/office/powerpoint/2010/main" val="3678623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rPr>
              <a:t>C</a:t>
            </a:r>
            <a:r>
              <a:rPr lang="zh-CN" altLang="en-US" dirty="0">
                <a:latin typeface="Arial" panose="020B0604020202020204" pitchFamily="34" charset="0"/>
              </a:rPr>
              <a:t>语言中的赋值语句，函数</a:t>
            </a:r>
            <a:endParaRPr lang="en-US" altLang="zh-CN" dirty="0">
              <a:latin typeface="Arial" panose="020B0604020202020204" pitchFamily="34" charset="0"/>
            </a:endParaRPr>
          </a:p>
          <a:p>
            <a:r>
              <a:rPr lang="zh-CN" altLang="en-US" dirty="0">
                <a:latin typeface="Arial" panose="020B0604020202020204" pitchFamily="34" charset="0"/>
              </a:rPr>
              <a:t>语法生成树、前缀、后缀表达式</a:t>
            </a:r>
            <a:endParaRPr lang="en-US" altLang="zh-CN" dirty="0">
              <a:latin typeface="Arial" panose="020B0604020202020204" pitchFamily="34" charset="0"/>
            </a:endParaRPr>
          </a:p>
          <a:p>
            <a:r>
              <a:rPr lang="zh-CN" altLang="en-US" dirty="0">
                <a:latin typeface="Arial" panose="020B0604020202020204" pitchFamily="34" charset="0"/>
              </a:rPr>
              <a:t>函数的定义域</a:t>
            </a:r>
            <a:endParaRPr lang="en-US" altLang="zh-CN" dirty="0">
              <a:latin typeface="Arial" panose="020B0604020202020204" pitchFamily="34" charset="0"/>
            </a:endParaRPr>
          </a:p>
          <a:p>
            <a:r>
              <a:rPr lang="zh-CN" altLang="en-US" dirty="0">
                <a:latin typeface="Arial" panose="020B0604020202020204" pitchFamily="34" charset="0"/>
              </a:rPr>
              <a:t>积极</a:t>
            </a:r>
            <a:r>
              <a:rPr lang="en-US" altLang="zh-CN" dirty="0">
                <a:latin typeface="Arial" panose="020B0604020202020204" pitchFamily="34" charset="0"/>
              </a:rPr>
              <a:t>/</a:t>
            </a:r>
            <a:r>
              <a:rPr lang="zh-CN" altLang="en-US" dirty="0">
                <a:latin typeface="Arial" panose="020B0604020202020204" pitchFamily="34" charset="0"/>
              </a:rPr>
              <a:t>惰性求值</a:t>
            </a:r>
            <a:endParaRPr lang="en-US" altLang="zh-CN" dirty="0">
              <a:latin typeface="Arial" panose="020B0604020202020204" pitchFamily="34" charset="0"/>
            </a:endParaRP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51</a:t>
            </a:fld>
            <a:endParaRPr lang="zh-CN" altLang="en-US"/>
          </a:p>
        </p:txBody>
      </p:sp>
    </p:spTree>
    <p:extLst>
      <p:ext uri="{BB962C8B-B14F-4D97-AF65-F5344CB8AC3E}">
        <p14:creationId xmlns:p14="http://schemas.microsoft.com/office/powerpoint/2010/main" val="34706946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52</a:t>
            </a:fld>
            <a:endParaRPr lang="zh-CN" altLang="en-US"/>
          </a:p>
        </p:txBody>
      </p:sp>
    </p:spTree>
    <p:extLst>
      <p:ext uri="{BB962C8B-B14F-4D97-AF65-F5344CB8AC3E}">
        <p14:creationId xmlns:p14="http://schemas.microsoft.com/office/powerpoint/2010/main" val="39109435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53</a:t>
            </a:fld>
            <a:endParaRPr lang="zh-CN" altLang="en-US"/>
          </a:p>
        </p:txBody>
      </p:sp>
    </p:spTree>
    <p:extLst>
      <p:ext uri="{BB962C8B-B14F-4D97-AF65-F5344CB8AC3E}">
        <p14:creationId xmlns:p14="http://schemas.microsoft.com/office/powerpoint/2010/main" val="33341514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54</a:t>
            </a:fld>
            <a:endParaRPr lang="zh-CN" altLang="en-US"/>
          </a:p>
        </p:txBody>
      </p:sp>
    </p:spTree>
    <p:extLst>
      <p:ext uri="{BB962C8B-B14F-4D97-AF65-F5344CB8AC3E}">
        <p14:creationId xmlns:p14="http://schemas.microsoft.com/office/powerpoint/2010/main" val="11522313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55</a:t>
            </a:fld>
            <a:endParaRPr lang="zh-CN" altLang="en-US"/>
          </a:p>
        </p:txBody>
      </p:sp>
    </p:spTree>
    <p:extLst>
      <p:ext uri="{BB962C8B-B14F-4D97-AF65-F5344CB8AC3E}">
        <p14:creationId xmlns:p14="http://schemas.microsoft.com/office/powerpoint/2010/main" val="347501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extLst>
      <p:ext uri="{BB962C8B-B14F-4D97-AF65-F5344CB8AC3E}">
        <p14:creationId xmlns:p14="http://schemas.microsoft.com/office/powerpoint/2010/main" val="3872394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ea typeface="+mn-ea"/>
              </a:rPr>
              <a:t>无歧义的上下文无关语法 </a:t>
            </a:r>
            <a:endParaRPr lang="en-US" altLang="zh-CN" b="1" dirty="0">
              <a:latin typeface="Courier New" panose="02070309020205020404" pitchFamily="49" charset="0"/>
              <a:ea typeface="+mn-ea"/>
            </a:endParaRP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108303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6097" y="4555077"/>
            <a:ext cx="12185902" cy="2287682"/>
          </a:xfrm>
          <a:prstGeom prst="rect">
            <a:avLst/>
          </a:prstGeom>
          <a:solidFill>
            <a:srgbClr val="8B0012"/>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590">
              <a:solidFill>
                <a:srgbClr val="FFFFFF"/>
              </a:solidFill>
            </a:endParaRPr>
          </a:p>
        </p:txBody>
      </p:sp>
      <p:sp>
        <p:nvSpPr>
          <p:cNvPr id="2056" name="文本框 58"/>
          <p:cNvSpPr txBox="1">
            <a:spLocks noChangeArrowheads="1"/>
          </p:cNvSpPr>
          <p:nvPr/>
        </p:nvSpPr>
        <p:spPr bwMode="auto">
          <a:xfrm>
            <a:off x="394660" y="1697964"/>
            <a:ext cx="11402664" cy="84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4875" b="1" dirty="0">
                <a:solidFill>
                  <a:srgbClr val="9A0000"/>
                </a:solidFill>
                <a:latin typeface="微软雅黑" panose="020B0503020204020204" charset="-122"/>
                <a:ea typeface="微软雅黑" panose="020B0503020204020204" charset="-122"/>
              </a:rPr>
              <a:t>程序设计语言概论</a:t>
            </a:r>
            <a:endParaRPr lang="en-US" altLang="zh-CN" sz="4875" b="1" dirty="0">
              <a:solidFill>
                <a:srgbClr val="9A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690" y="397957"/>
            <a:ext cx="2908610" cy="816970"/>
          </a:xfrm>
          <a:prstGeom prst="rect">
            <a:avLst/>
          </a:prstGeom>
        </p:spPr>
      </p:pic>
      <p:sp>
        <p:nvSpPr>
          <p:cNvPr id="2" name="文本框 1"/>
          <p:cNvSpPr txBox="1"/>
          <p:nvPr/>
        </p:nvSpPr>
        <p:spPr>
          <a:xfrm>
            <a:off x="2742556" y="3118982"/>
            <a:ext cx="6706870" cy="508000"/>
          </a:xfrm>
          <a:prstGeom prst="rect">
            <a:avLst/>
          </a:prstGeom>
          <a:noFill/>
        </p:spPr>
        <p:txBody>
          <a:bodyPr wrap="none" rtlCol="0">
            <a:spAutoFit/>
          </a:bodyPr>
          <a:lstStyle/>
          <a:p>
            <a:pPr algn="ctr"/>
            <a:r>
              <a:rPr lang="en-US" altLang="zh-CN" sz="2710" b="1" dirty="0">
                <a:solidFill>
                  <a:srgbClr val="9A0000"/>
                </a:solidFill>
                <a:latin typeface="微软雅黑" panose="020B0503020204020204" charset="-122"/>
                <a:ea typeface="微软雅黑" panose="020B0503020204020204" charset="-122"/>
              </a:rPr>
              <a:t>Concepts of Programming Languages</a:t>
            </a:r>
          </a:p>
        </p:txBody>
      </p:sp>
      <p:sp>
        <p:nvSpPr>
          <p:cNvPr id="7" name="文本框 6"/>
          <p:cNvSpPr txBox="1"/>
          <p:nvPr/>
        </p:nvSpPr>
        <p:spPr>
          <a:xfrm>
            <a:off x="7361373" y="4555077"/>
            <a:ext cx="4221027" cy="589200"/>
          </a:xfrm>
          <a:prstGeom prst="rect">
            <a:avLst/>
          </a:prstGeom>
          <a:noFill/>
        </p:spPr>
        <p:txBody>
          <a:bodyPr wrap="none" rtlCol="0">
            <a:spAutoFit/>
          </a:bodyPr>
          <a:lstStyle/>
          <a:p>
            <a:pPr algn="r">
              <a:lnSpc>
                <a:spcPct val="150000"/>
              </a:lnSpc>
            </a:pPr>
            <a:r>
              <a:rPr lang="zh-CN" altLang="en-US" sz="2440" b="1" dirty="0">
                <a:solidFill>
                  <a:schemeClr val="bg1"/>
                </a:solidFill>
                <a:latin typeface="微软雅黑" panose="020B0503020204020204" charset="-122"/>
                <a:ea typeface="微软雅黑" panose="020B0503020204020204" charset="-122"/>
              </a:rPr>
              <a:t>马秀莉</a:t>
            </a:r>
            <a:r>
              <a:rPr lang="en-US" altLang="zh-CN" sz="2440" b="1" dirty="0">
                <a:solidFill>
                  <a:schemeClr val="bg1"/>
                </a:solidFill>
                <a:latin typeface="微软雅黑" panose="020B0503020204020204" charset="-122"/>
                <a:ea typeface="微软雅黑" panose="020B0503020204020204" charset="-122"/>
              </a:rPr>
              <a:t>   </a:t>
            </a:r>
            <a:r>
              <a:rPr lang="en-US" altLang="zh-CN" sz="2440" b="1" dirty="0" err="1">
                <a:solidFill>
                  <a:schemeClr val="bg1"/>
                </a:solidFill>
                <a:latin typeface="微软雅黑" panose="020B0503020204020204" charset="-122"/>
                <a:ea typeface="微软雅黑" panose="020B0503020204020204" charset="-122"/>
              </a:rPr>
              <a:t>xlma@pku.edu.cn</a:t>
            </a:r>
            <a:endParaRPr lang="en-US" altLang="zh-CN" sz="244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0966"/>
    </mc:Choice>
    <mc:Fallback xmlns="">
      <p:transition spd="slow" advTm="109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0" y="1298250"/>
            <a:ext cx="10645569" cy="5499582"/>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为实现另一种语义，使用复合语句</a:t>
            </a:r>
          </a:p>
          <a:p>
            <a:r>
              <a:rPr lang="zh-CN" altLang="en-US" sz="3200" b="1" dirty="0">
                <a:ea typeface="宋体" panose="02010600030101010101" pitchFamily="2" charset="-122"/>
              </a:rPr>
              <a:t>	</a:t>
            </a:r>
            <a:r>
              <a:rPr lang="en-US" altLang="zh-CN" sz="2800" b="1" dirty="0">
                <a:latin typeface="Courier New" panose="02070309020205020404" pitchFamily="49" charset="0"/>
                <a:ea typeface="宋体" panose="02010600030101010101" pitchFamily="2" charset="-122"/>
              </a:rPr>
              <a:t>if (sum == 0) {</a:t>
            </a:r>
          </a:p>
          <a:p>
            <a:r>
              <a:rPr lang="en-US" altLang="zh-CN" sz="2800" b="1" dirty="0">
                <a:latin typeface="Courier New" panose="02070309020205020404" pitchFamily="49" charset="0"/>
                <a:ea typeface="宋体" panose="02010600030101010101" pitchFamily="2" charset="-122"/>
              </a:rPr>
              <a:t>       if (count == 0)</a:t>
            </a:r>
          </a:p>
          <a:p>
            <a:r>
              <a:rPr lang="en-US" altLang="zh-CN" sz="2800" b="1" dirty="0">
                <a:latin typeface="Courier New" panose="02070309020205020404" pitchFamily="49" charset="0"/>
                <a:ea typeface="宋体" panose="02010600030101010101" pitchFamily="2" charset="-122"/>
              </a:rPr>
              <a:t>           result = 0;</a:t>
            </a:r>
          </a:p>
          <a:p>
            <a:r>
              <a:rPr lang="en-US" altLang="zh-CN" sz="2800" b="1" dirty="0">
                <a:latin typeface="Courier New" panose="02070309020205020404" pitchFamily="49" charset="0"/>
                <a:ea typeface="宋体" panose="02010600030101010101" pitchFamily="2" charset="-122"/>
              </a:rPr>
              <a:t>	}</a:t>
            </a:r>
          </a:p>
          <a:p>
            <a:r>
              <a:rPr lang="en-US" altLang="zh-CN" sz="2800" b="1" dirty="0">
                <a:latin typeface="Courier New" panose="02070309020205020404" pitchFamily="49" charset="0"/>
                <a:ea typeface="宋体" panose="02010600030101010101" pitchFamily="2" charset="-122"/>
              </a:rPr>
              <a:t>    	else result = 1;</a:t>
            </a:r>
          </a:p>
          <a:p>
            <a:pPr marL="342900" indent="-342900">
              <a:lnSpc>
                <a:spcPct val="200000"/>
              </a:lnSpc>
              <a:buClr>
                <a:srgbClr val="8B0012"/>
              </a:buClr>
              <a:buFont typeface="Wingdings" pitchFamily="2" charset="2"/>
              <a:buChar char="§"/>
            </a:pPr>
            <a:r>
              <a:rPr lang="en-US" altLang="zh-CN" sz="2400" dirty="0">
                <a:latin typeface="+mn-ea"/>
                <a:cs typeface="Microsoft Sans Serif" panose="020B0604020202020204" pitchFamily="34" charset="0"/>
              </a:rPr>
              <a:t>C, C++, C#</a:t>
            </a:r>
          </a:p>
          <a:p>
            <a:pPr marL="342900" indent="-342900">
              <a:lnSpc>
                <a:spcPct val="200000"/>
              </a:lnSpc>
              <a:buClr>
                <a:srgbClr val="8B0012"/>
              </a:buClr>
              <a:buFont typeface="Wingdings" pitchFamily="2" charset="2"/>
              <a:buChar char="§"/>
            </a:pPr>
            <a:r>
              <a:rPr lang="en-US" altLang="zh-CN" sz="2400" dirty="0">
                <a:latin typeface="+mn-ea"/>
                <a:cs typeface="Microsoft Sans Serif" panose="020B0604020202020204" pitchFamily="34" charset="0"/>
              </a:rPr>
              <a:t>Perl </a:t>
            </a:r>
            <a:r>
              <a:rPr lang="zh-CN" altLang="en-US" sz="2400" dirty="0">
                <a:latin typeface="+mn-ea"/>
                <a:cs typeface="Microsoft Sans Serif" panose="020B0604020202020204" pitchFamily="34" charset="0"/>
              </a:rPr>
              <a:t>要求所有的 </a:t>
            </a:r>
            <a:r>
              <a:rPr lang="en-US" altLang="zh-CN" sz="2400" dirty="0">
                <a:latin typeface="+mn-ea"/>
                <a:cs typeface="Microsoft Sans Serif" panose="020B0604020202020204" pitchFamily="34" charset="0"/>
              </a:rPr>
              <a:t>then </a:t>
            </a:r>
            <a:r>
              <a:rPr lang="zh-CN" altLang="en-US" sz="2400" dirty="0">
                <a:latin typeface="+mn-ea"/>
                <a:cs typeface="Microsoft Sans Serif" panose="020B0604020202020204" pitchFamily="34" charset="0"/>
              </a:rPr>
              <a:t>和 </a:t>
            </a:r>
            <a:r>
              <a:rPr lang="en-US" altLang="zh-CN" sz="2400" dirty="0">
                <a:latin typeface="+mn-ea"/>
                <a:cs typeface="Microsoft Sans Serif" panose="020B0604020202020204" pitchFamily="34" charset="0"/>
              </a:rPr>
              <a:t>else </a:t>
            </a:r>
            <a:r>
              <a:rPr lang="zh-CN" altLang="en-US" sz="2400" dirty="0">
                <a:latin typeface="+mn-ea"/>
                <a:cs typeface="Microsoft Sans Serif" panose="020B0604020202020204" pitchFamily="34" charset="0"/>
              </a:rPr>
              <a:t>从句必须是复合语句</a:t>
            </a:r>
          </a:p>
          <a:p>
            <a:pPr marL="800100" lvl="1" indent="-342900">
              <a:lnSpc>
                <a:spcPct val="150000"/>
              </a:lnSpc>
              <a:buClr>
                <a:schemeClr val="accent5"/>
              </a:buClr>
              <a:buFont typeface="Wingdings" pitchFamily="2" charset="2"/>
              <a:buChar char="§"/>
            </a:pPr>
            <a:endParaRPr lang="zh-CN" altLang="en-US" sz="2200" dirty="0">
              <a:latin typeface="+mn-ea"/>
              <a:cs typeface="Microsoft Sans Serif" panose="020B0604020202020204" pitchFamily="34" charset="0"/>
            </a:endParaRPr>
          </a:p>
          <a:p>
            <a:pPr marL="342900" indent="-342900">
              <a:lnSpc>
                <a:spcPct val="150000"/>
              </a:lnSpc>
              <a:buClr>
                <a:schemeClr val="accent5"/>
              </a:buClr>
              <a:buFont typeface="Wingdings" pitchFamily="2" charset="2"/>
              <a:buChar char="§"/>
            </a:pPr>
            <a:endParaRPr lang="en-US" altLang="zh-CN" sz="2400" b="1" dirty="0">
              <a:solidFill>
                <a:srgbClr val="8B0012"/>
              </a:solidFill>
              <a:latin typeface="SimSun" panose="02010600030101010101" pitchFamily="2" charset="-122"/>
              <a:ea typeface="SimSun"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嵌套选择（续）</a:t>
            </a:r>
          </a:p>
        </p:txBody>
      </p:sp>
    </p:spTree>
    <p:extLst>
      <p:ext uri="{BB962C8B-B14F-4D97-AF65-F5344CB8AC3E}">
        <p14:creationId xmlns:p14="http://schemas.microsoft.com/office/powerpoint/2010/main" val="110326882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317951"/>
            <a:ext cx="11605083" cy="3416320"/>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en-US" altLang="zh-CN" sz="2400" dirty="0">
                <a:latin typeface="+mn-ea"/>
                <a:cs typeface="Microsoft Sans Serif" panose="020B0604020202020204" pitchFamily="34" charset="0"/>
              </a:rPr>
              <a:t>ALGOL60</a:t>
            </a:r>
            <a:r>
              <a:rPr lang="zh-CN" altLang="en-US" sz="2400" dirty="0">
                <a:latin typeface="+mn-ea"/>
                <a:cs typeface="Microsoft Sans Serif" panose="020B0604020202020204" pitchFamily="34" charset="0"/>
              </a:rPr>
              <a:t>的解决方法 </a:t>
            </a:r>
            <a:r>
              <a:rPr lang="en-US" altLang="zh-CN" sz="2400" dirty="0">
                <a:latin typeface="+mn-ea"/>
                <a:cs typeface="Microsoft Sans Serif" panose="020B0604020202020204" pitchFamily="34" charset="0"/>
              </a:rPr>
              <a:t>– </a:t>
            </a:r>
            <a:r>
              <a:rPr lang="zh-CN" altLang="en-US" sz="2400" dirty="0">
                <a:latin typeface="+mn-ea"/>
                <a:cs typeface="Microsoft Sans Serif" panose="020B0604020202020204" pitchFamily="34" charset="0"/>
              </a:rPr>
              <a:t>不允许直接嵌套</a:t>
            </a:r>
          </a:p>
          <a:p>
            <a:pPr lvl="1"/>
            <a:r>
              <a:rPr lang="en-US" altLang="zh-CN" sz="2800" b="1" dirty="0">
                <a:ea typeface="宋体" panose="02010600030101010101" pitchFamily="2" charset="-122"/>
              </a:rPr>
              <a:t>if ... then			if ... then</a:t>
            </a:r>
          </a:p>
          <a:p>
            <a:pPr lvl="1"/>
            <a:r>
              <a:rPr lang="en-US" altLang="zh-CN" sz="2800" b="1" dirty="0">
                <a:ea typeface="宋体" panose="02010600030101010101" pitchFamily="2" charset="-122"/>
              </a:rPr>
              <a:t>begin			 	 begin</a:t>
            </a:r>
          </a:p>
          <a:p>
            <a:pPr lvl="1"/>
            <a:r>
              <a:rPr lang="en-US" altLang="zh-CN" sz="2800" b="1" dirty="0">
                <a:ea typeface="宋体" panose="02010600030101010101" pitchFamily="2" charset="-122"/>
              </a:rPr>
              <a:t>	if ... 			  		if ... then ...</a:t>
            </a:r>
          </a:p>
          <a:p>
            <a:pPr lvl="1"/>
            <a:r>
              <a:rPr lang="en-US" altLang="zh-CN" sz="2800" b="1" dirty="0">
                <a:ea typeface="宋体" panose="02010600030101010101" pitchFamily="2" charset="-122"/>
              </a:rPr>
              <a:t>	then ... 		 	 end</a:t>
            </a:r>
          </a:p>
          <a:p>
            <a:pPr lvl="1"/>
            <a:r>
              <a:rPr lang="en-US" altLang="zh-CN" sz="2800" b="1" dirty="0">
                <a:ea typeface="宋体" panose="02010600030101010101" pitchFamily="2" charset="-122"/>
              </a:rPr>
              <a:t>	else ... 			else ...</a:t>
            </a:r>
          </a:p>
          <a:p>
            <a:pPr lvl="1"/>
            <a:r>
              <a:rPr lang="en-US" altLang="zh-CN" sz="2800" b="1" dirty="0">
                <a:ea typeface="宋体" panose="02010600030101010101" pitchFamily="2" charset="-122"/>
              </a:rPr>
              <a:t>end</a:t>
            </a:r>
            <a:endParaRPr lang="en-US" altLang="zh-CN" sz="20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嵌套选择（续）</a:t>
            </a:r>
          </a:p>
        </p:txBody>
      </p:sp>
      <p:sp>
        <p:nvSpPr>
          <p:cNvPr id="10" name="Freeform 4">
            <a:extLst>
              <a:ext uri="{FF2B5EF4-FFF2-40B4-BE49-F238E27FC236}">
                <a16:creationId xmlns:a16="http://schemas.microsoft.com/office/drawing/2014/main" id="{FD10889F-060A-4241-92BE-77D7531507A2}"/>
              </a:ext>
            </a:extLst>
          </p:cNvPr>
          <p:cNvSpPr>
            <a:spLocks/>
          </p:cNvSpPr>
          <p:nvPr/>
        </p:nvSpPr>
        <p:spPr bwMode="auto">
          <a:xfrm>
            <a:off x="2753614" y="2753867"/>
            <a:ext cx="457200" cy="1749425"/>
          </a:xfrm>
          <a:custGeom>
            <a:avLst/>
            <a:gdLst>
              <a:gd name="T0" fmla="*/ 0 w 288"/>
              <a:gd name="T1" fmla="*/ 0 h 384"/>
              <a:gd name="T2" fmla="*/ 2147483647 w 288"/>
              <a:gd name="T3" fmla="*/ 0 h 384"/>
              <a:gd name="T4" fmla="*/ 2147483647 w 288"/>
              <a:gd name="T5" fmla="*/ 2147483647 h 384"/>
              <a:gd name="T6" fmla="*/ 0 w 288"/>
              <a:gd name="T7" fmla="*/ 2147483647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384">
                <a:moveTo>
                  <a:pt x="0" y="0"/>
                </a:moveTo>
                <a:lnTo>
                  <a:pt x="288" y="0"/>
                </a:lnTo>
                <a:lnTo>
                  <a:pt x="288" y="384"/>
                </a:lnTo>
                <a:lnTo>
                  <a:pt x="0" y="38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Freeform 4">
            <a:extLst>
              <a:ext uri="{FF2B5EF4-FFF2-40B4-BE49-F238E27FC236}">
                <a16:creationId xmlns:a16="http://schemas.microsoft.com/office/drawing/2014/main" id="{033D0F10-4283-2640-B968-EEAE69F3C0D4}"/>
              </a:ext>
            </a:extLst>
          </p:cNvPr>
          <p:cNvSpPr>
            <a:spLocks/>
          </p:cNvSpPr>
          <p:nvPr/>
        </p:nvSpPr>
        <p:spPr bwMode="auto">
          <a:xfrm>
            <a:off x="8129778" y="2652203"/>
            <a:ext cx="457200" cy="939800"/>
          </a:xfrm>
          <a:custGeom>
            <a:avLst/>
            <a:gdLst>
              <a:gd name="T0" fmla="*/ 0 w 288"/>
              <a:gd name="T1" fmla="*/ 0 h 384"/>
              <a:gd name="T2" fmla="*/ 2147483647 w 288"/>
              <a:gd name="T3" fmla="*/ 0 h 384"/>
              <a:gd name="T4" fmla="*/ 2147483647 w 288"/>
              <a:gd name="T5" fmla="*/ 2147483647 h 384"/>
              <a:gd name="T6" fmla="*/ 0 w 288"/>
              <a:gd name="T7" fmla="*/ 2147483647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384">
                <a:moveTo>
                  <a:pt x="0" y="0"/>
                </a:moveTo>
                <a:lnTo>
                  <a:pt x="288" y="0"/>
                </a:lnTo>
                <a:lnTo>
                  <a:pt x="288" y="384"/>
                </a:lnTo>
                <a:lnTo>
                  <a:pt x="0" y="38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96194201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317951"/>
            <a:ext cx="11605083" cy="3724096"/>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en-US" altLang="zh-CN" sz="2400" dirty="0">
                <a:latin typeface="+mn-ea"/>
                <a:cs typeface="Microsoft Sans Serif" panose="020B0604020202020204" pitchFamily="34" charset="0"/>
              </a:rPr>
              <a:t>Fortran90</a:t>
            </a:r>
            <a:r>
              <a:rPr lang="zh-CN" altLang="en-US" sz="2400" dirty="0">
                <a:latin typeface="+mn-ea"/>
                <a:cs typeface="Microsoft Sans Serif" panose="020B0604020202020204" pitchFamily="34" charset="0"/>
              </a:rPr>
              <a:t>和</a:t>
            </a:r>
            <a:r>
              <a:rPr lang="en-US" altLang="zh-CN" sz="2400" dirty="0">
                <a:latin typeface="+mn-ea"/>
                <a:cs typeface="Microsoft Sans Serif" panose="020B0604020202020204" pitchFamily="34" charset="0"/>
              </a:rPr>
              <a:t>Ada</a:t>
            </a:r>
            <a:r>
              <a:rPr lang="zh-CN" altLang="en-US" sz="2400" dirty="0">
                <a:latin typeface="+mn-ea"/>
                <a:cs typeface="Microsoft Sans Serif" panose="020B0604020202020204" pitchFamily="34" charset="0"/>
              </a:rPr>
              <a:t>的解决方法 </a:t>
            </a:r>
            <a:r>
              <a:rPr lang="en-US" altLang="zh-CN" sz="2400" dirty="0">
                <a:latin typeface="+mn-ea"/>
                <a:cs typeface="Microsoft Sans Serif" panose="020B0604020202020204" pitchFamily="34" charset="0"/>
              </a:rPr>
              <a:t>– </a:t>
            </a:r>
            <a:r>
              <a:rPr lang="zh-CN" altLang="en-US" sz="2400" dirty="0">
                <a:latin typeface="+mn-ea"/>
                <a:cs typeface="Microsoft Sans Serif" panose="020B0604020202020204" pitchFamily="34" charset="0"/>
              </a:rPr>
              <a:t>使用特殊的关闭字</a:t>
            </a:r>
          </a:p>
          <a:p>
            <a:pPr lvl="2"/>
            <a:r>
              <a:rPr lang="en-US" altLang="zh-CN" sz="2400" b="1" dirty="0">
                <a:ea typeface="宋体" panose="02010600030101010101" pitchFamily="2" charset="-122"/>
              </a:rPr>
              <a:t>if ... then       	     	</a:t>
            </a:r>
            <a:r>
              <a:rPr lang="zh-CN" altLang="en-US" sz="2400" b="1" dirty="0">
                <a:ea typeface="宋体" panose="02010600030101010101" pitchFamily="2" charset="-122"/>
              </a:rPr>
              <a:t>    </a:t>
            </a:r>
            <a:r>
              <a:rPr lang="en-US" altLang="zh-CN" sz="2400" b="1" dirty="0">
                <a:ea typeface="宋体" panose="02010600030101010101" pitchFamily="2" charset="-122"/>
              </a:rPr>
              <a:t>if ... then</a:t>
            </a:r>
          </a:p>
          <a:p>
            <a:pPr lvl="2"/>
            <a:r>
              <a:rPr lang="en-US" altLang="zh-CN" sz="2400" b="1" dirty="0">
                <a:ea typeface="宋体" panose="02010600030101010101" pitchFamily="2" charset="-122"/>
              </a:rPr>
              <a:t>	if ... then         		  if ... then</a:t>
            </a:r>
          </a:p>
          <a:p>
            <a:pPr lvl="2"/>
            <a:r>
              <a:rPr lang="en-US" altLang="zh-CN" sz="2400" b="1" dirty="0">
                <a:ea typeface="宋体" panose="02010600030101010101" pitchFamily="2" charset="-122"/>
              </a:rPr>
              <a:t>	   ...                   		     ...</a:t>
            </a:r>
          </a:p>
          <a:p>
            <a:pPr lvl="2"/>
            <a:r>
              <a:rPr lang="en-US" altLang="zh-CN" sz="2400" b="1" dirty="0">
                <a:ea typeface="宋体" panose="02010600030101010101" pitchFamily="2" charset="-122"/>
              </a:rPr>
              <a:t>	else                   		  </a:t>
            </a:r>
            <a:r>
              <a:rPr lang="en-US" altLang="zh-CN" sz="2400" b="1" dirty="0">
                <a:solidFill>
                  <a:schemeClr val="hlink"/>
                </a:solidFill>
                <a:ea typeface="宋体" panose="02010600030101010101" pitchFamily="2" charset="-122"/>
              </a:rPr>
              <a:t>end if</a:t>
            </a:r>
          </a:p>
          <a:p>
            <a:pPr lvl="2"/>
            <a:r>
              <a:rPr lang="en-US" altLang="zh-CN" sz="2400" b="1" dirty="0">
                <a:ea typeface="宋体" panose="02010600030101010101" pitchFamily="2" charset="-122"/>
              </a:rPr>
              <a:t>	   ...               	 	else</a:t>
            </a:r>
          </a:p>
          <a:p>
            <a:pPr lvl="2"/>
            <a:r>
              <a:rPr lang="en-US" altLang="zh-CN" sz="2400" b="1" dirty="0">
                <a:ea typeface="宋体" panose="02010600030101010101" pitchFamily="2" charset="-122"/>
              </a:rPr>
              <a:t>	</a:t>
            </a:r>
            <a:r>
              <a:rPr lang="en-US" altLang="zh-CN" sz="2400" b="1" dirty="0">
                <a:solidFill>
                  <a:schemeClr val="hlink"/>
                </a:solidFill>
                <a:ea typeface="宋体" panose="02010600030101010101" pitchFamily="2" charset="-122"/>
              </a:rPr>
              <a:t>end if</a:t>
            </a:r>
            <a:r>
              <a:rPr lang="en-US" altLang="zh-CN" sz="2400" b="1" dirty="0">
                <a:ea typeface="宋体" panose="02010600030101010101" pitchFamily="2" charset="-122"/>
              </a:rPr>
              <a:t>                 		  ...</a:t>
            </a:r>
          </a:p>
          <a:p>
            <a:pPr lvl="2"/>
            <a:r>
              <a:rPr lang="en-US" altLang="zh-CN" sz="2400" b="1" dirty="0">
                <a:ea typeface="宋体" panose="02010600030101010101" pitchFamily="2" charset="-122"/>
              </a:rPr>
              <a:t>end if                 		</a:t>
            </a:r>
            <a:r>
              <a:rPr lang="en-US" altLang="zh-CN" sz="2400" b="1" dirty="0">
                <a:solidFill>
                  <a:schemeClr val="hlink"/>
                </a:solidFill>
                <a:ea typeface="宋体" panose="02010600030101010101" pitchFamily="2" charset="-122"/>
              </a:rPr>
              <a:t>end if</a:t>
            </a:r>
          </a:p>
          <a:p>
            <a:pPr lvl="1"/>
            <a:endParaRPr lang="en-US" altLang="zh-CN" sz="20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嵌套选择（续）</a:t>
            </a:r>
          </a:p>
        </p:txBody>
      </p:sp>
      <p:sp>
        <p:nvSpPr>
          <p:cNvPr id="10" name="Freeform 4">
            <a:extLst>
              <a:ext uri="{FF2B5EF4-FFF2-40B4-BE49-F238E27FC236}">
                <a16:creationId xmlns:a16="http://schemas.microsoft.com/office/drawing/2014/main" id="{FD10889F-060A-4241-92BE-77D7531507A2}"/>
              </a:ext>
            </a:extLst>
          </p:cNvPr>
          <p:cNvSpPr>
            <a:spLocks/>
          </p:cNvSpPr>
          <p:nvPr/>
        </p:nvSpPr>
        <p:spPr bwMode="auto">
          <a:xfrm>
            <a:off x="3707805" y="2662806"/>
            <a:ext cx="305395" cy="1475297"/>
          </a:xfrm>
          <a:custGeom>
            <a:avLst/>
            <a:gdLst>
              <a:gd name="T0" fmla="*/ 0 w 288"/>
              <a:gd name="T1" fmla="*/ 0 h 384"/>
              <a:gd name="T2" fmla="*/ 2147483647 w 288"/>
              <a:gd name="T3" fmla="*/ 0 h 384"/>
              <a:gd name="T4" fmla="*/ 2147483647 w 288"/>
              <a:gd name="T5" fmla="*/ 2147483647 h 384"/>
              <a:gd name="T6" fmla="*/ 0 w 288"/>
              <a:gd name="T7" fmla="*/ 2147483647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384">
                <a:moveTo>
                  <a:pt x="0" y="0"/>
                </a:moveTo>
                <a:lnTo>
                  <a:pt x="288" y="0"/>
                </a:lnTo>
                <a:lnTo>
                  <a:pt x="288" y="384"/>
                </a:lnTo>
                <a:lnTo>
                  <a:pt x="0" y="38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Freeform 4">
            <a:extLst>
              <a:ext uri="{FF2B5EF4-FFF2-40B4-BE49-F238E27FC236}">
                <a16:creationId xmlns:a16="http://schemas.microsoft.com/office/drawing/2014/main" id="{033D0F10-4283-2640-B968-EEAE69F3C0D4}"/>
              </a:ext>
            </a:extLst>
          </p:cNvPr>
          <p:cNvSpPr>
            <a:spLocks/>
          </p:cNvSpPr>
          <p:nvPr/>
        </p:nvSpPr>
        <p:spPr bwMode="auto">
          <a:xfrm>
            <a:off x="6986779" y="2240198"/>
            <a:ext cx="457200" cy="2268301"/>
          </a:xfrm>
          <a:custGeom>
            <a:avLst/>
            <a:gdLst>
              <a:gd name="T0" fmla="*/ 0 w 288"/>
              <a:gd name="T1" fmla="*/ 0 h 384"/>
              <a:gd name="T2" fmla="*/ 2147483647 w 288"/>
              <a:gd name="T3" fmla="*/ 0 h 384"/>
              <a:gd name="T4" fmla="*/ 2147483647 w 288"/>
              <a:gd name="T5" fmla="*/ 2147483647 h 384"/>
              <a:gd name="T6" fmla="*/ 0 w 288"/>
              <a:gd name="T7" fmla="*/ 2147483647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384">
                <a:moveTo>
                  <a:pt x="0" y="0"/>
                </a:moveTo>
                <a:lnTo>
                  <a:pt x="288" y="0"/>
                </a:lnTo>
                <a:lnTo>
                  <a:pt x="288" y="384"/>
                </a:lnTo>
                <a:lnTo>
                  <a:pt x="0" y="38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Freeform 4">
            <a:extLst>
              <a:ext uri="{FF2B5EF4-FFF2-40B4-BE49-F238E27FC236}">
                <a16:creationId xmlns:a16="http://schemas.microsoft.com/office/drawing/2014/main" id="{15306254-CC24-AB41-B17F-2D45342BD09A}"/>
              </a:ext>
            </a:extLst>
          </p:cNvPr>
          <p:cNvSpPr>
            <a:spLocks/>
          </p:cNvSpPr>
          <p:nvPr/>
        </p:nvSpPr>
        <p:spPr bwMode="auto">
          <a:xfrm>
            <a:off x="6618479" y="2655105"/>
            <a:ext cx="457200" cy="773896"/>
          </a:xfrm>
          <a:custGeom>
            <a:avLst/>
            <a:gdLst>
              <a:gd name="T0" fmla="*/ 0 w 288"/>
              <a:gd name="T1" fmla="*/ 0 h 384"/>
              <a:gd name="T2" fmla="*/ 2147483647 w 288"/>
              <a:gd name="T3" fmla="*/ 0 h 384"/>
              <a:gd name="T4" fmla="*/ 2147483647 w 288"/>
              <a:gd name="T5" fmla="*/ 2147483647 h 384"/>
              <a:gd name="T6" fmla="*/ 0 w 288"/>
              <a:gd name="T7" fmla="*/ 2147483647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384">
                <a:moveTo>
                  <a:pt x="0" y="0"/>
                </a:moveTo>
                <a:lnTo>
                  <a:pt x="288" y="0"/>
                </a:lnTo>
                <a:lnTo>
                  <a:pt x="288" y="384"/>
                </a:lnTo>
                <a:lnTo>
                  <a:pt x="0" y="38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Freeform 4">
            <a:extLst>
              <a:ext uri="{FF2B5EF4-FFF2-40B4-BE49-F238E27FC236}">
                <a16:creationId xmlns:a16="http://schemas.microsoft.com/office/drawing/2014/main" id="{67BAD79E-2BD3-5641-A19B-8ED77DBD1622}"/>
              </a:ext>
            </a:extLst>
          </p:cNvPr>
          <p:cNvSpPr>
            <a:spLocks/>
          </p:cNvSpPr>
          <p:nvPr/>
        </p:nvSpPr>
        <p:spPr bwMode="auto">
          <a:xfrm>
            <a:off x="3707805" y="2240199"/>
            <a:ext cx="457200" cy="2322952"/>
          </a:xfrm>
          <a:custGeom>
            <a:avLst/>
            <a:gdLst>
              <a:gd name="T0" fmla="*/ 0 w 288"/>
              <a:gd name="T1" fmla="*/ 0 h 384"/>
              <a:gd name="T2" fmla="*/ 2147483647 w 288"/>
              <a:gd name="T3" fmla="*/ 0 h 384"/>
              <a:gd name="T4" fmla="*/ 2147483647 w 288"/>
              <a:gd name="T5" fmla="*/ 2147483647 h 384"/>
              <a:gd name="T6" fmla="*/ 0 w 288"/>
              <a:gd name="T7" fmla="*/ 2147483647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384">
                <a:moveTo>
                  <a:pt x="0" y="0"/>
                </a:moveTo>
                <a:lnTo>
                  <a:pt x="288" y="0"/>
                </a:lnTo>
                <a:lnTo>
                  <a:pt x="288" y="384"/>
                </a:lnTo>
                <a:lnTo>
                  <a:pt x="0" y="38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58245654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4556825"/>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允许选择任意数目的语句（组）之一</a:t>
            </a:r>
          </a:p>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设计问题</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控制选择的表达式的形式和类型是什么？</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选中的程序片断可以有哪些形式？（简单？复合？序列？）</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整个结构是否封装在一起？</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每次是否只能选中并执行一个程序片断？</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怎样处理那些未列出来的表达式值？</a:t>
            </a:r>
          </a:p>
          <a:p>
            <a:pPr lvl="1">
              <a:lnSpc>
                <a:spcPct val="150000"/>
              </a:lnSpc>
              <a:buClr>
                <a:schemeClr val="accent5"/>
              </a:buClr>
            </a:pPr>
            <a:endParaRPr lang="zh-CN" altLang="en-US" sz="22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选择语句</a:t>
            </a:r>
            <a:r>
              <a:rPr lang="en-US" altLang="zh-CN" sz="2800" b="1" dirty="0">
                <a:solidFill>
                  <a:prstClr val="black">
                    <a:lumMod val="65000"/>
                    <a:lumOff val="35000"/>
                  </a:prstClr>
                </a:solidFill>
                <a:ea typeface="微软雅黑" panose="020B0503020204020204" charset="-122"/>
              </a:rPr>
              <a:t>——</a:t>
            </a:r>
            <a:r>
              <a:rPr lang="zh-CN" altLang="en-US" sz="2800" b="1" dirty="0">
                <a:solidFill>
                  <a:prstClr val="black">
                    <a:lumMod val="65000"/>
                    <a:lumOff val="35000"/>
                  </a:prstClr>
                </a:solidFill>
                <a:ea typeface="微软雅黑" panose="020B0503020204020204" charset="-122"/>
              </a:rPr>
              <a:t>多路选择</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411307392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3233386"/>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早期的多路选择器</a:t>
            </a:r>
          </a:p>
          <a:p>
            <a:pPr marL="800100" lvl="1" indent="-342900">
              <a:lnSpc>
                <a:spcPct val="150000"/>
              </a:lnSpc>
              <a:buClr>
                <a:schemeClr val="accent5"/>
              </a:buClr>
              <a:buFont typeface="Wingdings" pitchFamily="2" charset="2"/>
              <a:buChar char="§"/>
            </a:pPr>
            <a:r>
              <a:rPr lang="en-US" altLang="zh-CN" sz="2200" dirty="0">
                <a:latin typeface="+mn-ea"/>
                <a:cs typeface="Microsoft Sans Serif" panose="020B0604020202020204" pitchFamily="34" charset="0"/>
              </a:rPr>
              <a:t>FORTRAN – </a:t>
            </a:r>
            <a:r>
              <a:rPr lang="zh-CN" altLang="en-US" sz="2200" dirty="0">
                <a:latin typeface="+mn-ea"/>
                <a:cs typeface="Microsoft Sans Serif" panose="020B0604020202020204" pitchFamily="34" charset="0"/>
              </a:rPr>
              <a:t>算术</a:t>
            </a:r>
            <a:r>
              <a:rPr lang="en-US" altLang="zh-CN" sz="2200" dirty="0">
                <a:latin typeface="+mn-ea"/>
                <a:cs typeface="Microsoft Sans Serif" panose="020B0604020202020204" pitchFamily="34" charset="0"/>
              </a:rPr>
              <a:t>IF</a:t>
            </a:r>
            <a:r>
              <a:rPr lang="zh-CN" altLang="en-US" sz="2200" dirty="0">
                <a:latin typeface="+mn-ea"/>
                <a:cs typeface="Microsoft Sans Serif" panose="020B0604020202020204" pitchFamily="34" charset="0"/>
              </a:rPr>
              <a:t>（三路选择器）</a:t>
            </a:r>
          </a:p>
          <a:p>
            <a:pPr lvl="2"/>
            <a:r>
              <a:rPr lang="zh-CN" altLang="en-US" sz="2800" b="1" dirty="0">
                <a:ea typeface="宋体" panose="02010600030101010101" pitchFamily="2" charset="-122"/>
              </a:rPr>
              <a:t>	</a:t>
            </a:r>
            <a:r>
              <a:rPr lang="en-US" altLang="zh-CN" sz="2800" b="1" dirty="0">
                <a:ea typeface="宋体" panose="02010600030101010101" pitchFamily="2" charset="-122"/>
              </a:rPr>
              <a:t>IF (arithmetic expression) N1, N2, N3</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缺点</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没有封装（可选程序段可以位于任何地方）</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程序段中要使用</a:t>
            </a:r>
            <a:r>
              <a:rPr lang="en-US" altLang="zh-CN" sz="2200" dirty="0">
                <a:latin typeface="+mn-ea"/>
                <a:cs typeface="Microsoft Sans Serif" panose="020B0604020202020204" pitchFamily="34" charset="0"/>
              </a:rPr>
              <a:t>GOTO</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多路选择（续）</a:t>
            </a:r>
          </a:p>
        </p:txBody>
      </p:sp>
    </p:spTree>
    <p:extLst>
      <p:ext uri="{BB962C8B-B14F-4D97-AF65-F5344CB8AC3E}">
        <p14:creationId xmlns:p14="http://schemas.microsoft.com/office/powerpoint/2010/main" val="254294028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3185487"/>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目前的多路选择器</a:t>
            </a:r>
          </a:p>
          <a:p>
            <a:pPr marL="800100" lvl="1" indent="-342900">
              <a:lnSpc>
                <a:spcPct val="150000"/>
              </a:lnSpc>
              <a:buClr>
                <a:schemeClr val="accent5"/>
              </a:buClr>
              <a:buFont typeface="Wingdings" pitchFamily="2" charset="2"/>
              <a:buChar char="§"/>
            </a:pPr>
            <a:r>
              <a:rPr lang="en-US" altLang="zh-CN" sz="2200" dirty="0">
                <a:latin typeface="+mn-ea"/>
                <a:cs typeface="Microsoft Sans Serif" panose="020B0604020202020204" pitchFamily="34" charset="0"/>
              </a:rPr>
              <a:t>Pascal case</a:t>
            </a:r>
            <a:r>
              <a:rPr lang="zh-CN" altLang="en-US" sz="2200" dirty="0">
                <a:latin typeface="+mn-ea"/>
                <a:cs typeface="Microsoft Sans Serif" panose="020B0604020202020204" pitchFamily="34" charset="0"/>
              </a:rPr>
              <a:t>（来自于</a:t>
            </a:r>
            <a:r>
              <a:rPr lang="en-US" altLang="zh-CN" sz="2200" dirty="0">
                <a:latin typeface="+mn-ea"/>
                <a:cs typeface="Microsoft Sans Serif" panose="020B0604020202020204" pitchFamily="34" charset="0"/>
              </a:rPr>
              <a:t>Hoare</a:t>
            </a:r>
            <a:r>
              <a:rPr lang="zh-CN" altLang="en-US" sz="2200" dirty="0">
                <a:latin typeface="+mn-ea"/>
                <a:cs typeface="Microsoft Sans Serif" panose="020B0604020202020204" pitchFamily="34" charset="0"/>
              </a:rPr>
              <a:t>对于</a:t>
            </a:r>
            <a:r>
              <a:rPr lang="en-US" altLang="zh-CN" sz="2200" dirty="0">
                <a:latin typeface="+mn-ea"/>
                <a:cs typeface="Microsoft Sans Serif" panose="020B0604020202020204" pitchFamily="34" charset="0"/>
              </a:rPr>
              <a:t>ALGOL W</a:t>
            </a:r>
            <a:r>
              <a:rPr lang="zh-CN" altLang="en-US" sz="2200" dirty="0">
                <a:latin typeface="+mn-ea"/>
                <a:cs typeface="Microsoft Sans Serif" panose="020B0604020202020204" pitchFamily="34" charset="0"/>
              </a:rPr>
              <a:t>的贡献）</a:t>
            </a:r>
          </a:p>
          <a:p>
            <a:pPr lvl="1"/>
            <a:r>
              <a:rPr lang="zh-CN" altLang="en-US" sz="2400" b="1" dirty="0">
                <a:ea typeface="宋体" panose="02010600030101010101" pitchFamily="2" charset="-122"/>
              </a:rPr>
              <a:t>		</a:t>
            </a:r>
            <a:r>
              <a:rPr lang="en-US" altLang="zh-CN" sz="2400" b="1" dirty="0">
                <a:ea typeface="宋体" panose="02010600030101010101" pitchFamily="2" charset="-122"/>
              </a:rPr>
              <a:t>case expression of</a:t>
            </a:r>
          </a:p>
          <a:p>
            <a:pPr lvl="1"/>
            <a:r>
              <a:rPr lang="en-US" altLang="zh-CN" sz="2400" b="1" dirty="0">
                <a:ea typeface="宋体" panose="02010600030101010101" pitchFamily="2" charset="-122"/>
              </a:rPr>
              <a:t>			constant_list_1 : statement_1;</a:t>
            </a:r>
          </a:p>
          <a:p>
            <a:pPr lvl="1"/>
            <a:r>
              <a:rPr lang="en-US" altLang="zh-CN" sz="2400" b="1" dirty="0">
                <a:ea typeface="宋体" panose="02010600030101010101" pitchFamily="2" charset="-122"/>
              </a:rPr>
              <a:t>			...</a:t>
            </a:r>
          </a:p>
          <a:p>
            <a:pPr lvl="1"/>
            <a:r>
              <a:rPr lang="en-US" altLang="zh-CN" sz="2400" b="1" dirty="0">
                <a:ea typeface="宋体" panose="02010600030101010101" pitchFamily="2" charset="-122"/>
              </a:rPr>
              <a:t>			</a:t>
            </a:r>
            <a:r>
              <a:rPr lang="en-US" altLang="zh-CN" sz="2400" b="1" dirty="0" err="1">
                <a:ea typeface="宋体" panose="02010600030101010101" pitchFamily="2" charset="-122"/>
              </a:rPr>
              <a:t>constant_list_n</a:t>
            </a:r>
            <a:r>
              <a:rPr lang="en-US" altLang="zh-CN" sz="2400" b="1" dirty="0">
                <a:ea typeface="宋体" panose="02010600030101010101" pitchFamily="2" charset="-122"/>
              </a:rPr>
              <a:t> : </a:t>
            </a:r>
            <a:r>
              <a:rPr lang="en-US" altLang="zh-CN" sz="2400" b="1" dirty="0" err="1">
                <a:ea typeface="宋体" panose="02010600030101010101" pitchFamily="2" charset="-122"/>
              </a:rPr>
              <a:t>statement_n</a:t>
            </a:r>
            <a:endParaRPr lang="en-US" altLang="zh-CN" sz="2400" b="1" dirty="0">
              <a:ea typeface="宋体" panose="02010600030101010101" pitchFamily="2" charset="-122"/>
            </a:endParaRPr>
          </a:p>
          <a:p>
            <a:pPr lvl="1"/>
            <a:r>
              <a:rPr lang="en-US" altLang="zh-CN" sz="2400" b="1" dirty="0">
                <a:ea typeface="宋体" panose="02010600030101010101" pitchFamily="2" charset="-122"/>
              </a:rPr>
              <a:t>		end</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多路选择（续）</a:t>
            </a:r>
          </a:p>
        </p:txBody>
      </p:sp>
    </p:spTree>
    <p:extLst>
      <p:ext uri="{BB962C8B-B14F-4D97-AF65-F5344CB8AC3E}">
        <p14:creationId xmlns:p14="http://schemas.microsoft.com/office/powerpoint/2010/main" val="277548391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4833824"/>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设计选择</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控制表达式可以是任何</a:t>
            </a:r>
            <a:r>
              <a:rPr lang="zh-CN" altLang="en-US" sz="2200" dirty="0">
                <a:solidFill>
                  <a:srgbClr val="FF0000"/>
                </a:solidFill>
                <a:latin typeface="+mn-ea"/>
                <a:cs typeface="Microsoft Sans Serif" panose="020B0604020202020204" pitchFamily="34" charset="0"/>
              </a:rPr>
              <a:t>有序</a:t>
            </a:r>
            <a:r>
              <a:rPr lang="zh-CN" altLang="en-US" sz="2200" dirty="0">
                <a:latin typeface="+mn-ea"/>
                <a:cs typeface="Microsoft Sans Serif" panose="020B0604020202020204" pitchFamily="34" charset="0"/>
              </a:rPr>
              <a:t>类型</a:t>
            </a:r>
            <a:r>
              <a:rPr lang="en-US" altLang="zh-CN" sz="2200" dirty="0">
                <a:latin typeface="+mn-ea"/>
                <a:cs typeface="Microsoft Sans Serif" panose="020B0604020202020204" pitchFamily="34" charset="0"/>
              </a:rPr>
              <a:t>(int, </a:t>
            </a:r>
            <a:r>
              <a:rPr lang="en-US" altLang="zh-CN" sz="2200" dirty="0" err="1">
                <a:latin typeface="+mn-ea"/>
                <a:cs typeface="Microsoft Sans Serif" panose="020B0604020202020204" pitchFamily="34" charset="0"/>
              </a:rPr>
              <a:t>boolean</a:t>
            </a:r>
            <a:r>
              <a:rPr lang="en-US" altLang="zh-CN" sz="2200" dirty="0">
                <a:latin typeface="+mn-ea"/>
                <a:cs typeface="Microsoft Sans Serif" panose="020B0604020202020204" pitchFamily="34" charset="0"/>
              </a:rPr>
              <a:t>, char, </a:t>
            </a:r>
            <a:r>
              <a:rPr lang="en-US" altLang="zh-CN" sz="2200" dirty="0" err="1">
                <a:latin typeface="+mn-ea"/>
                <a:cs typeface="Microsoft Sans Serif" panose="020B0604020202020204" pitchFamily="34" charset="0"/>
              </a:rPr>
              <a:t>enum</a:t>
            </a:r>
            <a:r>
              <a:rPr lang="en-US" altLang="zh-CN" sz="2200" dirty="0">
                <a:latin typeface="+mn-ea"/>
                <a:cs typeface="Microsoft Sans Serif" panose="020B0604020202020204" pitchFamily="34" charset="0"/>
              </a:rPr>
              <a:t>)</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程序片断可以是简单语句，也可以是复合语句</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选择控制结构是封装在一起的</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在选择结构的每次执行中，只有一个程序片断能够被选中并执行（每段有隐含分支）</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在</a:t>
            </a:r>
            <a:r>
              <a:rPr lang="en-US" altLang="zh-CN" sz="2200" dirty="0">
                <a:latin typeface="+mn-ea"/>
                <a:cs typeface="Microsoft Sans Serif" panose="020B0604020202020204" pitchFamily="34" charset="0"/>
              </a:rPr>
              <a:t>Wirth</a:t>
            </a:r>
            <a:r>
              <a:rPr lang="zh-CN" altLang="en-US" sz="2200" dirty="0">
                <a:latin typeface="+mn-ea"/>
                <a:cs typeface="Microsoft Sans Serif" panose="020B0604020202020204" pitchFamily="34" charset="0"/>
              </a:rPr>
              <a:t>的</a:t>
            </a:r>
            <a:r>
              <a:rPr lang="en-US" altLang="zh-CN" sz="2200" dirty="0">
                <a:latin typeface="+mn-ea"/>
                <a:cs typeface="Microsoft Sans Serif" panose="020B0604020202020204" pitchFamily="34" charset="0"/>
              </a:rPr>
              <a:t>Pascal</a:t>
            </a:r>
            <a:r>
              <a:rPr lang="zh-CN" altLang="en-US" sz="2200" dirty="0">
                <a:latin typeface="+mn-ea"/>
                <a:cs typeface="Microsoft Sans Serif" panose="020B0604020202020204" pitchFamily="34" charset="0"/>
              </a:rPr>
              <a:t>中，未列出的控制表达式的结果是未定义的（在</a:t>
            </a:r>
            <a:r>
              <a:rPr lang="en-US" altLang="zh-CN" sz="2200" dirty="0">
                <a:latin typeface="+mn-ea"/>
                <a:cs typeface="Microsoft Sans Serif" panose="020B0604020202020204" pitchFamily="34" charset="0"/>
              </a:rPr>
              <a:t>1984</a:t>
            </a:r>
            <a:r>
              <a:rPr lang="zh-CN" altLang="en-US" sz="2200" dirty="0">
                <a:latin typeface="+mn-ea"/>
                <a:cs typeface="Microsoft Sans Serif" panose="020B0604020202020204" pitchFamily="34" charset="0"/>
              </a:rPr>
              <a:t>的</a:t>
            </a:r>
            <a:r>
              <a:rPr lang="en-US" altLang="zh-CN" sz="2200" dirty="0">
                <a:latin typeface="+mn-ea"/>
                <a:cs typeface="Microsoft Sans Serif" panose="020B0604020202020204" pitchFamily="34" charset="0"/>
              </a:rPr>
              <a:t>ISO</a:t>
            </a:r>
            <a:r>
              <a:rPr lang="zh-CN" altLang="en-US" sz="2200" dirty="0">
                <a:latin typeface="+mn-ea"/>
                <a:cs typeface="Microsoft Sans Serif" panose="020B0604020202020204" pitchFamily="34" charset="0"/>
              </a:rPr>
              <a:t>标准中，这是一个运行时错误）</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许多</a:t>
            </a:r>
            <a:r>
              <a:rPr lang="en-US" altLang="zh-CN" sz="2200" dirty="0">
                <a:latin typeface="+mn-ea"/>
                <a:cs typeface="Microsoft Sans Serif" panose="020B0604020202020204" pitchFamily="34" charset="0"/>
              </a:rPr>
              <a:t>pascal</a:t>
            </a:r>
            <a:r>
              <a:rPr lang="zh-CN" altLang="en-US" sz="2200" dirty="0">
                <a:latin typeface="+mn-ea"/>
                <a:cs typeface="Microsoft Sans Serif" panose="020B0604020202020204" pitchFamily="34" charset="0"/>
              </a:rPr>
              <a:t>的变种现在使用</a:t>
            </a:r>
            <a:r>
              <a:rPr lang="en-US" altLang="zh-CN" sz="2200" dirty="0">
                <a:latin typeface="+mn-ea"/>
                <a:cs typeface="Microsoft Sans Serif" panose="020B0604020202020204" pitchFamily="34" charset="0"/>
              </a:rPr>
              <a:t>otherwise</a:t>
            </a:r>
            <a:r>
              <a:rPr lang="zh-CN" altLang="en-US" sz="2200" dirty="0">
                <a:latin typeface="+mn-ea"/>
                <a:cs typeface="Microsoft Sans Serif" panose="020B0604020202020204" pitchFamily="34" charset="0"/>
              </a:rPr>
              <a:t>和</a:t>
            </a:r>
            <a:r>
              <a:rPr lang="en-US" altLang="zh-CN" sz="2200" dirty="0">
                <a:latin typeface="+mn-ea"/>
                <a:cs typeface="Microsoft Sans Serif" panose="020B0604020202020204" pitchFamily="34" charset="0"/>
              </a:rPr>
              <a:t>else</a:t>
            </a:r>
            <a:r>
              <a:rPr lang="zh-CN" altLang="en-US" sz="2200" dirty="0">
                <a:latin typeface="+mn-ea"/>
                <a:cs typeface="Microsoft Sans Serif" panose="020B0604020202020204" pitchFamily="34" charset="0"/>
              </a:rPr>
              <a:t>从句</a:t>
            </a:r>
          </a:p>
          <a:p>
            <a:pPr marL="1257300" lvl="2" indent="-342900">
              <a:lnSpc>
                <a:spcPct val="150000"/>
              </a:lnSpc>
              <a:buClr>
                <a:schemeClr val="accent2"/>
              </a:buClr>
              <a:buFont typeface="Wingdings" pitchFamily="2" charset="2"/>
              <a:buChar char="§"/>
            </a:pPr>
            <a:endParaRPr lang="en-US" altLang="zh-CN" sz="22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多路选择（续）</a:t>
            </a:r>
          </a:p>
        </p:txBody>
      </p:sp>
    </p:spTree>
    <p:extLst>
      <p:ext uri="{BB962C8B-B14F-4D97-AF65-F5344CB8AC3E}">
        <p14:creationId xmlns:p14="http://schemas.microsoft.com/office/powerpoint/2010/main" val="414430031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3416320"/>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en-US" altLang="zh-CN" sz="2400" dirty="0">
                <a:latin typeface="+mn-ea"/>
                <a:cs typeface="Microsoft Sans Serif" panose="020B0604020202020204" pitchFamily="34" charset="0"/>
              </a:rPr>
              <a:t>C</a:t>
            </a:r>
            <a:r>
              <a:rPr lang="zh-CN" altLang="en-US" sz="2400" dirty="0">
                <a:latin typeface="+mn-ea"/>
                <a:cs typeface="Microsoft Sans Serif" panose="020B0604020202020204" pitchFamily="34" charset="0"/>
              </a:rPr>
              <a:t>，</a:t>
            </a:r>
            <a:r>
              <a:rPr lang="en-US" altLang="zh-CN" sz="2400" dirty="0">
                <a:latin typeface="+mn-ea"/>
                <a:cs typeface="Microsoft Sans Serif" panose="020B0604020202020204" pitchFamily="34" charset="0"/>
              </a:rPr>
              <a:t>C++</a:t>
            </a:r>
            <a:r>
              <a:rPr lang="zh-CN" altLang="en-US" sz="2400" dirty="0">
                <a:latin typeface="+mn-ea"/>
                <a:cs typeface="Microsoft Sans Serif" panose="020B0604020202020204" pitchFamily="34" charset="0"/>
              </a:rPr>
              <a:t>和</a:t>
            </a:r>
            <a:r>
              <a:rPr lang="en-US" altLang="zh-CN" sz="2400" dirty="0">
                <a:latin typeface="+mn-ea"/>
                <a:cs typeface="Microsoft Sans Serif" panose="020B0604020202020204" pitchFamily="34" charset="0"/>
              </a:rPr>
              <a:t>Java</a:t>
            </a:r>
            <a:r>
              <a:rPr lang="zh-CN" altLang="en-US" sz="2400" dirty="0">
                <a:latin typeface="+mn-ea"/>
                <a:cs typeface="Microsoft Sans Serif" panose="020B0604020202020204" pitchFamily="34" charset="0"/>
              </a:rPr>
              <a:t>的</a:t>
            </a:r>
            <a:r>
              <a:rPr lang="en-US" altLang="zh-CN" sz="2400" dirty="0">
                <a:latin typeface="+mn-ea"/>
                <a:cs typeface="Microsoft Sans Serif" panose="020B0604020202020204" pitchFamily="34" charset="0"/>
              </a:rPr>
              <a:t>switch</a:t>
            </a:r>
            <a:r>
              <a:rPr lang="zh-CN" altLang="en-US" sz="2400" dirty="0">
                <a:latin typeface="+mn-ea"/>
                <a:cs typeface="Microsoft Sans Serif" panose="020B0604020202020204" pitchFamily="34" charset="0"/>
              </a:rPr>
              <a:t>语句</a:t>
            </a:r>
          </a:p>
          <a:p>
            <a:pPr lvl="2"/>
            <a:r>
              <a:rPr lang="en-US" altLang="zh-CN" sz="2800" dirty="0">
                <a:ea typeface="宋体" panose="02010600030101010101" pitchFamily="2" charset="-122"/>
              </a:rPr>
              <a:t>switch (expression)  {</a:t>
            </a:r>
          </a:p>
          <a:p>
            <a:pPr lvl="2"/>
            <a:r>
              <a:rPr lang="en-US" altLang="zh-CN" sz="2800" dirty="0">
                <a:ea typeface="宋体" panose="02010600030101010101" pitchFamily="2" charset="-122"/>
              </a:rPr>
              <a:t>	constant_expression_1 : statement_1;</a:t>
            </a:r>
          </a:p>
          <a:p>
            <a:pPr lvl="2"/>
            <a:r>
              <a:rPr lang="en-US" altLang="zh-CN" sz="2800" dirty="0">
                <a:ea typeface="宋体" panose="02010600030101010101" pitchFamily="2" charset="-122"/>
              </a:rPr>
              <a:t>	...</a:t>
            </a:r>
          </a:p>
          <a:p>
            <a:pPr lvl="2"/>
            <a:r>
              <a:rPr lang="en-US" altLang="zh-CN" sz="2800" dirty="0">
                <a:ea typeface="宋体" panose="02010600030101010101" pitchFamily="2" charset="-122"/>
              </a:rPr>
              <a:t>	</a:t>
            </a:r>
            <a:r>
              <a:rPr lang="en-US" altLang="zh-CN" sz="2800" dirty="0" err="1">
                <a:ea typeface="宋体" panose="02010600030101010101" pitchFamily="2" charset="-122"/>
              </a:rPr>
              <a:t>constant_expression_n</a:t>
            </a:r>
            <a:r>
              <a:rPr lang="en-US" altLang="zh-CN" sz="2800" dirty="0">
                <a:ea typeface="宋体" panose="02010600030101010101" pitchFamily="2" charset="-122"/>
              </a:rPr>
              <a:t> : </a:t>
            </a:r>
            <a:r>
              <a:rPr lang="en-US" altLang="zh-CN" sz="2800" dirty="0" err="1">
                <a:ea typeface="宋体" panose="02010600030101010101" pitchFamily="2" charset="-122"/>
              </a:rPr>
              <a:t>statement_n</a:t>
            </a:r>
            <a:r>
              <a:rPr lang="en-US" altLang="zh-CN" sz="2800" dirty="0">
                <a:ea typeface="宋体" panose="02010600030101010101" pitchFamily="2" charset="-122"/>
              </a:rPr>
              <a:t>;</a:t>
            </a:r>
          </a:p>
          <a:p>
            <a:pPr lvl="2"/>
            <a:r>
              <a:rPr lang="en-US" altLang="zh-CN" sz="2800" dirty="0">
                <a:ea typeface="宋体" panose="02010600030101010101" pitchFamily="2" charset="-122"/>
              </a:rPr>
              <a:t>	[default: statement_n+1] </a:t>
            </a:r>
          </a:p>
          <a:p>
            <a:pPr lvl="2"/>
            <a:r>
              <a:rPr lang="en-US" altLang="zh-CN" sz="2800" dirty="0">
                <a:ea typeface="宋体" panose="02010600030101010101" pitchFamily="2" charset="-122"/>
              </a:rPr>
              <a:t>}</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多路选择（续）</a:t>
            </a:r>
          </a:p>
        </p:txBody>
      </p:sp>
    </p:spTree>
    <p:extLst>
      <p:ext uri="{BB962C8B-B14F-4D97-AF65-F5344CB8AC3E}">
        <p14:creationId xmlns:p14="http://schemas.microsoft.com/office/powerpoint/2010/main" val="203936124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4154984"/>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控制流在一次执行中可能经过多个分支</a:t>
            </a:r>
          </a:p>
          <a:p>
            <a:pPr lvl="1"/>
            <a:r>
              <a:rPr lang="en-US" sz="2400" dirty="0"/>
              <a:t>switch (index) {</a:t>
            </a:r>
          </a:p>
          <a:p>
            <a:pPr lvl="2"/>
            <a:r>
              <a:rPr lang="en-US" sz="2400" dirty="0"/>
              <a:t>case 1:</a:t>
            </a:r>
          </a:p>
          <a:p>
            <a:pPr lvl="2"/>
            <a:r>
              <a:rPr lang="en-US" sz="2400" dirty="0"/>
              <a:t>case 3: odd += 1;</a:t>
            </a:r>
          </a:p>
          <a:p>
            <a:pPr lvl="4"/>
            <a:r>
              <a:rPr lang="en-US" sz="2400" dirty="0" err="1"/>
              <a:t>sumodd</a:t>
            </a:r>
            <a:r>
              <a:rPr lang="en-US" sz="2400" dirty="0"/>
              <a:t> += index;</a:t>
            </a:r>
          </a:p>
          <a:p>
            <a:pPr lvl="2"/>
            <a:r>
              <a:rPr lang="en-US" sz="2400" dirty="0"/>
              <a:t>case 2:</a:t>
            </a:r>
          </a:p>
          <a:p>
            <a:pPr lvl="2"/>
            <a:r>
              <a:rPr lang="en-US" sz="2400" dirty="0"/>
              <a:t>case 4: even += 1;</a:t>
            </a:r>
          </a:p>
          <a:p>
            <a:pPr lvl="4"/>
            <a:r>
              <a:rPr lang="en-US" sz="2400" dirty="0" err="1"/>
              <a:t>sumeven</a:t>
            </a:r>
            <a:r>
              <a:rPr lang="en-US" sz="2400" dirty="0"/>
              <a:t> += index;</a:t>
            </a:r>
          </a:p>
          <a:p>
            <a:pPr lvl="2"/>
            <a:r>
              <a:rPr lang="en-US" sz="2400" dirty="0"/>
              <a:t>default: </a:t>
            </a:r>
            <a:r>
              <a:rPr lang="en-US" sz="2400" dirty="0" err="1"/>
              <a:t>printf</a:t>
            </a:r>
            <a:r>
              <a:rPr lang="en-US" sz="2400" dirty="0"/>
              <a:t>("Error in switch, index = %d\n", index);</a:t>
            </a:r>
          </a:p>
          <a:p>
            <a:pPr lvl="2"/>
            <a:r>
              <a:rPr lang="en-US" sz="2400" dirty="0"/>
              <a:t>}</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多路选择（续）</a:t>
            </a:r>
          </a:p>
        </p:txBody>
      </p:sp>
    </p:spTree>
    <p:extLst>
      <p:ext uri="{BB962C8B-B14F-4D97-AF65-F5344CB8AC3E}">
        <p14:creationId xmlns:p14="http://schemas.microsoft.com/office/powerpoint/2010/main" val="96307811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4833824"/>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设计选择</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控制表达式只能是整型</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可选段可以是语句序列，块，或复合语句</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控制结构是封装在一起的</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在结构的一次执行过程中，可能有多个程序片断被执行（可选段结束处没有隐式的跳转）</a:t>
            </a:r>
          </a:p>
          <a:p>
            <a:pPr marL="1257300" lvl="2" indent="-342900">
              <a:lnSpc>
                <a:spcPct val="150000"/>
              </a:lnSpc>
              <a:buClr>
                <a:schemeClr val="accent2"/>
              </a:buClr>
              <a:buFont typeface="Wingdings" pitchFamily="2" charset="2"/>
              <a:buChar char="§"/>
            </a:pPr>
            <a:r>
              <a:rPr lang="zh-CN" altLang="en-US" sz="2200" dirty="0">
                <a:solidFill>
                  <a:srgbClr val="FF0000"/>
                </a:solidFill>
                <a:latin typeface="+mn-ea"/>
                <a:cs typeface="Microsoft Sans Serif" panose="020B0604020202020204" pitchFamily="34" charset="0"/>
              </a:rPr>
              <a:t>可靠性</a:t>
            </a:r>
            <a:r>
              <a:rPr lang="zh-CN" altLang="en-US" sz="2200" dirty="0">
                <a:latin typeface="+mn-ea"/>
                <a:cs typeface="Microsoft Sans Serif" panose="020B0604020202020204" pitchFamily="34" charset="0"/>
              </a:rPr>
              <a:t>和</a:t>
            </a:r>
            <a:r>
              <a:rPr lang="zh-CN" altLang="en-US" sz="2200" dirty="0">
                <a:solidFill>
                  <a:srgbClr val="FF0000"/>
                </a:solidFill>
                <a:latin typeface="+mn-ea"/>
                <a:cs typeface="Microsoft Sans Serif" panose="020B0604020202020204" pitchFamily="34" charset="0"/>
              </a:rPr>
              <a:t>灵活</a:t>
            </a:r>
            <a:r>
              <a:rPr lang="zh-CN" altLang="en-US" sz="2200" dirty="0">
                <a:latin typeface="+mn-ea"/>
                <a:cs typeface="Microsoft Sans Serif" panose="020B0604020202020204" pitchFamily="34" charset="0"/>
              </a:rPr>
              <a:t>与方便性的</a:t>
            </a:r>
            <a:r>
              <a:rPr lang="zh-CN" altLang="en-US" sz="2200" dirty="0">
                <a:solidFill>
                  <a:srgbClr val="FF0000"/>
                </a:solidFill>
                <a:latin typeface="+mn-ea"/>
                <a:cs typeface="Microsoft Sans Serif" panose="020B0604020202020204" pitchFamily="34" charset="0"/>
              </a:rPr>
              <a:t>权衡</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为了避免这种情形，程序员必须对于每段提供一个显式的</a:t>
            </a:r>
            <a:r>
              <a:rPr lang="en-US" altLang="zh-CN" sz="2200" dirty="0">
                <a:latin typeface="+mn-ea"/>
                <a:cs typeface="Microsoft Sans Serif" panose="020B0604020202020204" pitchFamily="34" charset="0"/>
              </a:rPr>
              <a:t>break</a:t>
            </a:r>
            <a:r>
              <a:rPr lang="zh-CN" altLang="en-US" sz="2200" dirty="0">
                <a:latin typeface="+mn-ea"/>
                <a:cs typeface="Microsoft Sans Serif" panose="020B0604020202020204" pitchFamily="34" charset="0"/>
              </a:rPr>
              <a:t>语句</a:t>
            </a:r>
          </a:p>
          <a:p>
            <a:pPr marL="800100" lvl="1" indent="-342900">
              <a:lnSpc>
                <a:spcPct val="150000"/>
              </a:lnSpc>
              <a:buClr>
                <a:schemeClr val="accent5"/>
              </a:buClr>
              <a:buFont typeface="Wingdings" pitchFamily="2" charset="2"/>
              <a:buChar char="§"/>
            </a:pPr>
            <a:r>
              <a:rPr lang="en-US" altLang="zh-CN" sz="2200" dirty="0">
                <a:latin typeface="+mn-ea"/>
                <a:cs typeface="Microsoft Sans Serif" panose="020B0604020202020204" pitchFamily="34" charset="0"/>
              </a:rPr>
              <a:t>default</a:t>
            </a:r>
            <a:r>
              <a:rPr lang="zh-CN" altLang="en-US" sz="2200" dirty="0">
                <a:latin typeface="+mn-ea"/>
                <a:cs typeface="Microsoft Sans Serif" panose="020B0604020202020204" pitchFamily="34" charset="0"/>
              </a:rPr>
              <a:t>从句是为了未列出的值使用的（如果没有</a:t>
            </a:r>
            <a:r>
              <a:rPr lang="en-US" altLang="zh-CN" sz="2200" dirty="0">
                <a:latin typeface="+mn-ea"/>
                <a:cs typeface="Microsoft Sans Serif" panose="020B0604020202020204" pitchFamily="34" charset="0"/>
              </a:rPr>
              <a:t>default</a:t>
            </a:r>
            <a:r>
              <a:rPr lang="zh-CN" altLang="en-US" sz="2200" dirty="0">
                <a:latin typeface="+mn-ea"/>
                <a:cs typeface="Microsoft Sans Serif" panose="020B0604020202020204" pitchFamily="34" charset="0"/>
              </a:rPr>
              <a:t>，那么整个语句可能什么都不做）</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多路选择（续）</a:t>
            </a:r>
            <a:endParaRPr lang="en-US" altLang="zh-CN" sz="2800" b="1" dirty="0">
              <a:solidFill>
                <a:prstClr val="black">
                  <a:lumMod val="65000"/>
                  <a:lumOff val="35000"/>
                </a:prstClr>
              </a:solidFill>
              <a:ea typeface="微软雅黑" panose="020B0503020204020204" charset="-122"/>
            </a:endParaRPr>
          </a:p>
        </p:txBody>
      </p:sp>
    </p:spTree>
    <p:extLst>
      <p:ext uri="{BB962C8B-B14F-4D97-AF65-F5344CB8AC3E}">
        <p14:creationId xmlns:p14="http://schemas.microsoft.com/office/powerpoint/2010/main" val="343571527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8074" y="2208702"/>
            <a:ext cx="12210076" cy="239092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2" tIns="60856" rIns="121712" bIns="60856" rtlCol="0" anchor="ctr"/>
          <a:lstStyle/>
          <a:p>
            <a:pPr algn="ctr"/>
            <a:endParaRPr lang="zh-CN" altLang="en-US" sz="2440" dirty="0">
              <a:ea typeface="微软雅黑" panose="020B0503020204020204" charset="-122"/>
            </a:endParaRPr>
          </a:p>
        </p:txBody>
      </p:sp>
      <p:sp>
        <p:nvSpPr>
          <p:cNvPr id="20" name="MH_Entry_1"/>
          <p:cNvSpPr/>
          <p:nvPr>
            <p:custDataLst>
              <p:tags r:id="rId2"/>
            </p:custDataLst>
          </p:nvPr>
        </p:nvSpPr>
        <p:spPr>
          <a:xfrm>
            <a:off x="1943100" y="2690338"/>
            <a:ext cx="8305800" cy="14773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638175" fontAlgn="base">
              <a:spcBef>
                <a:spcPct val="0"/>
              </a:spcBef>
              <a:spcAft>
                <a:spcPct val="0"/>
              </a:spcAft>
            </a:pPr>
            <a:r>
              <a:rPr lang="en-US" altLang="zh-CN" sz="4800" b="1" i="1" dirty="0">
                <a:latin typeface="Tahoma" panose="020B0604030504040204" pitchFamily="34" charset="0"/>
              </a:rPr>
              <a:t>8   </a:t>
            </a:r>
            <a:r>
              <a:rPr lang="zh-CN" altLang="en-US" sz="4800" b="1" dirty="0">
                <a:latin typeface="Tahoma" panose="020B0604030504040204" pitchFamily="34" charset="0"/>
              </a:rPr>
              <a:t>语句级控制结构</a:t>
            </a:r>
            <a:endParaRPr lang="en-US" altLang="zh-CN" sz="4000" b="1" dirty="0">
              <a:latin typeface="Tahoma" panose="020B0604030504040204" pitchFamily="34" charset="0"/>
            </a:endParaRPr>
          </a:p>
          <a:p>
            <a:pPr algn="just" defTabSz="638175" fontAlgn="base">
              <a:spcBef>
                <a:spcPct val="0"/>
              </a:spcBef>
              <a:spcAft>
                <a:spcPct val="0"/>
              </a:spcAft>
            </a:pPr>
            <a:endParaRPr lang="zh-CN" altLang="en-US" sz="48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62"/>
    </mc:Choice>
    <mc:Fallback xmlns="">
      <p:transition spd="slow" advTm="15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5527154"/>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en-US" altLang="zh-CN" sz="2400" dirty="0">
                <a:latin typeface="+mn-ea"/>
                <a:cs typeface="Microsoft Sans Serif" panose="020B0604020202020204" pitchFamily="34" charset="0"/>
              </a:rPr>
              <a:t>C</a:t>
            </a:r>
            <a:r>
              <a:rPr lang="zh-CN" altLang="en-US" sz="2400" dirty="0">
                <a:latin typeface="+mn-ea"/>
                <a:cs typeface="Microsoft Sans Serif" panose="020B0604020202020204" pitchFamily="34" charset="0"/>
              </a:rPr>
              <a:t>：带</a:t>
            </a:r>
            <a:r>
              <a:rPr lang="en-US" altLang="zh-CN" sz="2400" dirty="0">
                <a:latin typeface="+mn-ea"/>
                <a:cs typeface="Microsoft Sans Serif" panose="020B0604020202020204" pitchFamily="34" charset="0"/>
              </a:rPr>
              <a:t>break</a:t>
            </a:r>
            <a:r>
              <a:rPr lang="zh-CN" altLang="en-US" sz="2400" dirty="0">
                <a:latin typeface="+mn-ea"/>
                <a:cs typeface="Microsoft Sans Serif" panose="020B0604020202020204" pitchFamily="34" charset="0"/>
              </a:rPr>
              <a:t>的</a:t>
            </a:r>
            <a:r>
              <a:rPr lang="en-US" altLang="zh-CN" sz="2400" dirty="0">
                <a:latin typeface="+mn-ea"/>
                <a:cs typeface="Microsoft Sans Serif" panose="020B0604020202020204" pitchFamily="34" charset="0"/>
              </a:rPr>
              <a:t>switch</a:t>
            </a:r>
            <a:r>
              <a:rPr lang="zh-CN" altLang="en-US" sz="2400" dirty="0">
                <a:latin typeface="+mn-ea"/>
                <a:cs typeface="Microsoft Sans Serif" panose="020B0604020202020204" pitchFamily="34" charset="0"/>
              </a:rPr>
              <a:t>语句</a:t>
            </a:r>
          </a:p>
          <a:p>
            <a:r>
              <a:rPr lang="en-US" sz="2400" dirty="0"/>
              <a:t>switch (index) {</a:t>
            </a:r>
          </a:p>
          <a:p>
            <a:pPr lvl="1"/>
            <a:r>
              <a:rPr lang="en-US" sz="2400" dirty="0"/>
              <a:t>case 1:</a:t>
            </a:r>
          </a:p>
          <a:p>
            <a:pPr lvl="1"/>
            <a:r>
              <a:rPr lang="en-US" sz="2400" dirty="0"/>
              <a:t>case 3: odd += 1;</a:t>
            </a:r>
          </a:p>
          <a:p>
            <a:pPr lvl="3"/>
            <a:r>
              <a:rPr lang="en-US" sz="2400" dirty="0" err="1"/>
              <a:t>sumodd</a:t>
            </a:r>
            <a:r>
              <a:rPr lang="en-US" sz="2400" dirty="0"/>
              <a:t> += index;</a:t>
            </a:r>
          </a:p>
          <a:p>
            <a:pPr lvl="3"/>
            <a:r>
              <a:rPr lang="en-US" sz="2400" dirty="0"/>
              <a:t>break;</a:t>
            </a:r>
          </a:p>
          <a:p>
            <a:pPr lvl="1"/>
            <a:r>
              <a:rPr lang="en-US" sz="2400" dirty="0"/>
              <a:t>case 2:</a:t>
            </a:r>
          </a:p>
          <a:p>
            <a:pPr lvl="1"/>
            <a:r>
              <a:rPr lang="en-US" sz="2400" dirty="0"/>
              <a:t>case 4: even += 1;</a:t>
            </a:r>
          </a:p>
          <a:p>
            <a:pPr lvl="3"/>
            <a:r>
              <a:rPr lang="en-US" sz="2400" dirty="0" err="1"/>
              <a:t>sumeven</a:t>
            </a:r>
            <a:r>
              <a:rPr lang="en-US" sz="2400" dirty="0"/>
              <a:t> += index;</a:t>
            </a:r>
          </a:p>
          <a:p>
            <a:pPr lvl="3"/>
            <a:r>
              <a:rPr lang="en-US" sz="2400" dirty="0"/>
              <a:t>break;</a:t>
            </a:r>
          </a:p>
          <a:p>
            <a:pPr lvl="1"/>
            <a:r>
              <a:rPr lang="en-US" sz="2400" dirty="0"/>
              <a:t>default: </a:t>
            </a:r>
            <a:r>
              <a:rPr lang="en-US" sz="2400" dirty="0" err="1"/>
              <a:t>printf</a:t>
            </a:r>
            <a:r>
              <a:rPr lang="en-US" sz="2400" dirty="0"/>
              <a:t>("Error in switch, index = %d\n", index);</a:t>
            </a:r>
          </a:p>
          <a:p>
            <a:r>
              <a:rPr lang="en-US" sz="2400" dirty="0"/>
              <a:t>}</a:t>
            </a:r>
          </a:p>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实现？</a:t>
            </a:r>
            <a:r>
              <a:rPr lang="en-US" altLang="zh-CN" sz="2400" dirty="0">
                <a:latin typeface="+mn-ea"/>
                <a:cs typeface="Microsoft Sans Serif" panose="020B0604020202020204" pitchFamily="34" charset="0"/>
              </a:rPr>
              <a:t>	</a:t>
            </a:r>
            <a:r>
              <a:rPr lang="zh-CN" altLang="en-US" sz="2400" dirty="0">
                <a:latin typeface="+mn-ea"/>
                <a:cs typeface="Microsoft Sans Serif" panose="020B0604020202020204" pitchFamily="34" charset="0"/>
              </a:rPr>
              <a:t>语句标签，哈希表，数组</a:t>
            </a:r>
            <a:endParaRPr lang="en-US" sz="2400"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多路选择（续）</a:t>
            </a:r>
          </a:p>
        </p:txBody>
      </p:sp>
    </p:spTree>
    <p:extLst>
      <p:ext uri="{BB962C8B-B14F-4D97-AF65-F5344CB8AC3E}">
        <p14:creationId xmlns:p14="http://schemas.microsoft.com/office/powerpoint/2010/main" val="114641735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11576"/>
            <a:ext cx="11605083" cy="5866414"/>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en-US" altLang="zh-CN" sz="2400" dirty="0">
                <a:solidFill>
                  <a:srgbClr val="C00000"/>
                </a:solidFill>
                <a:latin typeface="+mn-ea"/>
                <a:cs typeface="Microsoft Sans Serif" panose="020B0604020202020204" pitchFamily="34" charset="0"/>
              </a:rPr>
              <a:t>Ada</a:t>
            </a:r>
            <a:r>
              <a:rPr lang="zh-CN" altLang="en-US" sz="2400" dirty="0">
                <a:solidFill>
                  <a:srgbClr val="C00000"/>
                </a:solidFill>
                <a:latin typeface="+mn-ea"/>
                <a:cs typeface="Microsoft Sans Serif" panose="020B0604020202020204" pitchFamily="34" charset="0"/>
              </a:rPr>
              <a:t>的</a:t>
            </a:r>
            <a:r>
              <a:rPr lang="en-US" altLang="zh-CN" sz="2400" dirty="0">
                <a:solidFill>
                  <a:srgbClr val="C00000"/>
                </a:solidFill>
                <a:latin typeface="+mn-ea"/>
                <a:cs typeface="Microsoft Sans Serif" panose="020B0604020202020204" pitchFamily="34" charset="0"/>
              </a:rPr>
              <a:t>case</a:t>
            </a:r>
            <a:r>
              <a:rPr lang="zh-CN" altLang="en-US" sz="2400" dirty="0">
                <a:solidFill>
                  <a:srgbClr val="C00000"/>
                </a:solidFill>
                <a:latin typeface="+mn-ea"/>
                <a:cs typeface="Microsoft Sans Serif" panose="020B0604020202020204" pitchFamily="34" charset="0"/>
              </a:rPr>
              <a:t>语句</a:t>
            </a:r>
          </a:p>
          <a:p>
            <a:pPr>
              <a:lnSpc>
                <a:spcPct val="70000"/>
              </a:lnSpc>
            </a:pPr>
            <a:r>
              <a:rPr lang="zh-CN" altLang="en-US" sz="3300" b="1" dirty="0">
                <a:latin typeface="Courier New" panose="02070309020205020404" pitchFamily="49" charset="0"/>
                <a:ea typeface="宋体" panose="02010600030101010101" pitchFamily="2" charset="-122"/>
                <a:cs typeface="Courier New" panose="02070309020205020404" pitchFamily="49" charset="0"/>
              </a:rPr>
              <a:t> </a:t>
            </a:r>
            <a:r>
              <a:rPr lang="en-US" altLang="zh-CN" sz="33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200" b="1" dirty="0">
                <a:latin typeface="Courier New" panose="02070309020205020404" pitchFamily="49" charset="0"/>
                <a:ea typeface="宋体" panose="02010600030101010101" pitchFamily="2" charset="-122"/>
                <a:cs typeface="Courier New" panose="02070309020205020404" pitchFamily="49" charset="0"/>
              </a:rPr>
              <a:t>case expression is</a:t>
            </a:r>
          </a:p>
          <a:p>
            <a:pPr>
              <a:lnSpc>
                <a:spcPct val="70000"/>
              </a:lnSpc>
            </a:pPr>
            <a:r>
              <a:rPr lang="en-US" altLang="zh-CN" sz="2200" b="1" dirty="0">
                <a:latin typeface="Courier New" panose="02070309020205020404" pitchFamily="49" charset="0"/>
                <a:ea typeface="宋体" panose="02010600030101010101" pitchFamily="2" charset="-122"/>
                <a:cs typeface="Courier New" panose="02070309020205020404" pitchFamily="49" charset="0"/>
              </a:rPr>
              <a:t>			when choice list =&gt; </a:t>
            </a:r>
            <a:r>
              <a:rPr lang="en-US" altLang="zh-CN" sz="2200" b="1" dirty="0" err="1">
                <a:latin typeface="Courier New" panose="02070309020205020404" pitchFamily="49" charset="0"/>
                <a:ea typeface="宋体" panose="02010600030101010101" pitchFamily="2" charset="-122"/>
                <a:cs typeface="Courier New" panose="02070309020205020404" pitchFamily="49" charset="0"/>
              </a:rPr>
              <a:t>stmt_sequence</a:t>
            </a:r>
            <a:r>
              <a:rPr lang="en-US" altLang="zh-CN" sz="2200" b="1" dirty="0">
                <a:latin typeface="Courier New" panose="02070309020205020404" pitchFamily="49" charset="0"/>
                <a:ea typeface="宋体" panose="02010600030101010101" pitchFamily="2" charset="-122"/>
                <a:cs typeface="Courier New" panose="02070309020205020404" pitchFamily="49" charset="0"/>
              </a:rPr>
              <a:t>;</a:t>
            </a:r>
          </a:p>
          <a:p>
            <a:pPr>
              <a:lnSpc>
                <a:spcPct val="70000"/>
              </a:lnSpc>
            </a:pPr>
            <a:r>
              <a:rPr lang="en-US" altLang="zh-CN" sz="2200" b="1" dirty="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pPr>
            <a:r>
              <a:rPr lang="en-US" altLang="zh-CN" sz="2200" b="1" dirty="0">
                <a:latin typeface="Courier New" panose="02070309020205020404" pitchFamily="49" charset="0"/>
                <a:ea typeface="宋体" panose="02010600030101010101" pitchFamily="2" charset="-122"/>
                <a:cs typeface="Courier New" panose="02070309020205020404" pitchFamily="49" charset="0"/>
              </a:rPr>
              <a:t>			when choice list =&gt; </a:t>
            </a:r>
            <a:r>
              <a:rPr lang="en-US" altLang="zh-CN" sz="2200" b="1" dirty="0" err="1">
                <a:latin typeface="Courier New" panose="02070309020205020404" pitchFamily="49" charset="0"/>
                <a:ea typeface="宋体" panose="02010600030101010101" pitchFamily="2" charset="-122"/>
                <a:cs typeface="Courier New" panose="02070309020205020404" pitchFamily="49" charset="0"/>
              </a:rPr>
              <a:t>stmt_sequence</a:t>
            </a:r>
            <a:r>
              <a:rPr lang="en-US" altLang="zh-CN" sz="2200" b="1" dirty="0">
                <a:latin typeface="Courier New" panose="02070309020205020404" pitchFamily="49" charset="0"/>
                <a:ea typeface="宋体" panose="02010600030101010101" pitchFamily="2" charset="-122"/>
                <a:cs typeface="Courier New" panose="02070309020205020404" pitchFamily="49" charset="0"/>
              </a:rPr>
              <a:t>;</a:t>
            </a:r>
          </a:p>
          <a:p>
            <a:pPr>
              <a:lnSpc>
                <a:spcPct val="70000"/>
              </a:lnSpc>
            </a:pPr>
            <a:r>
              <a:rPr lang="en-US" altLang="zh-CN" sz="2200" b="1" dirty="0">
                <a:latin typeface="Courier New" panose="02070309020205020404" pitchFamily="49" charset="0"/>
                <a:ea typeface="宋体" panose="02010600030101010101" pitchFamily="2" charset="-122"/>
                <a:cs typeface="Courier New" panose="02070309020205020404" pitchFamily="49" charset="0"/>
              </a:rPr>
              <a:t>			when others =&gt; </a:t>
            </a:r>
            <a:r>
              <a:rPr lang="en-US" altLang="zh-CN" sz="2200" b="1" dirty="0" err="1">
                <a:latin typeface="Courier New" panose="02070309020205020404" pitchFamily="49" charset="0"/>
                <a:ea typeface="宋体" panose="02010600030101010101" pitchFamily="2" charset="-122"/>
                <a:cs typeface="Courier New" panose="02070309020205020404" pitchFamily="49" charset="0"/>
              </a:rPr>
              <a:t>stmt_sequence</a:t>
            </a:r>
            <a:r>
              <a:rPr lang="en-US" altLang="zh-CN" sz="2200" b="1" dirty="0">
                <a:latin typeface="Courier New" panose="02070309020205020404" pitchFamily="49" charset="0"/>
                <a:ea typeface="宋体" panose="02010600030101010101" pitchFamily="2" charset="-122"/>
                <a:cs typeface="Courier New" panose="02070309020205020404" pitchFamily="49" charset="0"/>
              </a:rPr>
              <a:t>;</a:t>
            </a:r>
          </a:p>
          <a:p>
            <a:pPr>
              <a:lnSpc>
                <a:spcPct val="70000"/>
              </a:lnSpc>
            </a:pPr>
            <a:r>
              <a:rPr lang="en-US" altLang="zh-CN" sz="2200" b="1" dirty="0">
                <a:latin typeface="Courier New" panose="02070309020205020404" pitchFamily="49" charset="0"/>
                <a:ea typeface="宋体" panose="02010600030101010101" pitchFamily="2" charset="-122"/>
                <a:cs typeface="Courier New" panose="02070309020205020404" pitchFamily="49" charset="0"/>
              </a:rPr>
              <a:t>		end case;</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更可靠（一旦一个</a:t>
            </a:r>
            <a:r>
              <a:rPr lang="en-US" altLang="zh-CN" sz="2200" dirty="0" err="1">
                <a:latin typeface="+mn-ea"/>
                <a:cs typeface="Microsoft Sans Serif" panose="020B0604020202020204" pitchFamily="34" charset="0"/>
              </a:rPr>
              <a:t>stmt_sequence</a:t>
            </a:r>
            <a:r>
              <a:rPr lang="en-US" altLang="zh-CN" sz="2200" dirty="0">
                <a:latin typeface="+mn-ea"/>
                <a:cs typeface="Microsoft Sans Serif" panose="020B0604020202020204" pitchFamily="34" charset="0"/>
              </a:rPr>
              <a:t> </a:t>
            </a:r>
            <a:r>
              <a:rPr lang="zh-CN" altLang="en-US" sz="2200" dirty="0">
                <a:latin typeface="+mn-ea"/>
                <a:cs typeface="Microsoft Sans Serif" panose="020B0604020202020204" pitchFamily="34" charset="0"/>
              </a:rPr>
              <a:t>完成，转到</a:t>
            </a:r>
            <a:r>
              <a:rPr lang="en-US" altLang="zh-CN" sz="2200" dirty="0">
                <a:latin typeface="+mn-ea"/>
                <a:cs typeface="Microsoft Sans Serif" panose="020B0604020202020204" pitchFamily="34" charset="0"/>
              </a:rPr>
              <a:t>case</a:t>
            </a:r>
            <a:r>
              <a:rPr lang="zh-CN" altLang="en-US" sz="2200" dirty="0">
                <a:latin typeface="+mn-ea"/>
                <a:cs typeface="Microsoft Sans Serif" panose="020B0604020202020204" pitchFamily="34" charset="0"/>
              </a:rPr>
              <a:t>语句后的第一句）</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可以包括常数列表：</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子域：例如</a:t>
            </a:r>
            <a:r>
              <a:rPr lang="en-US" altLang="zh-CN" sz="2200" dirty="0">
                <a:latin typeface="+mn-ea"/>
                <a:cs typeface="Microsoft Sans Serif" panose="020B0604020202020204" pitchFamily="34" charset="0"/>
              </a:rPr>
              <a:t>10..15</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布尔</a:t>
            </a:r>
            <a:r>
              <a:rPr lang="en-US" altLang="zh-CN" sz="2200" dirty="0">
                <a:latin typeface="+mn-ea"/>
                <a:cs typeface="Microsoft Sans Serif" panose="020B0604020202020204" pitchFamily="34" charset="0"/>
              </a:rPr>
              <a:t>OR</a:t>
            </a:r>
            <a:r>
              <a:rPr lang="zh-CN" altLang="en-US" sz="2200" dirty="0">
                <a:latin typeface="+mn-ea"/>
                <a:cs typeface="Microsoft Sans Serif" panose="020B0604020202020204" pitchFamily="34" charset="0"/>
              </a:rPr>
              <a:t>操作符，例如：</a:t>
            </a:r>
            <a:r>
              <a:rPr lang="en-US" altLang="zh-CN" sz="2200" dirty="0">
                <a:latin typeface="+mn-ea"/>
                <a:cs typeface="Microsoft Sans Serif" panose="020B0604020202020204" pitchFamily="34" charset="0"/>
              </a:rPr>
              <a:t>1..5 | 7 | 15..20</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常数列表必须穷举出所有值</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经常由</a:t>
            </a:r>
            <a:r>
              <a:rPr lang="en-US" altLang="zh-CN" sz="2200" dirty="0">
                <a:latin typeface="+mn-ea"/>
                <a:cs typeface="Microsoft Sans Serif" panose="020B0604020202020204" pitchFamily="34" charset="0"/>
              </a:rPr>
              <a:t>others</a:t>
            </a:r>
            <a:r>
              <a:rPr lang="zh-CN" altLang="en-US" sz="2200" dirty="0">
                <a:latin typeface="+mn-ea"/>
                <a:cs typeface="Microsoft Sans Serif" panose="020B0604020202020204" pitchFamily="34" charset="0"/>
              </a:rPr>
              <a:t>从句来完成</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这样使得它更可靠</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多路选择（续）</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14626358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5539978"/>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en-US" altLang="zh-CN" sz="2400" dirty="0">
                <a:latin typeface="+mn-ea"/>
                <a:cs typeface="Microsoft Sans Serif" panose="020B0604020202020204" pitchFamily="34" charset="0"/>
              </a:rPr>
              <a:t>Ruby</a:t>
            </a:r>
            <a:endParaRPr lang="zh-CN" altLang="en-US" sz="2400" dirty="0">
              <a:latin typeface="+mn-ea"/>
              <a:cs typeface="Microsoft Sans Serif" panose="020B0604020202020204" pitchFamily="34" charset="0"/>
            </a:endParaRPr>
          </a:p>
          <a:p>
            <a:r>
              <a:rPr lang="en-US" sz="2400" dirty="0"/>
              <a:t>case</a:t>
            </a:r>
          </a:p>
          <a:p>
            <a:r>
              <a:rPr lang="zh-CN" altLang="en-US" sz="2400" dirty="0"/>
              <a:t>    </a:t>
            </a:r>
            <a:r>
              <a:rPr lang="en-US" sz="2400" dirty="0"/>
              <a:t>when </a:t>
            </a:r>
            <a:r>
              <a:rPr lang="en-US" sz="2400" dirty="0" err="1"/>
              <a:t>Boolean_expression</a:t>
            </a:r>
            <a:r>
              <a:rPr lang="en-US" sz="2400" dirty="0"/>
              <a:t> then expression</a:t>
            </a:r>
          </a:p>
          <a:p>
            <a:r>
              <a:rPr lang="zh-CN" altLang="en-US" sz="2400" dirty="0"/>
              <a:t>    </a:t>
            </a:r>
            <a:r>
              <a:rPr lang="en-US" sz="2400" dirty="0"/>
              <a:t>. . .</a:t>
            </a:r>
          </a:p>
          <a:p>
            <a:r>
              <a:rPr lang="zh-CN" altLang="en-US" sz="2400" dirty="0"/>
              <a:t>    </a:t>
            </a:r>
            <a:r>
              <a:rPr lang="en-US" sz="2400" dirty="0"/>
              <a:t>when </a:t>
            </a:r>
            <a:r>
              <a:rPr lang="en-US" sz="2400" dirty="0" err="1"/>
              <a:t>Boolean_expression</a:t>
            </a:r>
            <a:r>
              <a:rPr lang="en-US" sz="2400" dirty="0"/>
              <a:t> then expression</a:t>
            </a:r>
          </a:p>
          <a:p>
            <a:r>
              <a:rPr lang="zh-CN" altLang="en-US" sz="2400" dirty="0"/>
              <a:t>    </a:t>
            </a:r>
            <a:r>
              <a:rPr lang="en-US" sz="2400" dirty="0"/>
              <a:t>[else expression]</a:t>
            </a:r>
          </a:p>
          <a:p>
            <a:r>
              <a:rPr lang="en-US" sz="2400" dirty="0"/>
              <a:t>end</a:t>
            </a:r>
          </a:p>
          <a:p>
            <a:endParaRPr lang="en-US" sz="2400" dirty="0"/>
          </a:p>
          <a:p>
            <a:r>
              <a:rPr lang="zh-CN" altLang="en-US" sz="2400" dirty="0"/>
              <a:t>      </a:t>
            </a:r>
            <a:r>
              <a:rPr lang="en-US" sz="2400" dirty="0"/>
              <a:t>leap = case</a:t>
            </a:r>
          </a:p>
          <a:p>
            <a:r>
              <a:rPr lang="en-US" sz="2400" dirty="0"/>
              <a:t>	when year % 400 == 0 then true</a:t>
            </a:r>
          </a:p>
          <a:p>
            <a:r>
              <a:rPr lang="en-US" sz="2400" dirty="0"/>
              <a:t>	when year % 100 == 0 then false</a:t>
            </a:r>
          </a:p>
          <a:p>
            <a:r>
              <a:rPr lang="en-US" sz="2400" dirty="0"/>
              <a:t>	else year % 4 == 0</a:t>
            </a:r>
          </a:p>
          <a:p>
            <a:r>
              <a:rPr lang="en-US" sz="2400" dirty="0"/>
              <a:t>	end</a:t>
            </a:r>
          </a:p>
          <a:p>
            <a:endParaRPr lang="en-US"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多路选择（续）</a:t>
            </a:r>
          </a:p>
        </p:txBody>
      </p:sp>
    </p:spTree>
    <p:extLst>
      <p:ext uri="{BB962C8B-B14F-4D97-AF65-F5344CB8AC3E}">
        <p14:creationId xmlns:p14="http://schemas.microsoft.com/office/powerpoint/2010/main" val="270855177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4968924"/>
          </a:xfrm>
          <a:prstGeom prst="rect">
            <a:avLst/>
          </a:prstGeom>
          <a:noFill/>
        </p:spPr>
        <p:txBody>
          <a:bodyPr wrap="square" rtlCol="0">
            <a:spAutoFit/>
          </a:bodyPr>
          <a:lstStyle/>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多路选择可以看成是使用</a:t>
            </a:r>
            <a:r>
              <a:rPr lang="en-US" altLang="zh-CN" sz="2200" dirty="0">
                <a:latin typeface="+mn-ea"/>
                <a:cs typeface="Microsoft Sans Serif" panose="020B0604020202020204" pitchFamily="34" charset="0"/>
              </a:rPr>
              <a:t>else-if</a:t>
            </a:r>
            <a:r>
              <a:rPr lang="zh-CN" altLang="en-US" sz="2200" dirty="0">
                <a:latin typeface="+mn-ea"/>
                <a:cs typeface="Microsoft Sans Serif" panose="020B0604020202020204" pitchFamily="34" charset="0"/>
              </a:rPr>
              <a:t>从句的二分支选择的直接扩展</a:t>
            </a:r>
          </a:p>
          <a:p>
            <a:pPr lvl="2"/>
            <a:r>
              <a:rPr lang="en-US" altLang="zh-CN" sz="2000" b="1" dirty="0">
                <a:ea typeface="宋体" panose="02010600030101010101" pitchFamily="2" charset="-122"/>
              </a:rPr>
              <a:t>Ada</a:t>
            </a:r>
            <a:r>
              <a:rPr lang="zh-CN" altLang="en-US" sz="2000" b="1" dirty="0">
                <a:ea typeface="宋体" panose="02010600030101010101" pitchFamily="2" charset="-122"/>
              </a:rPr>
              <a:t>：</a:t>
            </a:r>
          </a:p>
          <a:p>
            <a:pPr lvl="2"/>
            <a:r>
              <a:rPr lang="zh-CN" altLang="en-US" sz="2000" b="1" dirty="0">
                <a:ea typeface="宋体" panose="02010600030101010101" pitchFamily="2" charset="-122"/>
              </a:rPr>
              <a:t>	</a:t>
            </a:r>
            <a:r>
              <a:rPr lang="en-US" altLang="zh-CN" sz="2000" b="1" dirty="0">
                <a:ea typeface="宋体" panose="02010600030101010101" pitchFamily="2" charset="-122"/>
              </a:rPr>
              <a:t>if ...</a:t>
            </a:r>
          </a:p>
          <a:p>
            <a:pPr lvl="2"/>
            <a:r>
              <a:rPr lang="en-US" altLang="zh-CN" sz="2000" b="1" dirty="0">
                <a:ea typeface="宋体" panose="02010600030101010101" pitchFamily="2" charset="-122"/>
              </a:rPr>
              <a:t>		then ...</a:t>
            </a:r>
          </a:p>
          <a:p>
            <a:pPr lvl="2"/>
            <a:r>
              <a:rPr lang="en-US" altLang="zh-CN" sz="2000" b="1" dirty="0">
                <a:ea typeface="宋体" panose="02010600030101010101" pitchFamily="2" charset="-122"/>
              </a:rPr>
              <a:t>	</a:t>
            </a:r>
            <a:r>
              <a:rPr lang="en-US" altLang="zh-CN" sz="2000" b="1" dirty="0" err="1">
                <a:ea typeface="宋体" panose="02010600030101010101" pitchFamily="2" charset="-122"/>
              </a:rPr>
              <a:t>elsif</a:t>
            </a:r>
            <a:r>
              <a:rPr lang="en-US" altLang="zh-CN" sz="2000" b="1" dirty="0">
                <a:ea typeface="宋体" panose="02010600030101010101" pitchFamily="2" charset="-122"/>
              </a:rPr>
              <a:t> ...</a:t>
            </a:r>
          </a:p>
          <a:p>
            <a:pPr lvl="2"/>
            <a:r>
              <a:rPr lang="en-US" altLang="zh-CN" sz="2000" b="1" dirty="0">
                <a:ea typeface="宋体" panose="02010600030101010101" pitchFamily="2" charset="-122"/>
              </a:rPr>
              <a:t>		then ...</a:t>
            </a:r>
          </a:p>
          <a:p>
            <a:pPr lvl="2"/>
            <a:r>
              <a:rPr lang="en-US" altLang="zh-CN" sz="2000" b="1" dirty="0">
                <a:ea typeface="宋体" panose="02010600030101010101" pitchFamily="2" charset="-122"/>
              </a:rPr>
              <a:t>	</a:t>
            </a:r>
            <a:r>
              <a:rPr lang="en-US" altLang="zh-CN" sz="2000" b="1" dirty="0" err="1">
                <a:ea typeface="宋体" panose="02010600030101010101" pitchFamily="2" charset="-122"/>
              </a:rPr>
              <a:t>elsif</a:t>
            </a:r>
            <a:r>
              <a:rPr lang="en-US" altLang="zh-CN" sz="2000" b="1" dirty="0">
                <a:ea typeface="宋体" panose="02010600030101010101" pitchFamily="2" charset="-122"/>
              </a:rPr>
              <a:t> ...</a:t>
            </a:r>
          </a:p>
          <a:p>
            <a:pPr lvl="2"/>
            <a:r>
              <a:rPr lang="en-US" altLang="zh-CN" sz="2000" b="1" dirty="0">
                <a:ea typeface="宋体" panose="02010600030101010101" pitchFamily="2" charset="-122"/>
              </a:rPr>
              <a:t>		then ...</a:t>
            </a:r>
          </a:p>
          <a:p>
            <a:pPr lvl="2"/>
            <a:r>
              <a:rPr lang="en-US" altLang="zh-CN" sz="2000" b="1" dirty="0">
                <a:ea typeface="宋体" panose="02010600030101010101" pitchFamily="2" charset="-122"/>
              </a:rPr>
              <a:t>		else ...</a:t>
            </a:r>
          </a:p>
          <a:p>
            <a:pPr lvl="2"/>
            <a:r>
              <a:rPr lang="en-US" altLang="zh-CN" sz="2000" b="1" dirty="0">
                <a:ea typeface="宋体" panose="02010600030101010101" pitchFamily="2" charset="-122"/>
              </a:rPr>
              <a:t>	end if</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这样比深层嵌套的</a:t>
            </a:r>
            <a:r>
              <a:rPr lang="en-US" altLang="zh-CN" sz="2200" dirty="0">
                <a:latin typeface="+mn-ea"/>
                <a:cs typeface="Microsoft Sans Serif" panose="020B0604020202020204" pitchFamily="34" charset="0"/>
              </a:rPr>
              <a:t>if</a:t>
            </a:r>
            <a:r>
              <a:rPr lang="zh-CN" altLang="en-US" sz="2200" dirty="0">
                <a:latin typeface="+mn-ea"/>
                <a:cs typeface="Microsoft Sans Serif" panose="020B0604020202020204" pitchFamily="34" charset="0"/>
              </a:rPr>
              <a:t>好读多了</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允许在每一个可选组上加一个</a:t>
            </a:r>
            <a:r>
              <a:rPr lang="zh-CN" altLang="en-US" sz="2200" dirty="0">
                <a:solidFill>
                  <a:srgbClr val="FF0000"/>
                </a:solidFill>
                <a:latin typeface="+mn-ea"/>
                <a:cs typeface="Microsoft Sans Serif" panose="020B0604020202020204" pitchFamily="34" charset="0"/>
              </a:rPr>
              <a:t>布尔开关</a:t>
            </a:r>
            <a:endParaRPr lang="en-US" altLang="zh-CN" sz="2200" dirty="0">
              <a:solidFill>
                <a:srgbClr val="FF0000"/>
              </a:solidFill>
              <a:latin typeface="+mn-ea"/>
              <a:cs typeface="Microsoft Sans Serif" panose="020B0604020202020204" pitchFamily="34" charset="0"/>
            </a:endParaRP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多路选择与</a:t>
            </a:r>
            <a:r>
              <a:rPr lang="en-US" altLang="zh-CN" sz="2200" dirty="0">
                <a:latin typeface="+mn-ea"/>
                <a:cs typeface="Microsoft Sans Serif" panose="020B0604020202020204" pitchFamily="34" charset="0"/>
              </a:rPr>
              <a:t>else-if</a:t>
            </a:r>
            <a:r>
              <a:rPr lang="zh-CN" altLang="en-US" sz="2200" dirty="0">
                <a:latin typeface="+mn-ea"/>
                <a:cs typeface="Microsoft Sans Serif" panose="020B0604020202020204" pitchFamily="34" charset="0"/>
              </a:rPr>
              <a:t>结构有所</a:t>
            </a:r>
            <a:r>
              <a:rPr lang="zh-CN" altLang="en-US" sz="2200" dirty="0">
                <a:solidFill>
                  <a:srgbClr val="FF0000"/>
                </a:solidFill>
                <a:latin typeface="+mn-ea"/>
                <a:cs typeface="Microsoft Sans Serif" panose="020B0604020202020204" pitchFamily="34" charset="0"/>
              </a:rPr>
              <a:t>不同</a:t>
            </a:r>
            <a:r>
              <a:rPr lang="zh-CN" altLang="en-US" sz="2200" dirty="0">
                <a:latin typeface="+mn-ea"/>
                <a:cs typeface="Microsoft Sans Serif" panose="020B0604020202020204" pitchFamily="34" charset="0"/>
              </a:rPr>
              <a:t>？可</a:t>
            </a:r>
            <a:r>
              <a:rPr lang="zh-CN" altLang="en-US" sz="2200" dirty="0">
                <a:solidFill>
                  <a:srgbClr val="FF0000"/>
                </a:solidFill>
                <a:latin typeface="+mn-ea"/>
                <a:cs typeface="Microsoft Sans Serif" panose="020B0604020202020204" pitchFamily="34" charset="0"/>
              </a:rPr>
              <a:t>替换？</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多路选择（续）</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5072126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rPr>
              <a:t>Go</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2" name="Rectangle 1">
            <a:extLst>
              <a:ext uri="{FF2B5EF4-FFF2-40B4-BE49-F238E27FC236}">
                <a16:creationId xmlns:a16="http://schemas.microsoft.com/office/drawing/2014/main" id="{B7063255-358C-6C44-A9F2-FF42B00304FF}"/>
              </a:ext>
            </a:extLst>
          </p:cNvPr>
          <p:cNvSpPr/>
          <p:nvPr/>
        </p:nvSpPr>
        <p:spPr>
          <a:xfrm>
            <a:off x="494146" y="1143860"/>
            <a:ext cx="5172136" cy="4782207"/>
          </a:xfrm>
          <a:prstGeom prst="rect">
            <a:avLst/>
          </a:prstGeom>
        </p:spPr>
        <p:txBody>
          <a:bodyPr wrap="square">
            <a:spAutoFit/>
          </a:bodyPr>
          <a:lstStyle/>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多路选择</a:t>
            </a:r>
            <a:r>
              <a:rPr lang="en-US" altLang="zh-CN" sz="2400" dirty="0">
                <a:latin typeface="+mn-ea"/>
                <a:cs typeface="Microsoft Sans Serif" panose="020B0604020202020204" pitchFamily="34" charset="0"/>
              </a:rPr>
              <a:t>switch</a:t>
            </a:r>
          </a:p>
          <a:p>
            <a:pPr>
              <a:buFont typeface="Arial" panose="020B0604020202020204" pitchFamily="34" charset="0"/>
              <a:buNone/>
            </a:pPr>
            <a:endParaRPr lang="en-US" altLang="zh-CN" sz="2400" b="1" dirty="0">
              <a:ea typeface="宋体" panose="02010600030101010101" pitchFamily="2" charset="-122"/>
            </a:endParaRPr>
          </a:p>
          <a:p>
            <a:pPr>
              <a:buFont typeface="Arial" panose="020B0604020202020204" pitchFamily="34" charset="0"/>
              <a:buNone/>
            </a:pPr>
            <a:r>
              <a:rPr lang="en-US" altLang="zh-CN" sz="2400" b="1" dirty="0">
                <a:ea typeface="宋体" panose="02010600030101010101" pitchFamily="2" charset="-122"/>
              </a:rPr>
              <a:t>switch coinflip() {</a:t>
            </a:r>
          </a:p>
          <a:p>
            <a:pPr>
              <a:buFont typeface="Arial" panose="020B0604020202020204" pitchFamily="34" charset="0"/>
              <a:buNone/>
            </a:pPr>
            <a:r>
              <a:rPr lang="en-US" altLang="zh-CN" sz="2400" b="1" dirty="0">
                <a:ea typeface="宋体" panose="02010600030101010101" pitchFamily="2" charset="-122"/>
              </a:rPr>
              <a:t>      case "heads":</a:t>
            </a:r>
          </a:p>
          <a:p>
            <a:pPr>
              <a:buFont typeface="Arial" panose="020B0604020202020204" pitchFamily="34" charset="0"/>
              <a:buNone/>
            </a:pPr>
            <a:r>
              <a:rPr lang="en-US" altLang="zh-CN" sz="2400" b="1" dirty="0">
                <a:ea typeface="宋体" panose="02010600030101010101" pitchFamily="2" charset="-122"/>
              </a:rPr>
              <a:t>	heads++</a:t>
            </a:r>
          </a:p>
          <a:p>
            <a:pPr>
              <a:buFont typeface="Arial" panose="020B0604020202020204" pitchFamily="34" charset="0"/>
              <a:buNone/>
            </a:pPr>
            <a:r>
              <a:rPr lang="en-US" altLang="zh-CN" sz="2400" b="1" dirty="0">
                <a:ea typeface="宋体" panose="02010600030101010101" pitchFamily="2" charset="-122"/>
              </a:rPr>
              <a:t>      case "tails":</a:t>
            </a:r>
          </a:p>
          <a:p>
            <a:pPr>
              <a:buFont typeface="Arial" panose="020B0604020202020204" pitchFamily="34" charset="0"/>
              <a:buNone/>
            </a:pPr>
            <a:r>
              <a:rPr lang="en-US" altLang="zh-CN" sz="2400" b="1" dirty="0">
                <a:ea typeface="宋体" panose="02010600030101010101" pitchFamily="2" charset="-122"/>
              </a:rPr>
              <a:t>	tails++</a:t>
            </a:r>
          </a:p>
          <a:p>
            <a:pPr>
              <a:buFont typeface="Arial" panose="020B0604020202020204" pitchFamily="34" charset="0"/>
              <a:buNone/>
            </a:pPr>
            <a:r>
              <a:rPr lang="en-US" altLang="zh-CN" sz="2400" b="1" dirty="0">
                <a:ea typeface="宋体" panose="02010600030101010101" pitchFamily="2" charset="-122"/>
              </a:rPr>
              <a:t>      default:</a:t>
            </a:r>
          </a:p>
          <a:p>
            <a:pPr>
              <a:buFont typeface="Arial" panose="020B0604020202020204" pitchFamily="34" charset="0"/>
              <a:buNone/>
            </a:pPr>
            <a:r>
              <a:rPr lang="en-US" altLang="zh-CN" sz="2400" b="1" dirty="0">
                <a:ea typeface="宋体" panose="02010600030101010101" pitchFamily="2" charset="-122"/>
              </a:rPr>
              <a:t>	</a:t>
            </a:r>
            <a:r>
              <a:rPr lang="en-US" altLang="zh-CN" sz="2400" b="1" dirty="0" err="1">
                <a:ea typeface="宋体" panose="02010600030101010101" pitchFamily="2" charset="-122"/>
              </a:rPr>
              <a:t>fmt.Println</a:t>
            </a:r>
            <a:r>
              <a:rPr lang="en-US" altLang="zh-CN" sz="2400" b="1" dirty="0">
                <a:ea typeface="宋体" panose="02010600030101010101" pitchFamily="2" charset="-122"/>
              </a:rPr>
              <a:t>("landed on edge!")</a:t>
            </a:r>
          </a:p>
          <a:p>
            <a:pPr>
              <a:buFont typeface="Arial" panose="020B0604020202020204" pitchFamily="34" charset="0"/>
              <a:buNone/>
            </a:pPr>
            <a:r>
              <a:rPr lang="en-US" altLang="zh-CN" sz="2400" b="1" dirty="0">
                <a:ea typeface="宋体" panose="02010600030101010101" pitchFamily="2" charset="-122"/>
              </a:rPr>
              <a:t>}</a:t>
            </a:r>
          </a:p>
          <a:p>
            <a:pPr>
              <a:lnSpc>
                <a:spcPct val="200000"/>
              </a:lnSpc>
              <a:buClr>
                <a:srgbClr val="8B0012"/>
              </a:buClr>
            </a:pPr>
            <a:endParaRPr lang="zh-CN" altLang="en-US" sz="2400" dirty="0">
              <a:latin typeface="+mn-ea"/>
              <a:cs typeface="Microsoft Sans Serif" panose="020B0604020202020204" pitchFamily="34" charset="0"/>
            </a:endParaRPr>
          </a:p>
        </p:txBody>
      </p:sp>
      <p:sp>
        <p:nvSpPr>
          <p:cNvPr id="10" name="Rectangle 9">
            <a:extLst>
              <a:ext uri="{FF2B5EF4-FFF2-40B4-BE49-F238E27FC236}">
                <a16:creationId xmlns:a16="http://schemas.microsoft.com/office/drawing/2014/main" id="{06838402-EF4C-7146-A85A-34E6A87E2AA7}"/>
              </a:ext>
            </a:extLst>
          </p:cNvPr>
          <p:cNvSpPr/>
          <p:nvPr/>
        </p:nvSpPr>
        <p:spPr>
          <a:xfrm>
            <a:off x="6821865" y="1111576"/>
            <a:ext cx="5172136" cy="5520870"/>
          </a:xfrm>
          <a:prstGeom prst="rect">
            <a:avLst/>
          </a:prstGeom>
        </p:spPr>
        <p:txBody>
          <a:bodyPr wrap="square">
            <a:spAutoFit/>
          </a:bodyPr>
          <a:lstStyle/>
          <a:p>
            <a:pPr marL="342900" indent="-342900">
              <a:lnSpc>
                <a:spcPct val="200000"/>
              </a:lnSpc>
              <a:buClr>
                <a:srgbClr val="8B0012"/>
              </a:buClr>
              <a:buFont typeface="Wingdings" pitchFamily="2" charset="2"/>
              <a:buChar char="§"/>
            </a:pPr>
            <a:r>
              <a:rPr lang="en-US" altLang="zh-CN" sz="2400" dirty="0" err="1">
                <a:latin typeface="+mn-ea"/>
                <a:cs typeface="Microsoft Sans Serif" panose="020B0604020202020204" pitchFamily="34" charset="0"/>
              </a:rPr>
              <a:t>tagless</a:t>
            </a:r>
            <a:r>
              <a:rPr lang="en-US" altLang="zh-CN" sz="2400" dirty="0">
                <a:latin typeface="+mn-ea"/>
                <a:cs typeface="Microsoft Sans Serif" panose="020B0604020202020204" pitchFamily="34" charset="0"/>
              </a:rPr>
              <a:t> switch</a:t>
            </a:r>
          </a:p>
          <a:p>
            <a:pPr>
              <a:buFont typeface="Arial" panose="020B0604020202020204" pitchFamily="34" charset="0"/>
              <a:buNone/>
            </a:pPr>
            <a:endParaRPr lang="en-US" altLang="zh-CN" sz="2400" b="1" dirty="0">
              <a:ea typeface="宋体" panose="02010600030101010101" pitchFamily="2" charset="-122"/>
            </a:endParaRPr>
          </a:p>
          <a:p>
            <a:pPr>
              <a:buFont typeface="Arial" panose="020B0604020202020204" pitchFamily="34" charset="0"/>
              <a:buNone/>
            </a:pPr>
            <a:r>
              <a:rPr lang="en-US" altLang="zh-CN" sz="2400" b="1" dirty="0" err="1"/>
              <a:t>func</a:t>
            </a:r>
            <a:r>
              <a:rPr lang="en-US" altLang="zh-CN" sz="2400" b="1" dirty="0"/>
              <a:t> Signum(x int) int {</a:t>
            </a:r>
          </a:p>
          <a:p>
            <a:pPr>
              <a:buFont typeface="Arial" panose="020B0604020202020204" pitchFamily="34" charset="0"/>
              <a:buNone/>
            </a:pPr>
            <a:r>
              <a:rPr lang="en-US" altLang="zh-CN" sz="2400" b="1" dirty="0"/>
              <a:t>       switch {</a:t>
            </a:r>
          </a:p>
          <a:p>
            <a:pPr>
              <a:buFont typeface="Arial" panose="020B0604020202020204" pitchFamily="34" charset="0"/>
              <a:buNone/>
            </a:pPr>
            <a:r>
              <a:rPr lang="en-US" altLang="zh-CN" sz="2400" b="1" dirty="0"/>
              <a:t>	case x &gt; 0:</a:t>
            </a:r>
          </a:p>
          <a:p>
            <a:pPr>
              <a:buFont typeface="Arial" panose="020B0604020202020204" pitchFamily="34" charset="0"/>
              <a:buNone/>
            </a:pPr>
            <a:r>
              <a:rPr lang="en-US" altLang="zh-CN" sz="2400" b="1" dirty="0"/>
              <a:t>		return +1</a:t>
            </a:r>
          </a:p>
          <a:p>
            <a:pPr>
              <a:buFont typeface="Arial" panose="020B0604020202020204" pitchFamily="34" charset="0"/>
              <a:buNone/>
            </a:pPr>
            <a:r>
              <a:rPr lang="en-US" altLang="zh-CN" sz="2400" b="1" dirty="0"/>
              <a:t>	default:</a:t>
            </a:r>
          </a:p>
          <a:p>
            <a:pPr>
              <a:buFont typeface="Arial" panose="020B0604020202020204" pitchFamily="34" charset="0"/>
              <a:buNone/>
            </a:pPr>
            <a:r>
              <a:rPr lang="en-US" altLang="zh-CN" sz="2400" b="1" dirty="0"/>
              <a:t>		return 0</a:t>
            </a:r>
          </a:p>
          <a:p>
            <a:pPr>
              <a:buFont typeface="Arial" panose="020B0604020202020204" pitchFamily="34" charset="0"/>
              <a:buNone/>
            </a:pPr>
            <a:r>
              <a:rPr lang="en-US" altLang="zh-CN" sz="2400" b="1" dirty="0"/>
              <a:t>	case x &lt; 0:</a:t>
            </a:r>
          </a:p>
          <a:p>
            <a:pPr>
              <a:buFont typeface="Arial" panose="020B0604020202020204" pitchFamily="34" charset="0"/>
              <a:buNone/>
            </a:pPr>
            <a:r>
              <a:rPr lang="en-US" altLang="zh-CN" sz="2400" b="1" dirty="0"/>
              <a:t>		return -1</a:t>
            </a:r>
          </a:p>
          <a:p>
            <a:pPr>
              <a:buFont typeface="Arial" panose="020B0604020202020204" pitchFamily="34" charset="0"/>
              <a:buNone/>
            </a:pPr>
            <a:r>
              <a:rPr lang="en-US" altLang="zh-CN" sz="2400" b="1" dirty="0"/>
              <a:t>	}</a:t>
            </a:r>
          </a:p>
          <a:p>
            <a:pPr>
              <a:buFont typeface="Arial" panose="020B0604020202020204" pitchFamily="34" charset="0"/>
              <a:buNone/>
            </a:pPr>
            <a:r>
              <a:rPr lang="en-US" altLang="zh-CN" sz="2400" b="1" dirty="0"/>
              <a:t>}</a:t>
            </a:r>
          </a:p>
          <a:p>
            <a:pPr>
              <a:lnSpc>
                <a:spcPct val="200000"/>
              </a:lnSpc>
              <a:buClr>
                <a:srgbClr val="8B0012"/>
              </a:buClr>
            </a:pPr>
            <a:endParaRPr lang="zh-CN" altLang="en-US" sz="2400" dirty="0">
              <a:latin typeface="+mn-ea"/>
              <a:cs typeface="Microsoft Sans Serif" panose="020B0604020202020204" pitchFamily="34" charset="0"/>
            </a:endParaRPr>
          </a:p>
        </p:txBody>
      </p:sp>
    </p:spTree>
    <p:extLst>
      <p:ext uri="{BB962C8B-B14F-4D97-AF65-F5344CB8AC3E}">
        <p14:creationId xmlns:p14="http://schemas.microsoft.com/office/powerpoint/2010/main" val="312435628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rPr>
              <a:t>Go</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2" name="Rectangle 1">
            <a:extLst>
              <a:ext uri="{FF2B5EF4-FFF2-40B4-BE49-F238E27FC236}">
                <a16:creationId xmlns:a16="http://schemas.microsoft.com/office/drawing/2014/main" id="{B7063255-358C-6C44-A9F2-FF42B00304FF}"/>
              </a:ext>
            </a:extLst>
          </p:cNvPr>
          <p:cNvSpPr/>
          <p:nvPr/>
        </p:nvSpPr>
        <p:spPr>
          <a:xfrm>
            <a:off x="494146" y="1143860"/>
            <a:ext cx="5172136" cy="5767733"/>
          </a:xfrm>
          <a:prstGeom prst="rect">
            <a:avLst/>
          </a:prstGeom>
        </p:spPr>
        <p:txBody>
          <a:bodyPr wrap="square">
            <a:spAutoFit/>
          </a:bodyPr>
          <a:lstStyle/>
          <a:p>
            <a:pPr marL="342900" indent="-342900">
              <a:lnSpc>
                <a:spcPct val="120000"/>
              </a:lnSpc>
              <a:buClr>
                <a:srgbClr val="8B0012"/>
              </a:buClr>
              <a:buFont typeface="Wingdings" pitchFamily="2" charset="2"/>
              <a:buChar char="§"/>
            </a:pPr>
            <a:r>
              <a:rPr lang="en-US" altLang="zh-CN" sz="2400" dirty="0">
                <a:latin typeface="+mn-ea"/>
                <a:cs typeface="Microsoft Sans Serif" panose="020B0604020202020204" pitchFamily="34" charset="0"/>
              </a:rPr>
              <a:t>if-else chain</a:t>
            </a:r>
          </a:p>
          <a:p>
            <a:pPr>
              <a:buFont typeface="Arial" panose="020B0604020202020204" pitchFamily="34" charset="0"/>
              <a:buNone/>
            </a:pPr>
            <a:r>
              <a:rPr lang="en-US" altLang="zh-CN" sz="2000" b="1" dirty="0" err="1">
                <a:ea typeface="宋体" panose="02010600030101010101" pitchFamily="2" charset="-122"/>
              </a:rPr>
              <a:t>func</a:t>
            </a:r>
            <a:r>
              <a:rPr lang="en-US" altLang="zh-CN" sz="2000" b="1" dirty="0">
                <a:ea typeface="宋体" panose="02010600030101010101" pitchFamily="2" charset="-122"/>
              </a:rPr>
              <a:t> </a:t>
            </a:r>
            <a:r>
              <a:rPr lang="en-US" altLang="zh-CN" sz="2000" b="1" dirty="0" err="1">
                <a:ea typeface="宋体" panose="02010600030101010101" pitchFamily="2" charset="-122"/>
              </a:rPr>
              <a:t>sqlQuote</a:t>
            </a:r>
            <a:r>
              <a:rPr lang="en-US" altLang="zh-CN" sz="2000" b="1" dirty="0">
                <a:ea typeface="宋体" panose="02010600030101010101" pitchFamily="2" charset="-122"/>
              </a:rPr>
              <a:t>(x interface{}) string {</a:t>
            </a:r>
          </a:p>
          <a:p>
            <a:pPr>
              <a:buFont typeface="Arial" panose="020B0604020202020204" pitchFamily="34" charset="0"/>
              <a:buNone/>
            </a:pPr>
            <a:r>
              <a:rPr lang="en-US" altLang="zh-CN" sz="2000" b="1" dirty="0">
                <a:ea typeface="宋体" panose="02010600030101010101" pitchFamily="2" charset="-122"/>
              </a:rPr>
              <a:t>       if x == nil {</a:t>
            </a:r>
          </a:p>
          <a:p>
            <a:pPr>
              <a:buFont typeface="Arial" panose="020B0604020202020204" pitchFamily="34" charset="0"/>
              <a:buNone/>
            </a:pPr>
            <a:r>
              <a:rPr lang="en-US" altLang="zh-CN" sz="2000" b="1" dirty="0">
                <a:ea typeface="宋体" panose="02010600030101010101" pitchFamily="2" charset="-122"/>
              </a:rPr>
              <a:t>	return “NULL”</a:t>
            </a:r>
          </a:p>
          <a:p>
            <a:pPr>
              <a:buFont typeface="Arial" panose="020B0604020202020204" pitchFamily="34" charset="0"/>
              <a:buNone/>
            </a:pPr>
            <a:r>
              <a:rPr lang="en-US" altLang="zh-CN" sz="2000" b="1" dirty="0">
                <a:ea typeface="宋体" panose="02010600030101010101" pitchFamily="2" charset="-122"/>
              </a:rPr>
              <a:t>       } else if _, ok := </a:t>
            </a:r>
            <a:r>
              <a:rPr lang="en-US" altLang="zh-CN" sz="2000" b="1" dirty="0">
                <a:solidFill>
                  <a:srgbClr val="FF0000"/>
                </a:solidFill>
                <a:ea typeface="宋体" panose="02010600030101010101" pitchFamily="2" charset="-122"/>
              </a:rPr>
              <a:t>x.(int)</a:t>
            </a:r>
            <a:r>
              <a:rPr lang="en-US" altLang="zh-CN" sz="2000" b="1" dirty="0">
                <a:ea typeface="宋体" panose="02010600030101010101" pitchFamily="2" charset="-122"/>
              </a:rPr>
              <a:t>; ok {</a:t>
            </a:r>
          </a:p>
          <a:p>
            <a:pPr>
              <a:buFont typeface="Arial" panose="020B0604020202020204" pitchFamily="34" charset="0"/>
              <a:buNone/>
            </a:pPr>
            <a:r>
              <a:rPr lang="en-US" altLang="zh-CN" sz="2000" b="1" dirty="0">
                <a:ea typeface="宋体" panose="02010600030101010101" pitchFamily="2" charset="-122"/>
              </a:rPr>
              <a:t>	return </a:t>
            </a:r>
            <a:r>
              <a:rPr lang="en-US" altLang="zh-CN" sz="2000" b="1" dirty="0" err="1">
                <a:ea typeface="宋体" panose="02010600030101010101" pitchFamily="2" charset="-122"/>
              </a:rPr>
              <a:t>fmt.Sprintf</a:t>
            </a:r>
            <a:r>
              <a:rPr lang="en-US" altLang="zh-CN" sz="2000" b="1" dirty="0">
                <a:ea typeface="宋体" panose="02010600030101010101" pitchFamily="2" charset="-122"/>
              </a:rPr>
              <a:t>(“%d”, x)</a:t>
            </a:r>
          </a:p>
          <a:p>
            <a:pPr>
              <a:buFont typeface="Arial" panose="020B0604020202020204" pitchFamily="34" charset="0"/>
              <a:buNone/>
            </a:pPr>
            <a:r>
              <a:rPr lang="en-US" altLang="zh-CN" sz="2000" b="1" dirty="0">
                <a:ea typeface="宋体" panose="02010600030101010101" pitchFamily="2" charset="-122"/>
              </a:rPr>
              <a:t>       } else if _, ok := x.(</a:t>
            </a:r>
            <a:r>
              <a:rPr lang="en-US" altLang="zh-CN" sz="2000" b="1" dirty="0" err="1">
                <a:ea typeface="宋体" panose="02010600030101010101" pitchFamily="2" charset="-122"/>
              </a:rPr>
              <a:t>uint</a:t>
            </a:r>
            <a:r>
              <a:rPr lang="en-US" altLang="zh-CN" sz="2000" b="1" dirty="0">
                <a:ea typeface="宋体" panose="02010600030101010101" pitchFamily="2" charset="-122"/>
              </a:rPr>
              <a:t>); ok {</a:t>
            </a:r>
          </a:p>
          <a:p>
            <a:pPr>
              <a:buFont typeface="Arial" panose="020B0604020202020204" pitchFamily="34" charset="0"/>
              <a:buNone/>
            </a:pPr>
            <a:r>
              <a:rPr lang="en-US" altLang="zh-CN" sz="2000" b="1" dirty="0">
                <a:ea typeface="宋体" panose="02010600030101010101" pitchFamily="2" charset="-122"/>
              </a:rPr>
              <a:t>	return </a:t>
            </a:r>
            <a:r>
              <a:rPr lang="en-US" altLang="zh-CN" sz="2000" b="1" dirty="0" err="1">
                <a:ea typeface="宋体" panose="02010600030101010101" pitchFamily="2" charset="-122"/>
              </a:rPr>
              <a:t>fmt.Sprintf</a:t>
            </a:r>
            <a:r>
              <a:rPr lang="en-US" altLang="zh-CN" sz="2000" b="1" dirty="0">
                <a:ea typeface="宋体" panose="02010600030101010101" pitchFamily="2" charset="-122"/>
              </a:rPr>
              <a:t>(“%d”, x)</a:t>
            </a:r>
          </a:p>
          <a:p>
            <a:pPr>
              <a:buFont typeface="Arial" panose="020B0604020202020204" pitchFamily="34" charset="0"/>
              <a:buNone/>
            </a:pPr>
            <a:r>
              <a:rPr lang="en-US" altLang="zh-CN" sz="2000" b="1" dirty="0">
                <a:ea typeface="宋体" panose="02010600030101010101" pitchFamily="2" charset="-122"/>
              </a:rPr>
              <a:t>       } else if b, ok := x.(bool); ok {</a:t>
            </a:r>
          </a:p>
          <a:p>
            <a:pPr>
              <a:buFont typeface="Arial" panose="020B0604020202020204" pitchFamily="34" charset="0"/>
              <a:buNone/>
            </a:pPr>
            <a:r>
              <a:rPr lang="en-US" altLang="zh-CN" sz="2000" b="1" dirty="0">
                <a:ea typeface="宋体" panose="02010600030101010101" pitchFamily="2" charset="-122"/>
              </a:rPr>
              <a:t>	if b {</a:t>
            </a:r>
          </a:p>
          <a:p>
            <a:pPr>
              <a:buFont typeface="Arial" panose="020B0604020202020204" pitchFamily="34" charset="0"/>
              <a:buNone/>
            </a:pPr>
            <a:r>
              <a:rPr lang="en-US" altLang="zh-CN" sz="2000" b="1" dirty="0">
                <a:ea typeface="宋体" panose="02010600030101010101" pitchFamily="2" charset="-122"/>
              </a:rPr>
              <a:t>	               return “TRUE”</a:t>
            </a:r>
          </a:p>
          <a:p>
            <a:pPr>
              <a:buFont typeface="Arial" panose="020B0604020202020204" pitchFamily="34" charset="0"/>
              <a:buNone/>
            </a:pPr>
            <a:r>
              <a:rPr lang="en-US" altLang="zh-CN" sz="2000" b="1" dirty="0">
                <a:ea typeface="宋体" panose="02010600030101010101" pitchFamily="2" charset="-122"/>
              </a:rPr>
              <a:t>	}</a:t>
            </a:r>
          </a:p>
          <a:p>
            <a:pPr>
              <a:buFont typeface="Arial" panose="020B0604020202020204" pitchFamily="34" charset="0"/>
              <a:buNone/>
            </a:pPr>
            <a:r>
              <a:rPr lang="en-US" altLang="zh-CN" sz="2000" b="1" dirty="0">
                <a:ea typeface="宋体" panose="02010600030101010101" pitchFamily="2" charset="-122"/>
              </a:rPr>
              <a:t>	return “FALSE”</a:t>
            </a:r>
          </a:p>
          <a:p>
            <a:pPr>
              <a:buFont typeface="Arial" panose="020B0604020202020204" pitchFamily="34" charset="0"/>
              <a:buNone/>
            </a:pPr>
            <a:r>
              <a:rPr lang="en-US" altLang="zh-CN" sz="2000" b="1" dirty="0">
                <a:ea typeface="宋体" panose="02010600030101010101" pitchFamily="2" charset="-122"/>
              </a:rPr>
              <a:t>       } else if s, ok:= x.(string); ok {</a:t>
            </a:r>
          </a:p>
          <a:p>
            <a:pPr>
              <a:buFont typeface="Arial" panose="020B0604020202020204" pitchFamily="34" charset="0"/>
              <a:buNone/>
            </a:pPr>
            <a:r>
              <a:rPr lang="en-US" altLang="zh-CN" sz="2000" b="1" dirty="0">
                <a:ea typeface="宋体" panose="02010600030101010101" pitchFamily="2" charset="-122"/>
              </a:rPr>
              <a:t>	return </a:t>
            </a:r>
            <a:r>
              <a:rPr lang="en-US" altLang="zh-CN" sz="2000" b="1" dirty="0" err="1">
                <a:ea typeface="宋体" panose="02010600030101010101" pitchFamily="2" charset="-122"/>
              </a:rPr>
              <a:t>sqlQuoteString</a:t>
            </a:r>
            <a:r>
              <a:rPr lang="en-US" altLang="zh-CN" sz="2000" b="1" dirty="0">
                <a:ea typeface="宋体" panose="02010600030101010101" pitchFamily="2" charset="-122"/>
              </a:rPr>
              <a:t>(s)</a:t>
            </a:r>
          </a:p>
          <a:p>
            <a:pPr>
              <a:buFont typeface="Arial" panose="020B0604020202020204" pitchFamily="34" charset="0"/>
              <a:buNone/>
            </a:pPr>
            <a:r>
              <a:rPr lang="en-US" altLang="zh-CN" sz="2000" b="1" dirty="0">
                <a:ea typeface="宋体" panose="02010600030101010101" pitchFamily="2" charset="-122"/>
              </a:rPr>
              <a:t>       } else {</a:t>
            </a:r>
          </a:p>
          <a:p>
            <a:pPr>
              <a:buFont typeface="Arial" panose="020B0604020202020204" pitchFamily="34" charset="0"/>
              <a:buNone/>
            </a:pPr>
            <a:r>
              <a:rPr lang="en-US" altLang="zh-CN" sz="2000" b="1" dirty="0">
                <a:ea typeface="宋体" panose="02010600030101010101" pitchFamily="2" charset="-122"/>
              </a:rPr>
              <a:t>	panic({</a:t>
            </a:r>
            <a:r>
              <a:rPr lang="en-US" altLang="zh-CN" sz="2000" b="1" dirty="0" err="1">
                <a:ea typeface="宋体" panose="02010600030101010101" pitchFamily="2" charset="-122"/>
              </a:rPr>
              <a:t>fmt.Sprintf</a:t>
            </a:r>
            <a:r>
              <a:rPr lang="en-US" altLang="zh-CN" sz="2000" b="1" dirty="0">
                <a:ea typeface="宋体" panose="02010600030101010101" pitchFamily="2" charset="-122"/>
              </a:rPr>
              <a:t>(“unexpected type %T: %v”, x, x)) } }</a:t>
            </a:r>
          </a:p>
        </p:txBody>
      </p:sp>
      <p:sp>
        <p:nvSpPr>
          <p:cNvPr id="10" name="Rectangle 9">
            <a:extLst>
              <a:ext uri="{FF2B5EF4-FFF2-40B4-BE49-F238E27FC236}">
                <a16:creationId xmlns:a16="http://schemas.microsoft.com/office/drawing/2014/main" id="{06838402-EF4C-7146-A85A-34E6A87E2AA7}"/>
              </a:ext>
            </a:extLst>
          </p:cNvPr>
          <p:cNvSpPr/>
          <p:nvPr/>
        </p:nvSpPr>
        <p:spPr>
          <a:xfrm>
            <a:off x="6673154" y="777053"/>
            <a:ext cx="5172136" cy="6075509"/>
          </a:xfrm>
          <a:prstGeom prst="rect">
            <a:avLst/>
          </a:prstGeom>
        </p:spPr>
        <p:txBody>
          <a:bodyPr wrap="square">
            <a:spAutoFit/>
          </a:bodyPr>
          <a:lstStyle/>
          <a:p>
            <a:pPr marL="342900" indent="-342900">
              <a:lnSpc>
                <a:spcPct val="120000"/>
              </a:lnSpc>
              <a:buClr>
                <a:srgbClr val="8B0012"/>
              </a:buClr>
              <a:buFont typeface="Wingdings" pitchFamily="2" charset="2"/>
              <a:buChar char="§"/>
            </a:pPr>
            <a:r>
              <a:rPr lang="en-US" altLang="zh-CN" sz="2400" dirty="0">
                <a:solidFill>
                  <a:srgbClr val="FF0000"/>
                </a:solidFill>
                <a:latin typeface="+mn-ea"/>
                <a:cs typeface="Microsoft Sans Serif" panose="020B0604020202020204" pitchFamily="34" charset="0"/>
              </a:rPr>
              <a:t>type switch</a:t>
            </a:r>
            <a:r>
              <a:rPr lang="en-US" altLang="zh-CN" sz="2400" dirty="0">
                <a:latin typeface="+mn-ea"/>
                <a:cs typeface="Microsoft Sans Serif" panose="020B0604020202020204" pitchFamily="34" charset="0"/>
              </a:rPr>
              <a:t>		    </a:t>
            </a:r>
            <a:r>
              <a:rPr lang="en-US" altLang="zh-CN" dirty="0">
                <a:latin typeface="+mn-ea"/>
                <a:cs typeface="Microsoft Sans Serif" panose="020B0604020202020204" pitchFamily="34" charset="0"/>
              </a:rPr>
              <a:t>//p211</a:t>
            </a:r>
            <a:endParaRPr lang="en-US" altLang="zh-CN" b="1" dirty="0">
              <a:ea typeface="宋体" panose="02010600030101010101" pitchFamily="2" charset="-122"/>
            </a:endParaRPr>
          </a:p>
          <a:p>
            <a:pPr>
              <a:buFont typeface="Arial" panose="020B0604020202020204" pitchFamily="34" charset="0"/>
              <a:buNone/>
            </a:pPr>
            <a:r>
              <a:rPr lang="en-US" altLang="zh-CN" sz="2000" b="1" dirty="0" err="1"/>
              <a:t>func</a:t>
            </a:r>
            <a:r>
              <a:rPr lang="en-US" altLang="zh-CN" sz="2000" b="1" dirty="0"/>
              <a:t> </a:t>
            </a:r>
            <a:r>
              <a:rPr lang="en-US" altLang="zh-CN" sz="2000" b="1" dirty="0" err="1"/>
              <a:t>sqlQuote</a:t>
            </a:r>
            <a:r>
              <a:rPr lang="en-US" altLang="zh-CN" sz="2000" b="1" dirty="0"/>
              <a:t>(</a:t>
            </a:r>
            <a:r>
              <a:rPr lang="en-US" altLang="zh-CN" sz="2000" b="1" dirty="0">
                <a:solidFill>
                  <a:srgbClr val="FF0000"/>
                </a:solidFill>
              </a:rPr>
              <a:t>x interface{}</a:t>
            </a:r>
            <a:r>
              <a:rPr lang="en-US" altLang="zh-CN" sz="2000" b="1" dirty="0"/>
              <a:t>) string {</a:t>
            </a:r>
          </a:p>
          <a:p>
            <a:pPr>
              <a:buFont typeface="Arial" panose="020B0604020202020204" pitchFamily="34" charset="0"/>
              <a:buNone/>
            </a:pPr>
            <a:r>
              <a:rPr lang="en-US" altLang="zh-CN" sz="2000" b="1" dirty="0"/>
              <a:t>      </a:t>
            </a:r>
            <a:r>
              <a:rPr lang="en-US" altLang="zh-CN" sz="2000" b="1" dirty="0">
                <a:solidFill>
                  <a:srgbClr val="FF0000"/>
                </a:solidFill>
              </a:rPr>
              <a:t>switch</a:t>
            </a:r>
            <a:r>
              <a:rPr lang="en-US" altLang="zh-CN" sz="2000" b="1" dirty="0"/>
              <a:t> x:= x.(type) {             //</a:t>
            </a:r>
            <a:r>
              <a:rPr lang="en-US" altLang="zh-CN" sz="2000" b="1" dirty="0">
                <a:solidFill>
                  <a:srgbClr val="FF0000"/>
                </a:solidFill>
              </a:rPr>
              <a:t>type assertion</a:t>
            </a:r>
          </a:p>
          <a:p>
            <a:pPr>
              <a:buFont typeface="Arial" panose="020B0604020202020204" pitchFamily="34" charset="0"/>
              <a:buNone/>
            </a:pPr>
            <a:r>
              <a:rPr lang="en-US" altLang="zh-CN" sz="2000" b="1" dirty="0"/>
              <a:t>      case nil:</a:t>
            </a:r>
          </a:p>
          <a:p>
            <a:pPr>
              <a:buFont typeface="Arial" panose="020B0604020202020204" pitchFamily="34" charset="0"/>
              <a:buNone/>
            </a:pPr>
            <a:r>
              <a:rPr lang="en-US" altLang="zh-CN" sz="2000" b="1" dirty="0"/>
              <a:t>	return “NULL”</a:t>
            </a:r>
          </a:p>
          <a:p>
            <a:pPr>
              <a:buFont typeface="Arial" panose="020B0604020202020204" pitchFamily="34" charset="0"/>
              <a:buNone/>
            </a:pPr>
            <a:r>
              <a:rPr lang="en-US" altLang="zh-CN" sz="2000" b="1" dirty="0"/>
              <a:t>       case int, </a:t>
            </a:r>
            <a:r>
              <a:rPr lang="en-US" altLang="zh-CN" sz="2000" b="1" dirty="0" err="1"/>
              <a:t>uint</a:t>
            </a:r>
            <a:r>
              <a:rPr lang="en-US" altLang="zh-CN" sz="2000" b="1" dirty="0"/>
              <a:t>: </a:t>
            </a:r>
          </a:p>
          <a:p>
            <a:pPr>
              <a:buFont typeface="Arial" panose="020B0604020202020204" pitchFamily="34" charset="0"/>
              <a:buNone/>
            </a:pPr>
            <a:r>
              <a:rPr lang="en-US" altLang="zh-CN" sz="2000" b="1" dirty="0"/>
              <a:t>	return </a:t>
            </a:r>
            <a:r>
              <a:rPr lang="en-US" altLang="zh-CN" sz="2000" b="1" dirty="0" err="1"/>
              <a:t>fmt.Sprintf</a:t>
            </a:r>
            <a:r>
              <a:rPr lang="en-US" altLang="zh-CN" sz="2000" b="1" dirty="0"/>
              <a:t>(“%d”, x)</a:t>
            </a:r>
          </a:p>
          <a:p>
            <a:pPr>
              <a:buFont typeface="Arial" panose="020B0604020202020204" pitchFamily="34" charset="0"/>
              <a:buNone/>
            </a:pPr>
            <a:r>
              <a:rPr lang="en-US" altLang="zh-CN" sz="2000" b="1" dirty="0"/>
              <a:t>       case bool: </a:t>
            </a:r>
          </a:p>
          <a:p>
            <a:pPr>
              <a:buFont typeface="Arial" panose="020B0604020202020204" pitchFamily="34" charset="0"/>
              <a:buNone/>
            </a:pPr>
            <a:r>
              <a:rPr lang="en-US" altLang="zh-CN" sz="2000" b="1" dirty="0"/>
              <a:t>	if x {</a:t>
            </a:r>
          </a:p>
          <a:p>
            <a:pPr>
              <a:buFont typeface="Arial" panose="020B0604020202020204" pitchFamily="34" charset="0"/>
              <a:buNone/>
            </a:pPr>
            <a:r>
              <a:rPr lang="en-US" altLang="zh-CN" sz="2000" b="1" dirty="0"/>
              <a:t>	        	return “TRUE”</a:t>
            </a:r>
          </a:p>
          <a:p>
            <a:pPr>
              <a:buFont typeface="Arial" panose="020B0604020202020204" pitchFamily="34" charset="0"/>
              <a:buNone/>
            </a:pPr>
            <a:r>
              <a:rPr lang="en-US" altLang="zh-CN" sz="2000" b="1" dirty="0"/>
              <a:t>	}</a:t>
            </a:r>
          </a:p>
          <a:p>
            <a:pPr>
              <a:buFont typeface="Arial" panose="020B0604020202020204" pitchFamily="34" charset="0"/>
              <a:buNone/>
            </a:pPr>
            <a:r>
              <a:rPr lang="en-US" altLang="zh-CN" sz="2000" b="1" dirty="0"/>
              <a:t>	return “FALSE”</a:t>
            </a:r>
          </a:p>
          <a:p>
            <a:pPr>
              <a:buFont typeface="Arial" panose="020B0604020202020204" pitchFamily="34" charset="0"/>
              <a:buNone/>
            </a:pPr>
            <a:r>
              <a:rPr lang="en-US" altLang="zh-CN" sz="2000" b="1" dirty="0"/>
              <a:t>       case string: </a:t>
            </a:r>
          </a:p>
          <a:p>
            <a:pPr>
              <a:buFont typeface="Arial" panose="020B0604020202020204" pitchFamily="34" charset="0"/>
              <a:buNone/>
            </a:pPr>
            <a:r>
              <a:rPr lang="en-US" altLang="zh-CN" sz="2000" b="1" dirty="0"/>
              <a:t>	return </a:t>
            </a:r>
            <a:r>
              <a:rPr lang="en-US" altLang="zh-CN" sz="2000" b="1" dirty="0" err="1"/>
              <a:t>sqlQuoteString</a:t>
            </a:r>
            <a:r>
              <a:rPr lang="en-US" altLang="zh-CN" sz="2000" b="1" dirty="0"/>
              <a:t>(x)</a:t>
            </a:r>
          </a:p>
          <a:p>
            <a:pPr>
              <a:buFont typeface="Arial" panose="020B0604020202020204" pitchFamily="34" charset="0"/>
              <a:buNone/>
            </a:pPr>
            <a:r>
              <a:rPr lang="en-US" altLang="zh-CN" sz="2000" b="1" dirty="0"/>
              <a:t>       default:		panic({</a:t>
            </a:r>
            <a:r>
              <a:rPr lang="en-US" altLang="zh-CN" sz="2000" b="1" dirty="0" err="1"/>
              <a:t>fmt.Sprintf</a:t>
            </a:r>
            <a:r>
              <a:rPr lang="en-US" altLang="zh-CN" sz="2000" b="1" dirty="0"/>
              <a:t>(“unexpected type %T: %v”, x, x))  </a:t>
            </a:r>
          </a:p>
          <a:p>
            <a:pPr>
              <a:buFont typeface="Arial" panose="020B0604020202020204" pitchFamily="34" charset="0"/>
              <a:buNone/>
            </a:pPr>
            <a:r>
              <a:rPr lang="en-US" altLang="zh-CN" sz="2000" b="1" dirty="0"/>
              <a:t>       }</a:t>
            </a:r>
          </a:p>
          <a:p>
            <a:pPr>
              <a:spcBef>
                <a:spcPct val="0"/>
              </a:spcBef>
              <a:buFont typeface="Arial" panose="020B0604020202020204" pitchFamily="34" charset="0"/>
              <a:buNone/>
            </a:pPr>
            <a:r>
              <a:rPr lang="en-US" altLang="zh-CN" sz="2000" b="1" dirty="0"/>
              <a:t>}</a:t>
            </a:r>
            <a:endParaRPr lang="zh-CN" altLang="en-US" sz="2000" dirty="0">
              <a:latin typeface="+mn-ea"/>
              <a:cs typeface="Microsoft Sans Serif" panose="020B0604020202020204" pitchFamily="34" charset="0"/>
            </a:endParaRPr>
          </a:p>
        </p:txBody>
      </p:sp>
    </p:spTree>
    <p:extLst>
      <p:ext uri="{BB962C8B-B14F-4D97-AF65-F5344CB8AC3E}">
        <p14:creationId xmlns:p14="http://schemas.microsoft.com/office/powerpoint/2010/main" val="140814438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Scheme</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2" name="Rectangle 1">
            <a:extLst>
              <a:ext uri="{FF2B5EF4-FFF2-40B4-BE49-F238E27FC236}">
                <a16:creationId xmlns:a16="http://schemas.microsoft.com/office/drawing/2014/main" id="{B7063255-358C-6C44-A9F2-FF42B00304FF}"/>
              </a:ext>
            </a:extLst>
          </p:cNvPr>
          <p:cNvSpPr/>
          <p:nvPr/>
        </p:nvSpPr>
        <p:spPr>
          <a:xfrm>
            <a:off x="494146" y="1143860"/>
            <a:ext cx="4420754" cy="3490186"/>
          </a:xfrm>
          <a:prstGeom prst="rect">
            <a:avLst/>
          </a:prstGeom>
        </p:spPr>
        <p:txBody>
          <a:bodyPr wrap="square">
            <a:spAutoFit/>
          </a:bodyPr>
          <a:lstStyle/>
          <a:p>
            <a:pPr marL="342900" indent="-342900">
              <a:lnSpc>
                <a:spcPct val="120000"/>
              </a:lnSpc>
              <a:buClr>
                <a:srgbClr val="8B0012"/>
              </a:buClr>
              <a:buFont typeface="Wingdings" pitchFamily="2" charset="2"/>
              <a:buChar char="§"/>
            </a:pPr>
            <a:r>
              <a:rPr lang="en-US" altLang="zh-CN" sz="2400" dirty="0">
                <a:latin typeface="+mn-ea"/>
                <a:cs typeface="Microsoft Sans Serif" panose="020B0604020202020204" pitchFamily="34" charset="0"/>
              </a:rPr>
              <a:t>multiple selector</a:t>
            </a:r>
          </a:p>
          <a:p>
            <a:endParaRPr lang="en-US" sz="2400" dirty="0"/>
          </a:p>
          <a:p>
            <a:r>
              <a:rPr lang="en-US" sz="2400" dirty="0"/>
              <a:t>(COND</a:t>
            </a:r>
          </a:p>
          <a:p>
            <a:r>
              <a:rPr lang="en-US" sz="2400" dirty="0"/>
              <a:t>   (predicate</a:t>
            </a:r>
            <a:r>
              <a:rPr lang="en-US" sz="2400" baseline="-25000" dirty="0"/>
              <a:t>1</a:t>
            </a:r>
            <a:r>
              <a:rPr lang="en-US" sz="2400" dirty="0"/>
              <a:t> expression</a:t>
            </a:r>
            <a:r>
              <a:rPr lang="en-US" sz="2400" baseline="-25000" dirty="0"/>
              <a:t>1</a:t>
            </a:r>
            <a:r>
              <a:rPr lang="en-US" sz="2400" dirty="0"/>
              <a:t>)</a:t>
            </a:r>
          </a:p>
          <a:p>
            <a:r>
              <a:rPr lang="en-US" sz="2400" dirty="0"/>
              <a:t>   (predicate</a:t>
            </a:r>
            <a:r>
              <a:rPr lang="en-US" sz="2400" baseline="-25000" dirty="0"/>
              <a:t>2</a:t>
            </a:r>
            <a:r>
              <a:rPr lang="en-US" sz="2400" dirty="0"/>
              <a:t> expression</a:t>
            </a:r>
            <a:r>
              <a:rPr lang="en-US" sz="2400" baseline="-25000" dirty="0"/>
              <a:t>2</a:t>
            </a:r>
            <a:r>
              <a:rPr lang="en-US" sz="2400" dirty="0"/>
              <a:t>)</a:t>
            </a:r>
          </a:p>
          <a:p>
            <a:r>
              <a:rPr lang="en-US" sz="2400" dirty="0"/>
              <a:t>   . . .</a:t>
            </a:r>
          </a:p>
          <a:p>
            <a:r>
              <a:rPr lang="en-US" sz="2400" dirty="0"/>
              <a:t>   (</a:t>
            </a:r>
            <a:r>
              <a:rPr lang="en-US" sz="2400" dirty="0" err="1"/>
              <a:t>predicate</a:t>
            </a:r>
            <a:r>
              <a:rPr lang="en-US" sz="2400" baseline="-25000" dirty="0" err="1"/>
              <a:t>n</a:t>
            </a:r>
            <a:r>
              <a:rPr lang="en-US" sz="2400" dirty="0"/>
              <a:t> </a:t>
            </a:r>
            <a:r>
              <a:rPr lang="en-US" sz="2400" dirty="0" err="1"/>
              <a:t>expression</a:t>
            </a:r>
            <a:r>
              <a:rPr lang="en-US" sz="2400" baseline="-25000" dirty="0" err="1"/>
              <a:t>n</a:t>
            </a:r>
            <a:r>
              <a:rPr lang="en-US" sz="2400" dirty="0"/>
              <a:t>)</a:t>
            </a:r>
          </a:p>
          <a:p>
            <a:r>
              <a:rPr lang="en-US" sz="2400" dirty="0"/>
              <a:t>   [(ELSE expression</a:t>
            </a:r>
            <a:r>
              <a:rPr lang="en-US" sz="2400" baseline="-25000" dirty="0"/>
              <a:t>n+1</a:t>
            </a:r>
            <a:r>
              <a:rPr lang="en-US" sz="2400" dirty="0"/>
              <a:t>)]</a:t>
            </a:r>
          </a:p>
          <a:p>
            <a:r>
              <a:rPr lang="en-US" sz="2400" dirty="0"/>
              <a:t>)</a:t>
            </a:r>
          </a:p>
        </p:txBody>
      </p:sp>
      <p:sp>
        <p:nvSpPr>
          <p:cNvPr id="8" name="Rectangle 7">
            <a:extLst>
              <a:ext uri="{FF2B5EF4-FFF2-40B4-BE49-F238E27FC236}">
                <a16:creationId xmlns:a16="http://schemas.microsoft.com/office/drawing/2014/main" id="{7A83F4AE-4FAA-2469-4EF7-1BC12EA51193}"/>
              </a:ext>
            </a:extLst>
          </p:cNvPr>
          <p:cNvSpPr/>
          <p:nvPr/>
        </p:nvSpPr>
        <p:spPr>
          <a:xfrm>
            <a:off x="7424536" y="1657676"/>
            <a:ext cx="4420754" cy="2751522"/>
          </a:xfrm>
          <a:prstGeom prst="rect">
            <a:avLst/>
          </a:prstGeom>
        </p:spPr>
        <p:txBody>
          <a:bodyPr wrap="square">
            <a:spAutoFit/>
          </a:bodyPr>
          <a:lstStyle/>
          <a:p>
            <a:pPr marL="342900" indent="-342900">
              <a:lnSpc>
                <a:spcPct val="120000"/>
              </a:lnSpc>
              <a:buClr>
                <a:srgbClr val="8B0012"/>
              </a:buClr>
              <a:buFont typeface="Wingdings" pitchFamily="2" charset="2"/>
              <a:buChar char="§"/>
            </a:pPr>
            <a:r>
              <a:rPr lang="en-US" altLang="zh-CN" sz="2400" dirty="0">
                <a:latin typeface="+mn-ea"/>
                <a:cs typeface="Microsoft Sans Serif" panose="020B0604020202020204" pitchFamily="34" charset="0"/>
              </a:rPr>
              <a:t>example</a:t>
            </a:r>
          </a:p>
          <a:p>
            <a:endParaRPr lang="en-US" sz="2400" dirty="0"/>
          </a:p>
          <a:p>
            <a:r>
              <a:rPr lang="en-US" sz="2400" dirty="0"/>
              <a:t>(COND</a:t>
            </a:r>
          </a:p>
          <a:p>
            <a:r>
              <a:rPr lang="en-US" sz="2400" dirty="0"/>
              <a:t>   ((&gt; x y) "x is greater than y")</a:t>
            </a:r>
          </a:p>
          <a:p>
            <a:r>
              <a:rPr lang="en-US" sz="2400" dirty="0"/>
              <a:t>   ((&lt; x y) "y is greater than x")</a:t>
            </a:r>
          </a:p>
          <a:p>
            <a:r>
              <a:rPr lang="en-US" sz="2400" dirty="0"/>
              <a:t>   (ELSE "x and y are equal")</a:t>
            </a:r>
          </a:p>
          <a:p>
            <a:r>
              <a:rPr lang="en-US" sz="2400" dirty="0"/>
              <a:t>)</a:t>
            </a:r>
          </a:p>
        </p:txBody>
      </p:sp>
    </p:spTree>
    <p:extLst>
      <p:ext uri="{BB962C8B-B14F-4D97-AF65-F5344CB8AC3E}">
        <p14:creationId xmlns:p14="http://schemas.microsoft.com/office/powerpoint/2010/main" val="238616148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310279"/>
            <a:ext cx="11295082" cy="4237442"/>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800" dirty="0">
                <a:latin typeface="+mn-ea"/>
                <a:cs typeface="Microsoft Sans Serif" panose="020B0604020202020204" pitchFamily="34" charset="0"/>
              </a:rPr>
              <a:t>要重复执行一条语句或复合语句，可以通过迭代来实现，也可以通过递归来实现</a:t>
            </a:r>
          </a:p>
          <a:p>
            <a:pPr marL="342900" indent="-342900">
              <a:lnSpc>
                <a:spcPct val="130000"/>
              </a:lnSpc>
              <a:buClr>
                <a:srgbClr val="8B0012"/>
              </a:buClr>
              <a:buFont typeface="Wingdings" pitchFamily="2" charset="2"/>
              <a:buChar char="§"/>
            </a:pPr>
            <a:r>
              <a:rPr lang="zh-CN" altLang="en-US" sz="2800" dirty="0">
                <a:latin typeface="+mn-ea"/>
                <a:cs typeface="Microsoft Sans Serif" panose="020B0604020202020204" pitchFamily="34" charset="0"/>
              </a:rPr>
              <a:t>我们在这里主要要考察的是迭代，因为递归是一种程序单元级的控制，而迭代才是语句级的控制</a:t>
            </a:r>
          </a:p>
          <a:p>
            <a:pPr marL="342900" indent="-342900">
              <a:lnSpc>
                <a:spcPct val="200000"/>
              </a:lnSpc>
              <a:buClr>
                <a:srgbClr val="8B0012"/>
              </a:buClr>
              <a:buFont typeface="Wingdings" pitchFamily="2" charset="2"/>
              <a:buChar char="§"/>
            </a:pPr>
            <a:r>
              <a:rPr lang="zh-CN" altLang="en-US" sz="2800" dirty="0">
                <a:latin typeface="+mn-ea"/>
                <a:cs typeface="Microsoft Sans Serif" panose="020B0604020202020204" pitchFamily="34" charset="0"/>
              </a:rPr>
              <a:t>迭代语句的一般设计问题</a:t>
            </a:r>
          </a:p>
          <a:p>
            <a:pPr marL="800100" lvl="1" indent="-342900">
              <a:lnSpc>
                <a:spcPct val="150000"/>
              </a:lnSpc>
              <a:buClr>
                <a:schemeClr val="accent5"/>
              </a:buClr>
              <a:buFont typeface="Wingdings" pitchFamily="2" charset="2"/>
              <a:buChar char="§"/>
            </a:pPr>
            <a:r>
              <a:rPr lang="zh-CN" altLang="en-US" sz="2400" dirty="0">
                <a:latin typeface="+mn-ea"/>
                <a:cs typeface="Microsoft Sans Serif" panose="020B0604020202020204" pitchFamily="34" charset="0"/>
              </a:rPr>
              <a:t>如何控制迭代？ </a:t>
            </a:r>
          </a:p>
          <a:p>
            <a:pPr marL="800100" lvl="1" indent="-342900">
              <a:lnSpc>
                <a:spcPct val="150000"/>
              </a:lnSpc>
              <a:buClr>
                <a:schemeClr val="accent5"/>
              </a:buClr>
              <a:buFont typeface="Wingdings" pitchFamily="2" charset="2"/>
              <a:buChar char="§"/>
            </a:pPr>
            <a:r>
              <a:rPr lang="zh-CN" altLang="en-US" sz="2400" dirty="0">
                <a:latin typeface="+mn-ea"/>
                <a:cs typeface="Microsoft Sans Serif" panose="020B0604020202020204" pitchFamily="34" charset="0"/>
              </a:rPr>
              <a:t>在什么地方实现循环的控制机制？</a:t>
            </a:r>
            <a:endParaRPr lang="en-US" altLang="zh-CN" sz="24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52926"/>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rPr>
              <a:t>迭代语句（循环语句）</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63705175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5295489"/>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一个计数器控制的循环具有一个</a:t>
            </a:r>
            <a:r>
              <a:rPr lang="zh-CN" altLang="en-US" sz="2400" dirty="0">
                <a:solidFill>
                  <a:srgbClr val="FF0000"/>
                </a:solidFill>
                <a:latin typeface="+mn-ea"/>
                <a:cs typeface="Microsoft Sans Serif" panose="020B0604020202020204" pitchFamily="34" charset="0"/>
              </a:rPr>
              <a:t>循环变量</a:t>
            </a:r>
            <a:r>
              <a:rPr lang="zh-CN" altLang="en-US" sz="2400" dirty="0">
                <a:latin typeface="+mn-ea"/>
                <a:cs typeface="Microsoft Sans Serif" panose="020B0604020202020204" pitchFamily="34" charset="0"/>
              </a:rPr>
              <a:t>，以及指定</a:t>
            </a:r>
            <a:r>
              <a:rPr lang="en-US" altLang="zh-CN" sz="2400" dirty="0">
                <a:latin typeface="+mn-ea"/>
                <a:cs typeface="Microsoft Sans Serif" panose="020B0604020202020204" pitchFamily="34" charset="0"/>
              </a:rPr>
              <a:t>initial ,terminal, </a:t>
            </a:r>
            <a:r>
              <a:rPr lang="en-US" altLang="zh-CN" sz="2400" dirty="0" err="1">
                <a:latin typeface="+mn-ea"/>
                <a:cs typeface="Microsoft Sans Serif" panose="020B0604020202020204" pitchFamily="34" charset="0"/>
              </a:rPr>
              <a:t>stepsize</a:t>
            </a:r>
            <a:r>
              <a:rPr lang="zh-CN" altLang="en-US" sz="2400" dirty="0">
                <a:latin typeface="+mn-ea"/>
                <a:cs typeface="Microsoft Sans Serif" panose="020B0604020202020204" pitchFamily="34" charset="0"/>
              </a:rPr>
              <a:t>（循环参数）</a:t>
            </a:r>
            <a:r>
              <a:rPr lang="en-US" altLang="zh-CN" sz="2400" dirty="0">
                <a:latin typeface="+mn-ea"/>
                <a:cs typeface="Microsoft Sans Serif" panose="020B0604020202020204" pitchFamily="34" charset="0"/>
              </a:rPr>
              <a:t> </a:t>
            </a:r>
            <a:r>
              <a:rPr lang="zh-CN" altLang="en-US" sz="2400" dirty="0">
                <a:latin typeface="+mn-ea"/>
                <a:cs typeface="Microsoft Sans Serif" panose="020B0604020202020204" pitchFamily="34" charset="0"/>
              </a:rPr>
              <a:t>的方式</a:t>
            </a:r>
          </a:p>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设计问题</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循环控制变量的类型和作用域是什么？</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循环控制变量的值在循环结束时为多少？</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循环控制变量或循环参数是否允许在循环体内发生改变？如果允许，这种改变是否会影响循环控制？</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循环参数的值是只被求解一次呢？还是每次迭代时都求解一次？</a:t>
            </a:r>
          </a:p>
          <a:p>
            <a:pPr marL="1257300" lvl="2" indent="-342900">
              <a:lnSpc>
                <a:spcPct val="150000"/>
              </a:lnSpc>
              <a:buClr>
                <a:schemeClr val="accent2"/>
              </a:buClr>
              <a:buFont typeface="Wingdings" pitchFamily="2" charset="2"/>
              <a:buChar char="§"/>
            </a:pPr>
            <a:endParaRPr lang="en-US" altLang="zh-CN" sz="22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迭代语句</a:t>
            </a:r>
            <a:r>
              <a:rPr lang="en-US" altLang="zh-CN" sz="2800" b="1" dirty="0">
                <a:solidFill>
                  <a:prstClr val="black">
                    <a:lumMod val="65000"/>
                    <a:lumOff val="35000"/>
                  </a:prstClr>
                </a:solidFill>
                <a:ea typeface="微软雅黑" panose="020B0503020204020204" charset="-122"/>
              </a:rPr>
              <a:t>——</a:t>
            </a:r>
            <a:r>
              <a:rPr lang="zh-CN" altLang="en-US" sz="2800" b="1" dirty="0">
                <a:solidFill>
                  <a:prstClr val="black">
                    <a:lumMod val="65000"/>
                    <a:lumOff val="35000"/>
                  </a:prstClr>
                </a:solidFill>
                <a:ea typeface="微软雅黑" panose="020B0503020204020204" charset="-122"/>
              </a:rPr>
              <a:t>计数器控制的循环</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81298375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7081" y="1038929"/>
            <a:ext cx="11994001" cy="5824864"/>
          </a:xfrm>
          <a:prstGeom prst="rect">
            <a:avLst/>
          </a:prstGeom>
          <a:noFill/>
        </p:spPr>
        <p:txBody>
          <a:bodyPr wrap="square" rtlCol="0">
            <a:spAutoFit/>
          </a:bodyPr>
          <a:lstStyle/>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语法</a:t>
            </a:r>
          </a:p>
          <a:p>
            <a:pPr lvl="1"/>
            <a:r>
              <a:rPr lang="zh-CN" altLang="en-US" sz="2000" b="1" dirty="0">
                <a:ea typeface="宋体" panose="02010600030101010101" pitchFamily="2" charset="-122"/>
              </a:rPr>
              <a:t>	</a:t>
            </a:r>
            <a:r>
              <a:rPr lang="en-US" altLang="zh-CN" sz="2000" b="1" dirty="0">
                <a:ea typeface="宋体" panose="02010600030101010101" pitchFamily="2" charset="-122"/>
              </a:rPr>
              <a:t>DO label var = start, finish [, </a:t>
            </a:r>
            <a:r>
              <a:rPr lang="en-US" altLang="zh-CN" sz="2000" b="1" dirty="0" err="1">
                <a:ea typeface="宋体" panose="02010600030101010101" pitchFamily="2" charset="-122"/>
              </a:rPr>
              <a:t>stepsize</a:t>
            </a:r>
            <a:r>
              <a:rPr lang="en-US" altLang="zh-CN" sz="2000" b="1" dirty="0">
                <a:ea typeface="宋体" panose="02010600030101010101" pitchFamily="2" charset="-122"/>
              </a:rPr>
              <a:t>]</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步长可以是任何值，但不能是</a:t>
            </a:r>
            <a:r>
              <a:rPr lang="en-US" altLang="zh-CN" sz="2200" dirty="0">
                <a:latin typeface="+mn-ea"/>
                <a:cs typeface="Microsoft Sans Serif" panose="020B0604020202020204" pitchFamily="34" charset="0"/>
              </a:rPr>
              <a:t>0</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参数可以是表达式</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设计选择</a:t>
            </a:r>
          </a:p>
          <a:p>
            <a:pPr marL="1257300" lvl="2" indent="-342900">
              <a:lnSpc>
                <a:spcPct val="150000"/>
              </a:lnSpc>
              <a:spcBef>
                <a:spcPct val="30000"/>
              </a:spcBef>
              <a:buClr>
                <a:schemeClr val="accent2"/>
              </a:buClr>
              <a:buFont typeface="Wingdings" pitchFamily="2" charset="2"/>
              <a:buChar char="§"/>
            </a:pPr>
            <a:r>
              <a:rPr lang="zh-CN" altLang="en-US" sz="2200" dirty="0">
                <a:latin typeface="+mn-ea"/>
                <a:cs typeface="Microsoft Sans Serif" panose="020B0604020202020204" pitchFamily="34" charset="0"/>
              </a:rPr>
              <a:t>循环变量必须是整型</a:t>
            </a:r>
          </a:p>
          <a:p>
            <a:pPr marL="1257300" lvl="2" indent="-342900">
              <a:lnSpc>
                <a:spcPct val="150000"/>
              </a:lnSpc>
              <a:spcBef>
                <a:spcPct val="30000"/>
              </a:spcBef>
              <a:buClr>
                <a:schemeClr val="accent2"/>
              </a:buClr>
              <a:buFont typeface="Wingdings" pitchFamily="2" charset="2"/>
              <a:buChar char="§"/>
            </a:pPr>
            <a:r>
              <a:rPr lang="zh-CN" altLang="en-US" sz="2200" dirty="0">
                <a:latin typeface="+mn-ea"/>
                <a:cs typeface="Microsoft Sans Serif" panose="020B0604020202020204" pitchFamily="34" charset="0"/>
              </a:rPr>
              <a:t>循环参数的值仅仅在</a:t>
            </a:r>
            <a:r>
              <a:rPr lang="en-US" altLang="zh-CN" sz="2200" dirty="0">
                <a:latin typeface="+mn-ea"/>
                <a:cs typeface="Microsoft Sans Serif" panose="020B0604020202020204" pitchFamily="34" charset="0"/>
              </a:rPr>
              <a:t>Do</a:t>
            </a:r>
            <a:r>
              <a:rPr lang="zh-CN" altLang="en-US" sz="2200" dirty="0">
                <a:latin typeface="+mn-ea"/>
                <a:cs typeface="Microsoft Sans Serif" panose="020B0604020202020204" pitchFamily="34" charset="0"/>
              </a:rPr>
              <a:t>语句开始执行时被求值一次，其值用来计算循环计数</a:t>
            </a:r>
          </a:p>
          <a:p>
            <a:pPr marL="1257300" lvl="2" indent="-342900">
              <a:lnSpc>
                <a:spcPct val="150000"/>
              </a:lnSpc>
              <a:spcBef>
                <a:spcPct val="30000"/>
              </a:spcBef>
              <a:buClr>
                <a:schemeClr val="accent2"/>
              </a:buClr>
              <a:buFont typeface="Wingdings" pitchFamily="2" charset="2"/>
              <a:buChar char="§"/>
            </a:pPr>
            <a:r>
              <a:rPr lang="zh-CN" altLang="en-US" sz="2200" dirty="0">
                <a:latin typeface="+mn-ea"/>
                <a:cs typeface="Microsoft Sans Serif" panose="020B0604020202020204" pitchFamily="34" charset="0"/>
              </a:rPr>
              <a:t>是循环计数（循环变量）控制着循环，而不是循环参数。即使可以在循环中合法地改变循环参数，也不会影响到循环控制。循环计数是不允许用户代码存取的内部变量</a:t>
            </a:r>
          </a:p>
          <a:p>
            <a:pPr marL="1257300" lvl="2" indent="-342900">
              <a:lnSpc>
                <a:spcPct val="150000"/>
              </a:lnSpc>
              <a:spcBef>
                <a:spcPct val="30000"/>
              </a:spcBef>
              <a:buClr>
                <a:schemeClr val="accent2"/>
              </a:buClr>
              <a:buFont typeface="Wingdings" pitchFamily="2" charset="2"/>
              <a:buChar char="§"/>
            </a:pPr>
            <a:r>
              <a:rPr lang="zh-CN" altLang="en-US" sz="2200" dirty="0">
                <a:latin typeface="+mn-ea"/>
                <a:cs typeface="Microsoft Sans Serif" panose="020B0604020202020204" pitchFamily="34" charset="0"/>
              </a:rPr>
              <a:t>一旦</a:t>
            </a:r>
            <a:r>
              <a:rPr lang="en-US" altLang="zh-CN" sz="2200" dirty="0">
                <a:latin typeface="+mn-ea"/>
                <a:cs typeface="Microsoft Sans Serif" panose="020B0604020202020204" pitchFamily="34" charset="0"/>
              </a:rPr>
              <a:t>Do</a:t>
            </a:r>
            <a:r>
              <a:rPr lang="zh-CN" altLang="en-US" sz="2200" dirty="0">
                <a:latin typeface="+mn-ea"/>
                <a:cs typeface="Microsoft Sans Serif" panose="020B0604020202020204" pitchFamily="34" charset="0"/>
              </a:rPr>
              <a:t>语句终止，循环变量具有最后被赋予的值。循环变量的用途独立于引起循环终止的方法</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迭代语句</a:t>
            </a:r>
            <a:r>
              <a:rPr lang="en-US" altLang="zh-CN" sz="2800" b="1" dirty="0">
                <a:solidFill>
                  <a:prstClr val="black">
                    <a:lumMod val="65000"/>
                    <a:lumOff val="35000"/>
                  </a:prstClr>
                </a:solidFill>
                <a:ea typeface="微软雅黑" panose="020B0503020204020204" charset="-122"/>
                <a:sym typeface="Arial" panose="020B0604020202020204" pitchFamily="34" charset="0"/>
              </a:rPr>
              <a:t>——Fortran 95</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48595843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527180"/>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简介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8" name="文本框 8">
            <a:extLst>
              <a:ext uri="{FF2B5EF4-FFF2-40B4-BE49-F238E27FC236}">
                <a16:creationId xmlns:a16="http://schemas.microsoft.com/office/drawing/2014/main" id="{379BB235-77DD-2649-AAFD-5AC9EB118D81}"/>
              </a:ext>
            </a:extLst>
          </p:cNvPr>
          <p:cNvSpPr txBox="1"/>
          <p:nvPr/>
        </p:nvSpPr>
        <p:spPr>
          <a:xfrm>
            <a:off x="576262" y="1111576"/>
            <a:ext cx="11039475" cy="5410712"/>
          </a:xfrm>
          <a:prstGeom prst="rect">
            <a:avLst/>
          </a:prstGeom>
          <a:noFill/>
        </p:spPr>
        <p:txBody>
          <a:bodyPr wrap="square" rtlCol="0">
            <a:spAutoFit/>
          </a:bodyPr>
          <a:lstStyle/>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控制流的层次</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表达式内</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程序语句间</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程序单元间</a:t>
            </a:r>
          </a:p>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控制流的演化</a:t>
            </a:r>
          </a:p>
          <a:p>
            <a:pPr marL="800100" lvl="1" indent="-342900">
              <a:lnSpc>
                <a:spcPct val="120000"/>
              </a:lnSpc>
              <a:spcBef>
                <a:spcPct val="0"/>
              </a:spcBef>
              <a:buClr>
                <a:schemeClr val="accent5"/>
              </a:buClr>
              <a:buFont typeface="Wingdings" pitchFamily="2" charset="2"/>
              <a:buChar char="§"/>
            </a:pPr>
            <a:r>
              <a:rPr lang="en-US" altLang="zh-CN" sz="2400" dirty="0">
                <a:latin typeface="SimSun" panose="02010600030101010101" pitchFamily="2" charset="-122"/>
                <a:ea typeface="SimSun" panose="02010600030101010101" pitchFamily="2" charset="-122"/>
              </a:rPr>
              <a:t>FORTRAN I </a:t>
            </a:r>
            <a:r>
              <a:rPr lang="zh-CN" altLang="en-US" sz="2400" dirty="0">
                <a:latin typeface="SimSun" panose="02010600030101010101" pitchFamily="2" charset="-122"/>
                <a:ea typeface="SimSun" panose="02010600030101010101" pitchFamily="2" charset="-122"/>
              </a:rPr>
              <a:t>的控制语句直接以</a:t>
            </a:r>
            <a:r>
              <a:rPr lang="en-US" altLang="zh-CN" sz="2400" dirty="0">
                <a:latin typeface="SimSun" panose="02010600030101010101" pitchFamily="2" charset="-122"/>
                <a:ea typeface="SimSun" panose="02010600030101010101" pitchFamily="2" charset="-122"/>
              </a:rPr>
              <a:t>IBM704</a:t>
            </a:r>
            <a:r>
              <a:rPr lang="zh-CN" altLang="en-US" sz="2400" dirty="0">
                <a:latin typeface="SimSun" panose="02010600030101010101" pitchFamily="2" charset="-122"/>
                <a:ea typeface="SimSun" panose="02010600030101010101" pitchFamily="2" charset="-122"/>
              </a:rPr>
              <a:t>的硬件为基础</a:t>
            </a:r>
          </a:p>
          <a:p>
            <a:pPr marL="800100" lvl="1" indent="-342900">
              <a:lnSpc>
                <a:spcPct val="120000"/>
              </a:lnSpc>
              <a:spcBef>
                <a:spcPct val="0"/>
              </a:spcBef>
              <a:buClr>
                <a:schemeClr val="accent5"/>
              </a:buClr>
              <a:buFont typeface="Wingdings" pitchFamily="2" charset="2"/>
              <a:buChar char="§"/>
            </a:pPr>
            <a:r>
              <a:rPr lang="en-US" altLang="zh-CN" sz="2400" dirty="0">
                <a:latin typeface="SimSun" panose="02010600030101010101" pitchFamily="2" charset="-122"/>
                <a:ea typeface="SimSun" panose="02010600030101010101" pitchFamily="2" charset="-122"/>
              </a:rPr>
              <a:t>60</a:t>
            </a:r>
            <a:r>
              <a:rPr lang="zh-CN" altLang="en-US" sz="2400" dirty="0">
                <a:latin typeface="SimSun" panose="02010600030101010101" pitchFamily="2" charset="-122"/>
                <a:ea typeface="SimSun" panose="02010600030101010101" pitchFamily="2" charset="-122"/>
              </a:rPr>
              <a:t>年代存在许多与该问题相关的研究和争论</a:t>
            </a:r>
          </a:p>
          <a:p>
            <a:pPr marL="1257300" lvl="2" indent="-342900">
              <a:lnSpc>
                <a:spcPct val="120000"/>
              </a:lnSpc>
              <a:spcBef>
                <a:spcPct val="0"/>
              </a:spcBef>
              <a:buClr>
                <a:schemeClr val="accent2"/>
              </a:buClr>
              <a:buFont typeface="Wingdings" pitchFamily="2" charset="2"/>
              <a:buChar char="§"/>
            </a:pPr>
            <a:r>
              <a:rPr lang="zh-CN" altLang="en-US" sz="2400" dirty="0">
                <a:latin typeface="SimSun" panose="02010600030101010101" pitchFamily="2" charset="-122"/>
                <a:ea typeface="SimSun" panose="02010600030101010101" pitchFamily="2" charset="-122"/>
              </a:rPr>
              <a:t>得出了一个重要的结论：证明了所有能够由流程图表述的算法都可以仅用</a:t>
            </a:r>
            <a:r>
              <a:rPr lang="zh-CN" altLang="en-US" sz="2400" dirty="0">
                <a:solidFill>
                  <a:srgbClr val="002060"/>
                </a:solidFill>
                <a:latin typeface="SimSun" panose="02010600030101010101" pitchFamily="2" charset="-122"/>
                <a:ea typeface="SimSun" panose="02010600030101010101" pitchFamily="2" charset="-122"/>
              </a:rPr>
              <a:t>二分支的选择语句</a:t>
            </a:r>
            <a:r>
              <a:rPr lang="zh-CN" altLang="en-US" sz="2400" dirty="0">
                <a:latin typeface="SimSun" panose="02010600030101010101" pitchFamily="2" charset="-122"/>
                <a:ea typeface="SimSun" panose="02010600030101010101" pitchFamily="2" charset="-122"/>
              </a:rPr>
              <a:t>和</a:t>
            </a:r>
            <a:r>
              <a:rPr lang="zh-CN" altLang="en-US" sz="2400" dirty="0">
                <a:solidFill>
                  <a:srgbClr val="002060"/>
                </a:solidFill>
                <a:latin typeface="SimSun" panose="02010600030101010101" pitchFamily="2" charset="-122"/>
                <a:ea typeface="SimSun" panose="02010600030101010101" pitchFamily="2" charset="-122"/>
              </a:rPr>
              <a:t>逻辑控制的循环语句</a:t>
            </a:r>
            <a:r>
              <a:rPr lang="zh-CN" altLang="en-US" sz="2400" dirty="0">
                <a:latin typeface="SimSun" panose="02010600030101010101" pitchFamily="2" charset="-122"/>
                <a:ea typeface="SimSun" panose="02010600030101010101" pitchFamily="2" charset="-122"/>
              </a:rPr>
              <a:t>在程序设计语言中编码</a:t>
            </a:r>
          </a:p>
          <a:p>
            <a:pPr marL="342900" indent="-342900">
              <a:lnSpc>
                <a:spcPct val="200000"/>
              </a:lnSpc>
              <a:buFont typeface="Wingdings" pitchFamily="2" charset="2"/>
              <a:buChar char="§"/>
            </a:pPr>
            <a:endParaRPr lang="en-US" altLang="zh-CN" sz="2400" b="1" dirty="0">
              <a:solidFill>
                <a:srgbClr val="8B0012"/>
              </a:solidFill>
              <a:latin typeface="+mn-ea"/>
              <a:cs typeface="Microsoft Sans Serif" panose="020B0604020202020204" pitchFamily="34" charset="0"/>
            </a:endParaRPr>
          </a:p>
        </p:txBody>
      </p:sp>
    </p:spTree>
    <p:extLst>
      <p:ext uri="{BB962C8B-B14F-4D97-AF65-F5344CB8AC3E}">
        <p14:creationId xmlns:p14="http://schemas.microsoft.com/office/powerpoint/2010/main" val="398618770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7081" y="1473644"/>
            <a:ext cx="11994001" cy="2848665"/>
          </a:xfrm>
          <a:prstGeom prst="rect">
            <a:avLst/>
          </a:prstGeom>
          <a:noFill/>
        </p:spPr>
        <p:txBody>
          <a:bodyPr wrap="square" rtlCol="0">
            <a:spAutoFit/>
          </a:bodyPr>
          <a:lstStyle/>
          <a:p>
            <a:pPr marL="800100" lvl="1" indent="-342900">
              <a:lnSpc>
                <a:spcPct val="150000"/>
              </a:lnSpc>
              <a:buClr>
                <a:schemeClr val="accent5"/>
              </a:buClr>
              <a:buFont typeface="Wingdings" pitchFamily="2" charset="2"/>
              <a:buChar char="§"/>
            </a:pPr>
            <a:r>
              <a:rPr lang="en-US" altLang="zh-CN" sz="2200" dirty="0">
                <a:latin typeface="+mn-ea"/>
                <a:cs typeface="Microsoft Sans Serif" panose="020B0604020202020204" pitchFamily="34" charset="0"/>
              </a:rPr>
              <a:t>FORTRAN 95</a:t>
            </a:r>
            <a:r>
              <a:rPr lang="zh-CN" altLang="en-US" sz="2200" dirty="0">
                <a:latin typeface="+mn-ea"/>
                <a:cs typeface="Microsoft Sans Serif" panose="020B0604020202020204" pitchFamily="34" charset="0"/>
              </a:rPr>
              <a:t>的其他</a:t>
            </a:r>
            <a:r>
              <a:rPr lang="en-US" altLang="zh-CN" sz="2200" dirty="0">
                <a:latin typeface="+mn-ea"/>
                <a:cs typeface="Microsoft Sans Serif" panose="020B0604020202020204" pitchFamily="34" charset="0"/>
              </a:rPr>
              <a:t>DO</a:t>
            </a:r>
            <a:r>
              <a:rPr lang="zh-CN" altLang="en-US" sz="2200" dirty="0">
                <a:latin typeface="+mn-ea"/>
                <a:cs typeface="Microsoft Sans Serif" panose="020B0604020202020204" pitchFamily="34" charset="0"/>
              </a:rPr>
              <a:t>语句</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语法：</a:t>
            </a:r>
          </a:p>
          <a:p>
            <a:r>
              <a:rPr lang="zh-CN" altLang="en-US" sz="2400" b="1" dirty="0">
                <a:ea typeface="宋体" panose="02010600030101010101" pitchFamily="2" charset="-122"/>
              </a:rPr>
              <a:t>	</a:t>
            </a:r>
            <a:r>
              <a:rPr lang="en-US" altLang="zh-CN" sz="2800" b="1" dirty="0">
                <a:ea typeface="宋体" panose="02010600030101010101" pitchFamily="2" charset="-122"/>
              </a:rPr>
              <a:t>[name:] DO variable = initial, terminal [, </a:t>
            </a:r>
            <a:r>
              <a:rPr lang="en-US" altLang="zh-CN" sz="2800" b="1" dirty="0" err="1">
                <a:ea typeface="宋体" panose="02010600030101010101" pitchFamily="2" charset="-122"/>
              </a:rPr>
              <a:t>stepsize</a:t>
            </a:r>
            <a:r>
              <a:rPr lang="en-US" altLang="zh-CN" sz="2800" b="1" dirty="0">
                <a:ea typeface="宋体" panose="02010600030101010101" pitchFamily="2" charset="-122"/>
              </a:rPr>
              <a:t>]</a:t>
            </a:r>
          </a:p>
          <a:p>
            <a:pPr lvl="1"/>
            <a:r>
              <a:rPr lang="en-US" altLang="zh-CN" sz="2800" b="1" dirty="0">
                <a:ea typeface="宋体" panose="02010600030101010101" pitchFamily="2" charset="-122"/>
              </a:rPr>
              <a:t>		      …</a:t>
            </a:r>
          </a:p>
          <a:p>
            <a:pPr lvl="1"/>
            <a:r>
              <a:rPr lang="en-US" altLang="zh-CN" sz="2800" b="1" dirty="0">
                <a:ea typeface="宋体" panose="02010600030101010101" pitchFamily="2" charset="-122"/>
              </a:rPr>
              <a:t>           	    END DO [name]</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循环控制变量必须是整型</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迭代语句</a:t>
            </a:r>
            <a:r>
              <a:rPr lang="en-US" altLang="zh-CN" sz="2800" b="1" dirty="0">
                <a:solidFill>
                  <a:prstClr val="black">
                    <a:lumMod val="65000"/>
                    <a:lumOff val="35000"/>
                  </a:prstClr>
                </a:solidFill>
                <a:ea typeface="微软雅黑" panose="020B0503020204020204" charset="-122"/>
                <a:sym typeface="Arial" panose="020B0604020202020204" pitchFamily="34" charset="0"/>
              </a:rPr>
              <a:t>——Fortran 95</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54604856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9" y="1608556"/>
            <a:ext cx="11039476" cy="3999428"/>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语法：</a:t>
            </a:r>
          </a:p>
          <a:p>
            <a:r>
              <a:rPr lang="zh-CN" altLang="en-US" sz="2400" b="1" dirty="0">
                <a:ea typeface="宋体" panose="02010600030101010101" pitchFamily="2" charset="-122"/>
              </a:rPr>
              <a:t>	</a:t>
            </a:r>
            <a:r>
              <a:rPr lang="en-US" altLang="zh-CN" sz="2800" b="1" dirty="0">
                <a:ea typeface="宋体" panose="02010600030101010101" pitchFamily="2" charset="-122"/>
              </a:rPr>
              <a:t>for var in [reverse] </a:t>
            </a:r>
            <a:r>
              <a:rPr lang="en-US" altLang="zh-CN" sz="2800" b="1" dirty="0" err="1">
                <a:ea typeface="宋体" panose="02010600030101010101" pitchFamily="2" charset="-122"/>
              </a:rPr>
              <a:t>discrete_range</a:t>
            </a:r>
            <a:r>
              <a:rPr lang="en-US" altLang="zh-CN" sz="2800" b="1" dirty="0">
                <a:ea typeface="宋体" panose="02010600030101010101" pitchFamily="2" charset="-122"/>
              </a:rPr>
              <a:t> loop</a:t>
            </a:r>
          </a:p>
          <a:p>
            <a:r>
              <a:rPr lang="en-US" altLang="zh-CN" sz="2800" b="1" dirty="0">
                <a:ea typeface="宋体" panose="02010600030101010101" pitchFamily="2" charset="-122"/>
              </a:rPr>
              <a:t>		...</a:t>
            </a:r>
          </a:p>
          <a:p>
            <a:r>
              <a:rPr lang="en-US" altLang="zh-CN" sz="2800" b="1" dirty="0">
                <a:ea typeface="宋体" panose="02010600030101010101" pitchFamily="2" charset="-122"/>
              </a:rPr>
              <a:t>	end loop</a:t>
            </a:r>
          </a:p>
          <a:p>
            <a:pPr marL="342900" lvl="1" indent="-342900">
              <a:lnSpc>
                <a:spcPct val="150000"/>
              </a:lnSpc>
              <a:buClr>
                <a:srgbClr val="8B0012"/>
              </a:buClr>
              <a:buFont typeface="Wingdings" pitchFamily="2" charset="2"/>
              <a:buChar char="§"/>
            </a:pPr>
            <a:r>
              <a:rPr lang="en-US" altLang="zh-CN" sz="2400" dirty="0">
                <a:latin typeface="+mn-ea"/>
                <a:cs typeface="Microsoft Sans Serif" panose="020B0604020202020204" pitchFamily="34" charset="0"/>
              </a:rPr>
              <a:t>Ada</a:t>
            </a:r>
            <a:r>
              <a:rPr lang="zh-CN" altLang="en-US" sz="2400" dirty="0">
                <a:latin typeface="+mn-ea"/>
                <a:cs typeface="Microsoft Sans Serif" panose="020B0604020202020204" pitchFamily="34" charset="0"/>
              </a:rPr>
              <a:t>的设计选择：</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离散范围是整数类型或枚举类型的子范围</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循环变量的作用域就是循环的范围</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循环变量在</a:t>
            </a:r>
            <a:r>
              <a:rPr lang="en-US" altLang="zh-CN" sz="2200" dirty="0">
                <a:latin typeface="+mn-ea"/>
                <a:cs typeface="Microsoft Sans Serif" panose="020B0604020202020204" pitchFamily="34" charset="0"/>
              </a:rPr>
              <a:t>for</a:t>
            </a:r>
            <a:r>
              <a:rPr lang="zh-CN" altLang="en-US" sz="2200" dirty="0">
                <a:latin typeface="+mn-ea"/>
                <a:cs typeface="Microsoft Sans Serif" panose="020B0604020202020204" pitchFamily="34" charset="0"/>
              </a:rPr>
              <a:t>语句中被隐式地声明，并在循环终止之后被隐式地解除声明</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迭代语句</a:t>
            </a:r>
            <a:r>
              <a:rPr lang="en-US" altLang="zh-CN" sz="2800" b="1" dirty="0">
                <a:solidFill>
                  <a:prstClr val="black">
                    <a:lumMod val="65000"/>
                    <a:lumOff val="35000"/>
                  </a:prstClr>
                </a:solidFill>
                <a:ea typeface="微软雅黑" panose="020B0503020204020204" charset="-122"/>
                <a:sym typeface="Arial" panose="020B0604020202020204" pitchFamily="34" charset="0"/>
              </a:rPr>
              <a:t>——Ada</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43801240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9" y="1608556"/>
            <a:ext cx="11039476" cy="4519892"/>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语法：</a:t>
            </a:r>
          </a:p>
          <a:p>
            <a:pPr lvl="1">
              <a:lnSpc>
                <a:spcPct val="120000"/>
              </a:lnSpc>
            </a:pPr>
            <a:r>
              <a:rPr lang="zh-CN" altLang="en-US" sz="2400" b="1" dirty="0">
                <a:ea typeface="宋体" panose="02010600030101010101" pitchFamily="2" charset="-122"/>
              </a:rPr>
              <a:t>	</a:t>
            </a:r>
            <a:r>
              <a:rPr lang="en-US" altLang="zh-CN" sz="2400" b="1" dirty="0">
                <a:ea typeface="宋体" panose="02010600030101010101" pitchFamily="2" charset="-122"/>
              </a:rPr>
              <a:t>for ([expr_1] ; [expr_2] ; [expr_3]) </a:t>
            </a:r>
          </a:p>
          <a:p>
            <a:pPr lvl="1">
              <a:lnSpc>
                <a:spcPct val="120000"/>
              </a:lnSpc>
            </a:pPr>
            <a:r>
              <a:rPr lang="en-US" altLang="zh-CN" sz="2400" b="1" dirty="0">
                <a:ea typeface="宋体" panose="02010600030101010101" pitchFamily="2" charset="-122"/>
              </a:rPr>
              <a:t>		statements </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其中的表达式可以是整条语句，甚至可以是用逗号分隔开的语句序列</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当表达式由多个语句构成时，表达式的值就是最后一条语句的值，例如：</a:t>
            </a:r>
          </a:p>
          <a:p>
            <a:pPr lvl="1">
              <a:lnSpc>
                <a:spcPct val="150000"/>
              </a:lnSpc>
              <a:buClr>
                <a:schemeClr val="accent5"/>
              </a:buClr>
            </a:pPr>
            <a:r>
              <a:rPr lang="zh-CN" altLang="en-US" sz="2200" dirty="0">
                <a:latin typeface="+mn-ea"/>
                <a:cs typeface="Microsoft Sans Serif" panose="020B0604020202020204" pitchFamily="34" charset="0"/>
              </a:rPr>
              <a:t>		</a:t>
            </a:r>
            <a:r>
              <a:rPr lang="en-US" altLang="zh-CN" sz="2200" dirty="0">
                <a:latin typeface="+mn-ea"/>
                <a:cs typeface="Microsoft Sans Serif" panose="020B0604020202020204" pitchFamily="34" charset="0"/>
              </a:rPr>
              <a:t>for (</a:t>
            </a:r>
            <a:r>
              <a:rPr lang="en-US" altLang="zh-CN" sz="2200" dirty="0" err="1">
                <a:latin typeface="+mn-ea"/>
                <a:cs typeface="Microsoft Sans Serif" panose="020B0604020202020204" pitchFamily="34" charset="0"/>
              </a:rPr>
              <a:t>i</a:t>
            </a:r>
            <a:r>
              <a:rPr lang="en-US" altLang="zh-CN" sz="2200" dirty="0">
                <a:latin typeface="+mn-ea"/>
                <a:cs typeface="Microsoft Sans Serif" panose="020B0604020202020204" pitchFamily="34" charset="0"/>
              </a:rPr>
              <a:t> = 0, j = 10; j == </a:t>
            </a:r>
            <a:r>
              <a:rPr lang="en-US" altLang="zh-CN" sz="2200" dirty="0" err="1">
                <a:latin typeface="+mn-ea"/>
                <a:cs typeface="Microsoft Sans Serif" panose="020B0604020202020204" pitchFamily="34" charset="0"/>
              </a:rPr>
              <a:t>i</a:t>
            </a:r>
            <a:r>
              <a:rPr lang="en-US" altLang="zh-CN" sz="2200" dirty="0">
                <a:latin typeface="+mn-ea"/>
                <a:cs typeface="Microsoft Sans Serif" panose="020B0604020202020204" pitchFamily="34" charset="0"/>
              </a:rPr>
              <a:t>;  </a:t>
            </a:r>
            <a:r>
              <a:rPr lang="en-US" altLang="zh-CN" sz="2200" dirty="0" err="1">
                <a:latin typeface="+mn-ea"/>
                <a:cs typeface="Microsoft Sans Serif" panose="020B0604020202020204" pitchFamily="34" charset="0"/>
              </a:rPr>
              <a:t>i</a:t>
            </a:r>
            <a:r>
              <a:rPr lang="en-US" altLang="zh-CN" sz="2200" dirty="0">
                <a:latin typeface="+mn-ea"/>
                <a:cs typeface="Microsoft Sans Serif" panose="020B0604020202020204" pitchFamily="34" charset="0"/>
              </a:rPr>
              <a:t>++) …</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没有显式的循环变量或者循环参数</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可以在循环体中改变所有的相关变量</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第一个表达式只被计算一次，另外两个在每次循环都要被计算</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迭代语句</a:t>
            </a:r>
            <a:r>
              <a:rPr lang="en-US" altLang="zh-CN" sz="2800" b="1" dirty="0">
                <a:solidFill>
                  <a:prstClr val="black">
                    <a:lumMod val="65000"/>
                    <a:lumOff val="35000"/>
                  </a:prstClr>
                </a:solidFill>
                <a:ea typeface="微软雅黑" panose="020B0503020204020204" charset="-122"/>
                <a:sym typeface="Arial" panose="020B0604020202020204" pitchFamily="34" charset="0"/>
              </a:rPr>
              <a:t>——C</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2" name="Rectangle 1">
            <a:extLst>
              <a:ext uri="{FF2B5EF4-FFF2-40B4-BE49-F238E27FC236}">
                <a16:creationId xmlns:a16="http://schemas.microsoft.com/office/drawing/2014/main" id="{8FCFB35F-B903-9E44-BFA0-4F251FE09E6E}"/>
              </a:ext>
            </a:extLst>
          </p:cNvPr>
          <p:cNvSpPr/>
          <p:nvPr/>
        </p:nvSpPr>
        <p:spPr>
          <a:xfrm>
            <a:off x="7429500" y="1014591"/>
            <a:ext cx="3835400" cy="2031325"/>
          </a:xfrm>
          <a:prstGeom prst="rect">
            <a:avLst/>
          </a:prstGeom>
          <a:ln>
            <a:solidFill>
              <a:schemeClr val="tx1"/>
            </a:solidFill>
          </a:ln>
        </p:spPr>
        <p:txBody>
          <a:bodyPr wrap="square">
            <a:spAutoFit/>
          </a:bodyPr>
          <a:lstStyle/>
          <a:p>
            <a:r>
              <a:rPr lang="en-US" dirty="0">
                <a:latin typeface="Times" pitchFamily="2" charset="0"/>
              </a:rPr>
              <a:t>	expression_1</a:t>
            </a:r>
          </a:p>
          <a:p>
            <a:r>
              <a:rPr lang="en-US" dirty="0">
                <a:latin typeface="Times" pitchFamily="2" charset="0"/>
              </a:rPr>
              <a:t>loop:</a:t>
            </a:r>
          </a:p>
          <a:p>
            <a:r>
              <a:rPr lang="en-US" dirty="0">
                <a:latin typeface="Times" pitchFamily="2" charset="0"/>
              </a:rPr>
              <a:t>	if expression_2 = 0 </a:t>
            </a:r>
            <a:r>
              <a:rPr lang="en-US" dirty="0" err="1">
                <a:latin typeface="Times" pitchFamily="2" charset="0"/>
              </a:rPr>
              <a:t>goto</a:t>
            </a:r>
            <a:r>
              <a:rPr lang="en-US" dirty="0">
                <a:latin typeface="Times" pitchFamily="2" charset="0"/>
              </a:rPr>
              <a:t> out</a:t>
            </a:r>
          </a:p>
          <a:p>
            <a:r>
              <a:rPr lang="en-US" dirty="0">
                <a:latin typeface="Times" pitchFamily="2" charset="0"/>
              </a:rPr>
              <a:t>		[loop body]</a:t>
            </a:r>
          </a:p>
          <a:p>
            <a:r>
              <a:rPr lang="en-US" dirty="0">
                <a:latin typeface="Times" pitchFamily="2" charset="0"/>
              </a:rPr>
              <a:t>		expression_3</a:t>
            </a:r>
          </a:p>
          <a:p>
            <a:r>
              <a:rPr lang="en-US" dirty="0">
                <a:latin typeface="Times" pitchFamily="2" charset="0"/>
              </a:rPr>
              <a:t>		</a:t>
            </a:r>
            <a:r>
              <a:rPr lang="en-US" dirty="0" err="1">
                <a:latin typeface="Times" pitchFamily="2" charset="0"/>
              </a:rPr>
              <a:t>goto</a:t>
            </a:r>
            <a:r>
              <a:rPr lang="en-US" dirty="0">
                <a:latin typeface="Times" pitchFamily="2" charset="0"/>
              </a:rPr>
              <a:t> loop</a:t>
            </a:r>
          </a:p>
          <a:p>
            <a:r>
              <a:rPr lang="en-US" dirty="0">
                <a:latin typeface="Times" pitchFamily="2" charset="0"/>
              </a:rPr>
              <a:t>out: . .</a:t>
            </a:r>
            <a:endParaRPr lang="en-US" dirty="0">
              <a:effectLst/>
              <a:latin typeface="Times" pitchFamily="2" charset="0"/>
            </a:endParaRPr>
          </a:p>
        </p:txBody>
      </p:sp>
    </p:spTree>
    <p:extLst>
      <p:ext uri="{BB962C8B-B14F-4D97-AF65-F5344CB8AC3E}">
        <p14:creationId xmlns:p14="http://schemas.microsoft.com/office/powerpoint/2010/main" val="229793166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9" y="1608556"/>
            <a:ext cx="11039476" cy="3107197"/>
          </a:xfrm>
          <a:prstGeom prst="rect">
            <a:avLst/>
          </a:prstGeom>
          <a:noFill/>
        </p:spPr>
        <p:txBody>
          <a:bodyPr wrap="square" rtlCol="0">
            <a:spAutoFit/>
          </a:bodyPr>
          <a:lstStyle/>
          <a:p>
            <a:pPr lvl="1">
              <a:lnSpc>
                <a:spcPct val="120000"/>
              </a:lnSpc>
            </a:pPr>
            <a:r>
              <a:rPr lang="zh-CN" altLang="en-US" sz="2400" b="1" dirty="0">
                <a:ea typeface="宋体" panose="02010600030101010101" pitchFamily="2" charset="-122"/>
              </a:rPr>
              <a:t>	</a:t>
            </a:r>
            <a:endParaRPr lang="zh-CN" altLang="en-US" sz="2200" dirty="0">
              <a:latin typeface="+mn-ea"/>
              <a:cs typeface="Microsoft Sans Serif" panose="020B0604020202020204" pitchFamily="34" charset="0"/>
            </a:endParaRPr>
          </a:p>
          <a:p>
            <a:pPr marL="342900" lvl="1"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与</a:t>
            </a:r>
            <a:r>
              <a:rPr lang="en-US" altLang="zh-CN" sz="2400" dirty="0">
                <a:latin typeface="+mn-ea"/>
                <a:cs typeface="Microsoft Sans Serif" panose="020B0604020202020204" pitchFamily="34" charset="0"/>
              </a:rPr>
              <a:t>C</a:t>
            </a:r>
            <a:r>
              <a:rPr lang="zh-CN" altLang="en-US" sz="2400" dirty="0">
                <a:latin typeface="+mn-ea"/>
                <a:cs typeface="Microsoft Sans Serif" panose="020B0604020202020204" pitchFamily="34" charset="0"/>
              </a:rPr>
              <a:t>语言有两点不同之处：</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控制表达式也可以是布尔类型的</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初始表达式内甚至允许包含变量定义，但该变量的</a:t>
            </a:r>
            <a:r>
              <a:rPr lang="en-US" altLang="zh-CN" sz="2200" dirty="0">
                <a:latin typeface="+mn-ea"/>
                <a:cs typeface="Microsoft Sans Serif" panose="020B0604020202020204" pitchFamily="34" charset="0"/>
              </a:rPr>
              <a:t>scope</a:t>
            </a:r>
            <a:r>
              <a:rPr lang="zh-CN" altLang="en-US" sz="2200" dirty="0">
                <a:latin typeface="+mn-ea"/>
                <a:cs typeface="Microsoft Sans Serif" panose="020B0604020202020204" pitchFamily="34" charset="0"/>
              </a:rPr>
              <a:t>仅限于循环体内</a:t>
            </a:r>
          </a:p>
          <a:p>
            <a:pPr marL="342900" lvl="1" indent="-342900">
              <a:lnSpc>
                <a:spcPct val="150000"/>
              </a:lnSpc>
              <a:buClr>
                <a:srgbClr val="8B0012"/>
              </a:buClr>
              <a:buFont typeface="Wingdings" pitchFamily="2" charset="2"/>
              <a:buChar char="§"/>
            </a:pPr>
            <a:r>
              <a:rPr lang="en-US" altLang="zh-CN" sz="2400" dirty="0">
                <a:latin typeface="+mn-ea"/>
                <a:cs typeface="Microsoft Sans Serif" panose="020B0604020202020204" pitchFamily="34" charset="0"/>
              </a:rPr>
              <a:t>Java and C#</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与</a:t>
            </a:r>
            <a:r>
              <a:rPr lang="en-US" altLang="zh-CN" sz="2200" dirty="0">
                <a:latin typeface="+mn-ea"/>
                <a:cs typeface="Microsoft Sans Serif" panose="020B0604020202020204" pitchFamily="34" charset="0"/>
              </a:rPr>
              <a:t>C++</a:t>
            </a:r>
            <a:r>
              <a:rPr lang="zh-CN" altLang="en-US" sz="2200" dirty="0">
                <a:latin typeface="+mn-ea"/>
                <a:cs typeface="Microsoft Sans Serif" panose="020B0604020202020204" pitchFamily="34" charset="0"/>
              </a:rPr>
              <a:t>类似，不同的是：控制表达式必须是布尔类型的</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迭代语句</a:t>
            </a:r>
            <a:r>
              <a:rPr lang="en-US" altLang="zh-CN" sz="2800" b="1" dirty="0">
                <a:solidFill>
                  <a:prstClr val="black">
                    <a:lumMod val="65000"/>
                    <a:lumOff val="35000"/>
                  </a:prstClr>
                </a:solidFill>
                <a:ea typeface="微软雅黑" panose="020B0503020204020204" charset="-122"/>
                <a:sym typeface="Arial" panose="020B0604020202020204" pitchFamily="34" charset="0"/>
              </a:rPr>
              <a:t>——C++</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73117544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86012" y="1111576"/>
            <a:ext cx="11039476" cy="5226046"/>
          </a:xfrm>
          <a:prstGeom prst="rect">
            <a:avLst/>
          </a:prstGeom>
          <a:noFill/>
        </p:spPr>
        <p:txBody>
          <a:bodyPr wrap="square" rtlCol="0">
            <a:spAutoFit/>
          </a:bodyPr>
          <a:lstStyle/>
          <a:p>
            <a:pPr lvl="1">
              <a:lnSpc>
                <a:spcPct val="120000"/>
              </a:lnSpc>
            </a:pPr>
            <a:endParaRPr lang="zh-CN" altLang="en-US" sz="800" dirty="0">
              <a:latin typeface="+mn-ea"/>
              <a:cs typeface="Microsoft Sans Serif" panose="020B0604020202020204" pitchFamily="34" charset="0"/>
            </a:endParaRPr>
          </a:p>
          <a:p>
            <a:pPr marL="342900" lvl="1" indent="-342900">
              <a:lnSpc>
                <a:spcPct val="150000"/>
              </a:lnSpc>
              <a:buClr>
                <a:srgbClr val="8B0012"/>
              </a:buClr>
              <a:buFont typeface="Wingdings" pitchFamily="2" charset="2"/>
              <a:buChar char="§"/>
            </a:pPr>
            <a:r>
              <a:rPr lang="en-US" altLang="zh-CN" sz="2400" dirty="0">
                <a:latin typeface="+mn-ea"/>
                <a:cs typeface="Microsoft Sans Serif" panose="020B0604020202020204" pitchFamily="34" charset="0"/>
              </a:rPr>
              <a:t>Python</a:t>
            </a:r>
          </a:p>
          <a:p>
            <a:pPr marL="0" lvl="1">
              <a:lnSpc>
                <a:spcPct val="150000"/>
              </a:lnSpc>
              <a:buClr>
                <a:srgbClr val="8B0012"/>
              </a:buClr>
            </a:pPr>
            <a:r>
              <a:rPr lang="en-US" altLang="zh-CN" sz="2400" b="1" dirty="0">
                <a:latin typeface="+mn-ea"/>
                <a:ea typeface="宋体" panose="02010600030101010101" pitchFamily="2" charset="-122"/>
                <a:cs typeface="Microsoft Sans Serif" panose="020B0604020202020204" pitchFamily="34" charset="0"/>
              </a:rPr>
              <a:t>	</a:t>
            </a:r>
            <a:r>
              <a:rPr lang="en-US" altLang="zh-CN" sz="2400" b="1" dirty="0">
                <a:ea typeface="宋体" panose="02010600030101010101" pitchFamily="2" charset="-122"/>
              </a:rPr>
              <a:t>For </a:t>
            </a:r>
            <a:r>
              <a:rPr lang="zh-CN" altLang="en-US" sz="2400" b="1" dirty="0">
                <a:ea typeface="宋体" panose="02010600030101010101" pitchFamily="2" charset="-122"/>
              </a:rPr>
              <a:t>循环变量 </a:t>
            </a:r>
            <a:r>
              <a:rPr lang="en-US" altLang="zh-CN" sz="2400" b="1" dirty="0">
                <a:ea typeface="宋体" panose="02010600030101010101" pitchFamily="2" charset="-122"/>
              </a:rPr>
              <a:t>in object</a:t>
            </a:r>
            <a:endParaRPr lang="zh-CN" altLang="en-US" sz="2400" b="1" dirty="0">
              <a:ea typeface="宋体" panose="02010600030101010101" pitchFamily="2" charset="-122"/>
            </a:endParaRPr>
          </a:p>
          <a:p>
            <a:pPr marL="685800" lvl="2"/>
            <a:r>
              <a:rPr lang="en-US" altLang="zh-CN" sz="2400" b="1" dirty="0">
                <a:ea typeface="宋体" panose="02010600030101010101" pitchFamily="2" charset="-122"/>
              </a:rPr>
              <a:t>		-</a:t>
            </a:r>
            <a:r>
              <a:rPr lang="zh-CN" altLang="en-US" sz="2400" b="1" dirty="0">
                <a:ea typeface="宋体" panose="02010600030101010101" pitchFamily="2" charset="-122"/>
              </a:rPr>
              <a:t>循环体</a:t>
            </a:r>
            <a:endParaRPr lang="en-US" altLang="zh-CN" sz="2400" b="1" dirty="0">
              <a:ea typeface="宋体" panose="02010600030101010101" pitchFamily="2" charset="-122"/>
            </a:endParaRPr>
          </a:p>
          <a:p>
            <a:pPr marL="685800" lvl="2"/>
            <a:r>
              <a:rPr lang="en-US" altLang="zh-CN" sz="2400" b="1" dirty="0">
                <a:ea typeface="宋体" panose="02010600030101010101" pitchFamily="2" charset="-122"/>
              </a:rPr>
              <a:t>	[else:</a:t>
            </a:r>
          </a:p>
          <a:p>
            <a:pPr marL="685800" lvl="2"/>
            <a:r>
              <a:rPr lang="en-US" altLang="zh-CN" sz="2400" b="1" dirty="0">
                <a:ea typeface="宋体" panose="02010600030101010101" pitchFamily="2" charset="-122"/>
              </a:rPr>
              <a:t> 		-else </a:t>
            </a:r>
            <a:r>
              <a:rPr lang="zh-CN" altLang="en-US" sz="2400" b="1" dirty="0">
                <a:ea typeface="宋体" panose="02010600030101010101" pitchFamily="2" charset="-122"/>
              </a:rPr>
              <a:t>子句</a:t>
            </a:r>
            <a:r>
              <a:rPr lang="en-US" altLang="zh-CN" sz="2400" b="1" dirty="0">
                <a:ea typeface="宋体" panose="02010600030101010101" pitchFamily="2" charset="-122"/>
              </a:rPr>
              <a:t>]</a:t>
            </a:r>
            <a:endParaRPr lang="zh-CN" altLang="en-US" sz="2400" b="1" dirty="0">
              <a:ea typeface="宋体" panose="02010600030101010101" pitchFamily="2" charset="-122"/>
            </a:endParaRPr>
          </a:p>
          <a:p>
            <a:pPr marL="342900" lvl="1"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函数式语言</a:t>
            </a:r>
            <a:endParaRPr lang="en-US" altLang="zh-CN" sz="2400" dirty="0">
              <a:latin typeface="+mn-ea"/>
              <a:cs typeface="Microsoft Sans Serif" panose="020B0604020202020204" pitchFamily="34" charset="0"/>
            </a:endParaRPr>
          </a:p>
          <a:p>
            <a:pPr marL="342900" lvl="1"/>
            <a:r>
              <a:rPr lang="en-US" altLang="zh-CN" sz="2400" b="1" dirty="0">
                <a:ea typeface="宋体" panose="02010600030101010101" pitchFamily="2" charset="-122"/>
              </a:rPr>
              <a:t>Let rec </a:t>
            </a:r>
            <a:r>
              <a:rPr lang="en-US" altLang="zh-CN" sz="2400" b="1" dirty="0" err="1">
                <a:ea typeface="宋体" panose="02010600030101010101" pitchFamily="2" charset="-122"/>
              </a:rPr>
              <a:t>forloop</a:t>
            </a:r>
            <a:r>
              <a:rPr lang="en-US" altLang="zh-CN" sz="2400" b="1" dirty="0">
                <a:ea typeface="宋体" panose="02010600030101010101" pitchFamily="2" charset="-122"/>
              </a:rPr>
              <a:t> </a:t>
            </a:r>
            <a:r>
              <a:rPr lang="en-US" altLang="zh-CN" sz="2400" b="1" dirty="0" err="1">
                <a:ea typeface="宋体" panose="02010600030101010101" pitchFamily="2" charset="-122"/>
              </a:rPr>
              <a:t>loopBody</a:t>
            </a:r>
            <a:r>
              <a:rPr lang="en-US" altLang="zh-CN" sz="2400" b="1" dirty="0">
                <a:ea typeface="宋体" panose="02010600030101010101" pitchFamily="2" charset="-122"/>
              </a:rPr>
              <a:t> reps=</a:t>
            </a:r>
          </a:p>
          <a:p>
            <a:pPr marL="342900" lvl="1"/>
            <a:r>
              <a:rPr lang="en-US" altLang="zh-CN" sz="2400" b="1" dirty="0">
                <a:ea typeface="宋体" panose="02010600030101010101" pitchFamily="2" charset="-122"/>
              </a:rPr>
              <a:t>	  if reps&lt;=0 then</a:t>
            </a:r>
          </a:p>
          <a:p>
            <a:pPr marL="342900" lvl="1"/>
            <a:r>
              <a:rPr lang="en-US" altLang="zh-CN" sz="2400" b="1" dirty="0">
                <a:ea typeface="宋体" panose="02010600030101010101" pitchFamily="2" charset="-122"/>
              </a:rPr>
              <a:t>		()</a:t>
            </a:r>
          </a:p>
          <a:p>
            <a:pPr marL="342900" lvl="1"/>
            <a:r>
              <a:rPr lang="en-US" altLang="zh-CN" sz="2400" b="1" dirty="0">
                <a:ea typeface="宋体" panose="02010600030101010101" pitchFamily="2" charset="-122"/>
              </a:rPr>
              <a:t>	  else</a:t>
            </a:r>
          </a:p>
          <a:p>
            <a:pPr marL="342900" lvl="1"/>
            <a:r>
              <a:rPr lang="en-US" altLang="zh-CN" sz="2400" b="1" dirty="0">
                <a:ea typeface="宋体" panose="02010600030101010101" pitchFamily="2" charset="-122"/>
              </a:rPr>
              <a:t>		</a:t>
            </a:r>
            <a:r>
              <a:rPr lang="en-US" altLang="zh-CN" sz="2400" b="1" dirty="0" err="1">
                <a:ea typeface="宋体" panose="02010600030101010101" pitchFamily="2" charset="-122"/>
              </a:rPr>
              <a:t>loopBody</a:t>
            </a:r>
            <a:r>
              <a:rPr lang="en-US" altLang="zh-CN" sz="2400" b="1" dirty="0">
                <a:ea typeface="宋体" panose="02010600030101010101" pitchFamily="2" charset="-122"/>
              </a:rPr>
              <a:t>()</a:t>
            </a:r>
          </a:p>
          <a:p>
            <a:pPr marL="342900" lvl="1"/>
            <a:r>
              <a:rPr lang="en-US" altLang="zh-CN" sz="2400" b="1" dirty="0">
                <a:ea typeface="宋体" panose="02010600030101010101" pitchFamily="2" charset="-122"/>
              </a:rPr>
              <a:t>		</a:t>
            </a:r>
            <a:r>
              <a:rPr lang="en-US" altLang="zh-CN" sz="2400" b="1" dirty="0" err="1">
                <a:ea typeface="宋体" panose="02010600030101010101" pitchFamily="2" charset="-122"/>
              </a:rPr>
              <a:t>forLoop</a:t>
            </a:r>
            <a:r>
              <a:rPr lang="en-US" altLang="zh-CN" sz="2400" b="1" dirty="0">
                <a:ea typeface="宋体" panose="02010600030101010101" pitchFamily="2" charset="-122"/>
              </a:rPr>
              <a:t> </a:t>
            </a:r>
            <a:r>
              <a:rPr lang="en-US" altLang="zh-CN" sz="2400" b="1" dirty="0" err="1">
                <a:ea typeface="宋体" panose="02010600030101010101" pitchFamily="2" charset="-122"/>
              </a:rPr>
              <a:t>loopBody</a:t>
            </a:r>
            <a:r>
              <a:rPr lang="en-US" altLang="zh-CN" sz="2400" b="1" dirty="0">
                <a:ea typeface="宋体" panose="02010600030101010101" pitchFamily="2" charset="-122"/>
              </a:rPr>
              <a:t>, (reps-1);;</a:t>
            </a:r>
            <a:endParaRPr lang="zh-CN" altLang="en-US" sz="22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迭代语句</a:t>
            </a:r>
            <a:r>
              <a:rPr lang="en-US" altLang="zh-CN" sz="2800" b="1" dirty="0">
                <a:solidFill>
                  <a:prstClr val="black">
                    <a:lumMod val="65000"/>
                    <a:lumOff val="35000"/>
                  </a:prstClr>
                </a:solidFill>
                <a:ea typeface="微软雅黑" panose="020B0503020204020204" charset="-122"/>
                <a:sym typeface="Arial" panose="020B0604020202020204" pitchFamily="34" charset="0"/>
              </a:rPr>
              <a:t>——Python</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39520785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321438"/>
            <a:ext cx="11605083" cy="5373779"/>
          </a:xfrm>
          <a:prstGeom prst="rect">
            <a:avLst/>
          </a:prstGeom>
          <a:noFill/>
        </p:spPr>
        <p:txBody>
          <a:bodyPr wrap="square" rtlCol="0">
            <a:spAutoFit/>
          </a:bodyPr>
          <a:lstStyle/>
          <a:p>
            <a:pPr marL="342900" indent="-342900">
              <a:buClr>
                <a:srgbClr val="8B0012"/>
              </a:buClr>
              <a:buFont typeface="Wingdings" pitchFamily="2" charset="2"/>
              <a:buChar char="§"/>
            </a:pPr>
            <a:r>
              <a:rPr lang="zh-CN" altLang="en-US" sz="2400" dirty="0">
                <a:latin typeface="+mn-ea"/>
                <a:cs typeface="Microsoft Sans Serif" panose="020B0604020202020204" pitchFamily="34" charset="0"/>
              </a:rPr>
              <a:t>重复的控制基于布尔表达式</a:t>
            </a:r>
            <a:r>
              <a:rPr lang="en-US" altLang="zh-CN" sz="2400" dirty="0">
                <a:latin typeface="+mn-ea"/>
                <a:cs typeface="Microsoft Sans Serif" panose="020B0604020202020204" pitchFamily="34" charset="0"/>
              </a:rPr>
              <a:t>(</a:t>
            </a:r>
            <a:r>
              <a:rPr lang="zh-CN" altLang="en-US" sz="2400" dirty="0">
                <a:latin typeface="+mn-ea"/>
                <a:cs typeface="Microsoft Sans Serif" panose="020B0604020202020204" pitchFamily="34" charset="0"/>
              </a:rPr>
              <a:t>比计数控制更普适</a:t>
            </a:r>
            <a:r>
              <a:rPr lang="en-US" altLang="zh-CN" sz="2400" dirty="0">
                <a:latin typeface="+mn-ea"/>
                <a:cs typeface="Microsoft Sans Serif" panose="020B0604020202020204" pitchFamily="34" charset="0"/>
              </a:rPr>
              <a:t>)</a:t>
            </a:r>
            <a:endParaRPr lang="zh-CN" altLang="en-US" sz="2400" dirty="0">
              <a:latin typeface="+mn-ea"/>
              <a:cs typeface="Microsoft Sans Serif" panose="020B0604020202020204" pitchFamily="34" charset="0"/>
            </a:endParaRPr>
          </a:p>
          <a:p>
            <a:pPr marL="342900" indent="-342900">
              <a:buClr>
                <a:srgbClr val="8B0012"/>
              </a:buClr>
              <a:buFont typeface="Wingdings" pitchFamily="2" charset="2"/>
              <a:buChar char="§"/>
            </a:pPr>
            <a:r>
              <a:rPr lang="zh-CN" altLang="en-US" sz="2400" dirty="0">
                <a:latin typeface="+mn-ea"/>
                <a:cs typeface="Microsoft Sans Serif" panose="020B0604020202020204" pitchFamily="34" charset="0"/>
              </a:rPr>
              <a:t>设计问题</a:t>
            </a:r>
          </a:p>
          <a:p>
            <a:pPr marL="800100" lvl="1" indent="-342900">
              <a:lnSpc>
                <a:spcPct val="130000"/>
              </a:lnSpc>
              <a:buClr>
                <a:schemeClr val="accent5"/>
              </a:buClr>
              <a:buFont typeface="Wingdings" pitchFamily="2" charset="2"/>
              <a:buChar char="§"/>
            </a:pPr>
            <a:r>
              <a:rPr lang="zh-CN" altLang="en-US" sz="2200" dirty="0">
                <a:latin typeface="+mn-ea"/>
                <a:cs typeface="Microsoft Sans Serif" panose="020B0604020202020204" pitchFamily="34" charset="0"/>
              </a:rPr>
              <a:t>是先判断再循环，还是先循环后判断？</a:t>
            </a:r>
          </a:p>
          <a:p>
            <a:pPr marL="800100" lvl="1" indent="-342900">
              <a:lnSpc>
                <a:spcPct val="130000"/>
              </a:lnSpc>
              <a:buClr>
                <a:schemeClr val="accent5"/>
              </a:buClr>
              <a:buFont typeface="Wingdings" pitchFamily="2" charset="2"/>
              <a:buChar char="§"/>
            </a:pPr>
            <a:r>
              <a:rPr lang="zh-CN" altLang="en-US" sz="2200" dirty="0">
                <a:latin typeface="+mn-ea"/>
                <a:cs typeface="Microsoft Sans Serif" panose="020B0604020202020204" pitchFamily="34" charset="0"/>
              </a:rPr>
              <a:t>它是计数循环的一种特例，还是一种完全不同的语句？</a:t>
            </a:r>
          </a:p>
          <a:p>
            <a:pPr marL="342900" indent="-342900">
              <a:buClr>
                <a:srgbClr val="8B0012"/>
              </a:buClr>
              <a:buFont typeface="Wingdings" pitchFamily="2" charset="2"/>
              <a:buChar char="§"/>
            </a:pPr>
            <a:r>
              <a:rPr lang="zh-CN" altLang="en-US" sz="2400" dirty="0">
                <a:latin typeface="+mn-ea"/>
                <a:cs typeface="Microsoft Sans Serif" panose="020B0604020202020204" pitchFamily="34" charset="0"/>
              </a:rPr>
              <a:t>一般形式</a:t>
            </a:r>
          </a:p>
          <a:p>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while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ctrl_expr</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do</a:t>
            </a:r>
          </a:p>
          <a:p>
            <a:r>
              <a:rPr lang="en-US" altLang="zh-CN" sz="2400" b="1" dirty="0">
                <a:latin typeface="Courier New" panose="02070309020205020404" pitchFamily="49" charset="0"/>
                <a:ea typeface="宋体" panose="02010600030101010101" pitchFamily="2" charset="-122"/>
                <a:cs typeface="Courier New" panose="02070309020205020404" pitchFamily="49" charset="0"/>
              </a:rPr>
              <a:t>		loop body					loop body								         	while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ctrl_expr</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a:t>
            </a:r>
          </a:p>
          <a:p>
            <a:pPr marL="342900" indent="-342900">
              <a:buClr>
                <a:srgbClr val="8B0012"/>
              </a:buClr>
              <a:buFont typeface="Wingdings" pitchFamily="2" charset="2"/>
              <a:buChar char="§"/>
            </a:pPr>
            <a:r>
              <a:rPr lang="zh-CN" altLang="en-US" sz="2400" dirty="0">
                <a:latin typeface="+mn-ea"/>
                <a:cs typeface="Microsoft Sans Serif" panose="020B0604020202020204" pitchFamily="34" charset="0"/>
              </a:rPr>
              <a:t>语义描述</a:t>
            </a:r>
            <a:endParaRPr lang="en-US" altLang="zh-CN" sz="2400" dirty="0">
              <a:latin typeface="+mn-ea"/>
              <a:cs typeface="Microsoft Sans Serif" panose="020B0604020202020204" pitchFamily="34" charset="0"/>
            </a:endParaRPr>
          </a:p>
          <a:p>
            <a:r>
              <a:rPr lang="en-US" altLang="zh-CN" sz="2000" b="1" dirty="0">
                <a:latin typeface="Courier New" panose="02070309020205020404" pitchFamily="49" charset="0"/>
                <a:ea typeface="宋体" panose="02010600030101010101" pitchFamily="2" charset="-122"/>
                <a:cs typeface="Courier New" panose="02070309020205020404" pitchFamily="49" charset="0"/>
              </a:rPr>
              <a:t>While							do-while</a:t>
            </a:r>
          </a:p>
          <a:p>
            <a:r>
              <a:rPr lang="en-US" altLang="zh-CN" sz="2000" b="1" dirty="0">
                <a:latin typeface="Courier New" panose="02070309020205020404" pitchFamily="49" charset="0"/>
                <a:ea typeface="宋体" panose="02010600030101010101" pitchFamily="2" charset="-122"/>
                <a:cs typeface="Courier New" panose="02070309020205020404" pitchFamily="49" charset="0"/>
              </a:rPr>
              <a:t>loop: if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ctrl_expr</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goto</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out		loop:</a:t>
            </a:r>
          </a:p>
          <a:p>
            <a:r>
              <a:rPr lang="en-US" altLang="zh-CN" sz="2000" b="1" dirty="0">
                <a:latin typeface="Courier New" panose="02070309020205020404" pitchFamily="49" charset="0"/>
                <a:ea typeface="宋体" panose="02010600030101010101" pitchFamily="2" charset="-122"/>
                <a:cs typeface="Courier New" panose="02070309020205020404" pitchFamily="49" charset="0"/>
              </a:rPr>
              <a:t> [loop body]						[loop body]</a:t>
            </a:r>
          </a:p>
          <a:p>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goto</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loop						if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ctrl_expr</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goto</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loop</a:t>
            </a:r>
          </a:p>
          <a:p>
            <a:r>
              <a:rPr lang="en-US" altLang="zh-CN" sz="2000" b="1" dirty="0">
                <a:latin typeface="Courier New" panose="02070309020205020404" pitchFamily="49" charset="0"/>
                <a:ea typeface="宋体" panose="02010600030101010101" pitchFamily="2" charset="-122"/>
                <a:cs typeface="Courier New" panose="02070309020205020404" pitchFamily="49" charset="0"/>
              </a:rPr>
              <a:t>out: ……</a:t>
            </a:r>
          </a:p>
          <a:p>
            <a:pPr lvl="3"/>
            <a:endParaRPr lang="en-US" altLang="zh-CN" b="1"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迭代语句</a:t>
            </a:r>
            <a:r>
              <a:rPr lang="en-US" altLang="zh-CN" sz="2800" b="1" dirty="0">
                <a:solidFill>
                  <a:prstClr val="black">
                    <a:lumMod val="65000"/>
                    <a:lumOff val="35000"/>
                  </a:prstClr>
                </a:solidFill>
                <a:ea typeface="微软雅黑" panose="020B0503020204020204" charset="-122"/>
              </a:rPr>
              <a:t>——</a:t>
            </a:r>
            <a:r>
              <a:rPr lang="zh-CN" altLang="en-US" sz="2800" b="1" dirty="0">
                <a:solidFill>
                  <a:prstClr val="black">
                    <a:lumMod val="65000"/>
                    <a:lumOff val="35000"/>
                  </a:prstClr>
                </a:solidFill>
                <a:ea typeface="微软雅黑" panose="020B0503020204020204" charset="-122"/>
              </a:rPr>
              <a:t>逻辑控制的循环</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46183544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9" y="1321438"/>
            <a:ext cx="11273430" cy="4622804"/>
          </a:xfrm>
          <a:prstGeom prst="rect">
            <a:avLst/>
          </a:prstGeom>
          <a:noFill/>
        </p:spPr>
        <p:txBody>
          <a:bodyPr wrap="square" rtlCol="0">
            <a:spAutoFit/>
          </a:bodyPr>
          <a:lstStyle/>
          <a:p>
            <a:pPr marL="457200" indent="-457200">
              <a:buClr>
                <a:srgbClr val="C00000"/>
              </a:buClr>
              <a:buFont typeface="Wingdings" pitchFamily="2" charset="2"/>
              <a:buChar char="§"/>
            </a:pPr>
            <a:r>
              <a:rPr lang="zh-CN" altLang="en-US" sz="2800" b="1" dirty="0">
                <a:ea typeface="宋体" panose="02010600030101010101" pitchFamily="2" charset="-122"/>
              </a:rPr>
              <a:t>例子</a:t>
            </a:r>
          </a:p>
          <a:p>
            <a:pPr marL="800100" lvl="1" indent="-342900">
              <a:lnSpc>
                <a:spcPct val="130000"/>
              </a:lnSpc>
              <a:spcBef>
                <a:spcPts val="1200"/>
              </a:spcBef>
              <a:buClr>
                <a:schemeClr val="accent5"/>
              </a:buClr>
              <a:buFont typeface="Wingdings" pitchFamily="2" charset="2"/>
              <a:buChar char="§"/>
            </a:pPr>
            <a:r>
              <a:rPr lang="en-US" altLang="zh-CN" sz="2400" dirty="0">
                <a:latin typeface="+mn-ea"/>
                <a:cs typeface="Microsoft Sans Serif" panose="020B0604020202020204" pitchFamily="34" charset="0"/>
              </a:rPr>
              <a:t>Pascal</a:t>
            </a:r>
            <a:r>
              <a:rPr lang="zh-CN" altLang="en-US" sz="2400" dirty="0">
                <a:latin typeface="+mn-ea"/>
                <a:cs typeface="Microsoft Sans Serif" panose="020B0604020202020204" pitchFamily="34" charset="0"/>
              </a:rPr>
              <a:t>既有先判断再循环，也有先循环再判断的循环语句（</a:t>
            </a:r>
            <a:r>
              <a:rPr lang="en-US" altLang="zh-CN" sz="2400" dirty="0">
                <a:latin typeface="+mn-ea"/>
                <a:cs typeface="Microsoft Sans Serif" panose="020B0604020202020204" pitchFamily="34" charset="0"/>
              </a:rPr>
              <a:t>while-do</a:t>
            </a:r>
            <a:r>
              <a:rPr lang="zh-CN" altLang="en-US" sz="2400" dirty="0">
                <a:latin typeface="+mn-ea"/>
                <a:cs typeface="Microsoft Sans Serif" panose="020B0604020202020204" pitchFamily="34" charset="0"/>
              </a:rPr>
              <a:t>和</a:t>
            </a:r>
            <a:r>
              <a:rPr lang="en-US" altLang="zh-CN" sz="2400" dirty="0">
                <a:latin typeface="+mn-ea"/>
                <a:cs typeface="Microsoft Sans Serif" panose="020B0604020202020204" pitchFamily="34" charset="0"/>
              </a:rPr>
              <a:t>repeat-until</a:t>
            </a:r>
            <a:r>
              <a:rPr lang="zh-CN" altLang="en-US" sz="2400" dirty="0">
                <a:latin typeface="+mn-ea"/>
                <a:cs typeface="Microsoft Sans Serif" panose="020B0604020202020204" pitchFamily="34" charset="0"/>
              </a:rPr>
              <a:t>）</a:t>
            </a:r>
          </a:p>
          <a:p>
            <a:pPr marL="800100" lvl="1" indent="-342900">
              <a:lnSpc>
                <a:spcPct val="130000"/>
              </a:lnSpc>
              <a:spcBef>
                <a:spcPts val="1200"/>
              </a:spcBef>
              <a:buClr>
                <a:schemeClr val="accent5"/>
              </a:buClr>
              <a:buFont typeface="Wingdings" pitchFamily="2" charset="2"/>
              <a:buChar char="§"/>
            </a:pPr>
            <a:r>
              <a:rPr lang="en-US" altLang="zh-CN" sz="2400" dirty="0">
                <a:latin typeface="+mn-ea"/>
                <a:cs typeface="Microsoft Sans Serif" panose="020B0604020202020204" pitchFamily="34" charset="0"/>
              </a:rPr>
              <a:t>C/C++</a:t>
            </a:r>
            <a:r>
              <a:rPr lang="zh-CN" altLang="en-US" sz="2400" dirty="0">
                <a:latin typeface="+mn-ea"/>
                <a:cs typeface="Microsoft Sans Serif" panose="020B0604020202020204" pitchFamily="34" charset="0"/>
              </a:rPr>
              <a:t>也是两种类型的循环语句都有，但先循环再判断的循环语句中的控制表达式具有与先判断再循环的循环语句中的控制表达式相同的语义（</a:t>
            </a:r>
            <a:r>
              <a:rPr lang="en-US" altLang="zh-CN" sz="2400" dirty="0">
                <a:latin typeface="+mn-ea"/>
                <a:cs typeface="Microsoft Sans Serif" panose="020B0604020202020204" pitchFamily="34" charset="0"/>
              </a:rPr>
              <a:t>while-do</a:t>
            </a:r>
            <a:r>
              <a:rPr lang="zh-CN" altLang="en-US" sz="2400" dirty="0">
                <a:latin typeface="+mn-ea"/>
                <a:cs typeface="Microsoft Sans Serif" panose="020B0604020202020204" pitchFamily="34" charset="0"/>
              </a:rPr>
              <a:t>和</a:t>
            </a:r>
            <a:r>
              <a:rPr lang="en-US" altLang="zh-CN" sz="2400" dirty="0">
                <a:latin typeface="+mn-ea"/>
                <a:cs typeface="Microsoft Sans Serif" panose="020B0604020202020204" pitchFamily="34" charset="0"/>
              </a:rPr>
              <a:t>do-while</a:t>
            </a:r>
            <a:r>
              <a:rPr lang="zh-CN" altLang="en-US" sz="2400" dirty="0">
                <a:latin typeface="+mn-ea"/>
                <a:cs typeface="Microsoft Sans Serif" panose="020B0604020202020204" pitchFamily="34" charset="0"/>
              </a:rPr>
              <a:t>）</a:t>
            </a:r>
          </a:p>
          <a:p>
            <a:pPr marL="800100" lvl="1" indent="-342900">
              <a:lnSpc>
                <a:spcPct val="130000"/>
              </a:lnSpc>
              <a:spcBef>
                <a:spcPts val="1200"/>
              </a:spcBef>
              <a:buClr>
                <a:schemeClr val="accent5"/>
              </a:buClr>
              <a:buFont typeface="Wingdings" pitchFamily="2" charset="2"/>
              <a:buChar char="§"/>
            </a:pPr>
            <a:r>
              <a:rPr lang="en-US" altLang="zh-CN" sz="2400" dirty="0">
                <a:latin typeface="+mn-ea"/>
                <a:cs typeface="Microsoft Sans Serif" panose="020B0604020202020204" pitchFamily="34" charset="0"/>
              </a:rPr>
              <a:t>Java</a:t>
            </a:r>
            <a:r>
              <a:rPr lang="zh-CN" altLang="en-US" sz="2400" dirty="0">
                <a:latin typeface="+mn-ea"/>
                <a:cs typeface="Microsoft Sans Serif" panose="020B0604020202020204" pitchFamily="34" charset="0"/>
              </a:rPr>
              <a:t>和</a:t>
            </a:r>
            <a:r>
              <a:rPr lang="en-US" altLang="zh-CN" sz="2400" dirty="0">
                <a:latin typeface="+mn-ea"/>
                <a:cs typeface="Microsoft Sans Serif" panose="020B0604020202020204" pitchFamily="34" charset="0"/>
              </a:rPr>
              <a:t>C</a:t>
            </a:r>
            <a:r>
              <a:rPr lang="zh-CN" altLang="en-US" sz="2400" dirty="0">
                <a:latin typeface="+mn-ea"/>
                <a:cs typeface="Microsoft Sans Serif" panose="020B0604020202020204" pitchFamily="34" charset="0"/>
              </a:rPr>
              <a:t>一样，只是其控制表达式必须是布尔型的，并且只能从循环体的第一条语句进入循环（因为</a:t>
            </a:r>
            <a:r>
              <a:rPr lang="en-US" altLang="zh-CN" sz="2400" dirty="0">
                <a:latin typeface="+mn-ea"/>
                <a:cs typeface="Microsoft Sans Serif" panose="020B0604020202020204" pitchFamily="34" charset="0"/>
              </a:rPr>
              <a:t>Java</a:t>
            </a:r>
            <a:r>
              <a:rPr lang="zh-CN" altLang="en-US" sz="2400" dirty="0">
                <a:latin typeface="+mn-ea"/>
                <a:cs typeface="Microsoft Sans Serif" panose="020B0604020202020204" pitchFamily="34" charset="0"/>
              </a:rPr>
              <a:t>中没有</a:t>
            </a:r>
            <a:r>
              <a:rPr lang="en-US" altLang="zh-CN" sz="2400" dirty="0" err="1">
                <a:latin typeface="+mn-ea"/>
                <a:cs typeface="Microsoft Sans Serif" panose="020B0604020202020204" pitchFamily="34" charset="0"/>
              </a:rPr>
              <a:t>goto</a:t>
            </a:r>
            <a:r>
              <a:rPr lang="zh-CN" altLang="en-US" sz="2400" dirty="0">
                <a:latin typeface="+mn-ea"/>
                <a:cs typeface="Microsoft Sans Serif" panose="020B0604020202020204" pitchFamily="34" charset="0"/>
              </a:rPr>
              <a:t>语句）</a:t>
            </a:r>
          </a:p>
          <a:p>
            <a:pPr lvl="3"/>
            <a:endParaRPr lang="en-US" altLang="zh-CN" b="1"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迭代语句</a:t>
            </a:r>
            <a:r>
              <a:rPr lang="en-US" altLang="zh-CN" sz="2800" b="1" dirty="0">
                <a:solidFill>
                  <a:prstClr val="black">
                    <a:lumMod val="65000"/>
                    <a:lumOff val="35000"/>
                  </a:prstClr>
                </a:solidFill>
                <a:ea typeface="微软雅黑" panose="020B0503020204020204" charset="-122"/>
              </a:rPr>
              <a:t>——</a:t>
            </a:r>
            <a:r>
              <a:rPr lang="zh-CN" altLang="en-US" sz="2800" b="1" dirty="0">
                <a:solidFill>
                  <a:prstClr val="black">
                    <a:lumMod val="65000"/>
                    <a:lumOff val="35000"/>
                  </a:prstClr>
                </a:solidFill>
                <a:ea typeface="微软雅黑" panose="020B0503020204020204" charset="-122"/>
              </a:rPr>
              <a:t>逻辑控制的循环</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50329929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9" y="1321438"/>
            <a:ext cx="11273430" cy="3182410"/>
          </a:xfrm>
          <a:prstGeom prst="rect">
            <a:avLst/>
          </a:prstGeom>
          <a:noFill/>
        </p:spPr>
        <p:txBody>
          <a:bodyPr wrap="square" rtlCol="0">
            <a:spAutoFit/>
          </a:bodyPr>
          <a:lstStyle/>
          <a:p>
            <a:pPr marL="457200" indent="-457200">
              <a:buClr>
                <a:srgbClr val="C00000"/>
              </a:buClr>
              <a:buFont typeface="Wingdings" pitchFamily="2" charset="2"/>
              <a:buChar char="§"/>
            </a:pPr>
            <a:r>
              <a:rPr lang="zh-CN" altLang="en-US" sz="2800" b="1" dirty="0">
                <a:ea typeface="宋体" panose="02010600030101010101" pitchFamily="2" charset="-122"/>
              </a:rPr>
              <a:t>例子</a:t>
            </a:r>
          </a:p>
          <a:p>
            <a:pPr marL="800100" lvl="1" indent="-342900">
              <a:lnSpc>
                <a:spcPct val="130000"/>
              </a:lnSpc>
              <a:spcBef>
                <a:spcPts val="1200"/>
              </a:spcBef>
              <a:buClr>
                <a:schemeClr val="accent5"/>
              </a:buClr>
              <a:buFont typeface="Wingdings" pitchFamily="2" charset="2"/>
              <a:buChar char="§"/>
            </a:pPr>
            <a:r>
              <a:rPr lang="en-US" altLang="zh-CN" sz="2400" dirty="0">
                <a:latin typeface="+mn-ea"/>
                <a:cs typeface="Microsoft Sans Serif" panose="020B0604020202020204" pitchFamily="34" charset="0"/>
              </a:rPr>
              <a:t>Ada</a:t>
            </a:r>
            <a:r>
              <a:rPr lang="zh-CN" altLang="en-US" sz="2400" dirty="0">
                <a:latin typeface="+mn-ea"/>
                <a:cs typeface="Microsoft Sans Serif" panose="020B0604020202020204" pitchFamily="34" charset="0"/>
              </a:rPr>
              <a:t>中只有先判断再循环，没有先循环再判断的循环语句</a:t>
            </a:r>
          </a:p>
          <a:p>
            <a:pPr marL="800100" lvl="1" indent="-342900">
              <a:lnSpc>
                <a:spcPct val="130000"/>
              </a:lnSpc>
              <a:spcBef>
                <a:spcPts val="1200"/>
              </a:spcBef>
              <a:buClr>
                <a:schemeClr val="accent5"/>
              </a:buClr>
              <a:buFont typeface="Wingdings" pitchFamily="2" charset="2"/>
              <a:buChar char="§"/>
            </a:pPr>
            <a:r>
              <a:rPr lang="en-US" altLang="zh-CN" sz="2400" dirty="0">
                <a:latin typeface="+mn-ea"/>
                <a:cs typeface="Microsoft Sans Serif" panose="020B0604020202020204" pitchFamily="34" charset="0"/>
              </a:rPr>
              <a:t>Fortran 95</a:t>
            </a:r>
            <a:r>
              <a:rPr lang="zh-CN" altLang="en-US" sz="2400" dirty="0">
                <a:latin typeface="+mn-ea"/>
                <a:cs typeface="Microsoft Sans Serif" panose="020B0604020202020204" pitchFamily="34" charset="0"/>
              </a:rPr>
              <a:t>两者都没有</a:t>
            </a:r>
          </a:p>
          <a:p>
            <a:pPr marL="800100" lvl="1" indent="-342900">
              <a:lnSpc>
                <a:spcPct val="130000"/>
              </a:lnSpc>
              <a:spcBef>
                <a:spcPts val="1200"/>
              </a:spcBef>
              <a:buClr>
                <a:schemeClr val="accent5"/>
              </a:buClr>
              <a:buFont typeface="Wingdings" pitchFamily="2" charset="2"/>
              <a:buChar char="§"/>
            </a:pPr>
            <a:r>
              <a:rPr lang="en-US" altLang="zh-CN" sz="2400" dirty="0">
                <a:latin typeface="+mn-ea"/>
                <a:cs typeface="Microsoft Sans Serif" panose="020B0604020202020204" pitchFamily="34" charset="0"/>
              </a:rPr>
              <a:t>Perl</a:t>
            </a:r>
            <a:r>
              <a:rPr lang="zh-CN" altLang="en-US" sz="2400" dirty="0">
                <a:latin typeface="+mn-ea"/>
                <a:cs typeface="Microsoft Sans Serif" panose="020B0604020202020204" pitchFamily="34" charset="0"/>
              </a:rPr>
              <a:t>有两种类型的先判断再循环语句（</a:t>
            </a:r>
            <a:r>
              <a:rPr lang="en-US" altLang="zh-CN" sz="2400" dirty="0">
                <a:latin typeface="+mn-ea"/>
                <a:cs typeface="Microsoft Sans Serif" panose="020B0604020202020204" pitchFamily="34" charset="0"/>
              </a:rPr>
              <a:t>while</a:t>
            </a:r>
            <a:r>
              <a:rPr lang="zh-CN" altLang="en-US" sz="2400" dirty="0">
                <a:latin typeface="+mn-ea"/>
                <a:cs typeface="Microsoft Sans Serif" panose="020B0604020202020204" pitchFamily="34" charset="0"/>
              </a:rPr>
              <a:t>和</a:t>
            </a:r>
            <a:r>
              <a:rPr lang="en-US" altLang="zh-CN" sz="2400" dirty="0">
                <a:latin typeface="+mn-ea"/>
                <a:cs typeface="Microsoft Sans Serif" panose="020B0604020202020204" pitchFamily="34" charset="0"/>
              </a:rPr>
              <a:t>until</a:t>
            </a:r>
            <a:r>
              <a:rPr lang="zh-CN" altLang="en-US" sz="2400" dirty="0">
                <a:latin typeface="+mn-ea"/>
                <a:cs typeface="Microsoft Sans Serif" panose="020B0604020202020204" pitchFamily="34" charset="0"/>
              </a:rPr>
              <a:t>），但没有先循环再判断的循环语句</a:t>
            </a:r>
          </a:p>
          <a:p>
            <a:pPr lvl="3"/>
            <a:endParaRPr lang="en-US" altLang="zh-CN" b="1"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迭代语句</a:t>
            </a:r>
            <a:r>
              <a:rPr lang="en-US" altLang="zh-CN" sz="2800" b="1" dirty="0">
                <a:solidFill>
                  <a:prstClr val="black">
                    <a:lumMod val="65000"/>
                    <a:lumOff val="35000"/>
                  </a:prstClr>
                </a:solidFill>
                <a:ea typeface="微软雅黑" panose="020B0503020204020204" charset="-122"/>
              </a:rPr>
              <a:t>——</a:t>
            </a:r>
            <a:r>
              <a:rPr lang="zh-CN" altLang="en-US" sz="2800" b="1" dirty="0">
                <a:solidFill>
                  <a:prstClr val="black">
                    <a:lumMod val="65000"/>
                    <a:lumOff val="35000"/>
                  </a:prstClr>
                </a:solidFill>
                <a:ea typeface="微软雅黑" panose="020B0503020204020204" charset="-122"/>
              </a:rPr>
              <a:t>逻辑控制的循环</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52132886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9" y="1321438"/>
            <a:ext cx="11273430" cy="3576364"/>
          </a:xfrm>
          <a:prstGeom prst="rect">
            <a:avLst/>
          </a:prstGeom>
          <a:noFill/>
        </p:spPr>
        <p:txBody>
          <a:bodyPr wrap="square" rtlCol="0">
            <a:spAutoFit/>
          </a:bodyPr>
          <a:lstStyle/>
          <a:p>
            <a:pPr marL="457200" indent="-457200">
              <a:lnSpc>
                <a:spcPct val="150000"/>
              </a:lnSpc>
              <a:buClr>
                <a:srgbClr val="C00000"/>
              </a:buClr>
              <a:buFont typeface="Wingdings" pitchFamily="2" charset="2"/>
              <a:buChar char="§"/>
            </a:pPr>
            <a:r>
              <a:rPr lang="zh-CN" altLang="en-US" sz="2800" b="1" dirty="0">
                <a:ea typeface="宋体" panose="02010600030101010101" pitchFamily="2" charset="-122"/>
              </a:rPr>
              <a:t>由程序人员来选择除循环的顶或底之外的循环控制位置较为方便</a:t>
            </a:r>
          </a:p>
          <a:p>
            <a:pPr marL="457200" indent="-457200">
              <a:lnSpc>
                <a:spcPct val="150000"/>
              </a:lnSpc>
              <a:buClr>
                <a:srgbClr val="C00000"/>
              </a:buClr>
              <a:buFont typeface="Wingdings" pitchFamily="2" charset="2"/>
              <a:buChar char="§"/>
            </a:pPr>
            <a:r>
              <a:rPr lang="zh-CN" altLang="en-US" sz="2800" b="1" dirty="0">
                <a:ea typeface="宋体" panose="02010600030101010101" pitchFamily="2" charset="-122"/>
              </a:rPr>
              <a:t>单层循环的设计简单</a:t>
            </a:r>
          </a:p>
          <a:p>
            <a:pPr marL="457200" indent="-457200">
              <a:lnSpc>
                <a:spcPct val="150000"/>
              </a:lnSpc>
              <a:buClr>
                <a:srgbClr val="C00000"/>
              </a:buClr>
              <a:buFont typeface="Wingdings" pitchFamily="2" charset="2"/>
              <a:buChar char="§"/>
            </a:pPr>
            <a:r>
              <a:rPr lang="zh-CN" altLang="en-US" sz="2800" b="1" dirty="0">
                <a:ea typeface="宋体" panose="02010600030101010101" pitchFamily="2" charset="-122"/>
              </a:rPr>
              <a:t>嵌套循环中设计该机制需要考虑的问题：</a:t>
            </a:r>
          </a:p>
          <a:p>
            <a:pPr marL="800100" lvl="1" indent="-342900">
              <a:lnSpc>
                <a:spcPct val="130000"/>
              </a:lnSpc>
              <a:spcBef>
                <a:spcPts val="1200"/>
              </a:spcBef>
              <a:buClr>
                <a:schemeClr val="accent5"/>
              </a:buClr>
              <a:buFont typeface="Wingdings" pitchFamily="2" charset="2"/>
              <a:buChar char="§"/>
            </a:pPr>
            <a:r>
              <a:rPr lang="zh-CN" altLang="en-US" sz="2400" dirty="0">
                <a:latin typeface="+mn-ea"/>
                <a:cs typeface="Microsoft Sans Serif" panose="020B0604020202020204" pitchFamily="34" charset="0"/>
              </a:rPr>
              <a:t>条件机制应该是出口的整体部分吗？</a:t>
            </a:r>
          </a:p>
          <a:p>
            <a:pPr marL="800100" lvl="1" indent="-342900">
              <a:lnSpc>
                <a:spcPct val="130000"/>
              </a:lnSpc>
              <a:spcBef>
                <a:spcPts val="1200"/>
              </a:spcBef>
              <a:buClr>
                <a:schemeClr val="accent5"/>
              </a:buClr>
              <a:buFont typeface="Wingdings" pitchFamily="2" charset="2"/>
              <a:buChar char="§"/>
            </a:pPr>
            <a:r>
              <a:rPr lang="zh-CN" altLang="en-US" sz="2400" dirty="0">
                <a:latin typeface="+mn-ea"/>
                <a:cs typeface="Microsoft Sans Serif" panose="020B0604020202020204" pitchFamily="34" charset="0"/>
              </a:rPr>
              <a:t>是否可以跨越几个循环控制？</a:t>
            </a:r>
          </a:p>
          <a:p>
            <a:pPr lvl="3"/>
            <a:endParaRPr lang="en-US" altLang="zh-CN" b="1"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迭代语句</a:t>
            </a:r>
            <a:r>
              <a:rPr lang="en-US" altLang="zh-CN" sz="2800" b="1" dirty="0">
                <a:solidFill>
                  <a:prstClr val="black">
                    <a:lumMod val="65000"/>
                    <a:lumOff val="35000"/>
                  </a:prstClr>
                </a:solidFill>
                <a:ea typeface="微软雅黑" panose="020B0503020204020204" charset="-122"/>
              </a:rPr>
              <a:t>——</a:t>
            </a:r>
            <a:r>
              <a:rPr lang="zh-CN" altLang="en-US" sz="2800" b="1" dirty="0">
                <a:solidFill>
                  <a:prstClr val="black">
                    <a:lumMod val="65000"/>
                    <a:lumOff val="35000"/>
                  </a:prstClr>
                </a:solidFill>
                <a:ea typeface="微软雅黑" panose="020B0503020204020204" charset="-122"/>
              </a:rPr>
              <a:t>用户定位的循环控制机制</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5529437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49902" y="1143652"/>
            <a:ext cx="11695388" cy="5481501"/>
          </a:xfrm>
          <a:prstGeom prst="rect">
            <a:avLst/>
          </a:prstGeom>
          <a:noFill/>
        </p:spPr>
        <p:txBody>
          <a:bodyPr wrap="square" rtlCol="0">
            <a:spAutoFit/>
          </a:bodyPr>
          <a:lstStyle/>
          <a:p>
            <a:pPr marL="457200" indent="-457200">
              <a:buClr>
                <a:srgbClr val="C00000"/>
              </a:buClr>
              <a:buFont typeface="Wingdings" pitchFamily="2" charset="2"/>
              <a:buChar char="§"/>
            </a:pPr>
            <a:r>
              <a:rPr lang="zh-CN" altLang="en-US" sz="2400" b="1" dirty="0">
                <a:ea typeface="宋体" panose="02010600030101010101" pitchFamily="2" charset="-122"/>
              </a:rPr>
              <a:t>例子</a:t>
            </a:r>
          </a:p>
          <a:p>
            <a:pPr marL="800100" lvl="1" indent="-342900">
              <a:spcBef>
                <a:spcPts val="600"/>
              </a:spcBef>
              <a:buClr>
                <a:schemeClr val="accent5"/>
              </a:buClr>
              <a:buFont typeface="Wingdings" pitchFamily="2" charset="2"/>
              <a:buChar char="§"/>
            </a:pPr>
            <a:r>
              <a:rPr lang="en-US" altLang="zh-CN" sz="2400" dirty="0">
                <a:latin typeface="+mn-ea"/>
                <a:cs typeface="Microsoft Sans Serif" panose="020B0604020202020204" pitchFamily="34" charset="0"/>
              </a:rPr>
              <a:t>C</a:t>
            </a:r>
            <a:r>
              <a:rPr lang="zh-CN" altLang="en-US" sz="2400" dirty="0">
                <a:latin typeface="+mn-ea"/>
                <a:cs typeface="Microsoft Sans Serif" panose="020B0604020202020204" pitchFamily="34" charset="0"/>
              </a:rPr>
              <a:t>，</a:t>
            </a:r>
            <a:r>
              <a:rPr lang="en-US" altLang="zh-CN" sz="2400" dirty="0">
                <a:latin typeface="+mn-ea"/>
                <a:cs typeface="Microsoft Sans Serif" panose="020B0604020202020204" pitchFamily="34" charset="0"/>
              </a:rPr>
              <a:t>C++ – break</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无条件</a:t>
            </a:r>
            <a:r>
              <a:rPr lang="zh-CN" altLang="en-US" sz="2200" dirty="0">
                <a:solidFill>
                  <a:srgbClr val="FF0000"/>
                </a:solidFill>
                <a:latin typeface="+mn-ea"/>
                <a:cs typeface="Microsoft Sans Serif" panose="020B0604020202020204" pitchFamily="34" charset="0"/>
              </a:rPr>
              <a:t>退出</a:t>
            </a:r>
            <a:r>
              <a:rPr lang="zh-CN" altLang="en-US" sz="2200" dirty="0">
                <a:latin typeface="+mn-ea"/>
                <a:cs typeface="Microsoft Sans Serif" panose="020B0604020202020204" pitchFamily="34" charset="0"/>
              </a:rPr>
              <a:t>，可用于任意循环或</a:t>
            </a:r>
            <a:r>
              <a:rPr lang="en-US" altLang="zh-CN" sz="2200" dirty="0">
                <a:latin typeface="+mn-ea"/>
                <a:cs typeface="Microsoft Sans Serif" panose="020B0604020202020204" pitchFamily="34" charset="0"/>
              </a:rPr>
              <a:t>switch</a:t>
            </a:r>
            <a:r>
              <a:rPr lang="zh-CN" altLang="en-US" sz="2200" dirty="0">
                <a:latin typeface="+mn-ea"/>
                <a:cs typeface="Microsoft Sans Serif" panose="020B0604020202020204" pitchFamily="34" charset="0"/>
              </a:rPr>
              <a:t>语句中，一次只退出一层（除非像</a:t>
            </a:r>
            <a:r>
              <a:rPr lang="en-US" altLang="zh-CN" sz="2200" dirty="0">
                <a:latin typeface="+mn-ea"/>
                <a:cs typeface="Microsoft Sans Serif" panose="020B0604020202020204" pitchFamily="34" charset="0"/>
              </a:rPr>
              <a:t>Java</a:t>
            </a:r>
            <a:r>
              <a:rPr lang="zh-CN" altLang="en-US" sz="2200" dirty="0">
                <a:latin typeface="+mn-ea"/>
                <a:cs typeface="Microsoft Sans Serif" panose="020B0604020202020204" pitchFamily="34" charset="0"/>
              </a:rPr>
              <a:t>中退出某个标号所标明的那层循环）</a:t>
            </a:r>
          </a:p>
          <a:p>
            <a:pPr marL="1257300" lvl="2" indent="-342900">
              <a:lnSpc>
                <a:spcPct val="150000"/>
              </a:lnSpc>
              <a:buClr>
                <a:schemeClr val="accent2"/>
              </a:buClr>
              <a:buFont typeface="Wingdings" pitchFamily="2" charset="2"/>
              <a:buChar char="§"/>
            </a:pPr>
            <a:r>
              <a:rPr lang="zh-CN" altLang="en-US" sz="2200" dirty="0">
                <a:latin typeface="+mn-ea"/>
                <a:cs typeface="Microsoft Sans Serif" panose="020B0604020202020204" pitchFamily="34" charset="0"/>
              </a:rPr>
              <a:t>这些语言中也有一条</a:t>
            </a:r>
            <a:r>
              <a:rPr lang="en-US" altLang="zh-CN" sz="2200" dirty="0">
                <a:latin typeface="+mn-ea"/>
                <a:cs typeface="Microsoft Sans Serif" panose="020B0604020202020204" pitchFamily="34" charset="0"/>
              </a:rPr>
              <a:t>continue</a:t>
            </a:r>
            <a:r>
              <a:rPr lang="zh-CN" altLang="en-US" sz="2200" dirty="0">
                <a:latin typeface="+mn-ea"/>
                <a:cs typeface="Microsoft Sans Serif" panose="020B0604020202020204" pitchFamily="34" charset="0"/>
              </a:rPr>
              <a:t>语句，它可跳过循环中后面的语句，但并不退出循环</a:t>
            </a:r>
          </a:p>
          <a:p>
            <a:pPr marL="800100" lvl="1" indent="-342900">
              <a:lnSpc>
                <a:spcPct val="130000"/>
              </a:lnSpc>
              <a:spcBef>
                <a:spcPts val="600"/>
              </a:spcBef>
              <a:buClr>
                <a:schemeClr val="accent5"/>
              </a:buClr>
              <a:buFont typeface="Wingdings" pitchFamily="2" charset="2"/>
              <a:buChar char="§"/>
            </a:pPr>
            <a:r>
              <a:rPr lang="en-US" altLang="zh-CN" sz="2400" dirty="0">
                <a:latin typeface="+mn-ea"/>
                <a:cs typeface="Microsoft Sans Serif" panose="020B0604020202020204" pitchFamily="34" charset="0"/>
              </a:rPr>
              <a:t>Java</a:t>
            </a:r>
            <a:r>
              <a:rPr lang="zh-CN" altLang="en-US" sz="2400" dirty="0">
                <a:latin typeface="+mn-ea"/>
                <a:cs typeface="Microsoft Sans Serif" panose="020B0604020202020204" pitchFamily="34" charset="0"/>
              </a:rPr>
              <a:t>和</a:t>
            </a:r>
            <a:r>
              <a:rPr lang="en-US" altLang="zh-CN" sz="2400" dirty="0">
                <a:latin typeface="+mn-ea"/>
                <a:cs typeface="Microsoft Sans Serif" panose="020B0604020202020204" pitchFamily="34" charset="0"/>
              </a:rPr>
              <a:t>C#</a:t>
            </a:r>
          </a:p>
          <a:p>
            <a:pPr marL="1257300" lvl="2" indent="-342900">
              <a:lnSpc>
                <a:spcPct val="130000"/>
              </a:lnSpc>
              <a:spcBef>
                <a:spcPts val="600"/>
              </a:spcBef>
              <a:buClr>
                <a:schemeClr val="accent5"/>
              </a:buClr>
              <a:buFont typeface="Wingdings" pitchFamily="2" charset="2"/>
              <a:buChar char="§"/>
            </a:pPr>
            <a:r>
              <a:rPr lang="zh-CN" altLang="en-US" sz="2000" dirty="0">
                <a:latin typeface="+mn-ea"/>
                <a:cs typeface="Microsoft Sans Serif" panose="020B0604020202020204" pitchFamily="34" charset="0"/>
              </a:rPr>
              <a:t>有一个标号为</a:t>
            </a:r>
            <a:r>
              <a:rPr lang="en-US" altLang="zh-CN" sz="2000" dirty="0">
                <a:latin typeface="+mn-ea"/>
                <a:cs typeface="Microsoft Sans Serif" panose="020B0604020202020204" pitchFamily="34" charset="0"/>
              </a:rPr>
              <a:t>break</a:t>
            </a:r>
            <a:r>
              <a:rPr lang="zh-CN" altLang="en-US" sz="2000" dirty="0">
                <a:latin typeface="+mn-ea"/>
                <a:cs typeface="Microsoft Sans Serif" panose="020B0604020202020204" pitchFamily="34" charset="0"/>
              </a:rPr>
              <a:t>的语句</a:t>
            </a:r>
            <a:r>
              <a:rPr lang="en-US" altLang="zh-CN" sz="2000" dirty="0">
                <a:latin typeface="+mn-ea"/>
                <a:cs typeface="Microsoft Sans Serif" panose="020B0604020202020204" pitchFamily="34" charset="0"/>
              </a:rPr>
              <a:t>: </a:t>
            </a:r>
            <a:r>
              <a:rPr lang="zh-CN" altLang="en-US" sz="2000" dirty="0">
                <a:latin typeface="+mn-ea"/>
                <a:cs typeface="Microsoft Sans Serif" panose="020B0604020202020204" pitchFamily="34" charset="0"/>
              </a:rPr>
              <a:t>无条件、有标号的退出</a:t>
            </a:r>
            <a:endParaRPr lang="en-US" altLang="zh-CN" sz="2000" dirty="0">
              <a:latin typeface="+mn-ea"/>
              <a:cs typeface="Microsoft Sans Serif" panose="020B0604020202020204" pitchFamily="34" charset="0"/>
            </a:endParaRPr>
          </a:p>
          <a:p>
            <a:pPr marL="1257300" lvl="2" indent="-342900">
              <a:lnSpc>
                <a:spcPct val="130000"/>
              </a:lnSpc>
              <a:spcBef>
                <a:spcPts val="600"/>
              </a:spcBef>
              <a:buClr>
                <a:schemeClr val="accent5"/>
              </a:buClr>
              <a:buFont typeface="Wingdings" pitchFamily="2" charset="2"/>
              <a:buChar char="§"/>
            </a:pPr>
            <a:r>
              <a:rPr lang="zh-CN" altLang="en-US" sz="2000" dirty="0">
                <a:latin typeface="+mn-ea"/>
                <a:cs typeface="Microsoft Sans Serif" panose="020B0604020202020204" pitchFamily="34" charset="0"/>
              </a:rPr>
              <a:t>或者用</a:t>
            </a:r>
            <a:r>
              <a:rPr lang="en-US" altLang="zh-CN" sz="2000" dirty="0">
                <a:latin typeface="+mn-ea"/>
                <a:cs typeface="Microsoft Sans Serif" panose="020B0604020202020204" pitchFamily="34" charset="0"/>
              </a:rPr>
              <a:t>continue</a:t>
            </a:r>
            <a:r>
              <a:rPr lang="zh-CN" altLang="en-US" sz="2000" dirty="0">
                <a:latin typeface="+mn-ea"/>
                <a:cs typeface="Microsoft Sans Serif" panose="020B0604020202020204" pitchFamily="34" charset="0"/>
              </a:rPr>
              <a:t>语句来代替：在当前的循环中</a:t>
            </a:r>
            <a:r>
              <a:rPr lang="zh-CN" altLang="en-US" sz="2000" dirty="0">
                <a:solidFill>
                  <a:srgbClr val="FF0000"/>
                </a:solidFill>
                <a:latin typeface="+mn-ea"/>
                <a:cs typeface="Microsoft Sans Serif" panose="020B0604020202020204" pitchFamily="34" charset="0"/>
              </a:rPr>
              <a:t>跳越</a:t>
            </a:r>
            <a:r>
              <a:rPr lang="zh-CN" altLang="en-US" sz="2000" dirty="0">
                <a:latin typeface="+mn-ea"/>
                <a:cs typeface="Microsoft Sans Serif" panose="020B0604020202020204" pitchFamily="34" charset="0"/>
              </a:rPr>
              <a:t>其余的循环语句，但没有终止循环结构</a:t>
            </a:r>
            <a:endParaRPr lang="en-US" altLang="zh-CN" sz="2000" dirty="0">
              <a:latin typeface="+mn-ea"/>
              <a:cs typeface="Microsoft Sans Serif" panose="020B0604020202020204" pitchFamily="34" charset="0"/>
            </a:endParaRPr>
          </a:p>
          <a:p>
            <a:pPr lvl="1"/>
            <a:r>
              <a:rPr lang="en-US" altLang="zh-CN" sz="2000" dirty="0" err="1">
                <a:ea typeface="宋体" panose="02010600030101010101" pitchFamily="2" charset="-122"/>
              </a:rPr>
              <a:t>outerloop</a:t>
            </a:r>
            <a:r>
              <a:rPr lang="en-US" altLang="zh-CN" sz="2000" dirty="0">
                <a:ea typeface="宋体" panose="02010600030101010101" pitchFamily="2" charset="-122"/>
              </a:rPr>
              <a:t>:</a:t>
            </a:r>
          </a:p>
          <a:p>
            <a:pPr lvl="1"/>
            <a:r>
              <a:rPr lang="en-US" altLang="zh-CN" sz="2000" dirty="0">
                <a:ea typeface="宋体" panose="02010600030101010101" pitchFamily="2" charset="-122"/>
              </a:rPr>
              <a:t>	for (row=0; row&lt;</a:t>
            </a:r>
            <a:r>
              <a:rPr lang="en-US" altLang="zh-CN" sz="2000" dirty="0" err="1">
                <a:ea typeface="宋体" panose="02010600030101010101" pitchFamily="2" charset="-122"/>
              </a:rPr>
              <a:t>numRows</a:t>
            </a:r>
            <a:r>
              <a:rPr lang="en-US" altLang="zh-CN" sz="2000" dirty="0">
                <a:ea typeface="宋体" panose="02010600030101010101" pitchFamily="2" charset="-122"/>
              </a:rPr>
              <a:t>; row++)</a:t>
            </a:r>
          </a:p>
          <a:p>
            <a:pPr lvl="1"/>
            <a:r>
              <a:rPr lang="en-US" altLang="zh-CN" sz="2000" dirty="0">
                <a:ea typeface="宋体" panose="02010600030101010101" pitchFamily="2" charset="-122"/>
              </a:rPr>
              <a:t>		for (col=0; col&lt;</a:t>
            </a:r>
            <a:r>
              <a:rPr lang="en-US" altLang="zh-CN" sz="2000" dirty="0" err="1">
                <a:ea typeface="宋体" panose="02010600030101010101" pitchFamily="2" charset="-122"/>
              </a:rPr>
              <a:t>numCols</a:t>
            </a:r>
            <a:r>
              <a:rPr lang="en-US" altLang="zh-CN" sz="2000" dirty="0">
                <a:ea typeface="宋体" panose="02010600030101010101" pitchFamily="2" charset="-122"/>
              </a:rPr>
              <a:t>; col++){</a:t>
            </a:r>
          </a:p>
          <a:p>
            <a:pPr lvl="1"/>
            <a:r>
              <a:rPr lang="en-US" altLang="zh-CN" sz="2000" dirty="0">
                <a:ea typeface="宋体" panose="02010600030101010101" pitchFamily="2" charset="-122"/>
              </a:rPr>
              <a:t>			sum += mat[row][col];</a:t>
            </a:r>
          </a:p>
          <a:p>
            <a:pPr lvl="1"/>
            <a:r>
              <a:rPr lang="en-US" altLang="zh-CN" sz="2000" dirty="0">
                <a:ea typeface="宋体" panose="02010600030101010101" pitchFamily="2" charset="-122"/>
              </a:rPr>
              <a:t>			if (sum&gt;1000.0)  break </a:t>
            </a:r>
            <a:r>
              <a:rPr lang="en-US" altLang="zh-CN" sz="2000" dirty="0" err="1">
                <a:ea typeface="宋体" panose="02010600030101010101" pitchFamily="2" charset="-122"/>
              </a:rPr>
              <a:t>outerloop</a:t>
            </a:r>
            <a:r>
              <a:rPr lang="en-US" altLang="zh-CN" sz="2000" dirty="0">
                <a:ea typeface="宋体" panose="02010600030101010101" pitchFamily="2" charset="-122"/>
              </a:rPr>
              <a:t>;}</a:t>
            </a:r>
            <a:endParaRPr lang="en-US" altLang="zh-CN" sz="2000"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442530"/>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迭代语句</a:t>
            </a:r>
            <a:r>
              <a:rPr lang="en-US" altLang="zh-CN" sz="2800" b="1" dirty="0">
                <a:solidFill>
                  <a:prstClr val="black">
                    <a:lumMod val="65000"/>
                    <a:lumOff val="35000"/>
                  </a:prstClr>
                </a:solidFill>
                <a:ea typeface="微软雅黑" panose="020B0503020204020204" charset="-122"/>
              </a:rPr>
              <a:t>——</a:t>
            </a:r>
            <a:r>
              <a:rPr lang="zh-CN" altLang="en-US" sz="2800" b="1" dirty="0">
                <a:solidFill>
                  <a:prstClr val="black">
                    <a:lumMod val="65000"/>
                    <a:lumOff val="35000"/>
                  </a:prstClr>
                </a:solidFill>
                <a:ea typeface="微软雅黑" panose="020B0503020204020204" charset="-122"/>
              </a:rPr>
              <a:t>循环控制机制</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4044079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527180"/>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rPr>
              <a:t>控制结构</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8" name="文本框 8">
            <a:extLst>
              <a:ext uri="{FF2B5EF4-FFF2-40B4-BE49-F238E27FC236}">
                <a16:creationId xmlns:a16="http://schemas.microsoft.com/office/drawing/2014/main" id="{379BB235-77DD-2649-AAFD-5AC9EB118D81}"/>
              </a:ext>
            </a:extLst>
          </p:cNvPr>
          <p:cNvSpPr txBox="1"/>
          <p:nvPr/>
        </p:nvSpPr>
        <p:spPr>
          <a:xfrm>
            <a:off x="657103" y="1203161"/>
            <a:ext cx="11039475" cy="2840393"/>
          </a:xfrm>
          <a:prstGeom prst="rect">
            <a:avLst/>
          </a:prstGeom>
          <a:noFill/>
        </p:spPr>
        <p:txBody>
          <a:bodyPr wrap="square" rtlCol="0">
            <a:spAutoFit/>
          </a:bodyPr>
          <a:lstStyle/>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控制结构</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控制结构由一个控制语句以及那些受该语句控制的语句构成</a:t>
            </a:r>
          </a:p>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设计控制结构时要考虑的问题</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除了选择语句和逻辑控制的循环语句之外，还应该有哪些控制语句？</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控制结构应该具有多个入口吗？</a:t>
            </a:r>
          </a:p>
        </p:txBody>
      </p:sp>
    </p:spTree>
    <p:extLst>
      <p:ext uri="{BB962C8B-B14F-4D97-AF65-F5344CB8AC3E}">
        <p14:creationId xmlns:p14="http://schemas.microsoft.com/office/powerpoint/2010/main" val="121710743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11576"/>
            <a:ext cx="11605083" cy="5319598"/>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用一个数据结构中元素的顺序和个数来控制迭代</a:t>
            </a:r>
          </a:p>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控制机制相当于调用一个函数</a:t>
            </a:r>
            <a:r>
              <a:rPr lang="en-US" altLang="zh-CN" sz="2400" dirty="0">
                <a:latin typeface="+mn-ea"/>
                <a:cs typeface="Microsoft Sans Serif" panose="020B0604020202020204" pitchFamily="34" charset="0"/>
              </a:rPr>
              <a:t>iterator</a:t>
            </a:r>
            <a:r>
              <a:rPr lang="zh-CN" altLang="en-US" sz="2400" dirty="0">
                <a:latin typeface="+mn-ea"/>
                <a:cs typeface="Microsoft Sans Serif" panose="020B0604020202020204" pitchFamily="34" charset="0"/>
              </a:rPr>
              <a:t>，该函数按特定的顺序返回下一个元素。如果存在下一个元素，则继续循环，否则结束循环。</a:t>
            </a:r>
          </a:p>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例如：</a:t>
            </a:r>
          </a:p>
          <a:p>
            <a:pPr lvl="1">
              <a:lnSpc>
                <a:spcPct val="80000"/>
              </a:lnSpc>
            </a:pPr>
            <a:r>
              <a:rPr lang="en-US" altLang="zh-CN" sz="2400" b="1" dirty="0">
                <a:ea typeface="宋体" panose="02010600030101010101" pitchFamily="2" charset="-122"/>
              </a:rPr>
              <a:t>	C</a:t>
            </a:r>
            <a:r>
              <a:rPr lang="zh-CN" altLang="en-US" sz="2400" b="1" dirty="0">
                <a:ea typeface="宋体" panose="02010600030101010101" pitchFamily="2" charset="-122"/>
              </a:rPr>
              <a:t>语言的</a:t>
            </a:r>
            <a:r>
              <a:rPr lang="en-US" altLang="zh-CN" sz="2400" b="1" dirty="0">
                <a:ea typeface="宋体" panose="02010600030101010101" pitchFamily="2" charset="-122"/>
              </a:rPr>
              <a:t>for</a:t>
            </a:r>
            <a:r>
              <a:rPr lang="zh-CN" altLang="en-US" sz="2400" b="1" dirty="0">
                <a:ea typeface="宋体" panose="02010600030101010101" pitchFamily="2" charset="-122"/>
              </a:rPr>
              <a:t>语句可以用来构造用户定义的迭代算子</a:t>
            </a:r>
          </a:p>
          <a:p>
            <a:pPr lvl="1">
              <a:lnSpc>
                <a:spcPct val="80000"/>
              </a:lnSpc>
            </a:pPr>
            <a:r>
              <a:rPr lang="zh-CN" altLang="en-US" sz="2400" b="1" dirty="0">
                <a:ea typeface="宋体" panose="02010600030101010101" pitchFamily="2" charset="-122"/>
              </a:rPr>
              <a:t>		 </a:t>
            </a:r>
            <a:r>
              <a:rPr lang="en-US" altLang="zh-CN" sz="2400" b="1" dirty="0">
                <a:latin typeface="Courier New" panose="02070309020205020404" pitchFamily="49" charset="0"/>
                <a:ea typeface="宋体" panose="02010600030101010101" pitchFamily="2" charset="-122"/>
              </a:rPr>
              <a:t>for (p=root; p!=NULL; traverse(p)){ </a:t>
            </a:r>
          </a:p>
          <a:p>
            <a:pPr>
              <a:lnSpc>
                <a:spcPct val="80000"/>
              </a:lnSpc>
            </a:pPr>
            <a:r>
              <a:rPr lang="en-US" altLang="zh-CN" sz="2800" b="1" dirty="0">
                <a:latin typeface="Courier New" panose="02070309020205020404" pitchFamily="49" charset="0"/>
                <a:ea typeface="宋体" panose="02010600030101010101" pitchFamily="2" charset="-122"/>
              </a:rPr>
              <a:t> 	   	}</a:t>
            </a:r>
          </a:p>
          <a:p>
            <a:pPr>
              <a:lnSpc>
                <a:spcPct val="80000"/>
              </a:lnSpc>
            </a:pPr>
            <a:endParaRPr lang="en-US" altLang="zh-CN" sz="2800" b="1" dirty="0">
              <a:latin typeface="Courier New" panose="02070309020205020404" pitchFamily="49" charset="0"/>
              <a:ea typeface="宋体" panose="02010600030101010101" pitchFamily="2" charset="-122"/>
            </a:endParaRPr>
          </a:p>
          <a:p>
            <a:pPr>
              <a:lnSpc>
                <a:spcPct val="80000"/>
              </a:lnSpc>
            </a:pPr>
            <a:r>
              <a:rPr lang="en-US" altLang="zh-CN" sz="2800" b="1" dirty="0">
                <a:latin typeface="Courier New" panose="02070309020205020404" pitchFamily="49" charset="0"/>
                <a:ea typeface="宋体" panose="02010600030101010101" pitchFamily="2" charset="-122"/>
              </a:rPr>
              <a:t>	Python:</a:t>
            </a:r>
          </a:p>
          <a:p>
            <a:pPr>
              <a:lnSpc>
                <a:spcPct val="80000"/>
              </a:lnSpc>
            </a:pPr>
            <a:r>
              <a:rPr lang="en-US" altLang="zh-CN" sz="2800" b="1" dirty="0">
                <a:latin typeface="Courier New" panose="02070309020205020404" pitchFamily="49" charset="0"/>
                <a:ea typeface="宋体" panose="02010600030101010101" pitchFamily="2" charset="-122"/>
              </a:rPr>
              <a:t> 		for count in range [0,9,2]</a:t>
            </a:r>
            <a:endParaRPr lang="en-US" altLang="zh-CN" sz="2800" b="1" dirty="0">
              <a:ea typeface="宋体" panose="02010600030101010101" pitchFamily="2" charset="-122"/>
            </a:endParaRPr>
          </a:p>
          <a:p>
            <a:pPr lvl="1">
              <a:lnSpc>
                <a:spcPct val="80000"/>
              </a:lnSpc>
            </a:pPr>
            <a:r>
              <a:rPr lang="en-US" altLang="zh-CN" sz="2400" b="1" dirty="0">
                <a:ea typeface="宋体" panose="02010600030101010101" pitchFamily="2" charset="-122"/>
              </a:rPr>
              <a:t>		</a:t>
            </a:r>
            <a:endParaRPr lang="en-US" altLang="zh-CN" b="1"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基于数据结构的迭代</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19487691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11576"/>
            <a:ext cx="11605083" cy="5084469"/>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en-US" altLang="zh-CN" sz="2400" dirty="0">
                <a:latin typeface="+mn-ea"/>
                <a:cs typeface="Microsoft Sans Serif" panose="020B0604020202020204" pitchFamily="34" charset="0"/>
              </a:rPr>
              <a:t>C#</a:t>
            </a:r>
            <a:r>
              <a:rPr lang="zh-CN" altLang="en-US" sz="2400" dirty="0">
                <a:latin typeface="+mn-ea"/>
                <a:cs typeface="Microsoft Sans Serif" panose="020B0604020202020204" pitchFamily="34" charset="0"/>
              </a:rPr>
              <a:t>中的 </a:t>
            </a:r>
            <a:r>
              <a:rPr lang="en-US" altLang="zh-CN" sz="2400" dirty="0">
                <a:latin typeface="+mn-ea"/>
                <a:cs typeface="Microsoft Sans Serif" panose="020B0604020202020204" pitchFamily="34" charset="0"/>
              </a:rPr>
              <a:t>foreach </a:t>
            </a:r>
            <a:r>
              <a:rPr lang="zh-CN" altLang="en-US" sz="2400" dirty="0">
                <a:latin typeface="+mn-ea"/>
                <a:cs typeface="Microsoft Sans Serif" panose="020B0604020202020204" pitchFamily="34" charset="0"/>
              </a:rPr>
              <a:t>语句在数组以及其他集合中的元素上进行迭代</a:t>
            </a:r>
          </a:p>
          <a:p>
            <a:r>
              <a:rPr lang="en-US" altLang="zh-CN" sz="2400" b="1" dirty="0">
                <a:latin typeface="Courier New" panose="02070309020205020404" pitchFamily="49" charset="0"/>
                <a:ea typeface="宋体" panose="02010600030101010101" pitchFamily="2" charset="-122"/>
                <a:cs typeface="Courier New" panose="02070309020205020404" pitchFamily="49" charset="0"/>
              </a:rPr>
              <a:t>Strings[] =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strList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 {“Bob”, “Carol”, “Ted”};</a:t>
            </a:r>
          </a:p>
          <a:p>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foreach</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(Strings name in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strList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a:t>
            </a:r>
          </a:p>
          <a:p>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Console.WriteLine</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(“Name: {0}”, name);</a:t>
            </a:r>
          </a:p>
          <a:p>
            <a:pPr marL="342900" lvl="1" indent="-342900">
              <a:lnSpc>
                <a:spcPct val="200000"/>
              </a:lnSpc>
              <a:spcBef>
                <a:spcPts val="750"/>
              </a:spcBef>
              <a:buClr>
                <a:srgbClr val="8B0012"/>
              </a:buClr>
              <a:buFont typeface="Wingdings" pitchFamily="2" charset="2"/>
              <a:buChar char="§"/>
            </a:pPr>
            <a:r>
              <a:rPr lang="en-US" altLang="zh-CN" sz="2400" dirty="0">
                <a:latin typeface="+mn-ea"/>
                <a:cs typeface="Microsoft Sans Serif" panose="020B0604020202020204" pitchFamily="34" charset="0"/>
              </a:rPr>
              <a:t>Ada</a:t>
            </a:r>
          </a:p>
          <a:p>
            <a:pPr marL="342900" lvl="2">
              <a:spcBef>
                <a:spcPts val="750"/>
              </a:spcBef>
            </a:pPr>
            <a:r>
              <a:rPr lang="en-US" altLang="zh-CN" sz="2000" b="1" dirty="0">
                <a:ea typeface="宋体" panose="02010600030101010101" pitchFamily="2" charset="-122"/>
              </a:rPr>
              <a:t>Subtype </a:t>
            </a:r>
            <a:r>
              <a:rPr lang="en-US" altLang="zh-CN" sz="2000" b="1" dirty="0" err="1">
                <a:ea typeface="宋体" panose="02010600030101010101" pitchFamily="2" charset="-122"/>
              </a:rPr>
              <a:t>MyRange</a:t>
            </a:r>
            <a:r>
              <a:rPr lang="en-US" altLang="zh-CN" sz="2000" b="1" dirty="0">
                <a:ea typeface="宋体" panose="02010600030101010101" pitchFamily="2" charset="-122"/>
              </a:rPr>
              <a:t> is Integer range 0..99;</a:t>
            </a:r>
          </a:p>
          <a:p>
            <a:pPr marL="342900" lvl="2">
              <a:spcBef>
                <a:spcPts val="750"/>
              </a:spcBef>
            </a:pPr>
            <a:r>
              <a:rPr lang="en-US" altLang="zh-CN" sz="2000" b="1" dirty="0" err="1">
                <a:ea typeface="宋体" panose="02010600030101010101" pitchFamily="2" charset="-122"/>
              </a:rPr>
              <a:t>MyArray</a:t>
            </a:r>
            <a:r>
              <a:rPr lang="en-US" altLang="zh-CN" sz="2000" b="1" dirty="0">
                <a:ea typeface="宋体" panose="02010600030101010101" pitchFamily="2" charset="-122"/>
              </a:rPr>
              <a:t>: array (</a:t>
            </a:r>
            <a:r>
              <a:rPr lang="en-US" altLang="zh-CN" sz="2000" b="1" dirty="0" err="1">
                <a:ea typeface="宋体" panose="02010600030101010101" pitchFamily="2" charset="-122"/>
              </a:rPr>
              <a:t>MyRange</a:t>
            </a:r>
            <a:r>
              <a:rPr lang="en-US" altLang="zh-CN" sz="2000" b="1" dirty="0">
                <a:ea typeface="宋体" panose="02010600030101010101" pitchFamily="2" charset="-122"/>
              </a:rPr>
              <a:t>) of Integer;</a:t>
            </a:r>
          </a:p>
          <a:p>
            <a:pPr marL="342900" lvl="2">
              <a:spcBef>
                <a:spcPts val="750"/>
              </a:spcBef>
            </a:pPr>
            <a:r>
              <a:rPr lang="en-US" altLang="zh-CN" sz="2000" b="1" dirty="0">
                <a:ea typeface="宋体" panose="02010600030101010101" pitchFamily="2" charset="-122"/>
              </a:rPr>
              <a:t>for Index in </a:t>
            </a:r>
            <a:r>
              <a:rPr lang="en-US" altLang="zh-CN" sz="2000" b="1" dirty="0" err="1">
                <a:ea typeface="宋体" panose="02010600030101010101" pitchFamily="2" charset="-122"/>
              </a:rPr>
              <a:t>MyRange</a:t>
            </a:r>
            <a:r>
              <a:rPr lang="en-US" altLang="zh-CN" sz="2000" b="1" dirty="0">
                <a:ea typeface="宋体" panose="02010600030101010101" pitchFamily="2" charset="-122"/>
              </a:rPr>
              <a:t> loop</a:t>
            </a:r>
          </a:p>
          <a:p>
            <a:pPr marL="342900" lvl="2">
              <a:spcBef>
                <a:spcPts val="750"/>
              </a:spcBef>
            </a:pPr>
            <a:r>
              <a:rPr lang="en-US" altLang="zh-CN" sz="2000" b="1" dirty="0">
                <a:ea typeface="宋体" panose="02010600030101010101" pitchFamily="2" charset="-122"/>
              </a:rPr>
              <a:t>	…</a:t>
            </a:r>
          </a:p>
          <a:p>
            <a:pPr marL="342900" lvl="2">
              <a:spcBef>
                <a:spcPts val="750"/>
              </a:spcBef>
            </a:pPr>
            <a:r>
              <a:rPr lang="en-US" altLang="zh-CN" sz="2000" b="1" dirty="0">
                <a:ea typeface="宋体" panose="02010600030101010101" pitchFamily="2" charset="-122"/>
              </a:rPr>
              <a:t>End loop</a:t>
            </a:r>
            <a:endParaRPr lang="zh-CN" altLang="en-US" sz="2000" b="1" dirty="0">
              <a:ea typeface="宋体" panose="02010600030101010101" pitchFamily="2" charset="-122"/>
            </a:endParaRPr>
          </a:p>
          <a:p>
            <a:pPr marL="171450" lvl="1">
              <a:lnSpc>
                <a:spcPct val="80000"/>
              </a:lnSpc>
            </a:pPr>
            <a:r>
              <a:rPr lang="en-US" altLang="zh-CN" sz="2000" b="1" dirty="0">
                <a:ea typeface="宋体" panose="02010600030101010101" pitchFamily="2" charset="-122"/>
              </a:rPr>
              <a:t>		</a:t>
            </a:r>
            <a:endParaRPr lang="en-US" altLang="zh-CN" b="1"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基于数据结构的迭代</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07866497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11576"/>
            <a:ext cx="11605083" cy="719556"/>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en-US" altLang="zh-CN" sz="2400" dirty="0">
                <a:latin typeface="+mn-ea"/>
                <a:cs typeface="Microsoft Sans Serif" panose="020B0604020202020204" pitchFamily="34" charset="0"/>
              </a:rPr>
              <a:t>Go</a:t>
            </a:r>
            <a:r>
              <a:rPr lang="zh-CN" altLang="en-US" sz="2400" dirty="0">
                <a:latin typeface="+mn-ea"/>
                <a:cs typeface="Microsoft Sans Serif" panose="020B0604020202020204" pitchFamily="34" charset="0"/>
              </a:rPr>
              <a:t>中的 </a:t>
            </a:r>
            <a:r>
              <a:rPr lang="en-US" altLang="zh-CN" sz="2400" dirty="0">
                <a:latin typeface="+mn-ea"/>
                <a:cs typeface="Microsoft Sans Serif" panose="020B0604020202020204" pitchFamily="34" charset="0"/>
              </a:rPr>
              <a:t>for</a:t>
            </a:r>
            <a:r>
              <a:rPr lang="zh-CN" altLang="en-US" sz="2400" dirty="0">
                <a:latin typeface="+mn-ea"/>
                <a:cs typeface="Microsoft Sans Serif" panose="020B0604020202020204" pitchFamily="34" charset="0"/>
              </a:rPr>
              <a:t> </a:t>
            </a:r>
            <a:r>
              <a:rPr lang="en-US" altLang="zh-CN" sz="2400" dirty="0">
                <a:latin typeface="+mn-ea"/>
                <a:cs typeface="Microsoft Sans Serif" panose="020B0604020202020204" pitchFamily="34" charset="0"/>
              </a:rPr>
              <a:t>range</a:t>
            </a:r>
            <a:r>
              <a:rPr lang="zh-CN" altLang="en-US" sz="2400" dirty="0">
                <a:latin typeface="+mn-ea"/>
                <a:cs typeface="Microsoft Sans Serif" panose="020B0604020202020204" pitchFamily="34" charset="0"/>
              </a:rPr>
              <a:t> 语句</a:t>
            </a:r>
            <a:r>
              <a:rPr lang="en-US" altLang="zh-CN" sz="2000" b="1" dirty="0">
                <a:ea typeface="宋体" panose="02010600030101010101" pitchFamily="2" charset="-122"/>
              </a:rPr>
              <a:t>		</a:t>
            </a:r>
            <a:endParaRPr lang="en-US" altLang="zh-CN" b="1"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基于数据结构的迭代</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405170933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DA5DCF-4954-D14E-A99E-736A99E58893}"/>
              </a:ext>
            </a:extLst>
          </p:cNvPr>
          <p:cNvSpPr/>
          <p:nvPr/>
        </p:nvSpPr>
        <p:spPr>
          <a:xfrm>
            <a:off x="534649" y="28069"/>
            <a:ext cx="11122701" cy="6801862"/>
          </a:xfrm>
          <a:prstGeom prst="rect">
            <a:avLst/>
          </a:prstGeom>
        </p:spPr>
        <p:txBody>
          <a:bodyPr wrap="square">
            <a:spAutoFit/>
          </a:bodyPr>
          <a:lstStyle/>
          <a:p>
            <a:pPr>
              <a:defRPr/>
            </a:pPr>
            <a:r>
              <a:rPr lang="en-US" altLang="zh-CN" dirty="0"/>
              <a:t>package main// Dup2 prints the count and text of lines that appear more than once in the input.  It reads from stdin or from a list of named files.						//page11</a:t>
            </a:r>
            <a:endParaRPr lang="zh-CN" altLang="zh-CN" dirty="0"/>
          </a:p>
          <a:p>
            <a:pPr>
              <a:buFont typeface="Arial" charset="0"/>
              <a:buChar char="•"/>
              <a:defRPr/>
            </a:pPr>
            <a:r>
              <a:rPr lang="en-US" altLang="zh-CN" sz="2000" dirty="0" err="1"/>
              <a:t>func</a:t>
            </a:r>
            <a:r>
              <a:rPr lang="en-US" altLang="zh-CN" sz="2000" dirty="0"/>
              <a:t> main() {</a:t>
            </a:r>
            <a:endParaRPr lang="zh-CN" altLang="zh-CN" sz="2000" dirty="0"/>
          </a:p>
          <a:p>
            <a:pPr>
              <a:buFont typeface="Arial" charset="0"/>
              <a:buChar char="•"/>
              <a:defRPr/>
            </a:pPr>
            <a:r>
              <a:rPr lang="en-US" altLang="zh-CN" sz="2000" dirty="0"/>
              <a:t>        </a:t>
            </a:r>
            <a:r>
              <a:rPr lang="en-US" altLang="zh-CN" sz="2000" b="1" dirty="0">
                <a:solidFill>
                  <a:srgbClr val="FF0000"/>
                </a:solidFill>
              </a:rPr>
              <a:t>counts </a:t>
            </a:r>
            <a:r>
              <a:rPr lang="en-US" altLang="zh-CN" sz="2000" dirty="0"/>
              <a:t>:= make(</a:t>
            </a:r>
            <a:r>
              <a:rPr lang="en-US" altLang="zh-CN" sz="2000" b="1" dirty="0">
                <a:solidFill>
                  <a:srgbClr val="FF0000"/>
                </a:solidFill>
              </a:rPr>
              <a:t>map</a:t>
            </a:r>
            <a:r>
              <a:rPr lang="en-US" altLang="zh-CN" sz="2000" dirty="0"/>
              <a:t>[string]int)</a:t>
            </a:r>
            <a:endParaRPr lang="zh-CN" altLang="zh-CN" sz="2000" dirty="0"/>
          </a:p>
          <a:p>
            <a:pPr>
              <a:buFont typeface="Arial" charset="0"/>
              <a:buChar char="•"/>
              <a:defRPr/>
            </a:pPr>
            <a:r>
              <a:rPr lang="en-US" altLang="zh-CN" sz="2000" dirty="0"/>
              <a:t>        </a:t>
            </a:r>
            <a:r>
              <a:rPr lang="en-US" altLang="zh-CN" sz="2000" b="1" dirty="0">
                <a:solidFill>
                  <a:srgbClr val="FF0000"/>
                </a:solidFill>
              </a:rPr>
              <a:t>files </a:t>
            </a:r>
            <a:r>
              <a:rPr lang="en-US" altLang="zh-CN" sz="2000" dirty="0"/>
              <a:t>:= os.Args[1:]</a:t>
            </a:r>
            <a:endParaRPr lang="zh-CN" altLang="zh-CN" sz="2000" dirty="0"/>
          </a:p>
          <a:p>
            <a:pPr>
              <a:buFont typeface="Arial" charset="0"/>
              <a:buChar char="•"/>
              <a:defRPr/>
            </a:pPr>
            <a:r>
              <a:rPr lang="en-US" altLang="zh-CN" sz="2000" dirty="0"/>
              <a:t>        if </a:t>
            </a:r>
            <a:r>
              <a:rPr lang="en-US" altLang="zh-CN" sz="2000" dirty="0" err="1"/>
              <a:t>len</a:t>
            </a:r>
            <a:r>
              <a:rPr lang="en-US" altLang="zh-CN" sz="2000" dirty="0"/>
              <a:t>(files) == 0 {</a:t>
            </a:r>
            <a:endParaRPr lang="zh-CN" altLang="zh-CN" sz="2000" dirty="0"/>
          </a:p>
          <a:p>
            <a:pPr>
              <a:buFont typeface="Arial" charset="0"/>
              <a:buChar char="•"/>
              <a:defRPr/>
            </a:pPr>
            <a:r>
              <a:rPr lang="en-US" altLang="zh-CN" sz="2000" dirty="0"/>
              <a:t>                </a:t>
            </a:r>
            <a:r>
              <a:rPr lang="en-US" altLang="zh-CN" sz="2000" dirty="0" err="1"/>
              <a:t>countLines</a:t>
            </a:r>
            <a:r>
              <a:rPr lang="en-US" altLang="zh-CN" sz="2000" dirty="0"/>
              <a:t>(</a:t>
            </a:r>
            <a:r>
              <a:rPr lang="en-US" altLang="zh-CN" sz="2000" dirty="0" err="1"/>
              <a:t>os.Stdin</a:t>
            </a:r>
            <a:r>
              <a:rPr lang="en-US" altLang="zh-CN" sz="2000" dirty="0"/>
              <a:t>, </a:t>
            </a:r>
            <a:r>
              <a:rPr lang="en-US" altLang="zh-CN" sz="2000" b="1" dirty="0">
                <a:solidFill>
                  <a:srgbClr val="002060"/>
                </a:solidFill>
              </a:rPr>
              <a:t>counts</a:t>
            </a:r>
            <a:r>
              <a:rPr lang="en-US" altLang="zh-CN" sz="2000" dirty="0"/>
              <a:t>)</a:t>
            </a:r>
            <a:endParaRPr lang="zh-CN" altLang="zh-CN" sz="2000" dirty="0"/>
          </a:p>
          <a:p>
            <a:pPr>
              <a:buFont typeface="Arial" charset="0"/>
              <a:buChar char="•"/>
              <a:defRPr/>
            </a:pPr>
            <a:r>
              <a:rPr lang="en-US" altLang="zh-CN" sz="2000" dirty="0"/>
              <a:t>        } else {</a:t>
            </a:r>
            <a:endParaRPr lang="zh-CN" altLang="zh-CN" sz="2000" dirty="0"/>
          </a:p>
          <a:p>
            <a:pPr>
              <a:buFont typeface="Arial" charset="0"/>
              <a:buChar char="•"/>
              <a:defRPr/>
            </a:pPr>
            <a:r>
              <a:rPr lang="en-US" altLang="zh-CN" sz="2000" dirty="0"/>
              <a:t>                </a:t>
            </a:r>
            <a:r>
              <a:rPr lang="en-US" altLang="zh-CN" sz="2000" b="1" dirty="0">
                <a:solidFill>
                  <a:srgbClr val="FF0000"/>
                </a:solidFill>
              </a:rPr>
              <a:t>for _, arg := range files {				</a:t>
            </a:r>
            <a:r>
              <a:rPr lang="en-US" altLang="zh-CN" sz="2000" dirty="0"/>
              <a:t>//iterates over the slice</a:t>
            </a:r>
            <a:endParaRPr lang="zh-CN" altLang="zh-CN" sz="2000" dirty="0"/>
          </a:p>
          <a:p>
            <a:pPr>
              <a:buFont typeface="Arial" charset="0"/>
              <a:buChar char="•"/>
              <a:defRPr/>
            </a:pPr>
            <a:r>
              <a:rPr lang="en-US" altLang="zh-CN" sz="2000" dirty="0"/>
              <a:t>                        f, </a:t>
            </a:r>
            <a:r>
              <a:rPr lang="en-US" altLang="zh-CN" sz="2000" b="1" dirty="0"/>
              <a:t>err</a:t>
            </a:r>
            <a:r>
              <a:rPr lang="en-US" altLang="zh-CN" sz="2000" dirty="0"/>
              <a:t> := </a:t>
            </a:r>
            <a:r>
              <a:rPr lang="en-US" altLang="zh-CN" sz="2000" dirty="0" err="1"/>
              <a:t>os.Open</a:t>
            </a:r>
            <a:r>
              <a:rPr lang="en-US" altLang="zh-CN" sz="2000" dirty="0"/>
              <a:t>(arg)</a:t>
            </a:r>
            <a:endParaRPr lang="zh-CN" altLang="zh-CN" sz="2000" dirty="0"/>
          </a:p>
          <a:p>
            <a:pPr>
              <a:buFont typeface="Arial" charset="0"/>
              <a:buChar char="•"/>
              <a:defRPr/>
            </a:pPr>
            <a:r>
              <a:rPr lang="en-US" altLang="zh-CN" sz="2000" dirty="0"/>
              <a:t>                        if err != nil {</a:t>
            </a:r>
            <a:endParaRPr lang="zh-CN" altLang="zh-CN" sz="2000" dirty="0"/>
          </a:p>
          <a:p>
            <a:pPr>
              <a:buFont typeface="Arial" charset="0"/>
              <a:buChar char="•"/>
              <a:defRPr/>
            </a:pPr>
            <a:r>
              <a:rPr lang="en-US" altLang="zh-CN" sz="2000" dirty="0"/>
              <a:t>                                </a:t>
            </a:r>
            <a:r>
              <a:rPr lang="en-US" altLang="zh-CN" sz="2000" dirty="0" err="1"/>
              <a:t>fmt.Fprintf</a:t>
            </a:r>
            <a:r>
              <a:rPr lang="en-US" altLang="zh-CN" sz="2000" dirty="0"/>
              <a:t>(</a:t>
            </a:r>
            <a:r>
              <a:rPr lang="en-US" altLang="zh-CN" sz="2000" dirty="0" err="1"/>
              <a:t>os.Stderr</a:t>
            </a:r>
            <a:r>
              <a:rPr lang="en-US" altLang="zh-CN" sz="2000" dirty="0"/>
              <a:t>, "dup2:  %v\n", err)</a:t>
            </a:r>
            <a:endParaRPr lang="zh-CN" altLang="zh-CN" sz="2000" dirty="0"/>
          </a:p>
          <a:p>
            <a:pPr>
              <a:buFont typeface="Arial" charset="0"/>
              <a:buChar char="•"/>
              <a:defRPr/>
            </a:pPr>
            <a:r>
              <a:rPr lang="en-US" altLang="zh-CN" sz="2000" dirty="0"/>
              <a:t>                                </a:t>
            </a:r>
            <a:r>
              <a:rPr lang="en-US" altLang="zh-CN" sz="2000" dirty="0">
                <a:solidFill>
                  <a:srgbClr val="FF0000"/>
                </a:solidFill>
              </a:rPr>
              <a:t>continue</a:t>
            </a:r>
            <a:endParaRPr lang="zh-CN" altLang="zh-CN" sz="2000" dirty="0">
              <a:solidFill>
                <a:srgbClr val="FF0000"/>
              </a:solidFill>
            </a:endParaRPr>
          </a:p>
          <a:p>
            <a:pPr>
              <a:buFont typeface="Arial" charset="0"/>
              <a:buChar char="•"/>
              <a:defRPr/>
            </a:pPr>
            <a:r>
              <a:rPr lang="en-US" altLang="zh-CN" sz="2000" dirty="0"/>
              <a:t>                        }</a:t>
            </a:r>
            <a:endParaRPr lang="zh-CN" altLang="zh-CN" sz="2000" dirty="0"/>
          </a:p>
          <a:p>
            <a:pPr>
              <a:buFont typeface="Arial" charset="0"/>
              <a:buChar char="•"/>
              <a:defRPr/>
            </a:pPr>
            <a:r>
              <a:rPr lang="en-US" altLang="zh-CN" sz="2000" dirty="0"/>
              <a:t>                        </a:t>
            </a:r>
            <a:r>
              <a:rPr lang="en-US" altLang="zh-CN" sz="2000" dirty="0" err="1"/>
              <a:t>countLines</a:t>
            </a:r>
            <a:r>
              <a:rPr lang="en-US" altLang="zh-CN" sz="2000" dirty="0"/>
              <a:t>(f, </a:t>
            </a:r>
            <a:r>
              <a:rPr lang="en-US" altLang="zh-CN" sz="2000" b="1" dirty="0">
                <a:solidFill>
                  <a:srgbClr val="002060"/>
                </a:solidFill>
              </a:rPr>
              <a:t>counts</a:t>
            </a:r>
            <a:r>
              <a:rPr lang="en-US" altLang="zh-CN" sz="2000" dirty="0"/>
              <a:t>)</a:t>
            </a:r>
            <a:endParaRPr lang="zh-CN" altLang="zh-CN" sz="2000" dirty="0"/>
          </a:p>
          <a:p>
            <a:pPr>
              <a:buFont typeface="Arial" charset="0"/>
              <a:buChar char="•"/>
              <a:defRPr/>
            </a:pPr>
            <a:r>
              <a:rPr lang="en-US" altLang="zh-CN" sz="2000" dirty="0"/>
              <a:t>	              </a:t>
            </a:r>
            <a:r>
              <a:rPr lang="en-US" altLang="zh-CN" sz="2000" dirty="0" err="1"/>
              <a:t>f.Close</a:t>
            </a:r>
            <a:r>
              <a:rPr lang="en-US" altLang="zh-CN" sz="2000" dirty="0"/>
              <a:t>()</a:t>
            </a:r>
            <a:endParaRPr lang="zh-CN" altLang="zh-CN" sz="2000" dirty="0"/>
          </a:p>
          <a:p>
            <a:pPr>
              <a:buFont typeface="Arial" charset="0"/>
              <a:buChar char="•"/>
              <a:defRPr/>
            </a:pPr>
            <a:r>
              <a:rPr lang="en-US" altLang="zh-CN" sz="2000" dirty="0"/>
              <a:t>                }</a:t>
            </a:r>
            <a:endParaRPr lang="zh-CN" altLang="zh-CN" sz="2000" dirty="0"/>
          </a:p>
          <a:p>
            <a:pPr>
              <a:buFont typeface="Arial" charset="0"/>
              <a:buChar char="•"/>
              <a:defRPr/>
            </a:pPr>
            <a:r>
              <a:rPr lang="en-US" altLang="zh-CN" sz="2000" dirty="0"/>
              <a:t>        }</a:t>
            </a:r>
            <a:endParaRPr lang="zh-CN" altLang="zh-CN" sz="2000" dirty="0"/>
          </a:p>
          <a:p>
            <a:pPr>
              <a:buFont typeface="Arial" charset="0"/>
              <a:buChar char="•"/>
              <a:defRPr/>
            </a:pPr>
            <a:r>
              <a:rPr lang="en-US" altLang="zh-CN" sz="2000" dirty="0"/>
              <a:t>        </a:t>
            </a:r>
            <a:r>
              <a:rPr lang="en-US" altLang="zh-CN" sz="2000" b="1" dirty="0">
                <a:solidFill>
                  <a:srgbClr val="FF0000"/>
                </a:solidFill>
              </a:rPr>
              <a:t>for line, n := range counts </a:t>
            </a:r>
            <a:r>
              <a:rPr lang="en-US" altLang="zh-CN" sz="2000" dirty="0"/>
              <a:t>{				 //iterates over the map</a:t>
            </a:r>
            <a:endParaRPr lang="zh-CN" altLang="zh-CN" sz="2000" dirty="0"/>
          </a:p>
          <a:p>
            <a:pPr>
              <a:buFont typeface="Arial" charset="0"/>
              <a:buChar char="•"/>
              <a:defRPr/>
            </a:pPr>
            <a:r>
              <a:rPr lang="en-US" altLang="zh-CN" sz="2000" dirty="0"/>
              <a:t>                if n &gt; 1 {</a:t>
            </a:r>
            <a:endParaRPr lang="zh-CN" altLang="zh-CN" sz="2000" dirty="0"/>
          </a:p>
          <a:p>
            <a:pPr>
              <a:buFont typeface="Arial" charset="0"/>
              <a:buChar char="•"/>
              <a:defRPr/>
            </a:pPr>
            <a:r>
              <a:rPr lang="en-US" altLang="zh-CN" sz="2000" dirty="0"/>
              <a:t>                        </a:t>
            </a:r>
            <a:r>
              <a:rPr lang="en-US" altLang="zh-CN" sz="2000" dirty="0" err="1"/>
              <a:t>fmt.Printf</a:t>
            </a:r>
            <a:r>
              <a:rPr lang="en-US" altLang="zh-CN" sz="2000" dirty="0"/>
              <a:t>("%d\</a:t>
            </a:r>
            <a:r>
              <a:rPr lang="en-US" altLang="zh-CN" sz="2000" dirty="0" err="1"/>
              <a:t>t%s</a:t>
            </a:r>
            <a:r>
              <a:rPr lang="en-US" altLang="zh-CN" sz="2000" dirty="0"/>
              <a:t>\n", n, line)</a:t>
            </a:r>
            <a:endParaRPr lang="zh-CN" altLang="zh-CN" sz="2000" dirty="0"/>
          </a:p>
          <a:p>
            <a:pPr>
              <a:buFont typeface="Arial" charset="0"/>
              <a:buChar char="•"/>
              <a:defRPr/>
            </a:pPr>
            <a:r>
              <a:rPr lang="en-US" altLang="zh-CN" sz="2000" dirty="0"/>
              <a:t>                } } }</a:t>
            </a:r>
            <a:endParaRPr lang="zh-CN" altLang="zh-CN" sz="2000" dirty="0"/>
          </a:p>
        </p:txBody>
      </p:sp>
    </p:spTree>
    <p:extLst>
      <p:ext uri="{BB962C8B-B14F-4D97-AF65-F5344CB8AC3E}">
        <p14:creationId xmlns:p14="http://schemas.microsoft.com/office/powerpoint/2010/main" val="49843306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DA5DCF-4954-D14E-A99E-736A99E58893}"/>
              </a:ext>
            </a:extLst>
          </p:cNvPr>
          <p:cNvSpPr/>
          <p:nvPr/>
        </p:nvSpPr>
        <p:spPr>
          <a:xfrm>
            <a:off x="725149" y="2259449"/>
            <a:ext cx="11122701" cy="2554545"/>
          </a:xfrm>
          <a:prstGeom prst="rect">
            <a:avLst/>
          </a:prstGeom>
        </p:spPr>
        <p:txBody>
          <a:bodyPr wrap="square">
            <a:spAutoFit/>
          </a:bodyPr>
          <a:lstStyle/>
          <a:p>
            <a:r>
              <a:rPr lang="en-US" altLang="zh-CN" sz="2000" dirty="0" err="1">
                <a:ea typeface="宋体" panose="02010600030101010101" pitchFamily="2" charset="-122"/>
              </a:rPr>
              <a:t>func</a:t>
            </a:r>
            <a:r>
              <a:rPr lang="en-US" altLang="zh-CN" sz="2000" dirty="0">
                <a:ea typeface="宋体" panose="02010600030101010101" pitchFamily="2" charset="-122"/>
              </a:rPr>
              <a:t> </a:t>
            </a:r>
            <a:r>
              <a:rPr lang="en-US" altLang="zh-CN" sz="2000" dirty="0" err="1">
                <a:ea typeface="宋体" panose="02010600030101010101" pitchFamily="2" charset="-122"/>
              </a:rPr>
              <a:t>countLines</a:t>
            </a:r>
            <a:r>
              <a:rPr lang="en-US" altLang="zh-CN" sz="2000" dirty="0">
                <a:ea typeface="宋体" panose="02010600030101010101" pitchFamily="2" charset="-122"/>
              </a:rPr>
              <a:t>(f *</a:t>
            </a:r>
            <a:r>
              <a:rPr lang="en-US" altLang="zh-CN" sz="2000" dirty="0" err="1">
                <a:ea typeface="宋体" panose="02010600030101010101" pitchFamily="2" charset="-122"/>
              </a:rPr>
              <a:t>os.File</a:t>
            </a:r>
            <a:r>
              <a:rPr lang="en-US" altLang="zh-CN" sz="2000" dirty="0">
                <a:ea typeface="宋体" panose="02010600030101010101" pitchFamily="2" charset="-122"/>
              </a:rPr>
              <a:t>, counts map[string]int) {</a:t>
            </a:r>
          </a:p>
          <a:p>
            <a:r>
              <a:rPr lang="en-US" altLang="zh-CN" sz="2000" dirty="0">
                <a:ea typeface="宋体" panose="02010600030101010101" pitchFamily="2" charset="-122"/>
              </a:rPr>
              <a:t>        input := </a:t>
            </a:r>
            <a:r>
              <a:rPr lang="en-US" altLang="zh-CN" sz="2000" dirty="0" err="1">
                <a:ea typeface="宋体" panose="02010600030101010101" pitchFamily="2" charset="-122"/>
              </a:rPr>
              <a:t>bufio.NewScanner</a:t>
            </a:r>
            <a:r>
              <a:rPr lang="en-US" altLang="zh-CN" sz="2000" dirty="0">
                <a:ea typeface="宋体" panose="02010600030101010101" pitchFamily="2" charset="-122"/>
              </a:rPr>
              <a:t>(f)</a:t>
            </a:r>
          </a:p>
          <a:p>
            <a:r>
              <a:rPr lang="en-US" altLang="zh-CN" sz="2000" dirty="0">
                <a:ea typeface="宋体" panose="02010600030101010101" pitchFamily="2" charset="-122"/>
              </a:rPr>
              <a:t>        </a:t>
            </a:r>
            <a:r>
              <a:rPr lang="en-US" altLang="zh-CN" sz="2000" b="1" dirty="0">
                <a:solidFill>
                  <a:srgbClr val="FF0000"/>
                </a:solidFill>
                <a:ea typeface="宋体" panose="02010600030101010101" pitchFamily="2" charset="-122"/>
              </a:rPr>
              <a:t>for</a:t>
            </a:r>
            <a:r>
              <a:rPr lang="en-US" altLang="zh-CN" sz="2000" dirty="0">
                <a:ea typeface="宋体" panose="02010600030101010101" pitchFamily="2" charset="-122"/>
              </a:rPr>
              <a:t> </a:t>
            </a:r>
            <a:r>
              <a:rPr lang="en-US" altLang="zh-CN" sz="2000" dirty="0" err="1">
                <a:ea typeface="宋体" panose="02010600030101010101" pitchFamily="2" charset="-122"/>
              </a:rPr>
              <a:t>input.Scan</a:t>
            </a:r>
            <a:r>
              <a:rPr lang="en-US" altLang="zh-CN" sz="2000" dirty="0">
                <a:ea typeface="宋体" panose="02010600030101010101" pitchFamily="2" charset="-122"/>
              </a:rPr>
              <a:t>() {</a:t>
            </a:r>
          </a:p>
          <a:p>
            <a:r>
              <a:rPr lang="en-US" altLang="zh-CN" sz="2000" dirty="0">
                <a:ea typeface="宋体" panose="02010600030101010101" pitchFamily="2" charset="-122"/>
              </a:rPr>
              <a:t>                counts[</a:t>
            </a:r>
            <a:r>
              <a:rPr lang="en-US" altLang="zh-CN" sz="2000" dirty="0" err="1">
                <a:ea typeface="宋体" panose="02010600030101010101" pitchFamily="2" charset="-122"/>
              </a:rPr>
              <a:t>input.Text</a:t>
            </a:r>
            <a:r>
              <a:rPr lang="en-US" altLang="zh-CN" sz="2000" dirty="0">
                <a:ea typeface="宋体" panose="02010600030101010101" pitchFamily="2" charset="-122"/>
              </a:rPr>
              <a:t>()]++</a:t>
            </a:r>
          </a:p>
          <a:p>
            <a:r>
              <a:rPr lang="en-US" altLang="zh-CN" sz="2000" dirty="0">
                <a:ea typeface="宋体" panose="02010600030101010101" pitchFamily="2" charset="-122"/>
              </a:rPr>
              <a:t>        }</a:t>
            </a:r>
          </a:p>
          <a:p>
            <a:r>
              <a:rPr lang="en-US" altLang="zh-CN" sz="2000" dirty="0">
                <a:ea typeface="宋体" panose="02010600030101010101" pitchFamily="2" charset="-122"/>
              </a:rPr>
              <a:t>        // NOTE: ignoring potential errors from </a:t>
            </a:r>
            <a:r>
              <a:rPr lang="en-US" altLang="zh-CN" sz="2000" dirty="0" err="1">
                <a:ea typeface="宋体" panose="02010600030101010101" pitchFamily="2" charset="-122"/>
              </a:rPr>
              <a:t>input.Err</a:t>
            </a:r>
            <a:r>
              <a:rPr lang="en-US" altLang="zh-CN" sz="2000" dirty="0">
                <a:ea typeface="宋体" panose="02010600030101010101" pitchFamily="2" charset="-122"/>
              </a:rPr>
              <a:t>()</a:t>
            </a:r>
          </a:p>
          <a:p>
            <a:r>
              <a:rPr lang="en-US" altLang="zh-CN" sz="2000" dirty="0">
                <a:ea typeface="宋体" panose="02010600030101010101" pitchFamily="2" charset="-122"/>
              </a:rPr>
              <a:t>}</a:t>
            </a:r>
            <a:endParaRPr lang="zh-CN" altLang="zh-CN" sz="2000" dirty="0">
              <a:ea typeface="宋体" panose="02010600030101010101" pitchFamily="2" charset="-122"/>
            </a:endParaRPr>
          </a:p>
          <a:p>
            <a:pPr>
              <a:buFont typeface="Arial" charset="0"/>
              <a:buChar char="•"/>
              <a:defRPr/>
            </a:pPr>
            <a:endParaRPr lang="zh-CN" altLang="zh-CN" sz="2000" dirty="0"/>
          </a:p>
        </p:txBody>
      </p:sp>
    </p:spTree>
    <p:extLst>
      <p:ext uri="{BB962C8B-B14F-4D97-AF65-F5344CB8AC3E}">
        <p14:creationId xmlns:p14="http://schemas.microsoft.com/office/powerpoint/2010/main" val="15436351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3813544"/>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将执行控制转移到程序中所说明的位置</a:t>
            </a:r>
          </a:p>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代表了</a:t>
            </a:r>
            <a:r>
              <a:rPr lang="en-US" altLang="zh-CN" sz="2400" dirty="0">
                <a:latin typeface="+mn-ea"/>
                <a:cs typeface="Microsoft Sans Serif" panose="020B0604020202020204" pitchFamily="34" charset="0"/>
              </a:rPr>
              <a:t>60</a:t>
            </a:r>
            <a:r>
              <a:rPr lang="zh-CN" altLang="en-US" sz="2400" dirty="0">
                <a:latin typeface="+mn-ea"/>
                <a:cs typeface="Microsoft Sans Serif" panose="020B0604020202020204" pitchFamily="34" charset="0"/>
              </a:rPr>
              <a:t>、</a:t>
            </a:r>
            <a:r>
              <a:rPr lang="en-US" altLang="zh-CN" sz="2400" dirty="0">
                <a:latin typeface="+mn-ea"/>
                <a:cs typeface="Microsoft Sans Serif" panose="020B0604020202020204" pitchFamily="34" charset="0"/>
              </a:rPr>
              <a:t>70</a:t>
            </a:r>
            <a:r>
              <a:rPr lang="zh-CN" altLang="en-US" sz="2400" dirty="0">
                <a:latin typeface="+mn-ea"/>
                <a:cs typeface="Microsoft Sans Serif" panose="020B0604020202020204" pitchFamily="34" charset="0"/>
              </a:rPr>
              <a:t>年代最激烈的争论</a:t>
            </a:r>
          </a:p>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主要的问题：可读性</a:t>
            </a:r>
          </a:p>
          <a:p>
            <a:pPr marL="800100" lvl="2" indent="-342900">
              <a:lnSpc>
                <a:spcPct val="150000"/>
              </a:lnSpc>
              <a:buClr>
                <a:srgbClr val="8B0012"/>
              </a:buClr>
              <a:buFont typeface="Wingdings" pitchFamily="2" charset="2"/>
              <a:buChar char="§"/>
            </a:pPr>
            <a:r>
              <a:rPr lang="en-US" altLang="zh-CN" sz="2400" dirty="0">
                <a:latin typeface="+mn-ea"/>
                <a:cs typeface="Microsoft Sans Serif" panose="020B0604020202020204" pitchFamily="34" charset="0"/>
              </a:rPr>
              <a:t>D</a:t>
            </a:r>
            <a:r>
              <a:rPr lang="zh-CN" altLang="en-US" sz="2400" dirty="0">
                <a:latin typeface="+mn-ea"/>
                <a:cs typeface="Microsoft Sans Serif" panose="020B0604020202020204" pitchFamily="34" charset="0"/>
              </a:rPr>
              <a:t>所以有些语言（如</a:t>
            </a:r>
            <a:r>
              <a:rPr lang="en-US" altLang="zh-CN" sz="2400" dirty="0">
                <a:latin typeface="+mn-ea"/>
                <a:cs typeface="Microsoft Sans Serif" panose="020B0604020202020204" pitchFamily="34" charset="0"/>
              </a:rPr>
              <a:t>Module-2 </a:t>
            </a:r>
            <a:r>
              <a:rPr lang="zh-CN" altLang="en-US" sz="2400" dirty="0">
                <a:latin typeface="+mn-ea"/>
                <a:cs typeface="Microsoft Sans Serif" panose="020B0604020202020204" pitchFamily="34" charset="0"/>
              </a:rPr>
              <a:t>和 </a:t>
            </a:r>
            <a:r>
              <a:rPr lang="en-US" altLang="zh-CN" sz="2400" dirty="0">
                <a:latin typeface="+mn-ea"/>
                <a:cs typeface="Microsoft Sans Serif" panose="020B0604020202020204" pitchFamily="34" charset="0"/>
              </a:rPr>
              <a:t>Java</a:t>
            </a:r>
            <a:r>
              <a:rPr lang="zh-CN" altLang="en-US" sz="2400" dirty="0">
                <a:latin typeface="+mn-ea"/>
                <a:cs typeface="Microsoft Sans Serif" panose="020B0604020202020204" pitchFamily="34" charset="0"/>
              </a:rPr>
              <a:t>）不提供</a:t>
            </a:r>
          </a:p>
          <a:p>
            <a:pPr marL="342900" indent="-342900">
              <a:lnSpc>
                <a:spcPct val="150000"/>
              </a:lnSpc>
              <a:buClr>
                <a:srgbClr val="8B0012"/>
              </a:buClr>
              <a:buFont typeface="Wingdings" pitchFamily="2" charset="2"/>
              <a:buChar char="§"/>
            </a:pPr>
            <a:r>
              <a:rPr lang="en-US" altLang="zh-CN" sz="2400" dirty="0">
                <a:latin typeface="+mn-ea"/>
                <a:cs typeface="Microsoft Sans Serif" panose="020B0604020202020204" pitchFamily="34" charset="0"/>
              </a:rPr>
              <a:t>C# </a:t>
            </a:r>
            <a:r>
              <a:rPr lang="zh-CN" altLang="en-US" sz="2400" dirty="0">
                <a:latin typeface="+mn-ea"/>
                <a:cs typeface="Microsoft Sans Serif" panose="020B0604020202020204" pitchFamily="34" charset="0"/>
              </a:rPr>
              <a:t>提供 </a:t>
            </a:r>
            <a:r>
              <a:rPr lang="en-US" altLang="zh-CN" sz="2400" dirty="0" err="1">
                <a:latin typeface="+mn-ea"/>
                <a:cs typeface="Microsoft Sans Serif" panose="020B0604020202020204" pitchFamily="34" charset="0"/>
              </a:rPr>
              <a:t>goto</a:t>
            </a:r>
            <a:r>
              <a:rPr lang="en-US" altLang="zh-CN" sz="2400" dirty="0">
                <a:latin typeface="+mn-ea"/>
                <a:cs typeface="Microsoft Sans Serif" panose="020B0604020202020204" pitchFamily="34" charset="0"/>
              </a:rPr>
              <a:t> </a:t>
            </a:r>
            <a:r>
              <a:rPr lang="zh-CN" altLang="en-US" sz="2400" dirty="0">
                <a:latin typeface="+mn-ea"/>
                <a:cs typeface="Microsoft Sans Serif" panose="020B0604020202020204" pitchFamily="34" charset="0"/>
              </a:rPr>
              <a:t>语句（ 用于 </a:t>
            </a:r>
            <a:r>
              <a:rPr lang="en-US" altLang="zh-CN" sz="2400" dirty="0">
                <a:latin typeface="+mn-ea"/>
                <a:cs typeface="Microsoft Sans Serif" panose="020B0604020202020204" pitchFamily="34" charset="0"/>
              </a:rPr>
              <a:t>switch </a:t>
            </a:r>
            <a:r>
              <a:rPr lang="zh-CN" altLang="en-US" sz="2400" dirty="0">
                <a:latin typeface="+mn-ea"/>
                <a:cs typeface="Microsoft Sans Serif" panose="020B0604020202020204" pitchFamily="34" charset="0"/>
              </a:rPr>
              <a:t>语句中）</a:t>
            </a:r>
          </a:p>
          <a:p>
            <a:pPr marL="342900" indent="-342900">
              <a:lnSpc>
                <a:spcPct val="150000"/>
              </a:lnSpc>
              <a:buClr>
                <a:srgbClr val="8B0012"/>
              </a:buClr>
              <a:buFont typeface="Wingdings" pitchFamily="2" charset="2"/>
              <a:buChar char="§"/>
            </a:pPr>
            <a:r>
              <a:rPr lang="en-US" altLang="zh-CN" sz="2400" dirty="0">
                <a:latin typeface="+mn-ea"/>
                <a:cs typeface="Microsoft Sans Serif" panose="020B0604020202020204" pitchFamily="34" charset="0"/>
              </a:rPr>
              <a:t>Loop</a:t>
            </a:r>
            <a:r>
              <a:rPr lang="zh-CN" altLang="en-US" sz="2400" dirty="0">
                <a:latin typeface="+mn-ea"/>
                <a:cs typeface="Microsoft Sans Serif" panose="020B0604020202020204" pitchFamily="34" charset="0"/>
              </a:rPr>
              <a:t>中的</a:t>
            </a:r>
            <a:r>
              <a:rPr lang="en-US" altLang="zh-CN" sz="2400" dirty="0">
                <a:latin typeface="+mn-ea"/>
                <a:cs typeface="Microsoft Sans Serif" panose="020B0604020202020204" pitchFamily="34" charset="0"/>
              </a:rPr>
              <a:t>exit</a:t>
            </a:r>
            <a:r>
              <a:rPr lang="zh-CN" altLang="en-US" sz="2400" dirty="0">
                <a:latin typeface="+mn-ea"/>
                <a:cs typeface="Microsoft Sans Serif" panose="020B0604020202020204" pitchFamily="34" charset="0"/>
              </a:rPr>
              <a:t>语句有时候看起来像</a:t>
            </a:r>
            <a:r>
              <a:rPr lang="en-US" altLang="zh-CN" sz="2400" dirty="0" err="1">
                <a:latin typeface="+mn-ea"/>
                <a:cs typeface="Microsoft Sans Serif" panose="020B0604020202020204" pitchFamily="34" charset="0"/>
              </a:rPr>
              <a:t>goto</a:t>
            </a:r>
            <a:r>
              <a:rPr lang="zh-CN" altLang="en-US" sz="2400" dirty="0">
                <a:latin typeface="+mn-ea"/>
                <a:cs typeface="Microsoft Sans Serif" panose="020B0604020202020204" pitchFamily="34" charset="0"/>
              </a:rPr>
              <a:t>语句，因此也往往限制其使用</a:t>
            </a:r>
          </a:p>
          <a:p>
            <a:pPr marL="800100" lvl="1" indent="-342900">
              <a:lnSpc>
                <a:spcPct val="130000"/>
              </a:lnSpc>
              <a:buClr>
                <a:schemeClr val="accent5"/>
              </a:buClr>
              <a:buFont typeface="Wingdings" pitchFamily="2" charset="2"/>
              <a:buChar char="§"/>
            </a:pPr>
            <a:endParaRPr lang="en-US" altLang="zh-CN" sz="22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无条件分支（</a:t>
            </a:r>
            <a:r>
              <a:rPr lang="en-US" altLang="zh-CN" sz="2800" b="1" dirty="0" err="1">
                <a:solidFill>
                  <a:prstClr val="black">
                    <a:lumMod val="65000"/>
                    <a:lumOff val="35000"/>
                  </a:prstClr>
                </a:solidFill>
                <a:ea typeface="微软雅黑" panose="020B0503020204020204" charset="-122"/>
                <a:sym typeface="Arial" panose="020B0604020202020204" pitchFamily="34" charset="0"/>
              </a:rPr>
              <a:t>goto</a:t>
            </a:r>
            <a:r>
              <a:rPr lang="zh-CN" altLang="en-US" sz="2800" b="1" dirty="0">
                <a:solidFill>
                  <a:prstClr val="black">
                    <a:lumMod val="65000"/>
                    <a:lumOff val="35000"/>
                  </a:prstClr>
                </a:solidFill>
                <a:ea typeface="微软雅黑" panose="020B0503020204020204" charset="-122"/>
                <a:sym typeface="Arial" panose="020B0604020202020204" pitchFamily="34" charset="0"/>
              </a:rPr>
              <a:t>语句）</a:t>
            </a:r>
          </a:p>
        </p:txBody>
      </p:sp>
    </p:spTree>
    <p:extLst>
      <p:ext uri="{BB962C8B-B14F-4D97-AF65-F5344CB8AC3E}">
        <p14:creationId xmlns:p14="http://schemas.microsoft.com/office/powerpoint/2010/main" val="416445984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2705549"/>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en-US" altLang="zh-CN" sz="2400" dirty="0">
                <a:latin typeface="+mn-ea"/>
                <a:cs typeface="Microsoft Sans Serif" panose="020B0604020202020204" pitchFamily="34" charset="0"/>
              </a:rPr>
              <a:t>Dijkstra, 1975</a:t>
            </a:r>
          </a:p>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目的：</a:t>
            </a:r>
          </a:p>
          <a:p>
            <a:pPr marL="800100" lvl="2"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支持新的程序设计方法学，用来在程序的开发过程中验证程序的正确性</a:t>
            </a:r>
          </a:p>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在</a:t>
            </a:r>
            <a:r>
              <a:rPr lang="en-US" altLang="zh-CN" sz="2400" dirty="0">
                <a:latin typeface="+mn-ea"/>
                <a:cs typeface="Microsoft Sans Serif" panose="020B0604020202020204" pitchFamily="34" charset="0"/>
              </a:rPr>
              <a:t>CSP</a:t>
            </a:r>
            <a:r>
              <a:rPr lang="zh-CN" altLang="en-US" sz="2400" dirty="0">
                <a:latin typeface="+mn-ea"/>
                <a:cs typeface="Microsoft Sans Serif" panose="020B0604020202020204" pitchFamily="34" charset="0"/>
              </a:rPr>
              <a:t>和</a:t>
            </a:r>
            <a:r>
              <a:rPr lang="en-US" altLang="zh-CN" sz="2400" dirty="0">
                <a:latin typeface="+mn-ea"/>
                <a:cs typeface="Microsoft Sans Serif" panose="020B0604020202020204" pitchFamily="34" charset="0"/>
              </a:rPr>
              <a:t>Ada</a:t>
            </a:r>
            <a:r>
              <a:rPr lang="zh-CN" altLang="en-US" sz="2400" dirty="0">
                <a:latin typeface="+mn-ea"/>
                <a:cs typeface="Microsoft Sans Serif" panose="020B0604020202020204" pitchFamily="34" charset="0"/>
              </a:rPr>
              <a:t>两种语言中的并发程序设计所开发的两种语言学机制的基础</a:t>
            </a:r>
          </a:p>
          <a:p>
            <a:pPr marL="800100" lvl="1" indent="-342900">
              <a:lnSpc>
                <a:spcPct val="130000"/>
              </a:lnSpc>
              <a:buClr>
                <a:schemeClr val="accent5"/>
              </a:buClr>
              <a:buFont typeface="Wingdings" pitchFamily="2" charset="2"/>
              <a:buChar char="§"/>
            </a:pPr>
            <a:endParaRPr lang="en-US" altLang="zh-CN" sz="22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卫哨命令</a:t>
            </a:r>
          </a:p>
        </p:txBody>
      </p:sp>
    </p:spTree>
    <p:extLst>
      <p:ext uri="{BB962C8B-B14F-4D97-AF65-F5344CB8AC3E}">
        <p14:creationId xmlns:p14="http://schemas.microsoft.com/office/powerpoint/2010/main" val="23102534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5443926"/>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一般格式：</a:t>
            </a:r>
          </a:p>
          <a:p>
            <a:pPr lvl="1"/>
            <a:r>
              <a:rPr lang="zh-CN" altLang="en-US" sz="2000" b="1" dirty="0">
                <a:ea typeface="宋体" panose="02010600030101010101" pitchFamily="2" charset="-122"/>
              </a:rPr>
              <a:t>	</a:t>
            </a:r>
            <a:r>
              <a:rPr lang="en-US" altLang="zh-CN" sz="2000" b="1" dirty="0">
                <a:ea typeface="宋体" panose="02010600030101010101" pitchFamily="2" charset="-122"/>
              </a:rPr>
              <a:t>if &lt;</a:t>
            </a:r>
            <a:r>
              <a:rPr lang="en-US" altLang="zh-CN" sz="2000" b="1" dirty="0" err="1">
                <a:ea typeface="宋体" panose="02010600030101010101" pitchFamily="2" charset="-122"/>
              </a:rPr>
              <a:t>boolean</a:t>
            </a:r>
            <a:r>
              <a:rPr lang="en-US" altLang="zh-CN" sz="2000" b="1" dirty="0">
                <a:ea typeface="宋体" panose="02010600030101010101" pitchFamily="2" charset="-122"/>
              </a:rPr>
              <a:t>&gt; -&gt; &lt;statement&gt;</a:t>
            </a:r>
          </a:p>
          <a:p>
            <a:pPr lvl="1"/>
            <a:r>
              <a:rPr lang="en-US" altLang="zh-CN" sz="2000" b="1" dirty="0">
                <a:ea typeface="宋体" panose="02010600030101010101" pitchFamily="2" charset="-122"/>
              </a:rPr>
              <a:t>	[] &lt;</a:t>
            </a:r>
            <a:r>
              <a:rPr lang="en-US" altLang="zh-CN" sz="2000" b="1" dirty="0" err="1">
                <a:ea typeface="宋体" panose="02010600030101010101" pitchFamily="2" charset="-122"/>
              </a:rPr>
              <a:t>boolean</a:t>
            </a:r>
            <a:r>
              <a:rPr lang="en-US" altLang="zh-CN" sz="2000" b="1" dirty="0">
                <a:ea typeface="宋体" panose="02010600030101010101" pitchFamily="2" charset="-122"/>
              </a:rPr>
              <a:t>&gt; -&gt; &lt;statement&gt;</a:t>
            </a:r>
          </a:p>
          <a:p>
            <a:pPr lvl="1"/>
            <a:r>
              <a:rPr lang="en-US" altLang="zh-CN" sz="2000" b="1" dirty="0">
                <a:ea typeface="宋体" panose="02010600030101010101" pitchFamily="2" charset="-122"/>
              </a:rPr>
              <a:t>	...</a:t>
            </a:r>
          </a:p>
          <a:p>
            <a:pPr lvl="1"/>
            <a:r>
              <a:rPr lang="en-US" altLang="zh-CN" sz="2000" b="1" dirty="0">
                <a:ea typeface="宋体" panose="02010600030101010101" pitchFamily="2" charset="-122"/>
              </a:rPr>
              <a:t>	[] &lt;</a:t>
            </a:r>
            <a:r>
              <a:rPr lang="en-US" altLang="zh-CN" sz="2000" b="1" dirty="0" err="1">
                <a:ea typeface="宋体" panose="02010600030101010101" pitchFamily="2" charset="-122"/>
              </a:rPr>
              <a:t>boolean</a:t>
            </a:r>
            <a:r>
              <a:rPr lang="en-US" altLang="zh-CN" sz="2000" b="1" dirty="0">
                <a:ea typeface="宋体" panose="02010600030101010101" pitchFamily="2" charset="-122"/>
              </a:rPr>
              <a:t>&gt; -&gt; &lt;statement&gt;</a:t>
            </a:r>
          </a:p>
          <a:p>
            <a:pPr lvl="1"/>
            <a:r>
              <a:rPr lang="en-US" altLang="zh-CN" sz="2000" b="1" dirty="0">
                <a:ea typeface="宋体" panose="02010600030101010101" pitchFamily="2" charset="-122"/>
              </a:rPr>
              <a:t>	fi</a:t>
            </a:r>
          </a:p>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语义：当程序执行到该结构时，</a:t>
            </a:r>
          </a:p>
          <a:p>
            <a:pPr marL="800100" lvl="2"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求解所有布尔表达式的值</a:t>
            </a:r>
          </a:p>
          <a:p>
            <a:pPr marL="800100" lvl="2"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如果有一个或多个为真，任意选择其中的一个分支执行</a:t>
            </a:r>
          </a:p>
          <a:p>
            <a:pPr marL="800100" lvl="2"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否则，报运行时错</a:t>
            </a:r>
          </a:p>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该结构的基本想法：如果布尔表达式的求值顺序并不重要，那么就不必在程序中指出来</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卫哨命令</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选择</a:t>
            </a:r>
          </a:p>
        </p:txBody>
      </p:sp>
    </p:spTree>
    <p:extLst>
      <p:ext uri="{BB962C8B-B14F-4D97-AF65-F5344CB8AC3E}">
        <p14:creationId xmlns:p14="http://schemas.microsoft.com/office/powerpoint/2010/main" val="247244002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75076"/>
            <a:ext cx="11605083" cy="4335931"/>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一般格式：</a:t>
            </a:r>
          </a:p>
          <a:p>
            <a:pPr lvl="1"/>
            <a:r>
              <a:rPr lang="zh-CN" altLang="en-US" sz="2000" b="1" dirty="0">
                <a:ea typeface="宋体" panose="02010600030101010101" pitchFamily="2" charset="-122"/>
              </a:rPr>
              <a:t>	</a:t>
            </a:r>
            <a:r>
              <a:rPr lang="en-US" altLang="zh-CN" sz="2000" b="1" dirty="0">
                <a:ea typeface="宋体" panose="02010600030101010101" pitchFamily="2" charset="-122"/>
              </a:rPr>
              <a:t>do &lt;</a:t>
            </a:r>
            <a:r>
              <a:rPr lang="en-US" altLang="zh-CN" sz="2000" b="1" dirty="0" err="1">
                <a:ea typeface="宋体" panose="02010600030101010101" pitchFamily="2" charset="-122"/>
              </a:rPr>
              <a:t>boolean</a:t>
            </a:r>
            <a:r>
              <a:rPr lang="en-US" altLang="zh-CN" sz="2000" b="1" dirty="0">
                <a:ea typeface="宋体" panose="02010600030101010101" pitchFamily="2" charset="-122"/>
              </a:rPr>
              <a:t>&gt; -&gt; &lt;statement&gt;</a:t>
            </a:r>
          </a:p>
          <a:p>
            <a:pPr lvl="1"/>
            <a:r>
              <a:rPr lang="en-US" altLang="zh-CN" sz="2000" b="1" dirty="0">
                <a:ea typeface="宋体" panose="02010600030101010101" pitchFamily="2" charset="-122"/>
              </a:rPr>
              <a:t>	[</a:t>
            </a:r>
            <a:r>
              <a:rPr lang="zh-CN" altLang="en-US" sz="2000" b="1" dirty="0">
                <a:ea typeface="宋体" panose="02010600030101010101" pitchFamily="2" charset="-122"/>
              </a:rPr>
              <a:t> </a:t>
            </a:r>
            <a:r>
              <a:rPr lang="en-US" altLang="zh-CN" sz="2000" b="1" dirty="0">
                <a:ea typeface="宋体" panose="02010600030101010101" pitchFamily="2" charset="-122"/>
              </a:rPr>
              <a:t>] &lt;</a:t>
            </a:r>
            <a:r>
              <a:rPr lang="en-US" altLang="zh-CN" sz="2000" b="1" dirty="0" err="1">
                <a:ea typeface="宋体" panose="02010600030101010101" pitchFamily="2" charset="-122"/>
              </a:rPr>
              <a:t>boolean</a:t>
            </a:r>
            <a:r>
              <a:rPr lang="en-US" altLang="zh-CN" sz="2000" b="1" dirty="0">
                <a:ea typeface="宋体" panose="02010600030101010101" pitchFamily="2" charset="-122"/>
              </a:rPr>
              <a:t>&gt; -&gt; &lt;statement&gt;</a:t>
            </a:r>
          </a:p>
          <a:p>
            <a:pPr lvl="1"/>
            <a:r>
              <a:rPr lang="en-US" altLang="zh-CN" sz="2000" b="1" dirty="0">
                <a:ea typeface="宋体" panose="02010600030101010101" pitchFamily="2" charset="-122"/>
              </a:rPr>
              <a:t>	...</a:t>
            </a:r>
          </a:p>
          <a:p>
            <a:pPr lvl="1"/>
            <a:r>
              <a:rPr lang="en-US" altLang="zh-CN" sz="2000" b="1" dirty="0">
                <a:ea typeface="宋体" panose="02010600030101010101" pitchFamily="2" charset="-122"/>
              </a:rPr>
              <a:t>	[</a:t>
            </a:r>
            <a:r>
              <a:rPr lang="zh-CN" altLang="en-US" sz="2000" b="1" dirty="0">
                <a:ea typeface="宋体" panose="02010600030101010101" pitchFamily="2" charset="-122"/>
              </a:rPr>
              <a:t> </a:t>
            </a:r>
            <a:r>
              <a:rPr lang="en-US" altLang="zh-CN" sz="2000" b="1" dirty="0">
                <a:ea typeface="宋体" panose="02010600030101010101" pitchFamily="2" charset="-122"/>
              </a:rPr>
              <a:t>] &lt;</a:t>
            </a:r>
            <a:r>
              <a:rPr lang="en-US" altLang="zh-CN" sz="2000" b="1" dirty="0" err="1">
                <a:ea typeface="宋体" panose="02010600030101010101" pitchFamily="2" charset="-122"/>
              </a:rPr>
              <a:t>boolean</a:t>
            </a:r>
            <a:r>
              <a:rPr lang="en-US" altLang="zh-CN" sz="2000" b="1" dirty="0">
                <a:ea typeface="宋体" panose="02010600030101010101" pitchFamily="2" charset="-122"/>
              </a:rPr>
              <a:t>&gt; -&gt; &lt;statement&gt;</a:t>
            </a:r>
          </a:p>
          <a:p>
            <a:pPr lvl="1"/>
            <a:r>
              <a:rPr lang="en-US" altLang="zh-CN" sz="2000" b="1" dirty="0">
                <a:ea typeface="宋体" panose="02010600030101010101" pitchFamily="2" charset="-122"/>
              </a:rPr>
              <a:t>	od</a:t>
            </a:r>
          </a:p>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语义：对于每一次迭代，</a:t>
            </a:r>
          </a:p>
          <a:p>
            <a:pPr marL="800100" lvl="2"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求解所有布尔表达式的值</a:t>
            </a:r>
          </a:p>
          <a:p>
            <a:pPr marL="800100" lvl="2"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如果有一个或多个为真，任意选择其中的一个循环继续</a:t>
            </a:r>
          </a:p>
          <a:p>
            <a:pPr marL="800100" lvl="2"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否则，退出循环</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卫哨命令</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循环</a:t>
            </a:r>
          </a:p>
        </p:txBody>
      </p:sp>
    </p:spTree>
    <p:extLst>
      <p:ext uri="{BB962C8B-B14F-4D97-AF65-F5344CB8AC3E}">
        <p14:creationId xmlns:p14="http://schemas.microsoft.com/office/powerpoint/2010/main" val="396541621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238576"/>
            <a:ext cx="11605083" cy="2797048"/>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控制语句与程序验证之间的关系是非常紧密的</a:t>
            </a:r>
          </a:p>
          <a:p>
            <a:pPr marL="800100" lvl="3" indent="-342900">
              <a:lnSpc>
                <a:spcPct val="150000"/>
              </a:lnSpc>
              <a:buClr>
                <a:srgbClr val="0070C0"/>
              </a:buClr>
              <a:buFont typeface="Wingdings" pitchFamily="2" charset="2"/>
              <a:buChar char="§"/>
            </a:pPr>
            <a:r>
              <a:rPr lang="zh-CN" altLang="en-US" sz="2400" dirty="0">
                <a:latin typeface="+mn-ea"/>
                <a:cs typeface="Microsoft Sans Serif" panose="020B0604020202020204" pitchFamily="34" charset="0"/>
              </a:rPr>
              <a:t>当程序中有</a:t>
            </a:r>
            <a:r>
              <a:rPr lang="en-US" altLang="zh-CN" sz="2400" dirty="0" err="1">
                <a:latin typeface="+mn-ea"/>
                <a:cs typeface="Microsoft Sans Serif" panose="020B0604020202020204" pitchFamily="34" charset="0"/>
              </a:rPr>
              <a:t>goto</a:t>
            </a:r>
            <a:r>
              <a:rPr lang="zh-CN" altLang="en-US" sz="2400" dirty="0">
                <a:latin typeface="+mn-ea"/>
                <a:cs typeface="Microsoft Sans Serif" panose="020B0604020202020204" pitchFamily="34" charset="0"/>
              </a:rPr>
              <a:t>语句时，验证几乎是不可能的</a:t>
            </a:r>
          </a:p>
          <a:p>
            <a:pPr marL="800100" lvl="3" indent="-342900">
              <a:lnSpc>
                <a:spcPct val="150000"/>
              </a:lnSpc>
              <a:buClr>
                <a:srgbClr val="0070C0"/>
              </a:buClr>
              <a:buFont typeface="Wingdings" pitchFamily="2" charset="2"/>
              <a:buChar char="§"/>
            </a:pPr>
            <a:r>
              <a:rPr lang="zh-CN" altLang="en-US" sz="2400" dirty="0">
                <a:latin typeface="+mn-ea"/>
                <a:cs typeface="Microsoft Sans Serif" panose="020B0604020202020204" pitchFamily="34" charset="0"/>
              </a:rPr>
              <a:t>当只有分支语句和先逻辑判断后循环的循环语句时，程序的正确性有可能得到验证</a:t>
            </a:r>
          </a:p>
          <a:p>
            <a:pPr marL="800100" lvl="3" indent="-342900">
              <a:lnSpc>
                <a:spcPct val="150000"/>
              </a:lnSpc>
              <a:buClr>
                <a:srgbClr val="0070C0"/>
              </a:buClr>
              <a:buFont typeface="Wingdings" pitchFamily="2" charset="2"/>
              <a:buChar char="§"/>
            </a:pPr>
            <a:r>
              <a:rPr lang="zh-CN" altLang="en-US" sz="2400" dirty="0">
                <a:latin typeface="+mn-ea"/>
                <a:cs typeface="Microsoft Sans Serif" panose="020B0604020202020204" pitchFamily="34" charset="0"/>
              </a:rPr>
              <a:t>当只有卫哨命令时，验证就变得相对简单起来</a:t>
            </a:r>
            <a:endParaRPr lang="en-US" altLang="zh-CN" sz="24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程序验证</a:t>
            </a:r>
          </a:p>
        </p:txBody>
      </p:sp>
    </p:spTree>
    <p:extLst>
      <p:ext uri="{BB962C8B-B14F-4D97-AF65-F5344CB8AC3E}">
        <p14:creationId xmlns:p14="http://schemas.microsoft.com/office/powerpoint/2010/main" val="163848078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527180"/>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复合语句</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8" name="文本框 8">
            <a:extLst>
              <a:ext uri="{FF2B5EF4-FFF2-40B4-BE49-F238E27FC236}">
                <a16:creationId xmlns:a16="http://schemas.microsoft.com/office/drawing/2014/main" id="{379BB235-77DD-2649-AAFD-5AC9EB118D81}"/>
              </a:ext>
            </a:extLst>
          </p:cNvPr>
          <p:cNvSpPr txBox="1"/>
          <p:nvPr/>
        </p:nvSpPr>
        <p:spPr>
          <a:xfrm>
            <a:off x="494146" y="1970780"/>
            <a:ext cx="11039475" cy="1458220"/>
          </a:xfrm>
          <a:prstGeom prst="rect">
            <a:avLst/>
          </a:prstGeom>
          <a:noFill/>
        </p:spPr>
        <p:txBody>
          <a:bodyPr wrap="square" rtlCol="0">
            <a:spAutoFit/>
          </a:bodyPr>
          <a:lstStyle/>
          <a:p>
            <a:pPr marL="342900" indent="-342900">
              <a:lnSpc>
                <a:spcPct val="200000"/>
              </a:lnSpc>
              <a:buFont typeface="Wingdings" pitchFamily="2" charset="2"/>
              <a:buChar char="§"/>
            </a:pPr>
            <a:r>
              <a:rPr lang="zh-CN" altLang="en-US" sz="2400" dirty="0">
                <a:solidFill>
                  <a:srgbClr val="8B0012"/>
                </a:solidFill>
                <a:latin typeface="+mn-ea"/>
                <a:cs typeface="Microsoft Sans Serif" panose="020B0604020202020204" pitchFamily="34" charset="0"/>
              </a:rPr>
              <a:t>由</a:t>
            </a:r>
            <a:r>
              <a:rPr lang="en-US" altLang="zh-CN" sz="2400" dirty="0">
                <a:solidFill>
                  <a:srgbClr val="8B0012"/>
                </a:solidFill>
                <a:latin typeface="+mn-ea"/>
                <a:cs typeface="Microsoft Sans Serif" panose="020B0604020202020204" pitchFamily="34" charset="0"/>
              </a:rPr>
              <a:t>ALGOL60</a:t>
            </a:r>
            <a:r>
              <a:rPr lang="zh-CN" altLang="en-US" sz="2400" dirty="0">
                <a:solidFill>
                  <a:srgbClr val="8B0012"/>
                </a:solidFill>
                <a:latin typeface="+mn-ea"/>
                <a:cs typeface="Microsoft Sans Serif" panose="020B0604020202020204" pitchFamily="34" charset="0"/>
              </a:rPr>
              <a:t>引入</a:t>
            </a:r>
          </a:p>
          <a:p>
            <a:pPr marL="342900" indent="-342900">
              <a:lnSpc>
                <a:spcPct val="200000"/>
              </a:lnSpc>
              <a:buFont typeface="Wingdings" pitchFamily="2" charset="2"/>
              <a:buChar char="§"/>
            </a:pPr>
            <a:r>
              <a:rPr lang="zh-CN" altLang="en-US" sz="2400" dirty="0">
                <a:solidFill>
                  <a:srgbClr val="8B0012"/>
                </a:solidFill>
                <a:latin typeface="+mn-ea"/>
                <a:cs typeface="Microsoft Sans Serif" panose="020B0604020202020204" pitchFamily="34" charset="0"/>
              </a:rPr>
              <a:t>一个块就是一条复合语句，它为块内的局部变量定义了一个新的作用范围</a:t>
            </a:r>
            <a:endParaRPr lang="en-US" altLang="zh-CN" sz="2400" dirty="0">
              <a:solidFill>
                <a:srgbClr val="8B0012"/>
              </a:solidFill>
              <a:latin typeface="+mn-ea"/>
              <a:cs typeface="Microsoft Sans Serif" panose="020B0604020202020204" pitchFamily="34" charset="0"/>
            </a:endParaRPr>
          </a:p>
        </p:txBody>
      </p:sp>
    </p:spTree>
    <p:extLst>
      <p:ext uri="{BB962C8B-B14F-4D97-AF65-F5344CB8AC3E}">
        <p14:creationId xmlns:p14="http://schemas.microsoft.com/office/powerpoint/2010/main" val="194683336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9" y="1797376"/>
            <a:ext cx="11039476" cy="1131079"/>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ea typeface="宋体" panose="02010600030101010101" pitchFamily="2" charset="-122"/>
              </a:rPr>
              <a:t>除了分支语句和先逻辑判断后循环的循环语句外，程序语言中是否还允许其它的控制语句得折衷考虑语言的大小和程序的可写性</a:t>
            </a:r>
            <a:endParaRPr lang="en-US" altLang="zh-CN" sz="22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小结</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98633315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327476"/>
            <a:ext cx="11039476" cy="3351046"/>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什么是数据流</a:t>
            </a:r>
            <a:r>
              <a:rPr lang="en-US" altLang="zh-CN" sz="2400" dirty="0">
                <a:latin typeface="+mn-ea"/>
                <a:cs typeface="Microsoft Sans Serif" panose="020B0604020202020204" pitchFamily="34" charset="0"/>
              </a:rPr>
              <a:t>/</a:t>
            </a:r>
            <a:r>
              <a:rPr lang="zh-CN" altLang="en-US" sz="2400" dirty="0">
                <a:latin typeface="+mn-ea"/>
                <a:cs typeface="Microsoft Sans Serif" panose="020B0604020202020204" pitchFamily="34" charset="0"/>
              </a:rPr>
              <a:t>控制流？在程序中，各由什么来控制？</a:t>
            </a:r>
            <a:endParaRPr lang="en-US" altLang="zh-CN" sz="2400" dirty="0">
              <a:latin typeface="+mn-ea"/>
              <a:cs typeface="Microsoft Sans Serif" panose="020B0604020202020204" pitchFamily="34" charset="0"/>
            </a:endParaRPr>
          </a:p>
          <a:p>
            <a:pPr marL="342900" indent="-342900">
              <a:lnSpc>
                <a:spcPct val="150000"/>
              </a:lnSpc>
              <a:buClr>
                <a:srgbClr val="8B0012"/>
              </a:buClr>
              <a:buFont typeface="Wingdings" pitchFamily="2" charset="2"/>
              <a:buChar char="§"/>
            </a:pPr>
            <a:r>
              <a:rPr lang="en-US" altLang="zh-CN" sz="2400" dirty="0">
                <a:latin typeface="+mn-ea"/>
                <a:cs typeface="Microsoft Sans Serif" panose="020B0604020202020204" pitchFamily="34" charset="0"/>
              </a:rPr>
              <a:t>If</a:t>
            </a:r>
            <a:r>
              <a:rPr lang="zh-CN" altLang="en-US" sz="2400" dirty="0">
                <a:latin typeface="+mn-ea"/>
                <a:cs typeface="Microsoft Sans Serif" panose="020B0604020202020204" pitchFamily="34" charset="0"/>
              </a:rPr>
              <a:t>语句和</a:t>
            </a:r>
            <a:r>
              <a:rPr lang="en-US" altLang="zh-CN" sz="2400" dirty="0">
                <a:latin typeface="+mn-ea"/>
                <a:cs typeface="Microsoft Sans Serif" panose="020B0604020202020204" pitchFamily="34" charset="0"/>
              </a:rPr>
              <a:t>switch</a:t>
            </a:r>
            <a:r>
              <a:rPr lang="zh-CN" altLang="en-US" sz="2400" dirty="0">
                <a:latin typeface="+mn-ea"/>
                <a:cs typeface="Microsoft Sans Serif" panose="020B0604020202020204" pitchFamily="34" charset="0"/>
              </a:rPr>
              <a:t>语句本质上是一回事，为什么还要</a:t>
            </a:r>
            <a:r>
              <a:rPr lang="en-US" altLang="zh-CN" sz="2400" dirty="0">
                <a:latin typeface="+mn-ea"/>
                <a:cs typeface="Microsoft Sans Serif" panose="020B0604020202020204" pitchFamily="34" charset="0"/>
              </a:rPr>
              <a:t>switch</a:t>
            </a:r>
            <a:r>
              <a:rPr lang="zh-CN" altLang="en-US" sz="2400" dirty="0">
                <a:latin typeface="+mn-ea"/>
                <a:cs typeface="Microsoft Sans Serif" panose="020B0604020202020204" pitchFamily="34" charset="0"/>
              </a:rPr>
              <a:t>语句？</a:t>
            </a:r>
            <a:endParaRPr lang="en-US" altLang="zh-CN" sz="2400" dirty="0">
              <a:latin typeface="+mn-ea"/>
              <a:cs typeface="Microsoft Sans Serif" panose="020B0604020202020204" pitchFamily="34" charset="0"/>
            </a:endParaRPr>
          </a:p>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如何去掉循环内的</a:t>
            </a:r>
            <a:r>
              <a:rPr lang="en-US" altLang="zh-CN" sz="2400" dirty="0">
                <a:latin typeface="+mn-ea"/>
                <a:cs typeface="Microsoft Sans Serif" panose="020B0604020202020204" pitchFamily="34" charset="0"/>
              </a:rPr>
              <a:t>break/continue</a:t>
            </a:r>
            <a:r>
              <a:rPr lang="zh-CN" altLang="en-US" sz="2400" dirty="0">
                <a:latin typeface="+mn-ea"/>
                <a:cs typeface="Microsoft Sans Serif" panose="020B0604020202020204" pitchFamily="34" charset="0"/>
              </a:rPr>
              <a:t>语句？为什么一般规定只能跳出一重循环？</a:t>
            </a:r>
            <a:endParaRPr lang="en-US" altLang="zh-CN" sz="2400" dirty="0">
              <a:latin typeface="+mn-ea"/>
              <a:cs typeface="Microsoft Sans Serif" panose="020B0604020202020204" pitchFamily="34" charset="0"/>
            </a:endParaRPr>
          </a:p>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程序中只需要复合、选择、和迭代三种控制结构就够了吗？并不需要</a:t>
            </a:r>
            <a:r>
              <a:rPr lang="en-US" altLang="zh-CN" sz="2400" dirty="0" err="1">
                <a:latin typeface="+mn-ea"/>
                <a:cs typeface="Microsoft Sans Serif" panose="020B0604020202020204" pitchFamily="34" charset="0"/>
              </a:rPr>
              <a:t>Goto</a:t>
            </a:r>
            <a:r>
              <a:rPr lang="zh-CN" altLang="en-US" sz="2400" dirty="0">
                <a:latin typeface="+mn-ea"/>
                <a:cs typeface="Microsoft Sans Serif" panose="020B0604020202020204" pitchFamily="34" charset="0"/>
              </a:rPr>
              <a:t>、</a:t>
            </a:r>
            <a:r>
              <a:rPr lang="en-US" altLang="zh-CN" sz="2400" dirty="0">
                <a:latin typeface="+mn-ea"/>
                <a:cs typeface="Microsoft Sans Serif" panose="020B0604020202020204" pitchFamily="34" charset="0"/>
              </a:rPr>
              <a:t>break</a:t>
            </a:r>
            <a:r>
              <a:rPr lang="zh-CN" altLang="en-US" sz="2400" dirty="0">
                <a:latin typeface="+mn-ea"/>
                <a:cs typeface="Microsoft Sans Serif" panose="020B0604020202020204" pitchFamily="34" charset="0"/>
              </a:rPr>
              <a:t>、</a:t>
            </a:r>
            <a:r>
              <a:rPr lang="en-US" altLang="zh-CN" sz="2400" dirty="0">
                <a:latin typeface="+mn-ea"/>
                <a:cs typeface="Microsoft Sans Serif" panose="020B0604020202020204" pitchFamily="34" charset="0"/>
              </a:rPr>
              <a:t>continue</a:t>
            </a:r>
            <a:r>
              <a:rPr lang="zh-CN" altLang="en-US" sz="2400" dirty="0">
                <a:latin typeface="+mn-ea"/>
                <a:cs typeface="Microsoft Sans Serif" panose="020B0604020202020204" pitchFamily="34" charset="0"/>
              </a:rPr>
              <a:t>等语句。</a:t>
            </a:r>
            <a:endParaRPr lang="en-US" altLang="zh-CN" sz="2400" dirty="0">
              <a:latin typeface="+mn-ea"/>
              <a:cs typeface="Microsoft Sans Serif" panose="020B0604020202020204" pitchFamily="34" charset="0"/>
            </a:endParaRPr>
          </a:p>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卫哨命令会带来程序运行的不确定性，是否也会带来运行结果的不确定性？</a:t>
            </a:r>
            <a:endParaRPr lang="en-US" altLang="zh-CN" sz="2400" dirty="0">
              <a:latin typeface="+mn-ea"/>
              <a:cs typeface="Microsoft Sans Serif" panose="020B0604020202020204" pitchFamily="34" charset="0"/>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问题研讨</a:t>
            </a:r>
          </a:p>
        </p:txBody>
      </p:sp>
    </p:spTree>
    <p:extLst>
      <p:ext uri="{BB962C8B-B14F-4D97-AF65-F5344CB8AC3E}">
        <p14:creationId xmlns:p14="http://schemas.microsoft.com/office/powerpoint/2010/main" val="234255655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作业</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111576"/>
            <a:ext cx="11499855" cy="5884688"/>
          </a:xfrm>
          <a:prstGeom prst="rect">
            <a:avLst/>
          </a:prstGeom>
          <a:noFill/>
        </p:spPr>
        <p:txBody>
          <a:bodyPr wrap="square" rtlCol="0">
            <a:spAutoFit/>
          </a:bodyPr>
          <a:lstStyle/>
          <a:p>
            <a:pPr marL="285750" indent="-285750">
              <a:buClr>
                <a:srgbClr val="8B0012"/>
              </a:buClr>
              <a:buFont typeface="Wingdings" pitchFamily="2" charset="2"/>
              <a:buChar char="§"/>
            </a:pPr>
            <a:r>
              <a:rPr lang="zh-CN" altLang="en-US" sz="2400" b="1" dirty="0">
                <a:ea typeface="宋体" panose="02010600030101010101" pitchFamily="2" charset="-122"/>
              </a:rPr>
              <a:t>练习题</a:t>
            </a:r>
          </a:p>
          <a:p>
            <a:pPr marL="800100" lvl="3" indent="-342900">
              <a:lnSpc>
                <a:spcPct val="150000"/>
              </a:lnSpc>
              <a:buClr>
                <a:srgbClr val="0070C0"/>
              </a:buClr>
              <a:buFont typeface="Wingdings" pitchFamily="2" charset="2"/>
              <a:buChar char="§"/>
            </a:pPr>
            <a:r>
              <a:rPr lang="en-US" altLang="zh-CN" sz="2000" b="1" dirty="0">
                <a:ea typeface="宋体" panose="02010600030101010101" pitchFamily="2" charset="-122"/>
              </a:rPr>
              <a:t>	</a:t>
            </a:r>
            <a:r>
              <a:rPr lang="en-US" altLang="zh-CN" sz="2400" dirty="0">
                <a:ea typeface="宋体" panose="02010600030101010101" pitchFamily="2" charset="-122"/>
              </a:rPr>
              <a:t>1. </a:t>
            </a:r>
            <a:r>
              <a:rPr lang="zh-CN" altLang="en-US" sz="2400" dirty="0">
                <a:latin typeface="+mn-ea"/>
                <a:cs typeface="Microsoft Sans Serif" panose="020B0604020202020204" pitchFamily="34" charset="0"/>
              </a:rPr>
              <a:t>描述三种需要同时使用计数和逻辑循环结构的情形。</a:t>
            </a:r>
            <a:endParaRPr lang="en-US" altLang="zh-CN" sz="2400" dirty="0">
              <a:latin typeface="+mn-ea"/>
              <a:cs typeface="Microsoft Sans Serif" panose="020B0604020202020204" pitchFamily="34" charset="0"/>
            </a:endParaRPr>
          </a:p>
          <a:p>
            <a:pPr marL="800100" lvl="3" indent="-342900">
              <a:lnSpc>
                <a:spcPct val="150000"/>
              </a:lnSpc>
              <a:buClr>
                <a:srgbClr val="0070C0"/>
              </a:buClr>
              <a:buFont typeface="Wingdings" pitchFamily="2" charset="2"/>
              <a:buChar char="§"/>
            </a:pPr>
            <a:r>
              <a:rPr lang="en-US" altLang="zh-CN" sz="2400" dirty="0">
                <a:latin typeface="+mn-ea"/>
                <a:cs typeface="Microsoft Sans Serif" panose="020B0604020202020204" pitchFamily="34" charset="0"/>
              </a:rPr>
              <a:t>	9. </a:t>
            </a:r>
            <a:r>
              <a:rPr lang="zh-CN" altLang="en-US" sz="2400" dirty="0">
                <a:latin typeface="+mn-ea"/>
                <a:cs typeface="Microsoft Sans Serif" panose="020B0604020202020204" pitchFamily="34" charset="0"/>
              </a:rPr>
              <a:t>在</a:t>
            </a:r>
            <a:r>
              <a:rPr lang="en-US" altLang="zh-CN" sz="2400" dirty="0">
                <a:latin typeface="+mn-ea"/>
                <a:cs typeface="Microsoft Sans Serif" panose="020B0604020202020204" pitchFamily="34" charset="0"/>
              </a:rPr>
              <a:t>JAVA</a:t>
            </a:r>
            <a:r>
              <a:rPr lang="zh-CN" altLang="en-US" sz="2400" dirty="0">
                <a:latin typeface="+mn-ea"/>
                <a:cs typeface="Microsoft Sans Serif" panose="020B0604020202020204" pitchFamily="34" charset="0"/>
              </a:rPr>
              <a:t>的控制语句中，只能使用布尔表达式，讨论其优缺点（在</a:t>
            </a:r>
            <a:r>
              <a:rPr lang="en-US" altLang="zh-CN" sz="2400" dirty="0">
                <a:latin typeface="+mn-ea"/>
                <a:cs typeface="Microsoft Sans Serif" panose="020B0604020202020204" pitchFamily="34" charset="0"/>
              </a:rPr>
              <a:t>C</a:t>
            </a:r>
            <a:r>
              <a:rPr lang="zh-CN" altLang="en-US" sz="2400" dirty="0">
                <a:latin typeface="+mn-ea"/>
                <a:cs typeface="Microsoft Sans Serif" panose="020B0604020202020204" pitchFamily="34" charset="0"/>
              </a:rPr>
              <a:t>，</a:t>
            </a:r>
            <a:r>
              <a:rPr lang="en-US" altLang="zh-CN" sz="2400" dirty="0">
                <a:latin typeface="+mn-ea"/>
                <a:cs typeface="Microsoft Sans Serif" panose="020B0604020202020204" pitchFamily="34" charset="0"/>
              </a:rPr>
              <a:t>C++</a:t>
            </a:r>
            <a:r>
              <a:rPr lang="zh-CN" altLang="en-US" sz="2400" dirty="0">
                <a:latin typeface="+mn-ea"/>
                <a:cs typeface="Microsoft Sans Serif" panose="020B0604020202020204" pitchFamily="34" charset="0"/>
              </a:rPr>
              <a:t>中，还可以使用算数表达式）。</a:t>
            </a:r>
            <a:endParaRPr lang="en-US" altLang="zh-CN" sz="2400" dirty="0">
              <a:latin typeface="+mn-ea"/>
              <a:cs typeface="Microsoft Sans Serif" panose="020B0604020202020204" pitchFamily="34" charset="0"/>
            </a:endParaRPr>
          </a:p>
          <a:p>
            <a:pPr lvl="1"/>
            <a:endParaRPr lang="en-US" altLang="zh-CN" b="1" dirty="0">
              <a:ea typeface="宋体" panose="02010600030101010101" pitchFamily="2" charset="-122"/>
            </a:endParaRPr>
          </a:p>
          <a:p>
            <a:pPr marL="285750" indent="-285750">
              <a:buClr>
                <a:srgbClr val="8B0012"/>
              </a:buClr>
              <a:buFont typeface="Wingdings" pitchFamily="2" charset="2"/>
              <a:buChar char="§"/>
            </a:pPr>
            <a:r>
              <a:rPr lang="zh-CN" altLang="en-US" sz="2400" b="1" dirty="0">
                <a:ea typeface="宋体" panose="02010600030101010101" pitchFamily="2" charset="-122"/>
              </a:rPr>
              <a:t>程序设计练习题</a:t>
            </a:r>
          </a:p>
          <a:p>
            <a:pPr marL="800100" lvl="3" indent="-342900">
              <a:lnSpc>
                <a:spcPct val="150000"/>
              </a:lnSpc>
              <a:buClr>
                <a:srgbClr val="0070C0"/>
              </a:buClr>
              <a:buFont typeface="Wingdings" pitchFamily="2" charset="2"/>
              <a:buChar char="§"/>
            </a:pPr>
            <a:r>
              <a:rPr lang="en-US" altLang="zh-CN" sz="2400" dirty="0">
                <a:ea typeface="宋体" panose="02010600030101010101" pitchFamily="2" charset="-122"/>
              </a:rPr>
              <a:t>1</a:t>
            </a:r>
          </a:p>
          <a:p>
            <a:pPr marL="800100" lvl="3" indent="-342900">
              <a:lnSpc>
                <a:spcPct val="150000"/>
              </a:lnSpc>
              <a:buClr>
                <a:srgbClr val="0070C0"/>
              </a:buClr>
              <a:buFont typeface="Wingdings" pitchFamily="2" charset="2"/>
              <a:buChar char="§"/>
            </a:pPr>
            <a:r>
              <a:rPr lang="en-US" altLang="zh-CN" sz="2400" dirty="0">
                <a:ea typeface="宋体" panose="02010600030101010101" pitchFamily="2" charset="-122"/>
              </a:rPr>
              <a:t>3</a:t>
            </a:r>
          </a:p>
          <a:p>
            <a:pPr marL="800100" lvl="3" indent="-342900">
              <a:lnSpc>
                <a:spcPct val="150000"/>
              </a:lnSpc>
              <a:buClr>
                <a:srgbClr val="0070C0"/>
              </a:buClr>
              <a:buFont typeface="Wingdings" pitchFamily="2" charset="2"/>
              <a:buChar char="§"/>
            </a:pPr>
            <a:r>
              <a:rPr lang="en-US" altLang="zh-CN" sz="2400" dirty="0">
                <a:ea typeface="宋体" panose="02010600030101010101" pitchFamily="2" charset="-122"/>
              </a:rPr>
              <a:t>5</a:t>
            </a:r>
          </a:p>
          <a:p>
            <a:pPr marL="800100" lvl="3" indent="-342900">
              <a:lnSpc>
                <a:spcPct val="150000"/>
              </a:lnSpc>
              <a:buClr>
                <a:srgbClr val="0070C0"/>
              </a:buClr>
              <a:buFont typeface="Wingdings" pitchFamily="2" charset="2"/>
              <a:buChar char="§"/>
            </a:pPr>
            <a:r>
              <a:rPr lang="zh-CN" altLang="en-US" sz="2400" dirty="0">
                <a:ea typeface="宋体" panose="02010600030101010101" pitchFamily="2" charset="-122"/>
              </a:rPr>
              <a:t>调试</a:t>
            </a:r>
            <a:r>
              <a:rPr lang="en-US" altLang="zh-CN" sz="2400" dirty="0">
                <a:ea typeface="宋体" panose="02010600030101010101" pitchFamily="2" charset="-122"/>
              </a:rPr>
              <a:t>dup2, prints the count and text of lines that appear more than once in the input.  It reads from stdin or from a list of named files.</a:t>
            </a:r>
          </a:p>
          <a:p>
            <a:pPr>
              <a:lnSpc>
                <a:spcPct val="120000"/>
              </a:lnSpc>
              <a:buFont typeface="Wingdings" pitchFamily="2" charset="2"/>
              <a:buAutoNum type="alphaLcPeriod" startAt="2"/>
            </a:pPr>
            <a:endParaRPr lang="zh-CN" altLang="zh-CN" sz="2000" dirty="0">
              <a:ea typeface="SimSun" charset="-122"/>
            </a:endParaRPr>
          </a:p>
        </p:txBody>
      </p:sp>
    </p:spTree>
    <p:extLst>
      <p:ext uri="{BB962C8B-B14F-4D97-AF65-F5344CB8AC3E}">
        <p14:creationId xmlns:p14="http://schemas.microsoft.com/office/powerpoint/2010/main" val="118750205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作业</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65777" y="1850141"/>
            <a:ext cx="11039475" cy="3619452"/>
          </a:xfrm>
          <a:prstGeom prst="rect">
            <a:avLst/>
          </a:prstGeom>
          <a:noFill/>
        </p:spPr>
        <p:txBody>
          <a:bodyPr wrap="square" rtlCol="0">
            <a:spAutoFit/>
          </a:bodyPr>
          <a:lstStyle/>
          <a:p>
            <a:pPr>
              <a:lnSpc>
                <a:spcPct val="80000"/>
              </a:lnSpc>
            </a:pPr>
            <a:r>
              <a:rPr lang="en-US" altLang="zh-CN" sz="2400" dirty="0">
                <a:ea typeface="宋体" panose="02010600030101010101" pitchFamily="2" charset="-122"/>
              </a:rPr>
              <a:t>1  </a:t>
            </a:r>
            <a:r>
              <a:rPr lang="zh-CN" altLang="en-US" sz="2400" dirty="0">
                <a:ea typeface="宋体" panose="02010600030101010101" pitchFamily="2" charset="-122"/>
              </a:rPr>
              <a:t>用指定的语言中的某种循环控制结构重写下面的伪代码片段：</a:t>
            </a:r>
            <a:endParaRPr lang="en-US" altLang="zh-CN" sz="2400" dirty="0">
              <a:ea typeface="宋体" panose="02010600030101010101" pitchFamily="2" charset="-122"/>
            </a:endParaRPr>
          </a:p>
          <a:p>
            <a:pPr>
              <a:lnSpc>
                <a:spcPct val="80000"/>
              </a:lnSpc>
            </a:pPr>
            <a:r>
              <a:rPr lang="en-US" altLang="zh-CN" sz="2400" dirty="0">
                <a:ea typeface="宋体" panose="02010600030101010101" pitchFamily="2" charset="-122"/>
              </a:rPr>
              <a:t>     </a:t>
            </a:r>
            <a:r>
              <a:rPr lang="en-US" altLang="zh-CN" sz="2000" dirty="0">
                <a:ea typeface="宋体" panose="02010600030101010101" pitchFamily="2" charset="-122"/>
              </a:rPr>
              <a:t>k = (j + 13) / 27</a:t>
            </a:r>
          </a:p>
          <a:p>
            <a:pPr>
              <a:lnSpc>
                <a:spcPct val="80000"/>
              </a:lnSpc>
            </a:pPr>
            <a:r>
              <a:rPr lang="en-US" altLang="zh-CN" sz="2000" dirty="0">
                <a:ea typeface="宋体" panose="02010600030101010101" pitchFamily="2" charset="-122"/>
              </a:rPr>
              <a:t>  loop:</a:t>
            </a:r>
          </a:p>
          <a:p>
            <a:pPr>
              <a:lnSpc>
                <a:spcPct val="80000"/>
              </a:lnSpc>
            </a:pPr>
            <a:r>
              <a:rPr lang="en-US" altLang="zh-CN" sz="2000" dirty="0">
                <a:ea typeface="宋体" panose="02010600030101010101" pitchFamily="2" charset="-122"/>
              </a:rPr>
              <a:t>     if k &gt; 10 then </a:t>
            </a:r>
            <a:r>
              <a:rPr lang="en-US" altLang="zh-CN" sz="2000" dirty="0" err="1">
                <a:ea typeface="宋体" panose="02010600030101010101" pitchFamily="2" charset="-122"/>
              </a:rPr>
              <a:t>goto</a:t>
            </a:r>
            <a:r>
              <a:rPr lang="en-US" altLang="zh-CN" sz="2000" dirty="0">
                <a:ea typeface="宋体" panose="02010600030101010101" pitchFamily="2" charset="-122"/>
              </a:rPr>
              <a:t> out</a:t>
            </a:r>
          </a:p>
          <a:p>
            <a:pPr>
              <a:lnSpc>
                <a:spcPct val="80000"/>
              </a:lnSpc>
            </a:pPr>
            <a:r>
              <a:rPr lang="en-US" altLang="zh-CN" sz="2000" dirty="0">
                <a:ea typeface="宋体" panose="02010600030101010101" pitchFamily="2" charset="-122"/>
              </a:rPr>
              <a:t>     k = k + 1</a:t>
            </a:r>
          </a:p>
          <a:p>
            <a:pPr>
              <a:lnSpc>
                <a:spcPct val="80000"/>
              </a:lnSpc>
            </a:pPr>
            <a:r>
              <a:rPr lang="en-US" altLang="zh-CN" sz="2000" dirty="0">
                <a:ea typeface="宋体" panose="02010600030101010101" pitchFamily="2" charset="-122"/>
              </a:rPr>
              <a:t>     I = 3 * k - 1</a:t>
            </a:r>
          </a:p>
          <a:p>
            <a:pPr>
              <a:lnSpc>
                <a:spcPct val="80000"/>
              </a:lnSpc>
            </a:pPr>
            <a:r>
              <a:rPr lang="en-US" altLang="zh-CN" sz="2000" dirty="0">
                <a:ea typeface="宋体" panose="02010600030101010101" pitchFamily="2" charset="-122"/>
              </a:rPr>
              <a:t>     </a:t>
            </a:r>
            <a:r>
              <a:rPr lang="en-US" altLang="zh-CN" sz="2000" dirty="0" err="1">
                <a:ea typeface="宋体" panose="02010600030101010101" pitchFamily="2" charset="-122"/>
              </a:rPr>
              <a:t>goto</a:t>
            </a:r>
            <a:r>
              <a:rPr lang="en-US" altLang="zh-CN" sz="2000" dirty="0">
                <a:ea typeface="宋体" panose="02010600030101010101" pitchFamily="2" charset="-122"/>
              </a:rPr>
              <a:t> loop </a:t>
            </a:r>
          </a:p>
          <a:p>
            <a:pPr>
              <a:lnSpc>
                <a:spcPct val="80000"/>
              </a:lnSpc>
            </a:pPr>
            <a:r>
              <a:rPr lang="en-US" altLang="zh-CN" sz="2000" dirty="0">
                <a:ea typeface="宋体" panose="02010600030101010101" pitchFamily="2" charset="-122"/>
              </a:rPr>
              <a:t>  out: </a:t>
            </a:r>
            <a:r>
              <a:rPr lang="en-US" altLang="zh-CN" sz="2000" dirty="0">
                <a:latin typeface="Arial" panose="020B0604020202020204" pitchFamily="34" charset="0"/>
                <a:ea typeface="宋体" panose="02010600030101010101" pitchFamily="2" charset="-122"/>
              </a:rPr>
              <a:t>…</a:t>
            </a:r>
            <a:endParaRPr lang="en-US" altLang="zh-CN" sz="2000" dirty="0">
              <a:ea typeface="宋体" panose="02010600030101010101" pitchFamily="2" charset="-122"/>
            </a:endParaRPr>
          </a:p>
          <a:p>
            <a:pPr>
              <a:lnSpc>
                <a:spcPct val="80000"/>
              </a:lnSpc>
            </a:pPr>
            <a:r>
              <a:rPr lang="en-US" altLang="zh-CN" sz="2400" dirty="0">
                <a:ea typeface="宋体" panose="02010600030101010101" pitchFamily="2" charset="-122"/>
              </a:rPr>
              <a:t>a.  Python.      b. Go.           c. C, C++, Java, or C#.</a:t>
            </a:r>
          </a:p>
          <a:p>
            <a:pPr>
              <a:lnSpc>
                <a:spcPct val="80000"/>
              </a:lnSpc>
            </a:pPr>
            <a:r>
              <a:rPr lang="zh-CN" altLang="en-US" sz="2400" dirty="0">
                <a:ea typeface="宋体" panose="02010600030101010101" pitchFamily="2" charset="-122"/>
              </a:rPr>
              <a:t>       </a:t>
            </a:r>
            <a:endParaRPr lang="en-US" altLang="zh-CN" sz="2400" dirty="0">
              <a:ea typeface="宋体" panose="02010600030101010101" pitchFamily="2" charset="-122"/>
            </a:endParaRPr>
          </a:p>
          <a:p>
            <a:pPr>
              <a:lnSpc>
                <a:spcPct val="80000"/>
              </a:lnSpc>
            </a:pPr>
            <a:r>
              <a:rPr lang="en-US" altLang="zh-CN" sz="2400" dirty="0">
                <a:ea typeface="宋体" panose="02010600030101010101" pitchFamily="2" charset="-122"/>
              </a:rPr>
              <a:t>       </a:t>
            </a:r>
            <a:r>
              <a:rPr lang="zh-CN" altLang="en-US" sz="2400" dirty="0">
                <a:ea typeface="宋体" panose="02010600030101010101" pitchFamily="2" charset="-122"/>
              </a:rPr>
              <a:t>假设所有变量都是整型的。试讨论在改写上述代码时，哪种语言的可写性最好，哪种可读性最好，哪种两者都好。</a:t>
            </a:r>
            <a:endParaRPr lang="en-US" altLang="zh-CN" sz="2400" b="1" dirty="0">
              <a:latin typeface="Helvetica" pitchFamily="2" charset="0"/>
              <a:ea typeface="宋体" panose="02010600030101010101" pitchFamily="2" charset="-122"/>
            </a:endParaRPr>
          </a:p>
          <a:p>
            <a:pPr lvl="1"/>
            <a:endParaRPr lang="en-US" altLang="zh-CN" dirty="0"/>
          </a:p>
        </p:txBody>
      </p:sp>
    </p:spTree>
    <p:extLst>
      <p:ext uri="{BB962C8B-B14F-4D97-AF65-F5344CB8AC3E}">
        <p14:creationId xmlns:p14="http://schemas.microsoft.com/office/powerpoint/2010/main" val="167066688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作业</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65777" y="1850141"/>
            <a:ext cx="11039475" cy="4062651"/>
          </a:xfrm>
          <a:prstGeom prst="rect">
            <a:avLst/>
          </a:prstGeom>
          <a:noFill/>
        </p:spPr>
        <p:txBody>
          <a:bodyPr wrap="square" rtlCol="0">
            <a:spAutoFit/>
          </a:bodyPr>
          <a:lstStyle/>
          <a:p>
            <a:r>
              <a:rPr lang="en-US" altLang="zh-CN" sz="2400" dirty="0">
                <a:ea typeface="宋体" panose="02010600030101010101" pitchFamily="2" charset="-122"/>
              </a:rPr>
              <a:t>3 </a:t>
            </a:r>
            <a:r>
              <a:rPr lang="zh-CN" altLang="en-US" sz="2400" dirty="0">
                <a:ea typeface="宋体" panose="02010600030101010101" pitchFamily="2" charset="-122"/>
              </a:rPr>
              <a:t>用下列语言中的多重选择语句重写下面的代码片段：</a:t>
            </a:r>
            <a:endParaRPr lang="en-US" altLang="zh-CN" sz="2400" dirty="0">
              <a:ea typeface="宋体" panose="02010600030101010101" pitchFamily="2" charset="-122"/>
            </a:endParaRPr>
          </a:p>
          <a:p>
            <a:r>
              <a:rPr lang="en-US" altLang="zh-CN" sz="2400" dirty="0">
                <a:ea typeface="宋体" panose="02010600030101010101" pitchFamily="2" charset="-122"/>
              </a:rPr>
              <a:t>If ((k == 1) || (k == 2))  j = 2 * k </a:t>
            </a:r>
            <a:r>
              <a:rPr lang="en-US" altLang="zh-CN" sz="2400" dirty="0">
                <a:latin typeface="Arial" panose="020B0604020202020204" pitchFamily="34" charset="0"/>
                <a:ea typeface="宋体" panose="02010600030101010101" pitchFamily="2" charset="-122"/>
              </a:rPr>
              <a:t>–</a:t>
            </a:r>
            <a:r>
              <a:rPr lang="en-US" altLang="zh-CN" sz="2400" dirty="0">
                <a:ea typeface="宋体" panose="02010600030101010101" pitchFamily="2" charset="-122"/>
              </a:rPr>
              <a:t> 1</a:t>
            </a:r>
          </a:p>
          <a:p>
            <a:r>
              <a:rPr lang="en-US" altLang="zh-CN" sz="2400" dirty="0">
                <a:ea typeface="宋体" panose="02010600030101010101" pitchFamily="2" charset="-122"/>
              </a:rPr>
              <a:t>If ((k == 3) || (k == 5))  j = 3 * k + 1</a:t>
            </a:r>
          </a:p>
          <a:p>
            <a:r>
              <a:rPr lang="en-US" altLang="zh-CN" sz="2400" dirty="0">
                <a:ea typeface="宋体" panose="02010600030101010101" pitchFamily="2" charset="-122"/>
              </a:rPr>
              <a:t>If (k == 4)  j= 4 * k </a:t>
            </a:r>
            <a:r>
              <a:rPr lang="en-US" altLang="zh-CN" sz="2400" dirty="0">
                <a:latin typeface="Arial" panose="020B0604020202020204" pitchFamily="34" charset="0"/>
                <a:ea typeface="宋体" panose="02010600030101010101" pitchFamily="2" charset="-122"/>
              </a:rPr>
              <a:t>–</a:t>
            </a:r>
            <a:r>
              <a:rPr lang="en-US" altLang="zh-CN" sz="2400" dirty="0">
                <a:ea typeface="宋体" panose="02010600030101010101" pitchFamily="2" charset="-122"/>
              </a:rPr>
              <a:t> 1</a:t>
            </a:r>
          </a:p>
          <a:p>
            <a:r>
              <a:rPr lang="en-US" altLang="zh-CN" sz="2400" dirty="0">
                <a:ea typeface="宋体" panose="02010600030101010101" pitchFamily="2" charset="-122"/>
              </a:rPr>
              <a:t>If ((k == 6) || (k == 7) || (k == 8))  j = k </a:t>
            </a:r>
            <a:r>
              <a:rPr lang="en-US" altLang="zh-CN" sz="2400" dirty="0">
                <a:latin typeface="Arial" panose="020B0604020202020204" pitchFamily="34" charset="0"/>
                <a:ea typeface="宋体" panose="02010600030101010101" pitchFamily="2" charset="-122"/>
              </a:rPr>
              <a:t>–</a:t>
            </a:r>
            <a:r>
              <a:rPr lang="en-US" altLang="zh-CN" sz="2400" dirty="0">
                <a:ea typeface="宋体" panose="02010600030101010101" pitchFamily="2" charset="-122"/>
              </a:rPr>
              <a:t> 2</a:t>
            </a:r>
          </a:p>
          <a:p>
            <a:endParaRPr lang="en-US" altLang="zh-CN" sz="2400" dirty="0">
              <a:ea typeface="宋体" panose="02010600030101010101" pitchFamily="2" charset="-122"/>
            </a:endParaRPr>
          </a:p>
          <a:p>
            <a:r>
              <a:rPr lang="en-US" altLang="zh-CN" sz="2400" dirty="0">
                <a:ea typeface="宋体" panose="02010600030101010101" pitchFamily="2" charset="-122"/>
              </a:rPr>
              <a:t>a. C, C++, Java, or C#.      b. Python.       c. Go.</a:t>
            </a:r>
          </a:p>
          <a:p>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假设所有变量都是整型的。讨论这些语言在改写上述代码时各自的相对优缺点。</a:t>
            </a:r>
            <a:endParaRPr lang="en-US" altLang="zh-CN" sz="2400" b="1" dirty="0">
              <a:ea typeface="宋体" panose="02010600030101010101" pitchFamily="2" charset="-122"/>
            </a:endParaRPr>
          </a:p>
          <a:p>
            <a:pPr lvl="1"/>
            <a:endParaRPr lang="en-US" altLang="zh-CN" dirty="0"/>
          </a:p>
        </p:txBody>
      </p:sp>
    </p:spTree>
    <p:extLst>
      <p:ext uri="{BB962C8B-B14F-4D97-AF65-F5344CB8AC3E}">
        <p14:creationId xmlns:p14="http://schemas.microsoft.com/office/powerpoint/2010/main" val="145725142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作业</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388918" y="1244801"/>
            <a:ext cx="11039475" cy="5170646"/>
          </a:xfrm>
          <a:prstGeom prst="rect">
            <a:avLst/>
          </a:prstGeom>
          <a:noFill/>
        </p:spPr>
        <p:txBody>
          <a:bodyPr wrap="square" rtlCol="0">
            <a:spAutoFit/>
          </a:bodyPr>
          <a:lstStyle/>
          <a:p>
            <a:r>
              <a:rPr lang="en-US" altLang="zh-CN" sz="2400" dirty="0">
                <a:ea typeface="宋体" panose="02010600030101010101" pitchFamily="2" charset="-122"/>
              </a:rPr>
              <a:t>5  Rubin</a:t>
            </a:r>
            <a:r>
              <a:rPr lang="zh-CN" altLang="en-US" sz="2400" dirty="0">
                <a:ea typeface="宋体" panose="02010600030101010101" pitchFamily="2" charset="-122"/>
              </a:rPr>
              <a:t>在</a:t>
            </a:r>
            <a:r>
              <a:rPr lang="en-US" altLang="zh-CN" sz="2400" dirty="0">
                <a:ea typeface="宋体" panose="02010600030101010101" pitchFamily="2" charset="-122"/>
              </a:rPr>
              <a:t>1987</a:t>
            </a:r>
            <a:r>
              <a:rPr lang="zh-CN" altLang="en-US" sz="2400" dirty="0">
                <a:ea typeface="宋体" panose="02010600030101010101" pitchFamily="2" charset="-122"/>
              </a:rPr>
              <a:t>年给</a:t>
            </a:r>
            <a:r>
              <a:rPr lang="en-US" altLang="zh-CN" sz="2400" dirty="0">
                <a:ea typeface="宋体" panose="02010600030101010101" pitchFamily="2" charset="-122"/>
              </a:rPr>
              <a:t>ACM</a:t>
            </a:r>
            <a:r>
              <a:rPr lang="zh-CN" altLang="en-US" sz="2400" dirty="0">
                <a:ea typeface="宋体" panose="02010600030101010101" pitchFamily="2" charset="-122"/>
              </a:rPr>
              <a:t>的一封信中，用下面的一段代码作为证据来证明，在某些代码中，有</a:t>
            </a:r>
            <a:r>
              <a:rPr lang="en-US" altLang="zh-CN" sz="2400" dirty="0" err="1">
                <a:ea typeface="宋体" panose="02010600030101010101" pitchFamily="2" charset="-122"/>
              </a:rPr>
              <a:t>goto</a:t>
            </a:r>
            <a:r>
              <a:rPr lang="zh-CN" altLang="en-US" sz="2400" dirty="0">
                <a:ea typeface="宋体" panose="02010600030101010101" pitchFamily="2" charset="-122"/>
              </a:rPr>
              <a:t>语句的代码比没有</a:t>
            </a:r>
            <a:r>
              <a:rPr lang="en-US" altLang="zh-CN" sz="2400" dirty="0" err="1">
                <a:ea typeface="宋体" panose="02010600030101010101" pitchFamily="2" charset="-122"/>
              </a:rPr>
              <a:t>goto</a:t>
            </a:r>
            <a:r>
              <a:rPr lang="zh-CN" altLang="en-US" sz="2400" dirty="0">
                <a:ea typeface="宋体" panose="02010600030101010101" pitchFamily="2" charset="-122"/>
              </a:rPr>
              <a:t>语句的等价代码的可读性更好。这段代码寻找一个名为</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dirty="0">
                <a:ea typeface="宋体" panose="02010600030101010101" pitchFamily="2" charset="-122"/>
              </a:rPr>
              <a:t>的</a:t>
            </a:r>
            <a:r>
              <a:rPr lang="en-US" altLang="zh-CN" sz="2400" dirty="0" err="1">
                <a:ea typeface="宋体" panose="02010600030101010101" pitchFamily="2" charset="-122"/>
              </a:rPr>
              <a:t>nXn</a:t>
            </a:r>
            <a:r>
              <a:rPr lang="zh-CN" altLang="en-US" sz="2400" dirty="0">
                <a:ea typeface="宋体" panose="02010600030101010101" pitchFamily="2" charset="-122"/>
              </a:rPr>
              <a:t>的整数矩阵中的第一个全</a:t>
            </a:r>
            <a:r>
              <a:rPr lang="en-US" altLang="zh-CN" sz="2400" dirty="0">
                <a:ea typeface="宋体" panose="02010600030101010101" pitchFamily="2" charset="-122"/>
              </a:rPr>
              <a:t>0</a:t>
            </a:r>
            <a:r>
              <a:rPr lang="zh-CN" altLang="en-US" sz="2400" dirty="0">
                <a:ea typeface="宋体" panose="02010600030101010101" pitchFamily="2" charset="-122"/>
              </a:rPr>
              <a:t>的行。</a:t>
            </a:r>
            <a:endParaRPr lang="en-US" altLang="zh-CN" sz="2400" dirty="0">
              <a:ea typeface="宋体" panose="02010600030101010101" pitchFamily="2" charset="-122"/>
            </a:endParaRPr>
          </a:p>
          <a:p>
            <a:r>
              <a:rPr lang="en-US" altLang="zh-CN" sz="2400" dirty="0">
                <a:ea typeface="宋体" panose="02010600030101010101" pitchFamily="2" charset="-122"/>
              </a:rPr>
              <a:t>        for (</a:t>
            </a:r>
            <a:r>
              <a:rPr lang="en-US" altLang="zh-CN" sz="2400" dirty="0" err="1">
                <a:ea typeface="宋体" panose="02010600030101010101" pitchFamily="2" charset="-122"/>
              </a:rPr>
              <a:t>i</a:t>
            </a:r>
            <a:r>
              <a:rPr lang="en-US" altLang="zh-CN" sz="2400" dirty="0">
                <a:ea typeface="宋体" panose="02010600030101010101" pitchFamily="2" charset="-122"/>
              </a:rPr>
              <a:t> = 1; </a:t>
            </a:r>
            <a:r>
              <a:rPr lang="en-US" altLang="zh-CN" sz="2400" dirty="0" err="1">
                <a:ea typeface="宋体" panose="02010600030101010101" pitchFamily="2" charset="-122"/>
              </a:rPr>
              <a:t>i</a:t>
            </a:r>
            <a:r>
              <a:rPr lang="en-US" altLang="zh-CN" sz="2400" dirty="0">
                <a:ea typeface="宋体" panose="02010600030101010101" pitchFamily="2" charset="-122"/>
              </a:rPr>
              <a:t> &lt;= </a:t>
            </a:r>
            <a:r>
              <a:rPr lang="en-US" altLang="zh-CN" sz="2400" i="1" dirty="0">
                <a:ea typeface="宋体" panose="02010600030101010101" pitchFamily="2" charset="-122"/>
              </a:rPr>
              <a:t>n</a:t>
            </a:r>
            <a:r>
              <a:rPr lang="en-US" altLang="zh-CN" sz="2400" dirty="0">
                <a:ea typeface="宋体" panose="02010600030101010101" pitchFamily="2" charset="-122"/>
              </a:rPr>
              <a:t>; </a:t>
            </a:r>
            <a:r>
              <a:rPr lang="en-US" altLang="zh-CN" sz="2400" dirty="0" err="1">
                <a:ea typeface="宋体" panose="02010600030101010101" pitchFamily="2" charset="-122"/>
              </a:rPr>
              <a:t>i</a:t>
            </a:r>
            <a:r>
              <a:rPr lang="en-US" altLang="zh-CN" sz="2400" dirty="0">
                <a:ea typeface="宋体" panose="02010600030101010101" pitchFamily="2" charset="-122"/>
              </a:rPr>
              <a:t>++) {</a:t>
            </a:r>
          </a:p>
          <a:p>
            <a:r>
              <a:rPr lang="en-US" altLang="zh-CN" sz="2400" dirty="0">
                <a:ea typeface="宋体" panose="02010600030101010101" pitchFamily="2" charset="-122"/>
              </a:rPr>
              <a:t>            for (j = 1; j &lt;= </a:t>
            </a:r>
            <a:r>
              <a:rPr lang="en-US" altLang="zh-CN" sz="2400" i="1" dirty="0">
                <a:ea typeface="宋体" panose="02010600030101010101" pitchFamily="2" charset="-122"/>
              </a:rPr>
              <a:t>n</a:t>
            </a:r>
            <a:r>
              <a:rPr lang="en-US" altLang="zh-CN" sz="2400" dirty="0">
                <a:ea typeface="宋体" panose="02010600030101010101" pitchFamily="2" charset="-122"/>
              </a:rPr>
              <a:t>; </a:t>
            </a:r>
            <a:r>
              <a:rPr lang="en-US" altLang="zh-CN" sz="2400" dirty="0" err="1">
                <a:ea typeface="宋体" panose="02010600030101010101" pitchFamily="2" charset="-122"/>
              </a:rPr>
              <a:t>j++</a:t>
            </a:r>
            <a:r>
              <a:rPr lang="en-US" altLang="zh-CN" sz="2400" dirty="0">
                <a:ea typeface="宋体" panose="02010600030101010101" pitchFamily="2" charset="-122"/>
              </a:rPr>
              <a:t>)</a:t>
            </a:r>
          </a:p>
          <a:p>
            <a:r>
              <a:rPr lang="en-US" altLang="zh-CN" sz="2400" dirty="0">
                <a:ea typeface="宋体" panose="02010600030101010101" pitchFamily="2" charset="-122"/>
              </a:rPr>
              <a:t>                 if (x[</a:t>
            </a:r>
            <a:r>
              <a:rPr lang="en-US" altLang="zh-CN" sz="2400" dirty="0" err="1">
                <a:ea typeface="宋体" panose="02010600030101010101" pitchFamily="2" charset="-122"/>
              </a:rPr>
              <a:t>i</a:t>
            </a:r>
            <a:r>
              <a:rPr lang="en-US" altLang="zh-CN" sz="2400" dirty="0">
                <a:ea typeface="宋体" panose="02010600030101010101" pitchFamily="2" charset="-122"/>
              </a:rPr>
              <a:t>][j] != 0)</a:t>
            </a:r>
          </a:p>
          <a:p>
            <a:r>
              <a:rPr lang="en-US" altLang="zh-CN" sz="2400" dirty="0">
                <a:ea typeface="宋体" panose="02010600030101010101" pitchFamily="2" charset="-122"/>
              </a:rPr>
              <a:t>                     </a:t>
            </a:r>
            <a:r>
              <a:rPr lang="en-US" altLang="zh-CN" sz="2400" dirty="0" err="1">
                <a:ea typeface="宋体" panose="02010600030101010101" pitchFamily="2" charset="-122"/>
              </a:rPr>
              <a:t>goto</a:t>
            </a:r>
            <a:r>
              <a:rPr lang="en-US" altLang="zh-CN" sz="2400" dirty="0">
                <a:ea typeface="宋体" panose="02010600030101010101" pitchFamily="2" charset="-122"/>
              </a:rPr>
              <a:t> reject;</a:t>
            </a:r>
          </a:p>
          <a:p>
            <a:r>
              <a:rPr lang="en-US" altLang="zh-CN" sz="2400" dirty="0">
                <a:ea typeface="宋体" panose="02010600030101010101" pitchFamily="2" charset="-122"/>
              </a:rPr>
              <a:t>            </a:t>
            </a:r>
            <a:r>
              <a:rPr lang="en-US" altLang="zh-CN" sz="2400" dirty="0" err="1">
                <a:ea typeface="宋体" panose="02010600030101010101" pitchFamily="2" charset="-122"/>
              </a:rPr>
              <a:t>println</a:t>
            </a:r>
            <a:r>
              <a:rPr lang="en-US" altLang="zh-CN" sz="2400" dirty="0">
                <a:ea typeface="宋体" panose="02010600030101010101" pitchFamily="2" charset="-122"/>
              </a:rPr>
              <a:t>( </a:t>
            </a:r>
            <a:r>
              <a:rPr lang="en-US" altLang="zh-CN" sz="2400" dirty="0">
                <a:latin typeface="Arial" panose="020B0604020202020204" pitchFamily="34" charset="0"/>
                <a:ea typeface="宋体" panose="02010600030101010101" pitchFamily="2" charset="-122"/>
              </a:rPr>
              <a:t>‘</a:t>
            </a:r>
            <a:r>
              <a:rPr lang="en-US" altLang="zh-CN" sz="2400" dirty="0">
                <a:ea typeface="宋体" panose="02010600030101010101" pitchFamily="2" charset="-122"/>
              </a:rPr>
              <a:t>First all-zero row is:</a:t>
            </a:r>
            <a:r>
              <a:rPr lang="en-US" altLang="zh-CN" sz="2400" dirty="0">
                <a:latin typeface="Arial" panose="020B0604020202020204" pitchFamily="34" charset="0"/>
                <a:ea typeface="宋体" panose="02010600030101010101" pitchFamily="2" charset="-122"/>
              </a:rPr>
              <a:t>’</a:t>
            </a:r>
            <a:r>
              <a:rPr lang="en-US" altLang="zh-CN" sz="2400" dirty="0">
                <a:ea typeface="宋体" panose="02010600030101010101" pitchFamily="2" charset="-122"/>
              </a:rPr>
              <a:t>, </a:t>
            </a:r>
            <a:r>
              <a:rPr lang="en-US" altLang="zh-CN" sz="2400" dirty="0" err="1">
                <a:ea typeface="宋体" panose="02010600030101010101" pitchFamily="2" charset="-122"/>
              </a:rPr>
              <a:t>i</a:t>
            </a:r>
            <a:r>
              <a:rPr lang="en-US" altLang="zh-CN" sz="2400" dirty="0">
                <a:ea typeface="宋体" panose="02010600030101010101" pitchFamily="2" charset="-122"/>
              </a:rPr>
              <a:t>);</a:t>
            </a:r>
          </a:p>
          <a:p>
            <a:r>
              <a:rPr lang="en-US" altLang="zh-CN" sz="2400" dirty="0">
                <a:ea typeface="宋体" panose="02010600030101010101" pitchFamily="2" charset="-122"/>
              </a:rPr>
              <a:t>            break;</a:t>
            </a:r>
          </a:p>
          <a:p>
            <a:r>
              <a:rPr lang="en-US" altLang="zh-CN" sz="2400" dirty="0">
                <a:ea typeface="宋体" panose="02010600030101010101" pitchFamily="2" charset="-122"/>
              </a:rPr>
              <a:t>        reject:</a:t>
            </a:r>
          </a:p>
          <a:p>
            <a:r>
              <a:rPr lang="en-US" altLang="zh-CN" sz="2400" dirty="0">
                <a:ea typeface="宋体" panose="02010600030101010101" pitchFamily="2" charset="-122"/>
              </a:rPr>
              <a:t>         }</a:t>
            </a:r>
          </a:p>
          <a:p>
            <a:r>
              <a:rPr lang="zh-CN" altLang="en-US" sz="2400" dirty="0">
                <a:ea typeface="宋体" panose="02010600030101010101" pitchFamily="2" charset="-122"/>
              </a:rPr>
              <a:t>           选下列语言之一重写上述代码：</a:t>
            </a:r>
            <a:r>
              <a:rPr lang="en-US" altLang="zh-CN" sz="2400" dirty="0">
                <a:ea typeface="宋体" panose="02010600030101010101" pitchFamily="2" charset="-122"/>
              </a:rPr>
              <a:t>C/C++/Java/Go</a:t>
            </a:r>
            <a:r>
              <a:rPr lang="zh-CN" altLang="en-US" sz="2400" dirty="0">
                <a:ea typeface="宋体" panose="02010600030101010101" pitchFamily="2" charset="-122"/>
              </a:rPr>
              <a:t>，要求不用</a:t>
            </a:r>
            <a:r>
              <a:rPr lang="en-US" altLang="zh-CN" sz="2400" dirty="0" err="1">
                <a:ea typeface="宋体" panose="02010600030101010101" pitchFamily="2" charset="-122"/>
              </a:rPr>
              <a:t>goto</a:t>
            </a:r>
            <a:r>
              <a:rPr lang="zh-CN" altLang="en-US" sz="2400" dirty="0">
                <a:ea typeface="宋体" panose="02010600030101010101" pitchFamily="2" charset="-122"/>
              </a:rPr>
              <a:t>语句，然后和原代码比较一下你编写的代码的可读性。</a:t>
            </a:r>
            <a:endParaRPr lang="en-US" altLang="zh-CN" sz="2400" b="1" dirty="0">
              <a:ea typeface="宋体" panose="02010600030101010101" pitchFamily="2" charset="-122"/>
            </a:endParaRPr>
          </a:p>
          <a:p>
            <a:pPr lvl="1"/>
            <a:endParaRPr lang="en-US" altLang="zh-CN" dirty="0"/>
          </a:p>
        </p:txBody>
      </p:sp>
    </p:spTree>
    <p:extLst>
      <p:ext uri="{BB962C8B-B14F-4D97-AF65-F5344CB8AC3E}">
        <p14:creationId xmlns:p14="http://schemas.microsoft.com/office/powerpoint/2010/main" val="115278587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0" y="1298250"/>
            <a:ext cx="10645569" cy="3052759"/>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选择语句在程序中提供在两个或多个执行路径之间进行选择的方法</a:t>
            </a:r>
          </a:p>
          <a:p>
            <a:pPr marL="342900" indent="-342900">
              <a:lnSpc>
                <a:spcPct val="200000"/>
              </a:lnSpc>
              <a:buClr>
                <a:srgbClr val="8B0012"/>
              </a:buClr>
              <a:buFont typeface="Wingdings" pitchFamily="2" charset="2"/>
              <a:buChar char="§"/>
            </a:pPr>
            <a:r>
              <a:rPr lang="zh-CN" altLang="en-US" sz="2400" dirty="0">
                <a:latin typeface="+mn-ea"/>
                <a:cs typeface="Microsoft Sans Serif" panose="020B0604020202020204" pitchFamily="34" charset="0"/>
              </a:rPr>
              <a:t>两种普通类型</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双向选择</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多向选择</a:t>
            </a:r>
            <a:endParaRPr lang="en-US" altLang="zh-CN" sz="2200" dirty="0">
              <a:latin typeface="+mn-ea"/>
              <a:cs typeface="Microsoft Sans Serif" panose="020B0604020202020204" pitchFamily="34" charset="0"/>
            </a:endParaRPr>
          </a:p>
          <a:p>
            <a:pPr marL="342900" indent="-342900">
              <a:lnSpc>
                <a:spcPct val="150000"/>
              </a:lnSpc>
              <a:buClr>
                <a:schemeClr val="accent5"/>
              </a:buClr>
              <a:buFont typeface="Wingdings" pitchFamily="2" charset="2"/>
              <a:buChar char="§"/>
            </a:pPr>
            <a:endParaRPr lang="en-US" altLang="zh-CN" sz="2400" b="1" dirty="0">
              <a:solidFill>
                <a:srgbClr val="8B0012"/>
              </a:solidFill>
              <a:latin typeface="SimSun" panose="02010600030101010101" pitchFamily="2" charset="-122"/>
              <a:ea typeface="SimSun"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选择语句</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263932"/>
            <a:ext cx="10645569" cy="4772268"/>
          </a:xfrm>
          <a:prstGeom prst="rect">
            <a:avLst/>
          </a:prstGeom>
          <a:noFill/>
        </p:spPr>
        <p:txBody>
          <a:bodyPr wrap="square" rtlCol="0">
            <a:spAutoFit/>
          </a:bodyPr>
          <a:lstStyle/>
          <a:p>
            <a:pPr marL="342900" lvl="1" indent="-342900">
              <a:lnSpc>
                <a:spcPct val="200000"/>
              </a:lnSpc>
              <a:buClr>
                <a:srgbClr val="C00000"/>
              </a:buClr>
              <a:buFont typeface="Wingdings" pitchFamily="2" charset="2"/>
              <a:buChar char="§"/>
            </a:pPr>
            <a:r>
              <a:rPr lang="zh-CN" altLang="en-US" sz="2400" dirty="0">
                <a:latin typeface="+mn-ea"/>
                <a:cs typeface="Microsoft Sans Serif" panose="020B0604020202020204" pitchFamily="34" charset="0"/>
              </a:rPr>
              <a:t>一般形式</a:t>
            </a:r>
          </a:p>
          <a:p>
            <a:r>
              <a:rPr lang="en-US" altLang="zh-CN" sz="32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if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control_expression</a:t>
            </a:r>
            <a:endParaRPr lang="en-US" altLang="zh-CN" sz="2400" b="1" dirty="0">
              <a:latin typeface="Courier New" panose="02070309020205020404" pitchFamily="49" charset="0"/>
              <a:ea typeface="宋体" panose="02010600030101010101" pitchFamily="2" charset="-122"/>
              <a:cs typeface="Courier New" panose="02070309020205020404" pitchFamily="49" charset="0"/>
            </a:endParaRPr>
          </a:p>
          <a:p>
            <a:r>
              <a:rPr lang="en-US" altLang="zh-CN" sz="2400" b="1" dirty="0">
                <a:latin typeface="Courier New" panose="02070309020205020404" pitchFamily="49" charset="0"/>
                <a:ea typeface="宋体" panose="02010600030101010101" pitchFamily="2" charset="-122"/>
                <a:cs typeface="Courier New" panose="02070309020205020404" pitchFamily="49" charset="0"/>
              </a:rPr>
              <a:t>			then clause</a:t>
            </a:r>
          </a:p>
          <a:p>
            <a:r>
              <a:rPr lang="en-US" altLang="zh-CN" sz="2400" b="1" dirty="0">
                <a:latin typeface="Courier New" panose="02070309020205020404" pitchFamily="49" charset="0"/>
                <a:ea typeface="宋体" panose="02010600030101010101" pitchFamily="2" charset="-122"/>
                <a:cs typeface="Courier New" panose="02070309020205020404" pitchFamily="49" charset="0"/>
              </a:rPr>
              <a:t>			else clause</a:t>
            </a:r>
          </a:p>
          <a:p>
            <a:pPr marL="342900" lvl="1" indent="-342900">
              <a:lnSpc>
                <a:spcPct val="200000"/>
              </a:lnSpc>
              <a:buClr>
                <a:srgbClr val="C00000"/>
              </a:buClr>
              <a:buFont typeface="Wingdings" pitchFamily="2" charset="2"/>
              <a:buChar char="§"/>
            </a:pPr>
            <a:r>
              <a:rPr lang="zh-CN" altLang="en-US" sz="2400" dirty="0">
                <a:latin typeface="+mn-ea"/>
                <a:cs typeface="Microsoft Sans Serif" panose="020B0604020202020204" pitchFamily="34" charset="0"/>
              </a:rPr>
              <a:t>设计问题</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控制选择的表达式的形式和类型是什么？</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选择语句所选中的程序片断可以有哪些形式？（简单语句，语句序列，复合语句）</a:t>
            </a:r>
          </a:p>
          <a:p>
            <a:pPr marL="800100" lvl="1" indent="-342900">
              <a:lnSpc>
                <a:spcPct val="150000"/>
              </a:lnSpc>
              <a:buClr>
                <a:schemeClr val="accent5"/>
              </a:buClr>
              <a:buFont typeface="Wingdings" pitchFamily="2" charset="2"/>
              <a:buChar char="§"/>
            </a:pPr>
            <a:r>
              <a:rPr lang="zh-CN" altLang="en-US" sz="2200" dirty="0">
                <a:latin typeface="+mn-ea"/>
                <a:cs typeface="Microsoft Sans Serif" panose="020B0604020202020204" pitchFamily="34" charset="0"/>
              </a:rPr>
              <a:t>如何确定嵌套选择器的含义？</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选择语句</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双向选择语句</a:t>
            </a:r>
          </a:p>
        </p:txBody>
      </p:sp>
    </p:spTree>
    <p:extLst>
      <p:ext uri="{BB962C8B-B14F-4D97-AF65-F5344CB8AC3E}">
        <p14:creationId xmlns:p14="http://schemas.microsoft.com/office/powerpoint/2010/main" val="149926622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rPr>
              <a:t>双向选择语句之例</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762659" y="1111576"/>
            <a:ext cx="10241138" cy="6401753"/>
          </a:xfrm>
          <a:prstGeom prst="rect">
            <a:avLst/>
          </a:prstGeom>
          <a:noFill/>
        </p:spPr>
        <p:txBody>
          <a:bodyPr wrap="square" rtlCol="0">
            <a:spAutoFit/>
          </a:bodyPr>
          <a:lstStyle/>
          <a:p>
            <a:pPr marL="342900" lvl="1" indent="-342900">
              <a:lnSpc>
                <a:spcPct val="150000"/>
              </a:lnSpc>
              <a:buClr>
                <a:srgbClr val="C00000"/>
              </a:buClr>
              <a:buFont typeface="Wingdings" pitchFamily="2" charset="2"/>
              <a:buChar char="§"/>
            </a:pPr>
            <a:r>
              <a:rPr lang="en-US" altLang="zh-CN" sz="2000" dirty="0">
                <a:latin typeface="+mn-ea"/>
                <a:cs typeface="Microsoft Sans Serif" panose="020B0604020202020204" pitchFamily="34" charset="0"/>
              </a:rPr>
              <a:t>ALGOL60 </a:t>
            </a:r>
          </a:p>
          <a:p>
            <a:r>
              <a:rPr lang="en-US" altLang="zh-CN" sz="2400" b="1" dirty="0">
                <a:ea typeface="宋体" panose="02010600030101010101" pitchFamily="2" charset="-122"/>
              </a:rPr>
              <a:t>			</a:t>
            </a:r>
            <a:r>
              <a:rPr lang="en-US" altLang="zh-CN" sz="2000" b="1" dirty="0">
                <a:solidFill>
                  <a:schemeClr val="hlink"/>
                </a:solidFill>
                <a:ea typeface="宋体" panose="02010600030101010101" pitchFamily="2" charset="-122"/>
              </a:rPr>
              <a:t>if</a:t>
            </a:r>
            <a:r>
              <a:rPr lang="en-US" altLang="zh-CN" sz="2000" b="1" dirty="0">
                <a:ea typeface="宋体" panose="02010600030101010101" pitchFamily="2" charset="-122"/>
              </a:rPr>
              <a:t> (</a:t>
            </a:r>
            <a:r>
              <a:rPr lang="en-US" altLang="zh-CN" sz="2000" b="1" dirty="0" err="1">
                <a:ea typeface="宋体" panose="02010600030101010101" pitchFamily="2" charset="-122"/>
              </a:rPr>
              <a:t>boolean_expr</a:t>
            </a:r>
            <a:r>
              <a:rPr lang="en-US" altLang="zh-CN" sz="2000" b="1" dirty="0">
                <a:ea typeface="宋体" panose="02010600030101010101" pitchFamily="2" charset="-122"/>
              </a:rPr>
              <a:t>)</a:t>
            </a:r>
          </a:p>
          <a:p>
            <a:r>
              <a:rPr lang="en-US" altLang="zh-CN" sz="2000" b="1" dirty="0">
                <a:ea typeface="宋体" panose="02010600030101010101" pitchFamily="2" charset="-122"/>
              </a:rPr>
              <a:t>			</a:t>
            </a:r>
            <a:r>
              <a:rPr lang="en-US" altLang="zh-CN" sz="2000" b="1" dirty="0">
                <a:solidFill>
                  <a:schemeClr val="hlink"/>
                </a:solidFill>
                <a:ea typeface="宋体" panose="02010600030101010101" pitchFamily="2" charset="-122"/>
              </a:rPr>
              <a:t>then</a:t>
            </a:r>
            <a:r>
              <a:rPr lang="en-US" altLang="zh-CN" sz="2000" b="1" dirty="0">
                <a:ea typeface="宋体" panose="02010600030101010101" pitchFamily="2" charset="-122"/>
              </a:rPr>
              <a:t> statement  (the then clause)</a:t>
            </a:r>
          </a:p>
          <a:p>
            <a:r>
              <a:rPr lang="en-US" altLang="zh-CN" sz="2000" b="1" dirty="0">
                <a:ea typeface="宋体" panose="02010600030101010101" pitchFamily="2" charset="-122"/>
              </a:rPr>
              <a:t>			</a:t>
            </a:r>
            <a:r>
              <a:rPr lang="en-US" altLang="zh-CN" sz="2000" b="1" dirty="0">
                <a:solidFill>
                  <a:schemeClr val="hlink"/>
                </a:solidFill>
                <a:ea typeface="宋体" panose="02010600030101010101" pitchFamily="2" charset="-122"/>
              </a:rPr>
              <a:t>else</a:t>
            </a:r>
            <a:r>
              <a:rPr lang="en-US" altLang="zh-CN" sz="2000" b="1" dirty="0">
                <a:ea typeface="宋体" panose="02010600030101010101" pitchFamily="2" charset="-122"/>
              </a:rPr>
              <a:t> statement  (the else clause)</a:t>
            </a:r>
          </a:p>
          <a:p>
            <a:pPr marL="342900" lvl="1" indent="-342900">
              <a:lnSpc>
                <a:spcPct val="200000"/>
              </a:lnSpc>
              <a:buClr>
                <a:srgbClr val="C00000"/>
              </a:buClr>
              <a:buFont typeface="Wingdings" pitchFamily="2" charset="2"/>
              <a:buChar char="§"/>
            </a:pPr>
            <a:r>
              <a:rPr lang="en-US" altLang="zh-CN" sz="2000" dirty="0">
                <a:latin typeface="+mn-ea"/>
                <a:cs typeface="Microsoft Sans Serif" panose="020B0604020202020204" pitchFamily="34" charset="0"/>
              </a:rPr>
              <a:t>Python</a:t>
            </a:r>
            <a:r>
              <a:rPr lang="zh-CN" altLang="en-US" sz="2000" dirty="0">
                <a:latin typeface="+mn-ea"/>
                <a:cs typeface="Microsoft Sans Serif" panose="020B0604020202020204" pitchFamily="34" charset="0"/>
              </a:rPr>
              <a:t>（用等量缩进来指明复合语句）</a:t>
            </a:r>
            <a:endParaRPr lang="en-US" altLang="zh-CN" sz="2000" dirty="0">
              <a:latin typeface="+mn-ea"/>
              <a:cs typeface="Microsoft Sans Serif" panose="020B0604020202020204" pitchFamily="34" charset="0"/>
            </a:endParaRPr>
          </a:p>
          <a:p>
            <a:pPr marL="685800" lvl="2"/>
            <a:r>
              <a:rPr lang="en-US" altLang="zh-CN" sz="2100" b="1" dirty="0">
                <a:ea typeface="宋体" panose="02010600030101010101" pitchFamily="2" charset="-122"/>
              </a:rPr>
              <a:t>      If x&gt;y:</a:t>
            </a:r>
          </a:p>
          <a:p>
            <a:pPr marL="1028700" lvl="3"/>
            <a:r>
              <a:rPr lang="en-US" altLang="zh-CN" sz="2000" b="1" dirty="0">
                <a:ea typeface="宋体" panose="02010600030101010101" pitchFamily="2" charset="-122"/>
              </a:rPr>
              <a:t>  	x=y</a:t>
            </a:r>
          </a:p>
          <a:p>
            <a:pPr marL="1028700" lvl="3"/>
            <a:r>
              <a:rPr lang="en-US" altLang="zh-CN" sz="2000" b="1" dirty="0">
                <a:ea typeface="宋体" panose="02010600030101010101" pitchFamily="2" charset="-122"/>
              </a:rPr>
              <a:t>    	print “case1”</a:t>
            </a:r>
            <a:endParaRPr lang="zh-CN" altLang="en-US" sz="2000" b="1" dirty="0">
              <a:ea typeface="宋体" panose="02010600030101010101" pitchFamily="2" charset="-122"/>
            </a:endParaRPr>
          </a:p>
          <a:p>
            <a:pPr marL="342900" lvl="1" indent="-342900">
              <a:lnSpc>
                <a:spcPct val="200000"/>
              </a:lnSpc>
              <a:buClr>
                <a:srgbClr val="C00000"/>
              </a:buClr>
              <a:buFont typeface="Wingdings" pitchFamily="2" charset="2"/>
              <a:buChar char="§"/>
            </a:pPr>
            <a:r>
              <a:rPr lang="en-US" altLang="zh-CN" sz="2000" dirty="0">
                <a:latin typeface="+mn-ea"/>
                <a:cs typeface="Microsoft Sans Serif" panose="020B0604020202020204" pitchFamily="34" charset="0"/>
              </a:rPr>
              <a:t>Go </a:t>
            </a:r>
          </a:p>
          <a:p>
            <a:pPr marL="685800" lvl="2"/>
            <a:r>
              <a:rPr lang="en-US" altLang="zh-CN" sz="2100" b="1" dirty="0">
                <a:ea typeface="宋体" panose="02010600030101010101" pitchFamily="2" charset="-122"/>
              </a:rPr>
              <a:t>      if n&gt;1 { </a:t>
            </a:r>
          </a:p>
          <a:p>
            <a:pPr marL="1028700" lvl="3"/>
            <a:r>
              <a:rPr lang="en-US" altLang="zh-CN" sz="1900" b="1" dirty="0">
                <a:ea typeface="宋体" panose="02010600030101010101" pitchFamily="2" charset="-122"/>
              </a:rPr>
              <a:t>	</a:t>
            </a:r>
            <a:r>
              <a:rPr lang="en-US" altLang="zh-CN" sz="1900" b="1" dirty="0" err="1">
                <a:ea typeface="宋体" panose="02010600030101010101" pitchFamily="2" charset="-122"/>
              </a:rPr>
              <a:t>fmt.Pringf</a:t>
            </a:r>
            <a:r>
              <a:rPr lang="en-US" altLang="zh-CN" sz="1900" b="1" dirty="0">
                <a:ea typeface="宋体" panose="02010600030101010101" pitchFamily="2" charset="-122"/>
              </a:rPr>
              <a:t>(“%d\</a:t>
            </a:r>
            <a:r>
              <a:rPr lang="en-US" altLang="zh-CN" sz="1900" b="1" dirty="0" err="1">
                <a:ea typeface="宋体" panose="02010600030101010101" pitchFamily="2" charset="-122"/>
              </a:rPr>
              <a:t>t%s</a:t>
            </a:r>
            <a:r>
              <a:rPr lang="en-US" altLang="zh-CN" sz="1900" b="1" dirty="0">
                <a:ea typeface="宋体" panose="02010600030101010101" pitchFamily="2" charset="-122"/>
              </a:rPr>
              <a:t>\n”, n, line)</a:t>
            </a:r>
          </a:p>
          <a:p>
            <a:pPr marL="1028700" lvl="3"/>
            <a:r>
              <a:rPr lang="en-US" altLang="zh-CN" sz="1600" b="1" dirty="0">
                <a:ea typeface="宋体" panose="02010600030101010101" pitchFamily="2" charset="-122"/>
              </a:rPr>
              <a:t>}</a:t>
            </a:r>
          </a:p>
          <a:p>
            <a:pPr marL="1028700" lvl="3"/>
            <a:r>
              <a:rPr lang="en-US" altLang="zh-CN" sz="2000" b="1" dirty="0">
                <a:ea typeface="宋体" panose="02010600030101010101" pitchFamily="2" charset="-122"/>
              </a:rPr>
              <a:t>If</a:t>
            </a:r>
            <a:r>
              <a:rPr lang="zh-CN" altLang="en-US" sz="2000" b="1" dirty="0">
                <a:ea typeface="宋体" panose="02010600030101010101" pitchFamily="2" charset="-122"/>
              </a:rPr>
              <a:t>语句扩展形式：</a:t>
            </a:r>
            <a:endParaRPr lang="en-US" altLang="zh-CN" sz="2000" b="1" dirty="0">
              <a:ea typeface="宋体" panose="02010600030101010101" pitchFamily="2" charset="-122"/>
            </a:endParaRPr>
          </a:p>
          <a:p>
            <a:pPr lvl="1">
              <a:buFont typeface="Arial" panose="020B0604020202020204" pitchFamily="34" charset="0"/>
              <a:buNone/>
            </a:pPr>
            <a:r>
              <a:rPr lang="en-US" altLang="zh-CN" sz="2000" b="1" dirty="0">
                <a:ea typeface="宋体" panose="02010600030101010101" pitchFamily="2" charset="-122"/>
              </a:rPr>
              <a:t>            if f, err := </a:t>
            </a:r>
            <a:r>
              <a:rPr lang="en-US" altLang="zh-CN" sz="2000" b="1" dirty="0" err="1">
                <a:ea typeface="宋体" panose="02010600030101010101" pitchFamily="2" charset="-122"/>
              </a:rPr>
              <a:t>os.Open</a:t>
            </a:r>
            <a:r>
              <a:rPr lang="en-US" altLang="zh-CN" sz="2000" b="1" dirty="0">
                <a:ea typeface="宋体" panose="02010600030101010101" pitchFamily="2" charset="-122"/>
              </a:rPr>
              <a:t>(</a:t>
            </a:r>
            <a:r>
              <a:rPr lang="en-US" altLang="zh-CN" sz="2000" b="1" dirty="0" err="1">
                <a:ea typeface="宋体" panose="02010600030101010101" pitchFamily="2" charset="-122"/>
              </a:rPr>
              <a:t>fname</a:t>
            </a:r>
            <a:r>
              <a:rPr lang="en-US" altLang="zh-CN" sz="2000" b="1" dirty="0">
                <a:ea typeface="宋体" panose="02010600030101010101" pitchFamily="2" charset="-122"/>
              </a:rPr>
              <a:t>); err != nil {</a:t>
            </a:r>
            <a:endParaRPr lang="zh-CN" altLang="zh-CN" sz="2000" b="1" dirty="0">
              <a:ea typeface="宋体" panose="02010600030101010101" pitchFamily="2" charset="-122"/>
            </a:endParaRPr>
          </a:p>
          <a:p>
            <a:pPr lvl="1">
              <a:buFont typeface="Arial" panose="020B0604020202020204" pitchFamily="34" charset="0"/>
              <a:buNone/>
            </a:pPr>
            <a:r>
              <a:rPr lang="en-US" altLang="zh-CN" sz="2000" b="1" dirty="0">
                <a:ea typeface="宋体" panose="02010600030101010101" pitchFamily="2" charset="-122"/>
              </a:rPr>
              <a:t>	            return err</a:t>
            </a:r>
            <a:endParaRPr lang="zh-CN" altLang="zh-CN" sz="2000" b="1" dirty="0">
              <a:ea typeface="宋体" panose="02010600030101010101" pitchFamily="2" charset="-122"/>
            </a:endParaRPr>
          </a:p>
          <a:p>
            <a:pPr lvl="1">
              <a:buFont typeface="Arial" panose="020B0604020202020204" pitchFamily="34" charset="0"/>
              <a:buNone/>
            </a:pPr>
            <a:r>
              <a:rPr lang="en-US" altLang="zh-CN" sz="2000" b="1" dirty="0">
                <a:ea typeface="宋体" panose="02010600030101010101" pitchFamily="2" charset="-122"/>
              </a:rPr>
              <a:t>            }</a:t>
            </a:r>
            <a:endParaRPr lang="zh-CN" altLang="en-US" sz="2000" b="1" dirty="0">
              <a:ea typeface="宋体" panose="02010600030101010101" pitchFamily="2" charset="-122"/>
            </a:endParaRPr>
          </a:p>
          <a:p>
            <a:pPr>
              <a:spcBef>
                <a:spcPts val="600"/>
              </a:spcBef>
            </a:pPr>
            <a:endParaRPr lang="en-US" altLang="zh-CN" sz="2400" b="1" dirty="0">
              <a:sym typeface="Wingdings" pitchFamily="2" charset="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111576"/>
            <a:ext cx="10645569" cy="5533823"/>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dirty="0">
                <a:latin typeface="+mn-ea"/>
                <a:cs typeface="Microsoft Sans Serif" panose="020B0604020202020204" pitchFamily="34" charset="0"/>
              </a:rPr>
              <a:t>例子</a:t>
            </a:r>
          </a:p>
          <a:p>
            <a:pPr marL="800100" lvl="1" indent="-342900">
              <a:lnSpc>
                <a:spcPct val="120000"/>
              </a:lnSpc>
              <a:spcBef>
                <a:spcPts val="600"/>
              </a:spcBef>
              <a:buClr>
                <a:schemeClr val="accent5"/>
              </a:buClr>
              <a:buFont typeface="Wingdings" pitchFamily="2" charset="2"/>
              <a:buChar char="§"/>
            </a:pPr>
            <a:r>
              <a:rPr lang="en-US" altLang="zh-CN" sz="2800" b="1" dirty="0">
                <a:ea typeface="宋体" panose="02010600030101010101" pitchFamily="2" charset="-122"/>
              </a:rPr>
              <a:t> </a:t>
            </a:r>
            <a:r>
              <a:rPr lang="en-US" altLang="zh-CN" sz="2200" dirty="0">
                <a:latin typeface="+mn-ea"/>
                <a:cs typeface="Microsoft Sans Serif" panose="020B0604020202020204" pitchFamily="34" charset="0"/>
              </a:rPr>
              <a:t>Java</a:t>
            </a:r>
            <a:r>
              <a:rPr lang="zh-CN" altLang="en-US" sz="2200" dirty="0">
                <a:latin typeface="+mn-ea"/>
                <a:cs typeface="Microsoft Sans Serif" panose="020B0604020202020204" pitchFamily="34" charset="0"/>
              </a:rPr>
              <a:t>的例子</a:t>
            </a:r>
          </a:p>
          <a:p>
            <a:pPr lvl="1"/>
            <a:r>
              <a:rPr lang="en-US" altLang="zh-CN" sz="2800" b="1" dirty="0">
                <a:ea typeface="宋体" panose="02010600030101010101" pitchFamily="2" charset="-122"/>
              </a:rPr>
              <a:t>		</a:t>
            </a:r>
            <a:r>
              <a:rPr lang="zh-CN" altLang="en-US" sz="2800" b="1" dirty="0">
                <a:ea typeface="宋体" panose="02010600030101010101" pitchFamily="2" charset="-122"/>
              </a:rPr>
              <a:t>	</a:t>
            </a:r>
            <a:r>
              <a:rPr lang="en-US" altLang="zh-CN" sz="2400" b="1" dirty="0">
                <a:ea typeface="宋体" panose="02010600030101010101" pitchFamily="2" charset="-122"/>
              </a:rPr>
              <a:t>if …</a:t>
            </a:r>
          </a:p>
          <a:p>
            <a:pPr lvl="1"/>
            <a:r>
              <a:rPr lang="en-US" altLang="zh-CN" sz="2400" b="1" dirty="0">
                <a:ea typeface="宋体" panose="02010600030101010101" pitchFamily="2" charset="-122"/>
              </a:rPr>
              <a:t>			if ... </a:t>
            </a:r>
          </a:p>
          <a:p>
            <a:pPr lvl="1"/>
            <a:r>
              <a:rPr lang="en-US" altLang="zh-CN" sz="2400" b="1" dirty="0">
                <a:ea typeface="宋体" panose="02010600030101010101" pitchFamily="2" charset="-122"/>
              </a:rPr>
              <a:t>				...</a:t>
            </a:r>
          </a:p>
          <a:p>
            <a:pPr lvl="1"/>
            <a:r>
              <a:rPr lang="en-US" altLang="zh-CN" sz="2400" b="1" dirty="0">
                <a:ea typeface="宋体" panose="02010600030101010101" pitchFamily="2" charset="-122"/>
              </a:rPr>
              <a:t>			else ...</a:t>
            </a:r>
          </a:p>
          <a:p>
            <a:pPr marL="800100" lvl="1" indent="-342900">
              <a:lnSpc>
                <a:spcPct val="150000"/>
              </a:lnSpc>
              <a:spcBef>
                <a:spcPts val="600"/>
              </a:spcBef>
              <a:buClr>
                <a:schemeClr val="accent5"/>
              </a:buClr>
              <a:buFont typeface="Wingdings" pitchFamily="2" charset="2"/>
              <a:buChar char="§"/>
            </a:pPr>
            <a:r>
              <a:rPr lang="en-US" altLang="zh-CN" sz="2800" b="1" dirty="0">
                <a:ea typeface="宋体" panose="02010600030101010101" pitchFamily="2" charset="-122"/>
              </a:rPr>
              <a:t> else </a:t>
            </a:r>
            <a:r>
              <a:rPr lang="zh-CN" altLang="en-US" sz="2800" b="1" dirty="0">
                <a:ea typeface="宋体" panose="02010600030101010101" pitchFamily="2" charset="-122"/>
              </a:rPr>
              <a:t>与哪个</a:t>
            </a:r>
            <a:r>
              <a:rPr lang="en-US" altLang="zh-CN" sz="2800" b="1" dirty="0">
                <a:ea typeface="宋体" panose="02010600030101010101" pitchFamily="2" charset="-122"/>
              </a:rPr>
              <a:t>if</a:t>
            </a:r>
            <a:r>
              <a:rPr lang="zh-CN" altLang="en-US" sz="2800" b="1" dirty="0">
                <a:ea typeface="宋体" panose="02010600030101010101" pitchFamily="2" charset="-122"/>
              </a:rPr>
              <a:t> 匹配？</a:t>
            </a:r>
            <a:endParaRPr lang="en-US" altLang="zh-CN" sz="2800" b="1" dirty="0">
              <a:ea typeface="宋体" panose="02010600030101010101" pitchFamily="2" charset="-122"/>
            </a:endParaRPr>
          </a:p>
          <a:p>
            <a:pPr lvl="2"/>
            <a:r>
              <a:rPr lang="en-US" altLang="zh-CN" sz="2400" b="1" dirty="0">
                <a:ea typeface="宋体" panose="02010600030101010101" pitchFamily="2" charset="-122"/>
              </a:rPr>
              <a:t>Java</a:t>
            </a:r>
            <a:r>
              <a:rPr lang="zh-CN" altLang="en-US" sz="2400" b="1" dirty="0">
                <a:ea typeface="宋体" panose="02010600030101010101" pitchFamily="2" charset="-122"/>
              </a:rPr>
              <a:t>的</a:t>
            </a:r>
            <a:r>
              <a:rPr lang="zh-CN" altLang="en-US" sz="2400" b="1" dirty="0">
                <a:solidFill>
                  <a:srgbClr val="FF0000"/>
                </a:solidFill>
                <a:ea typeface="宋体" panose="02010600030101010101" pitchFamily="2" charset="-122"/>
              </a:rPr>
              <a:t>静态语义规则</a:t>
            </a:r>
            <a:r>
              <a:rPr lang="zh-CN" altLang="en-US" sz="2400" b="1" dirty="0">
                <a:ea typeface="宋体" panose="02010600030101010101" pitchFamily="2" charset="-122"/>
              </a:rPr>
              <a:t>：</a:t>
            </a:r>
            <a:r>
              <a:rPr lang="en-US" altLang="zh-CN" sz="2400" b="1" dirty="0">
                <a:ea typeface="宋体" panose="02010600030101010101" pitchFamily="2" charset="-122"/>
              </a:rPr>
              <a:t>else</a:t>
            </a:r>
            <a:r>
              <a:rPr lang="zh-CN" altLang="en-US" sz="2400" b="1" dirty="0">
                <a:ea typeface="宋体" panose="02010600030101010101" pitchFamily="2" charset="-122"/>
              </a:rPr>
              <a:t>与最邻近的</a:t>
            </a:r>
            <a:r>
              <a:rPr lang="en-US" altLang="zh-CN" sz="2400" b="1" dirty="0">
                <a:ea typeface="宋体" panose="02010600030101010101" pitchFamily="2" charset="-122"/>
              </a:rPr>
              <a:t>if</a:t>
            </a:r>
            <a:r>
              <a:rPr lang="zh-CN" altLang="en-US" sz="2400" b="1" dirty="0">
                <a:ea typeface="宋体" panose="02010600030101010101" pitchFamily="2" charset="-122"/>
              </a:rPr>
              <a:t>匹配</a:t>
            </a:r>
            <a:endParaRPr lang="en-US" altLang="zh-CN" sz="2400" b="1" dirty="0">
              <a:ea typeface="宋体" panose="02010600030101010101" pitchFamily="2" charset="-122"/>
            </a:endParaRPr>
          </a:p>
          <a:p>
            <a:pPr>
              <a:spcBef>
                <a:spcPct val="0"/>
              </a:spcBef>
              <a:buFontTx/>
              <a:buNone/>
            </a:pPr>
            <a:r>
              <a:rPr lang="zh-CN" altLang="en-US" sz="2000" b="1" dirty="0">
                <a:ea typeface="宋体" panose="02010600030101010101" pitchFamily="2" charset="-122"/>
              </a:rPr>
              <a:t>无歧义的</a:t>
            </a:r>
            <a:r>
              <a:rPr lang="en-US" altLang="zh-CN" sz="2000" b="1" dirty="0">
                <a:ea typeface="宋体" panose="02010600030101010101" pitchFamily="2" charset="-122"/>
              </a:rPr>
              <a:t>BNF</a:t>
            </a:r>
            <a:endParaRPr lang="en-US" altLang="zh-CN" b="1" dirty="0">
              <a:latin typeface="Courier New" panose="02070309020205020404" pitchFamily="49" charset="0"/>
              <a:ea typeface="宋体" panose="02010600030101010101" pitchFamily="2" charset="-122"/>
            </a:endParaRPr>
          </a:p>
          <a:p>
            <a:pPr>
              <a:spcBef>
                <a:spcPct val="0"/>
              </a:spcBef>
              <a:buFontTx/>
              <a:buNone/>
            </a:pPr>
            <a:r>
              <a:rPr lang="en-US" altLang="zh-CN" b="1" dirty="0">
                <a:latin typeface="Courier New" panose="02070309020205020404" pitchFamily="49" charset="0"/>
                <a:ea typeface="宋体" panose="02010600030101010101" pitchFamily="2" charset="-122"/>
              </a:rPr>
              <a:t>&lt;</a:t>
            </a:r>
            <a:r>
              <a:rPr lang="en-US" altLang="zh-CN" b="1" dirty="0" err="1">
                <a:latin typeface="Courier New" panose="02070309020205020404" pitchFamily="49" charset="0"/>
                <a:ea typeface="宋体" panose="02010600030101010101" pitchFamily="2" charset="-122"/>
              </a:rPr>
              <a:t>stmt</a:t>
            </a:r>
            <a:r>
              <a:rPr lang="en-US" altLang="zh-CN" b="1" dirty="0">
                <a:latin typeface="Courier New" panose="02070309020205020404" pitchFamily="49" charset="0"/>
                <a:ea typeface="宋体" panose="02010600030101010101" pitchFamily="2" charset="-122"/>
              </a:rPr>
              <a:t>&gt; </a:t>
            </a:r>
            <a:r>
              <a:rPr lang="en-US" altLang="zh-CN" b="1" dirty="0">
                <a:latin typeface="Arial" panose="020B0604020202020204" pitchFamily="34" charset="0"/>
                <a:ea typeface="宋体" panose="02010600030101010101" pitchFamily="2" charset="-122"/>
                <a:sym typeface="Symbol" pitchFamily="2" charset="2"/>
              </a:rPr>
              <a:t></a:t>
            </a:r>
            <a:r>
              <a:rPr lang="en-US" altLang="zh-CN" b="1" dirty="0">
                <a:latin typeface="Courier New" panose="02070309020205020404" pitchFamily="49" charset="0"/>
                <a:ea typeface="宋体" panose="02010600030101010101" pitchFamily="2" charset="-122"/>
              </a:rPr>
              <a:t> &lt;matched&gt; | &lt;unmatched&gt; </a:t>
            </a:r>
          </a:p>
          <a:p>
            <a:pPr>
              <a:spcBef>
                <a:spcPct val="0"/>
              </a:spcBef>
              <a:buFontTx/>
              <a:buNone/>
            </a:pPr>
            <a:r>
              <a:rPr lang="en-US" altLang="zh-CN" b="1" dirty="0">
                <a:latin typeface="Courier New" panose="02070309020205020404" pitchFamily="49" charset="0"/>
                <a:ea typeface="宋体" panose="02010600030101010101" pitchFamily="2" charset="-122"/>
              </a:rPr>
              <a:t>&lt;matched&gt; </a:t>
            </a:r>
            <a:r>
              <a:rPr lang="en-US" altLang="zh-CN" b="1" dirty="0">
                <a:latin typeface="Arial" panose="020B0604020202020204" pitchFamily="34" charset="0"/>
                <a:ea typeface="宋体" panose="02010600030101010101" pitchFamily="2" charset="-122"/>
                <a:sym typeface="Symbol" pitchFamily="2" charset="2"/>
              </a:rPr>
              <a:t></a:t>
            </a:r>
            <a:r>
              <a:rPr lang="en-US" altLang="zh-CN" b="1" dirty="0">
                <a:latin typeface="Courier New" panose="02070309020205020404" pitchFamily="49" charset="0"/>
                <a:ea typeface="宋体" panose="02010600030101010101" pitchFamily="2" charset="-122"/>
              </a:rPr>
              <a:t> if &lt;logical expr&gt; then &lt;matched&gt; else &lt;matched&gt;</a:t>
            </a:r>
          </a:p>
          <a:p>
            <a:pPr>
              <a:spcBef>
                <a:spcPct val="0"/>
              </a:spcBef>
              <a:buFontTx/>
              <a:buNone/>
            </a:pPr>
            <a:r>
              <a:rPr lang="en-US" altLang="zh-CN" b="1" dirty="0">
                <a:latin typeface="Courier New" panose="02070309020205020404" pitchFamily="49" charset="0"/>
                <a:ea typeface="宋体" panose="02010600030101010101" pitchFamily="2" charset="-122"/>
              </a:rPr>
              <a:t>            | any non-if statement</a:t>
            </a:r>
          </a:p>
          <a:p>
            <a:pPr>
              <a:spcBef>
                <a:spcPct val="0"/>
              </a:spcBef>
              <a:buFontTx/>
              <a:buNone/>
            </a:pPr>
            <a:r>
              <a:rPr lang="en-US" altLang="zh-CN" b="1" dirty="0">
                <a:latin typeface="Courier New" panose="02070309020205020404" pitchFamily="49" charset="0"/>
                <a:ea typeface="宋体" panose="02010600030101010101" pitchFamily="2" charset="-122"/>
              </a:rPr>
              <a:t>&lt;unmatched&gt; </a:t>
            </a:r>
            <a:r>
              <a:rPr lang="en-US" altLang="zh-CN" b="1" dirty="0">
                <a:latin typeface="Arial" panose="020B0604020202020204" pitchFamily="34" charset="0"/>
                <a:ea typeface="宋体" panose="02010600030101010101" pitchFamily="2" charset="-122"/>
                <a:sym typeface="Symbol" pitchFamily="2" charset="2"/>
              </a:rPr>
              <a:t></a:t>
            </a:r>
            <a:r>
              <a:rPr lang="en-US" altLang="zh-CN" b="1" dirty="0">
                <a:latin typeface="Courier New" panose="02070309020205020404" pitchFamily="49" charset="0"/>
                <a:ea typeface="宋体" panose="02010600030101010101" pitchFamily="2" charset="-122"/>
              </a:rPr>
              <a:t> if &lt;logical expr&gt; then &lt;</a:t>
            </a:r>
            <a:r>
              <a:rPr lang="en-US" altLang="zh-CN" b="1" dirty="0" err="1">
                <a:latin typeface="Courier New" panose="02070309020205020404" pitchFamily="49" charset="0"/>
                <a:ea typeface="宋体" panose="02010600030101010101" pitchFamily="2" charset="-122"/>
              </a:rPr>
              <a:t>stmt</a:t>
            </a:r>
            <a:r>
              <a:rPr lang="en-US" altLang="zh-CN" b="1" dirty="0">
                <a:latin typeface="Courier New" panose="02070309020205020404" pitchFamily="49" charset="0"/>
                <a:ea typeface="宋体" panose="02010600030101010101" pitchFamily="2" charset="-122"/>
              </a:rPr>
              <a:t>&gt;</a:t>
            </a:r>
          </a:p>
          <a:p>
            <a:pPr>
              <a:spcBef>
                <a:spcPct val="0"/>
              </a:spcBef>
              <a:buFontTx/>
              <a:buNone/>
            </a:pPr>
            <a:r>
              <a:rPr lang="en-US" altLang="zh-CN" b="1" dirty="0">
                <a:latin typeface="Courier New" panose="02070309020205020404" pitchFamily="49" charset="0"/>
                <a:ea typeface="宋体" panose="02010600030101010101" pitchFamily="2" charset="-122"/>
              </a:rPr>
              <a:t>             | if &lt;logical expr&gt; then &lt;matched&gt; else &lt;unmatched&gt;</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选择语句</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嵌套选择</a:t>
            </a:r>
          </a:p>
        </p:txBody>
      </p:sp>
    </p:spTree>
    <p:extLst>
      <p:ext uri="{BB962C8B-B14F-4D97-AF65-F5344CB8AC3E}">
        <p14:creationId xmlns:p14="http://schemas.microsoft.com/office/powerpoint/2010/main" val="107759199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7639</TotalTime>
  <Words>5522</Words>
  <Application>Microsoft Macintosh PowerPoint</Application>
  <PresentationFormat>Widescreen</PresentationFormat>
  <Paragraphs>669</Paragraphs>
  <Slides>55</Slides>
  <Notes>55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微软雅黑</vt:lpstr>
      <vt:lpstr>宋体</vt:lpstr>
      <vt:lpstr>Arial</vt:lpstr>
      <vt:lpstr>Calibri</vt:lpstr>
      <vt:lpstr>Courier New</vt:lpstr>
      <vt:lpstr>Helvetica</vt:lpstr>
      <vt:lpstr>Tahoma</vt:lpstr>
      <vt:lpstr>Times</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王天浩</dc:creator>
  <cp:lastModifiedBy>Zhai Jingmin</cp:lastModifiedBy>
  <cp:revision>528</cp:revision>
  <cp:lastPrinted>2020-04-10T01:53:05Z</cp:lastPrinted>
  <dcterms:created xsi:type="dcterms:W3CDTF">2020-02-13T08:17:00Z</dcterms:created>
  <dcterms:modified xsi:type="dcterms:W3CDTF">2022-05-20T01:41:56Z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