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7" r:id="rId2"/>
    <p:sldId id="477" r:id="rId3"/>
    <p:sldId id="261" r:id="rId4"/>
    <p:sldId id="419" r:id="rId5"/>
    <p:sldId id="309" r:id="rId6"/>
    <p:sldId id="265" r:id="rId7"/>
    <p:sldId id="394" r:id="rId8"/>
    <p:sldId id="445" r:id="rId9"/>
    <p:sldId id="447" r:id="rId10"/>
    <p:sldId id="446" r:id="rId11"/>
    <p:sldId id="448" r:id="rId12"/>
    <p:sldId id="449" r:id="rId13"/>
    <p:sldId id="450" r:id="rId14"/>
    <p:sldId id="451" r:id="rId15"/>
    <p:sldId id="452" r:id="rId16"/>
    <p:sldId id="453" r:id="rId17"/>
    <p:sldId id="398" r:id="rId18"/>
    <p:sldId id="401" r:id="rId19"/>
    <p:sldId id="454" r:id="rId20"/>
    <p:sldId id="455" r:id="rId21"/>
    <p:sldId id="456" r:id="rId22"/>
    <p:sldId id="457" r:id="rId23"/>
    <p:sldId id="476" r:id="rId24"/>
    <p:sldId id="458" r:id="rId25"/>
    <p:sldId id="402" r:id="rId26"/>
    <p:sldId id="403" r:id="rId27"/>
    <p:sldId id="459" r:id="rId28"/>
    <p:sldId id="460" r:id="rId29"/>
    <p:sldId id="461" r:id="rId30"/>
    <p:sldId id="462" r:id="rId31"/>
    <p:sldId id="442" r:id="rId32"/>
    <p:sldId id="475" r:id="rId33"/>
    <p:sldId id="406" r:id="rId34"/>
    <p:sldId id="404" r:id="rId35"/>
    <p:sldId id="443" r:id="rId36"/>
    <p:sldId id="405" r:id="rId37"/>
    <p:sldId id="444" r:id="rId38"/>
    <p:sldId id="41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8" autoAdjust="0"/>
    <p:restoredTop sz="67483"/>
  </p:normalViewPr>
  <p:slideViewPr>
    <p:cSldViewPr snapToGrid="0">
      <p:cViewPr varScale="1">
        <p:scale>
          <a:sx n="84" d="100"/>
          <a:sy n="84" d="100"/>
        </p:scale>
        <p:origin x="2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2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5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37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9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81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11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3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11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Go</a:t>
            </a:r>
            <a:r>
              <a:rPr lang="zh-CN" altLang="en-US" dirty="0">
                <a:latin typeface="Arial" panose="020B0604020202020204" pitchFamily="34" charset="0"/>
              </a:rPr>
              <a:t>语言是按值传递：</a:t>
            </a:r>
            <a:r>
              <a:rPr lang="en-US" altLang="zh-CN" dirty="0">
                <a:latin typeface="Arial" panose="020B0604020202020204" pitchFamily="34" charset="0"/>
              </a:rPr>
              <a:t>the function receives a copy of each argument; modifications to the copy do not affect the caller.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However, if the argument contains some kind of reference, like a pointer, slice, map, function, or channel,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then the caller may be affected by any modifications the function makes to variables </a:t>
            </a:r>
            <a:r>
              <a:rPr lang="en-US" altLang="zh-CN" b="1" dirty="0">
                <a:latin typeface="Arial" panose="020B0604020202020204" pitchFamily="34" charset="0"/>
              </a:rPr>
              <a:t>indirectly</a:t>
            </a:r>
            <a:r>
              <a:rPr lang="en-US" altLang="zh-CN" dirty="0">
                <a:latin typeface="Arial" panose="020B0604020202020204" pitchFamily="34" charset="0"/>
              </a:rPr>
              <a:t> referred to by the argument.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15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void </a:t>
            </a:r>
            <a:r>
              <a:rPr lang="en-US" altLang="zh-CN" dirty="0" err="1">
                <a:latin typeface="Arial" panose="020B0604020202020204" pitchFamily="34" charset="0"/>
              </a:rPr>
              <a:t>DoIt</a:t>
            </a:r>
            <a:r>
              <a:rPr lang="en-US" altLang="zh-CN" dirty="0">
                <a:latin typeface="Arial" panose="020B0604020202020204" pitchFamily="34" charset="0"/>
              </a:rPr>
              <a:t>(out int x, int index)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x = 17;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index = 42;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sub =21;</a:t>
            </a:r>
          </a:p>
          <a:p>
            <a:r>
              <a:rPr lang="en-US" altLang="zh-CN" dirty="0" err="1">
                <a:latin typeface="Arial" panose="020B0604020202020204" pitchFamily="34" charset="0"/>
              </a:rPr>
              <a:t>f.DoIt</a:t>
            </a:r>
            <a:r>
              <a:rPr lang="en-US" altLang="zh-CN" dirty="0">
                <a:latin typeface="Arial" panose="020B0604020202020204" pitchFamily="34" charset="0"/>
              </a:rPr>
              <a:t>(list[sub], sub);</a:t>
            </a:r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1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68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05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39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63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85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82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94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41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79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81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87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按值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结果传递，返回时将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设置为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按引用传递，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仍然为</a:t>
            </a:r>
            <a:r>
              <a:rPr lang="en-US" altLang="zh-CN" dirty="0">
                <a:latin typeface="Arial" panose="020B0604020202020204" pitchFamily="34" charset="0"/>
              </a:rPr>
              <a:t>5.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</a:rPr>
              <a:t>addr_i</a:t>
            </a:r>
            <a:r>
              <a:rPr lang="en-US" altLang="zh-CN" dirty="0">
                <a:latin typeface="Arial" panose="020B0604020202020204" pitchFamily="34" charset="0"/>
              </a:rPr>
              <a:t> = &amp;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</a:rPr>
              <a:t>addr_listi</a:t>
            </a:r>
            <a:r>
              <a:rPr lang="en-US" altLang="zh-CN" dirty="0">
                <a:latin typeface="Arial" panose="020B0604020202020204" pitchFamily="34" charset="0"/>
              </a:rPr>
              <a:t> = &amp;list[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a = *</a:t>
            </a:r>
            <a:r>
              <a:rPr lang="en-US" altLang="zh-CN" dirty="0" err="1">
                <a:latin typeface="Arial" panose="020B0604020202020204" pitchFamily="34" charset="0"/>
              </a:rPr>
              <a:t>addr_i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b = *</a:t>
            </a:r>
            <a:r>
              <a:rPr lang="en-US" altLang="zh-CN" dirty="0" err="1">
                <a:latin typeface="Arial" panose="020B0604020202020204" pitchFamily="34" charset="0"/>
              </a:rPr>
              <a:t>addr_listi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 = b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*</a:t>
            </a:r>
            <a:r>
              <a:rPr lang="en-US" altLang="zh-CN" dirty="0" err="1">
                <a:latin typeface="Arial" panose="020B0604020202020204" pitchFamily="34" charset="0"/>
              </a:rPr>
              <a:t>addr_i</a:t>
            </a:r>
            <a:r>
              <a:rPr lang="en-US" altLang="zh-CN" dirty="0">
                <a:latin typeface="Arial" panose="020B0604020202020204" pitchFamily="34" charset="0"/>
              </a:rPr>
              <a:t> = a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*</a:t>
            </a:r>
            <a:r>
              <a:rPr lang="en-US" altLang="zh-CN" dirty="0" err="1">
                <a:latin typeface="Arial" panose="020B0604020202020204" pitchFamily="34" charset="0"/>
              </a:rPr>
              <a:t>addr_listi</a:t>
            </a:r>
            <a:r>
              <a:rPr lang="en-US" altLang="zh-CN" dirty="0">
                <a:latin typeface="Arial" panose="020B0604020202020204" pitchFamily="34" charset="0"/>
              </a:rPr>
              <a:t> = b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82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DBD348-E09B-104E-97D7-73C156F29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4A1DE814-1F41-134A-89F1-ECD7DE0D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 to 6.1,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:= Point{1, 2}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:= Point{4, 6}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(Distance(p, q)) 	// "5", function call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p.Distance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(q))	 // "5", method call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FC278DE0-0D53-8E40-B859-C1E22B60EB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DB35C0-5B10-464A-96BB-3FA3F7203AF5}" type="slidenum">
              <a:rPr lang="en-US" altLang="zh-CN">
                <a:latin typeface="Arial" panose="020B0604020202020204" pitchFamily="34" charset="0"/>
              </a:rPr>
              <a:pPr/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88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60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46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69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29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When outline calls itself recursively, the </a:t>
            </a:r>
            <a:r>
              <a:rPr lang="en-US" altLang="zh-CN" dirty="0" err="1">
                <a:latin typeface="Arial" panose="020B0604020202020204" pitchFamily="34" charset="0"/>
              </a:rPr>
              <a:t>callee</a:t>
            </a:r>
            <a:r>
              <a:rPr lang="en-US" altLang="zh-CN" dirty="0">
                <a:latin typeface="Arial" panose="020B0604020202020204" pitchFamily="34" charset="0"/>
              </a:rPr>
              <a:t> receives a copy of stack.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Although the </a:t>
            </a:r>
            <a:r>
              <a:rPr lang="en-US" altLang="zh-CN" dirty="0" err="1">
                <a:latin typeface="Arial" panose="020B0604020202020204" pitchFamily="34" charset="0"/>
              </a:rPr>
              <a:t>callee</a:t>
            </a:r>
            <a:r>
              <a:rPr lang="en-US" altLang="zh-CN" dirty="0">
                <a:latin typeface="Arial" panose="020B0604020202020204" pitchFamily="34" charset="0"/>
              </a:rPr>
              <a:t> may append elements to this slice, modifying its underlying array and perhaps even allocating a new array, it doesn’t modify the initial elements that are visible to the caller, so when the function returns, the caller’s stack is as it was before the call.  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56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9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8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5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0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9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8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6097" y="4555077"/>
            <a:ext cx="12185902" cy="2287682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590">
              <a:solidFill>
                <a:srgbClr val="FFFFFF"/>
              </a:solidFill>
            </a:endParaRPr>
          </a:p>
        </p:txBody>
      </p:sp>
      <p:sp>
        <p:nvSpPr>
          <p:cNvPr id="2056" name="文本框 58"/>
          <p:cNvSpPr txBox="1">
            <a:spLocks noChangeArrowheads="1"/>
          </p:cNvSpPr>
          <p:nvPr/>
        </p:nvSpPr>
        <p:spPr bwMode="auto">
          <a:xfrm>
            <a:off x="394660" y="1697964"/>
            <a:ext cx="11402664" cy="8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875" b="1" dirty="0">
                <a:solidFill>
                  <a:srgbClr val="9A0000"/>
                </a:solidFill>
                <a:latin typeface="微软雅黑" panose="020B0503020204020204" charset="-122"/>
                <a:ea typeface="微软雅黑" panose="020B0503020204020204" charset="-122"/>
              </a:rPr>
              <a:t>程序设计语言概论</a:t>
            </a:r>
            <a:endParaRPr lang="en-US" altLang="zh-CN" sz="4875" b="1" dirty="0">
              <a:solidFill>
                <a:srgbClr val="9A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" y="397957"/>
            <a:ext cx="2908610" cy="8169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42556" y="3118982"/>
            <a:ext cx="6706870" cy="50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710" b="1" dirty="0">
                <a:solidFill>
                  <a:srgbClr val="9A0000"/>
                </a:solidFill>
                <a:latin typeface="微软雅黑" panose="020B0503020204020204" charset="-122"/>
                <a:ea typeface="微软雅黑" panose="020B0503020204020204" charset="-122"/>
              </a:rPr>
              <a:t>Concepts of Programming Languages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61373" y="4555077"/>
            <a:ext cx="4221027" cy="58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4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马秀莉</a:t>
            </a:r>
            <a:r>
              <a:rPr lang="en-US" altLang="zh-CN" sz="244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4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xlma@pku.edu.cn</a:t>
            </a:r>
            <a:endParaRPr lang="en-US" altLang="zh-CN" sz="244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6"/>
    </mc:Choice>
    <mc:Fallback xmlns="">
      <p:transition spd="slow" advTm="109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27180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数组形参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103" y="1203161"/>
            <a:ext cx="11039475" cy="561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Ruby 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参数前“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*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”，可接受以数组形式传来的不定量的参数</a:t>
            </a:r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lvl="3"/>
            <a:endParaRPr lang="en-US" altLang="zh-CN" sz="2200" b="1" dirty="0"/>
          </a:p>
          <a:p>
            <a:pPr lvl="3"/>
            <a:r>
              <a:rPr lang="en-US" altLang="zh-CN" sz="2400" b="1" dirty="0"/>
              <a:t>def foo(*all)</a:t>
            </a:r>
          </a:p>
          <a:p>
            <a:pPr lvl="3"/>
            <a:r>
              <a:rPr lang="en-US" altLang="zh-CN" sz="2400" b="1" dirty="0"/>
              <a:t>	for e in all </a:t>
            </a:r>
          </a:p>
          <a:p>
            <a:pPr lvl="3"/>
            <a:r>
              <a:rPr lang="en-US" altLang="zh-CN" sz="2400" b="1" dirty="0"/>
              <a:t> 		print e, “ ”</a:t>
            </a:r>
          </a:p>
          <a:p>
            <a:pPr lvl="3"/>
            <a:r>
              <a:rPr lang="en-US" altLang="zh-CN" sz="2400" b="1" dirty="0"/>
              <a:t>	end</a:t>
            </a:r>
          </a:p>
          <a:p>
            <a:pPr lvl="3"/>
            <a:r>
              <a:rPr lang="en-US" altLang="zh-CN" sz="2400" b="1" dirty="0"/>
              <a:t>end</a:t>
            </a:r>
          </a:p>
          <a:p>
            <a:pPr lvl="3"/>
            <a:endParaRPr lang="en-US" altLang="zh-CN" sz="2400" b="1" dirty="0"/>
          </a:p>
          <a:p>
            <a:pPr lvl="3"/>
            <a:r>
              <a:rPr lang="en-US" altLang="zh-CN" sz="2400" b="1" dirty="0"/>
              <a:t>foo(1, 2, 3)</a:t>
            </a:r>
          </a:p>
          <a:p>
            <a:pPr lvl="3"/>
            <a:r>
              <a:rPr lang="en-US" altLang="zh-CN" sz="2400" b="1" dirty="0"/>
              <a:t>#=&gt; 1 2 3</a:t>
            </a:r>
          </a:p>
          <a:p>
            <a:pPr lvl="3"/>
            <a:endParaRPr lang="en-US" altLang="zh-CN" sz="2400" b="1" dirty="0"/>
          </a:p>
          <a:p>
            <a:pPr lvl="3"/>
            <a:r>
              <a:rPr lang="en-US" altLang="zh-CN" sz="2400" b="1" dirty="0"/>
              <a:t>a = [1, 2, 3]</a:t>
            </a:r>
          </a:p>
          <a:p>
            <a:pPr lvl="3"/>
            <a:r>
              <a:rPr lang="en-US" altLang="zh-CN" sz="2400" b="1" dirty="0"/>
              <a:t>foo(*a)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3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27180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散列参数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103" y="1203161"/>
            <a:ext cx="11039475" cy="364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Python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中出现在末尾的形参，在之前加（**）来成为一个散列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(dictionary, associative array)</a:t>
            </a:r>
          </a:p>
          <a:p>
            <a:pPr lvl="3"/>
            <a:endParaRPr lang="en-US" altLang="zh-CN" sz="2200" b="1" dirty="0"/>
          </a:p>
          <a:p>
            <a:pPr lvl="3"/>
            <a:r>
              <a:rPr lang="en-US" altLang="zh-CN" sz="2800" b="1" dirty="0"/>
              <a:t>def fun1(p1, p2, *p3, **p4)</a:t>
            </a:r>
          </a:p>
          <a:p>
            <a:pPr lvl="3"/>
            <a:r>
              <a:rPr lang="en-US" altLang="zh-CN" sz="2800" b="1" dirty="0"/>
              <a:t>	…</a:t>
            </a:r>
          </a:p>
          <a:p>
            <a:pPr lvl="3"/>
            <a:r>
              <a:rPr lang="en-US" altLang="zh-CN" sz="2800" b="1" dirty="0"/>
              <a:t>…</a:t>
            </a:r>
          </a:p>
          <a:p>
            <a:pPr lvl="3"/>
            <a:r>
              <a:rPr lang="en-US" altLang="zh-CN" sz="2800" b="1" dirty="0"/>
              <a:t>fun1 (2, 4, 6, 8, mon=68, </a:t>
            </a:r>
            <a:r>
              <a:rPr lang="en-US" altLang="zh-CN" sz="2800" b="1" dirty="0" err="1"/>
              <a:t>tue</a:t>
            </a:r>
            <a:r>
              <a:rPr lang="en-US" altLang="zh-CN" sz="2800" b="1" dirty="0"/>
              <a:t>=72, wed=77)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30831"/>
            <a:ext cx="1103947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过程与函数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103" y="1203161"/>
            <a:ext cx="11039475" cy="530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有两类子程序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过程提供用户定义的语句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是语句系列，可定义参数化计算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函数提供用户定义的操作符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结构上与过程相似，但在语义上模拟了数学函数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期望不产生副作用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事实上，许多函数有副作用（）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3"/>
            <a:endParaRPr lang="en-US" altLang="zh-CN" sz="2700" b="1" dirty="0"/>
          </a:p>
          <a:p>
            <a:pPr lvl="3"/>
            <a:r>
              <a:rPr lang="en-US" altLang="zh-CN" sz="2200" dirty="0" err="1"/>
              <a:t>Func</a:t>
            </a:r>
            <a:r>
              <a:rPr lang="en-US" altLang="zh-CN" sz="2200" dirty="0"/>
              <a:t> name (parameter-list) (result-list) {</a:t>
            </a:r>
          </a:p>
          <a:p>
            <a:pPr lvl="4"/>
            <a:r>
              <a:rPr lang="en-US" altLang="zh-CN" sz="2200" dirty="0"/>
              <a:t>Body</a:t>
            </a:r>
          </a:p>
          <a:p>
            <a:pPr lvl="3"/>
            <a:r>
              <a:rPr lang="en-US" altLang="zh-CN" sz="2200" dirty="0"/>
              <a:t>}</a:t>
            </a:r>
            <a:endParaRPr lang="zh-CN" alt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30831"/>
            <a:ext cx="1103947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子程序的设计问题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431" y="1374394"/>
            <a:ext cx="11039475" cy="490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采用哪些参数传递方法？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要检查参数类型么？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局部变量是静态分配的还是动态分配的？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子程序可以嵌套定义么？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传递子程序的引用环境是什么？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传递子程序的参数类型要检查么？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子程序可以重载么？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子程序允许是一个通用子程序么？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3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30831"/>
            <a:ext cx="1103947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局部引用环境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103" y="1203161"/>
            <a:ext cx="11039475" cy="456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局部变量可以是栈动态的（与存储的绑定）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优点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支持递归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局部变量的存储空间可以在子程序间共享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缺点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存在内存分配、初始化、释放的时间开销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间接寻址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子程序不能是历史敏感的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静态局部变量恰恰相反</a:t>
            </a:r>
          </a:p>
        </p:txBody>
      </p:sp>
    </p:spTree>
    <p:extLst>
      <p:ext uri="{BB962C8B-B14F-4D97-AF65-F5344CB8AC3E}">
        <p14:creationId xmlns:p14="http://schemas.microsoft.com/office/powerpoint/2010/main" val="25574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431" y="1897811"/>
            <a:ext cx="1103947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dirty="0"/>
              <a:t>#include</a:t>
            </a:r>
          </a:p>
          <a:p>
            <a:pPr>
              <a:spcBef>
                <a:spcPts val="6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static</a:t>
            </a:r>
            <a:r>
              <a:rPr lang="en-US" altLang="zh-CN" sz="2800" dirty="0"/>
              <a:t> unsigned int RAND_SEED;</a:t>
            </a:r>
          </a:p>
          <a:p>
            <a:pPr>
              <a:spcBef>
                <a:spcPts val="600"/>
              </a:spcBef>
            </a:pPr>
            <a:r>
              <a:rPr lang="en-US" altLang="zh-CN" sz="2800" dirty="0"/>
              <a:t>unsigned int random(void)</a:t>
            </a:r>
          </a:p>
          <a:p>
            <a:pPr>
              <a:spcBef>
                <a:spcPts val="600"/>
              </a:spcBef>
            </a:pPr>
            <a:r>
              <a:rPr lang="en-US" altLang="zh-CN" sz="2800" dirty="0"/>
              <a:t>{ RAND_SEED = (RAND_SEED*123+59)%65536;</a:t>
            </a:r>
          </a:p>
          <a:p>
            <a:pPr>
              <a:spcBef>
                <a:spcPts val="600"/>
              </a:spcBef>
            </a:pPr>
            <a:r>
              <a:rPr lang="en-US" altLang="zh-CN" sz="2800" dirty="0"/>
              <a:t>   return (RAND_SEED);</a:t>
            </a:r>
          </a:p>
          <a:p>
            <a:pPr>
              <a:spcBef>
                <a:spcPts val="600"/>
              </a:spcBef>
            </a:pPr>
            <a:r>
              <a:rPr lang="en-US" altLang="zh-CN" sz="2800" dirty="0"/>
              <a:t>}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5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30831"/>
            <a:ext cx="1103947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参数传递方法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103" y="1203161"/>
            <a:ext cx="11039475" cy="416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可以在不同的层次来讨论参数的传递方法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在语义模型层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参数分为输入模式、输出模式、输入输出模式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在传递的概念模型层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物理上传输一个值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传输值的访问路径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将参数传送到或取自被调用子程序的方式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按值传递、按结果传递、按值与结果传递、按引用传递、按名传递</a:t>
            </a:r>
          </a:p>
        </p:txBody>
      </p:sp>
    </p:spTree>
    <p:extLst>
      <p:ext uri="{BB962C8B-B14F-4D97-AF65-F5344CB8AC3E}">
        <p14:creationId xmlns:p14="http://schemas.microsoft.com/office/powerpoint/2010/main" val="20426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参数传递的语义模型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FEB0D02-CBAF-3540-A5AD-4A476BD6D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573213"/>
            <a:ext cx="73533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0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按值传递（输入模式）（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pass-by-value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实参的值用来初始化相应的形参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通常实现为复制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可以实现为传输值的访问路径，但不推荐（强加写保护并不容易）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物理复制的缺点</a:t>
            </a:r>
          </a:p>
          <a:p>
            <a:pPr marL="1257300" lvl="2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需要另外的存储（复制的空间）</a:t>
            </a:r>
          </a:p>
          <a:p>
            <a:pPr marL="1257300" lvl="2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存储和复制的代价可能会较高（如果参数较大）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参数传递方法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实现模型（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429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9" y="1175076"/>
            <a:ext cx="11218882" cy="5629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按结果传递（输出模式）（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pass-by-result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marL="800100" lvl="1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当一个参数被按结果传递时，不会有值传递到子程序；相应的形参是一个局部变量；当控制返回给调用者时，形参的值传递给实参</a:t>
            </a:r>
          </a:p>
          <a:p>
            <a:pPr marL="800100" lvl="1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通常使用物理移动</a:t>
            </a:r>
          </a:p>
          <a:p>
            <a:pPr marL="1257300" lvl="2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缺点</a:t>
            </a:r>
          </a:p>
          <a:p>
            <a:pPr marL="1714500" lvl="3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需要额外的存储和复制代价</a:t>
            </a:r>
          </a:p>
          <a:p>
            <a:pPr marL="1714500" lvl="3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在某种情况下，返回值可能跟拷贝的顺序相关</a:t>
            </a:r>
          </a:p>
          <a:p>
            <a:pPr marL="2171700" lvl="4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例如：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	procedure sub1(y: int, z: int);</a:t>
            </a:r>
          </a:p>
          <a:p>
            <a:pPr lvl="1">
              <a:lnSpc>
                <a:spcPct val="130000"/>
              </a:lnSpc>
              <a:buClr>
                <a:schemeClr val="accent5"/>
              </a:buClr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			      	...</a:t>
            </a:r>
          </a:p>
          <a:p>
            <a:pPr lvl="1">
              <a:lnSpc>
                <a:spcPct val="130000"/>
              </a:lnSpc>
              <a:buClr>
                <a:schemeClr val="accent5"/>
              </a:buClr>
            </a:pP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		                 	sub1(x, x);</a:t>
            </a:r>
          </a:p>
          <a:p>
            <a:pPr marL="2171700" lvl="4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调用语句中</a:t>
            </a:r>
            <a:r>
              <a:rPr lang="en-US" altLang="zh-CN" sz="2200" dirty="0">
                <a:latin typeface="+mn-ea"/>
                <a:cs typeface="Microsoft Sans Serif" panose="020B0604020202020204" pitchFamily="34" charset="0"/>
              </a:rPr>
              <a:t>x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的值依赖于返回时赋值的次序</a:t>
            </a:r>
            <a:endParaRPr lang="en-US" altLang="zh-CN" sz="2200" dirty="0">
              <a:latin typeface="+mn-ea"/>
              <a:cs typeface="Microsoft Sans Serif" panose="020B0604020202020204" pitchFamily="34" charset="0"/>
            </a:endParaRPr>
          </a:p>
          <a:p>
            <a:pPr marL="1714500" lvl="3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FF0000"/>
                </a:solidFill>
                <a:latin typeface="+mn-ea"/>
                <a:cs typeface="Microsoft Sans Serif" panose="020B0604020202020204" pitchFamily="34" charset="0"/>
              </a:rPr>
              <a:t>实参的地址</a:t>
            </a: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是在调用时还是在返回时获取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参数传递方法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实现模型（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3682D-2A6F-D08D-708A-5BB2DA5FE6E1}"/>
              </a:ext>
            </a:extLst>
          </p:cNvPr>
          <p:cNvSpPr txBox="1"/>
          <p:nvPr/>
        </p:nvSpPr>
        <p:spPr>
          <a:xfrm>
            <a:off x="8395208" y="4667261"/>
            <a:ext cx="3212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void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</a:rPr>
              <a:t>DoIt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(out int x, int index)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    x = 17;</a:t>
            </a: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    index = 42;</a:t>
            </a: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sub =21;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</a:rPr>
              <a:t>f.DoIt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list[sub]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, sub);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27180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课程考核方式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543566" y="1416376"/>
            <a:ext cx="11039475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平时作业综合</a:t>
            </a: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5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次作业（</a:t>
            </a: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50%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）</a:t>
            </a: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+1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次大作业（</a:t>
            </a: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20%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），</a:t>
            </a: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5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月</a:t>
            </a: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27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日</a:t>
            </a: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24:00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提交报告</a:t>
            </a: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6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月</a:t>
            </a: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10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日课上练习（</a:t>
            </a: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30%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），</a:t>
            </a: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6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月</a:t>
            </a: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10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日</a:t>
            </a:r>
            <a:r>
              <a:rPr lang="en-US" altLang="zh-CN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12:30</a:t>
            </a:r>
            <a:endParaRPr lang="zh-CN" altLang="en-US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0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按值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-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结果传递（输入输出模式）（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pass-by-value-result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marL="800100" lvl="2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按值传递和按结果传递的组合</a:t>
            </a:r>
          </a:p>
          <a:p>
            <a:pPr marL="800100" lvl="2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有时叫做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cs typeface="Microsoft Sans Serif" panose="020B0604020202020204" pitchFamily="34" charset="0"/>
              </a:rPr>
              <a:t>按复制传递</a:t>
            </a:r>
          </a:p>
          <a:p>
            <a:pPr marL="800100" lvl="2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形参有局部存储</a:t>
            </a:r>
          </a:p>
          <a:p>
            <a:pPr marL="800100" lvl="2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缺点</a:t>
            </a:r>
          </a:p>
          <a:p>
            <a:pPr marL="1257300" lvl="4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同时具有按值传递和按结果传递的缺点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参数传递方法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实现模型（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37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918" y="1505276"/>
            <a:ext cx="116050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按引用传递（输入输出模式）（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pass-by-reference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）</a:t>
            </a:r>
          </a:p>
          <a:p>
            <a:pPr marL="800100" lvl="2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传递一个访问路径</a:t>
            </a:r>
          </a:p>
          <a:p>
            <a:pPr marL="800100" lvl="2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也叫做按共享传递</a:t>
            </a:r>
          </a:p>
          <a:p>
            <a:pPr marL="800100" lvl="2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优点：传递过程高效（没有复制和多份冗余存储）</a:t>
            </a:r>
          </a:p>
          <a:p>
            <a:pPr marL="800100" lvl="2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缺点</a:t>
            </a:r>
          </a:p>
          <a:p>
            <a:pPr marL="1257300" lvl="3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对形参的访问速度变慢</a:t>
            </a:r>
          </a:p>
          <a:p>
            <a:pPr marL="1257300" lvl="3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可能产生不想要的副作用</a:t>
            </a:r>
          </a:p>
          <a:p>
            <a:pPr marL="1257300" lvl="3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产生别名，会导致冲突，降低了可读性和可靠性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参数传递方法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实现模型（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11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918" y="1111576"/>
            <a:ext cx="11605083" cy="5236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按引用传递（输入输出模式）</a:t>
            </a:r>
          </a:p>
          <a:p>
            <a:pPr marL="800100" lvl="2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别名引起的冲突</a:t>
            </a:r>
          </a:p>
          <a:p>
            <a:pPr marL="1257300" lvl="3" indent="-342900">
              <a:lnSpc>
                <a:spcPct val="13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实参冲突</a:t>
            </a:r>
          </a:p>
          <a:p>
            <a:pPr marL="1714500" lvl="4" indent="-342900">
              <a:lnSpc>
                <a:spcPct val="13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例如：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	procedure sub1(a: int, b: int);</a:t>
            </a:r>
          </a:p>
          <a:p>
            <a:pPr marL="457200" lvl="2">
              <a:lnSpc>
                <a:spcPct val="130000"/>
              </a:lnSpc>
              <a:buClr>
                <a:srgbClr val="8B0012"/>
              </a:buClr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		   	   ...</a:t>
            </a:r>
          </a:p>
          <a:p>
            <a:pPr marL="457200" lvl="2">
              <a:lnSpc>
                <a:spcPct val="130000"/>
              </a:lnSpc>
              <a:buClr>
                <a:srgbClr val="8B0012"/>
              </a:buClr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		          	sub1(x, x);	//a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b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是别名</a:t>
            </a:r>
            <a:endParaRPr lang="en-US" altLang="zh-CN" sz="2000" dirty="0">
              <a:latin typeface="+mn-ea"/>
              <a:cs typeface="Microsoft Sans Serif" panose="020B0604020202020204" pitchFamily="34" charset="0"/>
            </a:endParaRPr>
          </a:p>
          <a:p>
            <a:pPr marL="1257300" lvl="3" indent="-342900">
              <a:lnSpc>
                <a:spcPct val="13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数组元素冲突</a:t>
            </a:r>
          </a:p>
          <a:p>
            <a:pPr marL="1714500" lvl="4" indent="-342900">
              <a:lnSpc>
                <a:spcPct val="13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例如：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sub1(a[</a:t>
            </a:r>
            <a:r>
              <a:rPr lang="en-US" altLang="zh-CN" sz="2000" dirty="0" err="1">
                <a:latin typeface="+mn-ea"/>
                <a:cs typeface="Microsoft Sans Serif" panose="020B0604020202020204" pitchFamily="34" charset="0"/>
              </a:rPr>
              <a:t>i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], a[j]);  /* if </a:t>
            </a:r>
            <a:r>
              <a:rPr lang="en-US" altLang="zh-CN" sz="2000" dirty="0" err="1">
                <a:latin typeface="+mn-ea"/>
                <a:cs typeface="Microsoft Sans Serif" panose="020B0604020202020204" pitchFamily="34" charset="0"/>
              </a:rPr>
              <a:t>i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 = j  */</a:t>
            </a:r>
          </a:p>
          <a:p>
            <a:pPr marL="1714500" lvl="4" indent="-342900">
              <a:lnSpc>
                <a:spcPct val="13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还有：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sub1(a, a[</a:t>
            </a:r>
            <a:r>
              <a:rPr lang="en-US" altLang="zh-CN" sz="2000" dirty="0" err="1">
                <a:latin typeface="+mn-ea"/>
                <a:cs typeface="Microsoft Sans Serif" panose="020B0604020202020204" pitchFamily="34" charset="0"/>
              </a:rPr>
              <a:t>i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]); 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（另一种类型的数组元素冲突）</a:t>
            </a:r>
          </a:p>
          <a:p>
            <a:pPr marL="1257300" lvl="3" indent="-342900">
              <a:lnSpc>
                <a:spcPct val="13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+mn-ea"/>
                <a:cs typeface="Microsoft Sans Serif" panose="020B0604020202020204" pitchFamily="34" charset="0"/>
              </a:rPr>
              <a:t>形参和全局变量之间的冲突</a:t>
            </a:r>
          </a:p>
          <a:p>
            <a:pPr marL="1714500" lvl="4" indent="-342900">
              <a:lnSpc>
                <a:spcPct val="13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根本原因在于：被调用子程序被赋予了不必要的、更大的访问非局部变量的权限</a:t>
            </a:r>
          </a:p>
          <a:p>
            <a:pPr marL="1714500" lvl="4" indent="-342900">
              <a:lnSpc>
                <a:spcPct val="13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通过值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-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结果传递可避免这些别名（但有其他的问题！）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参数传递方法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实现模型（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）（续）</a:t>
            </a:r>
          </a:p>
        </p:txBody>
      </p:sp>
    </p:spTree>
    <p:extLst>
      <p:ext uri="{BB962C8B-B14F-4D97-AF65-F5344CB8AC3E}">
        <p14:creationId xmlns:p14="http://schemas.microsoft.com/office/powerpoint/2010/main" val="1344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918" y="1111576"/>
            <a:ext cx="1160508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按引用传递（输入输出模式）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int * global;</a:t>
            </a:r>
          </a:p>
          <a:p>
            <a:pPr lvl="2"/>
            <a:r>
              <a:rPr lang="en-US" sz="2400" dirty="0"/>
              <a:t>void main() {</a:t>
            </a:r>
          </a:p>
          <a:p>
            <a:pPr lvl="2"/>
            <a:r>
              <a:rPr lang="en-US" sz="2400" dirty="0"/>
              <a:t>	. . .</a:t>
            </a:r>
          </a:p>
          <a:p>
            <a:pPr lvl="2"/>
            <a:r>
              <a:rPr lang="en-US" sz="2400" dirty="0"/>
              <a:t>	sub(global);</a:t>
            </a:r>
          </a:p>
          <a:p>
            <a:pPr lvl="2"/>
            <a:r>
              <a:rPr lang="en-US" sz="2400" dirty="0"/>
              <a:t>	. . .</a:t>
            </a:r>
          </a:p>
          <a:p>
            <a:pPr lvl="2"/>
            <a:r>
              <a:rPr lang="en-US" sz="2400" dirty="0"/>
              <a:t>}</a:t>
            </a:r>
          </a:p>
          <a:p>
            <a:pPr lvl="2"/>
            <a:r>
              <a:rPr lang="en-US" sz="2400" dirty="0"/>
              <a:t>void sub(int * param) {</a:t>
            </a:r>
          </a:p>
          <a:p>
            <a:pPr lvl="2"/>
            <a:r>
              <a:rPr lang="en-US" sz="2400" dirty="0"/>
              <a:t>	. . .</a:t>
            </a:r>
          </a:p>
          <a:p>
            <a:pPr lvl="2"/>
            <a:r>
              <a:rPr lang="en-US" sz="2400" dirty="0"/>
              <a:t>}</a:t>
            </a:r>
          </a:p>
          <a:p>
            <a:pPr lvl="2"/>
            <a:endParaRPr lang="en-US" altLang="zh-CN" sz="2400" dirty="0">
              <a:latin typeface="+mn-ea"/>
              <a:cs typeface="Microsoft Sans Serif" panose="020B0604020202020204" pitchFamily="34" charset="0"/>
            </a:endParaRPr>
          </a:p>
          <a:p>
            <a:pPr lvl="2"/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在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sub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内部，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param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与</a:t>
            </a: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global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是别名</a:t>
            </a:r>
          </a:p>
          <a:p>
            <a:pPr lvl="2"/>
            <a:endParaRPr lang="en-US" sz="2400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参数传递方法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实现模型（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）（续）</a:t>
            </a:r>
          </a:p>
        </p:txBody>
      </p:sp>
    </p:spTree>
    <p:extLst>
      <p:ext uri="{BB962C8B-B14F-4D97-AF65-F5344CB8AC3E}">
        <p14:creationId xmlns:p14="http://schemas.microsoft.com/office/powerpoint/2010/main" val="28918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918" y="1505276"/>
            <a:ext cx="11259581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按名字传递（多种模式）</a:t>
            </a:r>
          </a:p>
          <a:p>
            <a:pPr marL="342900" lvl="1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通过文本替换</a:t>
            </a:r>
          </a:p>
          <a:p>
            <a:pPr marL="342900" lvl="1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形参在调用时绑定到一种访问方法，但与一个值或者地址的实际绑定发生在引用或赋值时</a:t>
            </a:r>
          </a:p>
          <a:p>
            <a:pPr marL="342900" lvl="1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目的：灵活的延迟绑定</a:t>
            </a:r>
          </a:p>
          <a:p>
            <a:pPr marL="342900" lvl="1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缺点</a:t>
            </a:r>
          </a:p>
          <a:p>
            <a:pPr marL="800100" lvl="3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非常低效的引用</a:t>
            </a:r>
          </a:p>
          <a:p>
            <a:pPr marL="800100" lvl="3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太难处理；读和理解都很难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参数传递方法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实现模型（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8836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975B8A3-1211-1648-B371-E718D8F61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0850" y="777053"/>
            <a:ext cx="81661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3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146" y="1322286"/>
            <a:ext cx="11605083" cy="493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void swap1(int a, int b){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int temp = a;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a = b;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b = temp;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swap1(c, d)				//</a:t>
            </a:r>
            <a:r>
              <a:rPr lang="zh-CN" altLang="en-US" sz="2400" dirty="0"/>
              <a:t>按值传递（</a:t>
            </a:r>
            <a:r>
              <a:rPr lang="en-US" altLang="zh-CN" sz="2400" dirty="0"/>
              <a:t>C</a:t>
            </a:r>
            <a:r>
              <a:rPr lang="zh-CN" altLang="en-US" sz="2400" dirty="0"/>
              <a:t>语言）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	a = c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b = d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temp  = a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a = b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	b = temp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按值传递（例子）</a:t>
            </a:r>
          </a:p>
        </p:txBody>
      </p:sp>
    </p:spTree>
    <p:extLst>
      <p:ext uri="{BB962C8B-B14F-4D97-AF65-F5344CB8AC3E}">
        <p14:creationId xmlns:p14="http://schemas.microsoft.com/office/powerpoint/2010/main" val="20393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146" y="1322286"/>
            <a:ext cx="11605083" cy="493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void swap2(int *a, int *b</a:t>
            </a:r>
            <a:r>
              <a:rPr lang="en-US" altLang="zh-CN" sz="2000" dirty="0"/>
              <a:t>){        //</a:t>
            </a:r>
            <a:r>
              <a:rPr lang="zh-CN" altLang="en-US" sz="2000" dirty="0"/>
              <a:t>指针参数，达到按引用传递的效果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int temp = *a;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*a = *b;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*b = temp;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swap1(&amp;c, &amp;d)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a = &amp;c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b = &amp;d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temp  = *a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*a = *b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*b = temp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按引用传递（例子）</a:t>
            </a:r>
          </a:p>
        </p:txBody>
      </p:sp>
    </p:spTree>
    <p:extLst>
      <p:ext uri="{BB962C8B-B14F-4D97-AF65-F5344CB8AC3E}">
        <p14:creationId xmlns:p14="http://schemas.microsoft.com/office/powerpoint/2010/main" val="11827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146" y="1322286"/>
            <a:ext cx="11605083" cy="367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void swap3(a: in out Integer, b: in out Integer) is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temp : Integer;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begin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temp := a;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a := b;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b := temp;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end swap3;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按值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结果传递（例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249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146" y="1322286"/>
            <a:ext cx="11605083" cy="501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/>
              <a:t>假设调用</a:t>
            </a:r>
            <a:r>
              <a:rPr lang="en-US" altLang="zh-CN" sz="2400" dirty="0"/>
              <a:t>swap3</a:t>
            </a:r>
            <a:r>
              <a:rPr lang="zh-CN" altLang="en-US" sz="2400" dirty="0"/>
              <a:t>：</a:t>
            </a:r>
            <a:r>
              <a:rPr lang="en-US" altLang="zh-CN" sz="2400" dirty="0"/>
              <a:t>swap3(c, d)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dirty="0"/>
              <a:t>调用后的实际语义操作为：</a:t>
            </a:r>
            <a:r>
              <a:rPr lang="en-US" altLang="zh-CN" sz="2400" dirty="0"/>
              <a:t>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addr_c</a:t>
            </a:r>
            <a:r>
              <a:rPr lang="en-US" altLang="zh-CN" sz="2400" dirty="0"/>
              <a:t> =</a:t>
            </a:r>
            <a:r>
              <a:rPr lang="zh-CN" altLang="en-US" sz="2400" dirty="0"/>
              <a:t> </a:t>
            </a:r>
            <a:r>
              <a:rPr lang="en-US" altLang="zh-CN" sz="2400" dirty="0"/>
              <a:t>&amp;c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addr_d</a:t>
            </a:r>
            <a:r>
              <a:rPr lang="en-US" altLang="zh-CN" sz="2400" dirty="0"/>
              <a:t> = &amp;d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	a = *</a:t>
            </a:r>
            <a:r>
              <a:rPr lang="en-US" altLang="zh-CN" sz="2400" dirty="0" err="1"/>
              <a:t>addr_c</a:t>
            </a:r>
            <a:endParaRPr lang="en-US" altLang="zh-CN" sz="2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	b = *</a:t>
            </a:r>
            <a:r>
              <a:rPr lang="en-US" altLang="zh-CN" sz="2400" dirty="0" err="1"/>
              <a:t>addr_d</a:t>
            </a:r>
            <a:endParaRPr lang="en-US" altLang="zh-CN" sz="2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	temp  = a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	a = b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	b = temp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	*</a:t>
            </a:r>
            <a:r>
              <a:rPr lang="en-US" altLang="zh-CN" sz="2400" dirty="0" err="1"/>
              <a:t>addr_c</a:t>
            </a:r>
            <a:r>
              <a:rPr lang="en-US" altLang="zh-CN" sz="2400" dirty="0"/>
              <a:t> = a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		*</a:t>
            </a:r>
            <a:r>
              <a:rPr lang="en-US" altLang="zh-CN" sz="2400" dirty="0" err="1"/>
              <a:t>addr_d</a:t>
            </a:r>
            <a:r>
              <a:rPr lang="en-US" altLang="zh-CN" sz="2400" dirty="0"/>
              <a:t> = b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按值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结果传递</a:t>
            </a:r>
          </a:p>
        </p:txBody>
      </p:sp>
    </p:spTree>
    <p:extLst>
      <p:ext uri="{BB962C8B-B14F-4D97-AF65-F5344CB8AC3E}">
        <p14:creationId xmlns:p14="http://schemas.microsoft.com/office/powerpoint/2010/main" val="403804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8074" y="2208702"/>
            <a:ext cx="12210076" cy="2390929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12" tIns="60856" rIns="121712" bIns="60856" rtlCol="0" anchor="ctr"/>
          <a:lstStyle/>
          <a:p>
            <a:pPr algn="ctr"/>
            <a:endParaRPr lang="zh-CN" altLang="en-US" sz="2440" dirty="0">
              <a:ea typeface="微软雅黑" panose="020B0503020204020204" charset="-122"/>
            </a:endParaRPr>
          </a:p>
        </p:txBody>
      </p:sp>
      <p:sp>
        <p:nvSpPr>
          <p:cNvPr id="20" name="MH_Entry_1"/>
          <p:cNvSpPr/>
          <p:nvPr>
            <p:custDataLst>
              <p:tags r:id="rId2"/>
            </p:custDataLst>
          </p:nvPr>
        </p:nvSpPr>
        <p:spPr>
          <a:xfrm>
            <a:off x="1943100" y="2690338"/>
            <a:ext cx="8305800" cy="14773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i="1" dirty="0">
                <a:latin typeface="Tahoma" panose="020B0604030504040204" pitchFamily="34" charset="0"/>
              </a:rPr>
              <a:t>9   </a:t>
            </a:r>
            <a:r>
              <a:rPr lang="zh-CN" altLang="en-US" sz="4800" b="1" dirty="0">
                <a:latin typeface="Tahoma" panose="020B0604030504040204" pitchFamily="34" charset="0"/>
              </a:rPr>
              <a:t>子程序</a:t>
            </a:r>
            <a:endParaRPr lang="en-US" altLang="zh-CN" sz="4000" b="1" dirty="0">
              <a:latin typeface="Tahoma" panose="020B0604030504040204" pitchFamily="34" charset="0"/>
            </a:endParaRPr>
          </a:p>
          <a:p>
            <a:pPr algn="just" defTabSz="638175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2"/>
    </mc:Choice>
    <mc:Fallback xmlns="">
      <p:transition spd="slow" advTm="156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146" y="1322286"/>
            <a:ext cx="11605083" cy="485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dirty="0"/>
              <a:t>考虑调用：</a:t>
            </a:r>
            <a:r>
              <a:rPr lang="en-US" altLang="zh-CN" sz="2400" dirty="0"/>
              <a:t>swap3(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list[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FF0000"/>
                </a:solidFill>
              </a:rPr>
              <a:t>addr_i</a:t>
            </a:r>
            <a:r>
              <a:rPr lang="en-US" altLang="zh-CN" sz="2400" dirty="0">
                <a:solidFill>
                  <a:srgbClr val="FF0000"/>
                </a:solidFill>
              </a:rPr>
              <a:t> = &amp;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</a:rPr>
              <a:t>addr_listi</a:t>
            </a:r>
            <a:r>
              <a:rPr lang="en-US" altLang="zh-CN" sz="2400" dirty="0">
                <a:solidFill>
                  <a:srgbClr val="FF0000"/>
                </a:solidFill>
              </a:rPr>
              <a:t> = &amp;list[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];   </a:t>
            </a:r>
            <a:r>
              <a:rPr lang="en-US" altLang="zh-CN" sz="2000" dirty="0"/>
              <a:t>// </a:t>
            </a:r>
            <a:r>
              <a:rPr lang="en-US" altLang="en-US" sz="2000" dirty="0" err="1">
                <a:latin typeface="Arial" panose="020B0604020202020204" pitchFamily="34" charset="0"/>
              </a:rPr>
              <a:t>地址在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被调用时</a:t>
            </a:r>
            <a:r>
              <a:rPr lang="en-US" altLang="en-US" sz="2000" dirty="0" err="1">
                <a:latin typeface="Arial" panose="020B0604020202020204" pitchFamily="34" charset="0"/>
              </a:rPr>
              <a:t>而不是返回时</a:t>
            </a:r>
            <a:r>
              <a:rPr lang="zh-CN" altLang="en-US" sz="2000" dirty="0">
                <a:latin typeface="Arial" panose="020B0604020202020204" pitchFamily="34" charset="0"/>
              </a:rPr>
              <a:t>获得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a = *</a:t>
            </a:r>
            <a:r>
              <a:rPr lang="en-US" altLang="zh-CN" sz="2400" dirty="0" err="1"/>
              <a:t>addr_i</a:t>
            </a:r>
            <a:r>
              <a:rPr lang="en-US" altLang="zh-CN" sz="2400" dirty="0"/>
              <a:t>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b = *</a:t>
            </a:r>
            <a:r>
              <a:rPr lang="en-US" altLang="zh-CN" sz="2400" dirty="0" err="1"/>
              <a:t>addr_listi</a:t>
            </a:r>
            <a:r>
              <a:rPr lang="en-US" altLang="zh-CN" sz="2400" dirty="0"/>
              <a:t>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temp = a;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a = b;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b = temp;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*</a:t>
            </a:r>
            <a:r>
              <a:rPr lang="en-US" altLang="zh-CN" sz="2400" dirty="0" err="1"/>
              <a:t>addr_i</a:t>
            </a:r>
            <a:r>
              <a:rPr lang="en-US" altLang="zh-CN" sz="2400" dirty="0"/>
              <a:t> = a;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*</a:t>
            </a:r>
            <a:r>
              <a:rPr lang="en-US" altLang="zh-CN" sz="2400" dirty="0" err="1"/>
              <a:t>addr_listi</a:t>
            </a:r>
            <a:r>
              <a:rPr lang="en-US" altLang="zh-CN" sz="2400" dirty="0"/>
              <a:t> = b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按值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结果传递（例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95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594176"/>
            <a:ext cx="11605083" cy="509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3;                 </a:t>
            </a:r>
            <a:r>
              <a:rPr lang="en-US" altLang="zh-CN" sz="2000" dirty="0"/>
              <a:t>//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为非局部变量</a:t>
            </a:r>
            <a:endParaRPr lang="en-US" altLang="zh-CN" sz="2000" dirty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void fun(int a, int b){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b;  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若</a:t>
            </a:r>
            <a:r>
              <a:rPr lang="zh-CN" altLang="en-US" sz="2000" dirty="0">
                <a:latin typeface="Arial" panose="020B0604020202020204" pitchFamily="34" charset="0"/>
              </a:rPr>
              <a:t>按引用传递，</a:t>
            </a:r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zh-CN" altLang="en-US" sz="2000" dirty="0">
                <a:latin typeface="Arial" panose="020B0604020202020204" pitchFamily="34" charset="0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</a:rPr>
              <a:t>是别名</a:t>
            </a:r>
            <a:endParaRPr lang="en-US" altLang="zh-CN" sz="2000" dirty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void main(){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	int list[10];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	list[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5;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	fun(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list[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	 }		</a:t>
            </a:r>
            <a:r>
              <a:rPr lang="en-US" altLang="zh-CN" sz="2000" dirty="0"/>
              <a:t>//</a:t>
            </a:r>
            <a:r>
              <a:rPr lang="zh-CN" altLang="en-US" sz="2000" dirty="0"/>
              <a:t>按引用传递和按值</a:t>
            </a:r>
            <a:r>
              <a:rPr lang="en-US" altLang="zh-CN" sz="2000" dirty="0"/>
              <a:t>-</a:t>
            </a:r>
            <a:r>
              <a:rPr lang="zh-CN" altLang="en-US" sz="2000" dirty="0"/>
              <a:t>结果传递结果不同</a:t>
            </a:r>
            <a:endParaRPr lang="en-US" altLang="zh-CN" sz="2000" dirty="0"/>
          </a:p>
          <a:p>
            <a:r>
              <a:rPr lang="zh-CN" altLang="en-US" sz="2000" dirty="0">
                <a:latin typeface="Arial" panose="020B0604020202020204" pitchFamily="34" charset="0"/>
              </a:rPr>
              <a:t>按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值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</a:rPr>
              <a:t>传递，返回时将</a:t>
            </a:r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zh-CN" altLang="en-US" sz="2000" dirty="0">
                <a:latin typeface="Arial" panose="020B0604020202020204" pitchFamily="34" charset="0"/>
              </a:rPr>
              <a:t>设置为</a:t>
            </a:r>
            <a:r>
              <a:rPr lang="en-US" altLang="zh-CN" sz="2000" dirty="0">
                <a:latin typeface="Arial" panose="020B0604020202020204" pitchFamily="34" charset="0"/>
              </a:rPr>
              <a:t> ?</a:t>
            </a:r>
          </a:p>
          <a:p>
            <a:r>
              <a:rPr lang="zh-CN" altLang="en-US" sz="2000" dirty="0">
                <a:latin typeface="Arial" panose="020B0604020202020204" pitchFamily="34" charset="0"/>
              </a:rPr>
              <a:t>按引用传递，</a:t>
            </a:r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zh-CN" altLang="en-US" sz="2000" dirty="0">
                <a:latin typeface="Arial" panose="020B0604020202020204" pitchFamily="34" charset="0"/>
              </a:rPr>
              <a:t>为</a:t>
            </a:r>
            <a:r>
              <a:rPr lang="en-US" altLang="zh-CN" sz="2000" dirty="0">
                <a:latin typeface="Arial" panose="020B0604020202020204" pitchFamily="34" charset="0"/>
              </a:rPr>
              <a:t> ?</a:t>
            </a:r>
            <a:r>
              <a:rPr lang="en-US" altLang="zh-CN" sz="2400" dirty="0"/>
              <a:t>		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参数传递导致的别名问题（例子）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90A4F-4A21-712A-3AB0-1DBB275AB7FE}"/>
              </a:ext>
            </a:extLst>
          </p:cNvPr>
          <p:cNvSpPr txBox="1"/>
          <p:nvPr/>
        </p:nvSpPr>
        <p:spPr>
          <a:xfrm>
            <a:off x="8808720" y="2941320"/>
            <a:ext cx="2849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</a:rPr>
              <a:t>addr_i</a:t>
            </a:r>
            <a:r>
              <a:rPr lang="en-US" altLang="zh-CN" sz="2400" dirty="0">
                <a:latin typeface="Arial" panose="020B0604020202020204" pitchFamily="34" charset="0"/>
              </a:rPr>
              <a:t> = &amp;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 err="1">
                <a:latin typeface="Arial" panose="020B0604020202020204" pitchFamily="34" charset="0"/>
              </a:rPr>
              <a:t>addr_listi</a:t>
            </a:r>
            <a:r>
              <a:rPr lang="en-US" altLang="zh-CN" sz="2400" dirty="0">
                <a:latin typeface="Arial" panose="020B0604020202020204" pitchFamily="34" charset="0"/>
              </a:rPr>
              <a:t> = &amp;list[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]</a:t>
            </a:r>
          </a:p>
          <a:p>
            <a:r>
              <a:rPr lang="en-US" altLang="zh-CN" sz="2400" dirty="0">
                <a:latin typeface="Arial" panose="020B0604020202020204" pitchFamily="34" charset="0"/>
              </a:rPr>
              <a:t>a = *</a:t>
            </a:r>
            <a:r>
              <a:rPr lang="en-US" altLang="zh-CN" sz="2400" dirty="0" err="1">
                <a:latin typeface="Arial" panose="020B0604020202020204" pitchFamily="34" charset="0"/>
              </a:rPr>
              <a:t>addr_i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b = *</a:t>
            </a:r>
            <a:r>
              <a:rPr lang="en-US" altLang="zh-CN" sz="2400" dirty="0" err="1">
                <a:latin typeface="Arial" panose="020B0604020202020204" pitchFamily="34" charset="0"/>
              </a:rPr>
              <a:t>addr_listi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 = b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addr_i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= a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addr_listi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= b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BAF84165-B1A7-004C-9E26-8B1E032AB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6095999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200" b="1" dirty="0"/>
              <a:t>Method with a </a:t>
            </a:r>
            <a:r>
              <a:rPr lang="en-US" altLang="zh-CN" sz="2200" b="1" i="1" dirty="0"/>
              <a:t>receiver</a:t>
            </a:r>
          </a:p>
          <a:p>
            <a:pPr marL="0" indent="0"/>
            <a:endParaRPr lang="en-US" altLang="zh-CN" sz="1600" dirty="0"/>
          </a:p>
          <a:p>
            <a:pPr marL="0" indent="0"/>
            <a:r>
              <a:rPr lang="en-US" altLang="zh-CN" sz="1800" dirty="0"/>
              <a:t>// Package geometry defines simple types for plane geometry.</a:t>
            </a:r>
          </a:p>
          <a:p>
            <a:pPr marL="0" indent="0"/>
            <a:r>
              <a:rPr lang="en-US" altLang="zh-CN" sz="1800" dirty="0"/>
              <a:t>//!+point</a:t>
            </a:r>
          </a:p>
          <a:p>
            <a:pPr marL="0" indent="0"/>
            <a:r>
              <a:rPr lang="en-US" altLang="zh-CN" sz="1800" dirty="0"/>
              <a:t>package geometry</a:t>
            </a:r>
          </a:p>
          <a:p>
            <a:pPr marL="0" indent="0"/>
            <a:endParaRPr lang="en-US" altLang="zh-CN" sz="1800" dirty="0"/>
          </a:p>
          <a:p>
            <a:pPr marL="0" indent="0"/>
            <a:r>
              <a:rPr lang="en-US" altLang="zh-CN" sz="1800" dirty="0"/>
              <a:t>import "math"</a:t>
            </a:r>
          </a:p>
          <a:p>
            <a:pPr marL="0" indent="0"/>
            <a:endParaRPr lang="en-US" altLang="zh-CN" sz="1800" dirty="0"/>
          </a:p>
          <a:p>
            <a:pPr marL="0" indent="0"/>
            <a:r>
              <a:rPr lang="en-US" altLang="zh-CN" sz="1800" dirty="0"/>
              <a:t>type Point struct{ X, Y float64 }</a:t>
            </a:r>
          </a:p>
          <a:p>
            <a:pPr marL="0" indent="0"/>
            <a:endParaRPr lang="en-US" altLang="zh-CN" sz="1800" dirty="0"/>
          </a:p>
          <a:p>
            <a:pPr marL="0" indent="0"/>
            <a:r>
              <a:rPr lang="en-US" altLang="zh-CN" sz="1800" dirty="0"/>
              <a:t>// traditional function</a:t>
            </a:r>
          </a:p>
          <a:p>
            <a:pPr marL="0" indent="0"/>
            <a:r>
              <a:rPr lang="en-US" altLang="zh-CN" sz="1800" dirty="0" err="1"/>
              <a:t>func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Distance</a:t>
            </a:r>
            <a:r>
              <a:rPr lang="en-US" altLang="zh-CN" sz="1800" dirty="0"/>
              <a:t>(p, q Point) float64 {</a:t>
            </a:r>
          </a:p>
          <a:p>
            <a:pPr marL="0" indent="0"/>
            <a:r>
              <a:rPr lang="en-US" altLang="zh-CN" sz="1800" dirty="0"/>
              <a:t>        return </a:t>
            </a:r>
            <a:r>
              <a:rPr lang="en-US" altLang="zh-CN" sz="1800" dirty="0" err="1"/>
              <a:t>math.Hypot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q.X-p.X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q.Y-p.Y</a:t>
            </a:r>
            <a:r>
              <a:rPr lang="en-US" altLang="zh-CN" sz="1800" dirty="0"/>
              <a:t>)</a:t>
            </a:r>
          </a:p>
          <a:p>
            <a:pPr marL="0" indent="0"/>
            <a:r>
              <a:rPr lang="en-US" altLang="zh-CN" sz="1800" dirty="0"/>
              <a:t>}</a:t>
            </a:r>
          </a:p>
          <a:p>
            <a:pPr marL="0" indent="0"/>
            <a:endParaRPr lang="en-US" altLang="zh-CN" sz="1800" dirty="0"/>
          </a:p>
          <a:p>
            <a:pPr marL="0" indent="0"/>
            <a:r>
              <a:rPr lang="en-US" altLang="zh-CN" sz="1800" dirty="0"/>
              <a:t>// same thing, but as a method of the Point type</a:t>
            </a:r>
          </a:p>
          <a:p>
            <a:pPr marL="0" indent="0"/>
            <a:r>
              <a:rPr lang="en-US" altLang="zh-CN" sz="1800" dirty="0" err="1"/>
              <a:t>func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(p Point) </a:t>
            </a:r>
            <a:r>
              <a:rPr lang="en-US" altLang="zh-CN" sz="1800" b="1" dirty="0">
                <a:solidFill>
                  <a:srgbClr val="C00000"/>
                </a:solidFill>
              </a:rPr>
              <a:t>Distance</a:t>
            </a:r>
            <a:r>
              <a:rPr lang="en-US" altLang="zh-CN" sz="1800" dirty="0"/>
              <a:t>(q Point) float64 {</a:t>
            </a:r>
          </a:p>
          <a:p>
            <a:pPr marL="0" indent="0"/>
            <a:r>
              <a:rPr lang="en-US" altLang="zh-CN" sz="1800" dirty="0"/>
              <a:t>        return </a:t>
            </a:r>
            <a:r>
              <a:rPr lang="en-US" altLang="zh-CN" sz="1800" dirty="0" err="1"/>
              <a:t>math.Hypot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q.X-p.X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q.Y-p.Y</a:t>
            </a:r>
            <a:r>
              <a:rPr lang="en-US" altLang="zh-CN" sz="1800" dirty="0"/>
              <a:t>)</a:t>
            </a:r>
          </a:p>
          <a:p>
            <a:pPr marL="0" indent="0"/>
            <a:r>
              <a:rPr lang="en-US" altLang="zh-CN" sz="1800" dirty="0"/>
              <a:t>}</a:t>
            </a:r>
          </a:p>
          <a:p>
            <a:pPr marL="0" indent="0"/>
            <a:r>
              <a:rPr lang="en-US" altLang="zh-CN" sz="1800" dirty="0"/>
              <a:t>//!-point</a:t>
            </a:r>
          </a:p>
          <a:p>
            <a:pPr marL="0" indent="0"/>
            <a:endParaRPr lang="en-US" altLang="zh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80C7A5-E6D4-4347-AF9F-04E962CD87A1}"/>
              </a:ext>
            </a:extLst>
          </p:cNvPr>
          <p:cNvSpPr txBox="1">
            <a:spLocks/>
          </p:cNvSpPr>
          <p:nvPr/>
        </p:nvSpPr>
        <p:spPr bwMode="auto">
          <a:xfrm>
            <a:off x="6096000" y="0"/>
            <a:ext cx="6095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800" dirty="0"/>
              <a:t>//!+path</a:t>
            </a:r>
          </a:p>
          <a:p>
            <a:r>
              <a:rPr lang="en-US" altLang="zh-CN" sz="1800" dirty="0"/>
              <a:t>// A Path is a journey connecting the points with straight lines.</a:t>
            </a:r>
          </a:p>
          <a:p>
            <a:r>
              <a:rPr lang="en-US" altLang="zh-CN" sz="1800" dirty="0"/>
              <a:t>type Path []Point      //Path is a named slice type</a:t>
            </a:r>
          </a:p>
          <a:p>
            <a:endParaRPr lang="en-US" altLang="zh-CN" sz="1800" dirty="0"/>
          </a:p>
          <a:p>
            <a:r>
              <a:rPr lang="en-US" altLang="zh-CN" sz="1800" dirty="0"/>
              <a:t>// Distance returns the distance traveled along the path.</a:t>
            </a:r>
          </a:p>
          <a:p>
            <a:r>
              <a:rPr lang="en-US" altLang="zh-CN" sz="1800" dirty="0" err="1"/>
              <a:t>func</a:t>
            </a:r>
            <a:r>
              <a:rPr lang="en-US" altLang="zh-CN" sz="1800" dirty="0"/>
              <a:t> (path Path) </a:t>
            </a:r>
            <a:r>
              <a:rPr lang="en-US" altLang="zh-CN" sz="1800" b="1" dirty="0">
                <a:solidFill>
                  <a:srgbClr val="0070C0"/>
                </a:solidFill>
              </a:rPr>
              <a:t>Distance</a:t>
            </a:r>
            <a:r>
              <a:rPr lang="en-US" altLang="zh-CN" sz="1800" dirty="0"/>
              <a:t>() float64 {</a:t>
            </a:r>
          </a:p>
          <a:p>
            <a:r>
              <a:rPr lang="ro-RO" altLang="zh-CN" sz="1800" dirty="0"/>
              <a:t>        </a:t>
            </a:r>
            <a:r>
              <a:rPr lang="ro-RO" altLang="zh-CN" sz="1800" dirty="0" err="1"/>
              <a:t>sum</a:t>
            </a:r>
            <a:r>
              <a:rPr lang="ro-RO" altLang="zh-CN" sz="1800" dirty="0"/>
              <a:t> := 0.0</a:t>
            </a:r>
          </a:p>
          <a:p>
            <a:r>
              <a:rPr lang="en-US" altLang="zh-CN" sz="1800" dirty="0"/>
              <a:t>        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:= range path {</a:t>
            </a:r>
          </a:p>
          <a:p>
            <a:r>
              <a:rPr lang="en-US" altLang="zh-CN" sz="1800" dirty="0"/>
              <a:t>                if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&gt; 0 {</a:t>
            </a:r>
          </a:p>
          <a:p>
            <a:r>
              <a:rPr lang="de-DE" altLang="zh-CN" sz="1800" dirty="0"/>
              <a:t>                        </a:t>
            </a:r>
            <a:r>
              <a:rPr lang="de-DE" altLang="zh-CN" sz="1800" dirty="0" err="1"/>
              <a:t>sum</a:t>
            </a:r>
            <a:r>
              <a:rPr lang="de-DE" altLang="zh-CN" sz="1800" dirty="0"/>
              <a:t> += </a:t>
            </a:r>
            <a:r>
              <a:rPr lang="de-DE" altLang="zh-CN" sz="1800" dirty="0" err="1"/>
              <a:t>path</a:t>
            </a:r>
            <a:r>
              <a:rPr lang="de-DE" altLang="zh-CN" sz="1800" dirty="0"/>
              <a:t>[i-1].</a:t>
            </a:r>
            <a:r>
              <a:rPr lang="de-DE" altLang="zh-CN" sz="1800" b="1" dirty="0" err="1">
                <a:solidFill>
                  <a:srgbClr val="C00000"/>
                </a:solidFill>
              </a:rPr>
              <a:t>Distance</a:t>
            </a:r>
            <a:r>
              <a:rPr lang="de-DE" altLang="zh-CN" sz="1800" dirty="0"/>
              <a:t>(</a:t>
            </a:r>
            <a:r>
              <a:rPr lang="de-DE" altLang="zh-CN" sz="1800" dirty="0" err="1"/>
              <a:t>path</a:t>
            </a:r>
            <a:r>
              <a:rPr lang="de-DE" altLang="zh-CN" sz="1800" dirty="0"/>
              <a:t>[i])</a:t>
            </a:r>
          </a:p>
          <a:p>
            <a:r>
              <a:rPr lang="de-DE" altLang="zh-CN" sz="1800" dirty="0"/>
              <a:t>                }</a:t>
            </a:r>
          </a:p>
          <a:p>
            <a:r>
              <a:rPr lang="de-DE" altLang="zh-CN" sz="1800" dirty="0"/>
              <a:t>        }</a:t>
            </a:r>
          </a:p>
          <a:p>
            <a:r>
              <a:rPr lang="en-US" altLang="zh-CN" sz="1800" dirty="0"/>
              <a:t>        return sum</a:t>
            </a:r>
          </a:p>
          <a:p>
            <a:r>
              <a:rPr lang="en-US" altLang="zh-CN" sz="1800" dirty="0"/>
              <a:t>}</a:t>
            </a:r>
            <a:endParaRPr lang="en-US" altLang="zh-CN" sz="800" dirty="0"/>
          </a:p>
          <a:p>
            <a:r>
              <a:rPr lang="en-US" altLang="zh-CN" sz="1800" dirty="0"/>
              <a:t>//!-path</a:t>
            </a:r>
          </a:p>
          <a:p>
            <a:endParaRPr lang="en-US" altLang="zh-CN" sz="1800" dirty="0">
              <a:latin typeface="Arial" panose="020B0604020202020204" pitchFamily="34" charset="0"/>
            </a:endParaRPr>
          </a:p>
          <a:p>
            <a:r>
              <a:rPr lang="en-US" altLang="zh-CN" sz="1800" dirty="0" err="1">
                <a:latin typeface="+mn-lt"/>
              </a:rPr>
              <a:t>perim</a:t>
            </a:r>
            <a:r>
              <a:rPr lang="en-US" altLang="zh-CN" sz="1800" dirty="0">
                <a:latin typeface="+mn-lt"/>
              </a:rPr>
              <a:t> := Path{ {1,1}, {5,1},  {5,4}, {1,1} }</a:t>
            </a:r>
          </a:p>
          <a:p>
            <a:r>
              <a:rPr lang="en-US" altLang="zh-CN" sz="1800" dirty="0" err="1">
                <a:latin typeface="+mn-lt"/>
              </a:rPr>
              <a:t>Fmt.Println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dirty="0" err="1">
                <a:latin typeface="+mn-lt"/>
              </a:rPr>
              <a:t>perim.</a:t>
            </a:r>
            <a:r>
              <a:rPr lang="en-US" altLang="zh-CN" sz="1800" b="1" dirty="0" err="1">
                <a:solidFill>
                  <a:srgbClr val="0070C0"/>
                </a:solidFill>
                <a:latin typeface="+mn-lt"/>
              </a:rPr>
              <a:t>Distance</a:t>
            </a:r>
            <a:r>
              <a:rPr lang="en-US" altLang="zh-CN" sz="1800" dirty="0">
                <a:latin typeface="+mn-lt"/>
              </a:rPr>
              <a:t>())	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2530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659" y="610136"/>
            <a:ext cx="1160508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Methods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with a Pointer Receiver</a:t>
            </a:r>
            <a:endParaRPr lang="en-US" altLang="en-US" sz="2400" b="1" dirty="0"/>
          </a:p>
          <a:p>
            <a:endParaRPr lang="en-US" altLang="en-US" sz="2400" dirty="0"/>
          </a:p>
          <a:p>
            <a:r>
              <a:rPr lang="en-US" sz="2000" dirty="0" err="1"/>
              <a:t>func</a:t>
            </a:r>
            <a:r>
              <a:rPr lang="en-US" sz="2000" dirty="0"/>
              <a:t> (p *Point) </a:t>
            </a:r>
            <a:r>
              <a:rPr lang="en-US" sz="2000" dirty="0" err="1"/>
              <a:t>ScaleBy</a:t>
            </a:r>
            <a:r>
              <a:rPr lang="en-US" sz="2000" dirty="0"/>
              <a:t>(factor float64) {</a:t>
            </a:r>
          </a:p>
          <a:p>
            <a:r>
              <a:rPr lang="en-US" sz="2000" dirty="0" err="1"/>
              <a:t>p.X</a:t>
            </a:r>
            <a:r>
              <a:rPr lang="en-US" sz="2000" dirty="0"/>
              <a:t> *= factor</a:t>
            </a:r>
          </a:p>
          <a:p>
            <a:r>
              <a:rPr lang="en-US" sz="2000" dirty="0" err="1"/>
              <a:t>p.Y</a:t>
            </a:r>
            <a:r>
              <a:rPr lang="en-US" sz="2000" dirty="0"/>
              <a:t> *= factor</a:t>
            </a:r>
          </a:p>
          <a:p>
            <a:r>
              <a:rPr lang="en-US" sz="2000" dirty="0"/>
              <a:t>}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sz="2000" dirty="0"/>
              <a:t>r := &amp;Point{1, 2}</a:t>
            </a:r>
          </a:p>
          <a:p>
            <a:r>
              <a:rPr lang="en-US" sz="2000" dirty="0" err="1"/>
              <a:t>r.ScaleBy</a:t>
            </a:r>
            <a:r>
              <a:rPr lang="en-US" sz="2000" dirty="0"/>
              <a:t>(2)</a:t>
            </a:r>
          </a:p>
          <a:p>
            <a:r>
              <a:rPr lang="en-US" sz="2000" dirty="0" err="1"/>
              <a:t>fmt.Println</a:t>
            </a:r>
            <a:r>
              <a:rPr lang="en-US" sz="2000" dirty="0"/>
              <a:t>(*r) // "{2, 4}”</a:t>
            </a:r>
          </a:p>
          <a:p>
            <a:endParaRPr lang="en-US" sz="2000" dirty="0"/>
          </a:p>
          <a:p>
            <a:r>
              <a:rPr lang="en-US" sz="2000" dirty="0"/>
              <a:t>p := Point{1, 2}</a:t>
            </a:r>
          </a:p>
          <a:p>
            <a:r>
              <a:rPr lang="en-US" sz="2000" dirty="0" err="1"/>
              <a:t>pptr</a:t>
            </a:r>
            <a:r>
              <a:rPr lang="en-US" sz="2000" dirty="0"/>
              <a:t> := &amp;p</a:t>
            </a:r>
          </a:p>
          <a:p>
            <a:r>
              <a:rPr lang="en-US" sz="2000" dirty="0" err="1"/>
              <a:t>pptr.ScaleBy</a:t>
            </a:r>
            <a:r>
              <a:rPr lang="en-US" sz="2000" dirty="0"/>
              <a:t>(2)</a:t>
            </a:r>
          </a:p>
          <a:p>
            <a:r>
              <a:rPr lang="en-US" sz="2000" dirty="0" err="1"/>
              <a:t>fmt.Println</a:t>
            </a:r>
            <a:r>
              <a:rPr lang="en-US" sz="2000" dirty="0"/>
              <a:t>(p) // "{2, 4}"</a:t>
            </a:r>
          </a:p>
          <a:p>
            <a:endParaRPr lang="en-US" sz="2000" dirty="0"/>
          </a:p>
          <a:p>
            <a:r>
              <a:rPr lang="en-US" sz="2000" dirty="0"/>
              <a:t>p := Point{1, 2}</a:t>
            </a:r>
          </a:p>
          <a:p>
            <a:r>
              <a:rPr lang="en-US" sz="2000" dirty="0"/>
              <a:t>(&amp;p).</a:t>
            </a:r>
            <a:r>
              <a:rPr lang="en-US" sz="2000" dirty="0" err="1"/>
              <a:t>ScaleBy</a:t>
            </a:r>
            <a:r>
              <a:rPr lang="en-US" sz="2000" dirty="0"/>
              <a:t>(2)</a:t>
            </a:r>
          </a:p>
          <a:p>
            <a:r>
              <a:rPr lang="en-US" sz="2000" dirty="0" err="1"/>
              <a:t>fmt.Println</a:t>
            </a:r>
            <a:r>
              <a:rPr lang="en-US" sz="2000" dirty="0"/>
              <a:t>(p) // "{2, 4}"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B319-2901-CA47-87D9-43A397DAD9D1}"/>
              </a:ext>
            </a:extLst>
          </p:cNvPr>
          <p:cNvSpPr/>
          <p:nvPr/>
        </p:nvSpPr>
        <p:spPr>
          <a:xfrm>
            <a:off x="7216201" y="1501809"/>
            <a:ext cx="497579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pptr.Distance</a:t>
            </a:r>
            <a:r>
              <a:rPr lang="en-US" sz="2000" dirty="0"/>
              <a:t>(q)</a:t>
            </a:r>
          </a:p>
          <a:p>
            <a:r>
              <a:rPr lang="en-US" sz="2000" dirty="0"/>
              <a:t>(*</a:t>
            </a:r>
            <a:r>
              <a:rPr lang="en-US" sz="2000" dirty="0" err="1"/>
              <a:t>pptr</a:t>
            </a:r>
            <a:r>
              <a:rPr lang="en-US" sz="2000" dirty="0"/>
              <a:t>).Distance(q)</a:t>
            </a:r>
          </a:p>
          <a:p>
            <a:endParaRPr lang="en-US" sz="2000" dirty="0"/>
          </a:p>
          <a:p>
            <a:r>
              <a:rPr lang="en-US" sz="2000" dirty="0" err="1"/>
              <a:t>p.ScaleBy</a:t>
            </a:r>
            <a:r>
              <a:rPr lang="en-US" sz="2000" dirty="0"/>
              <a:t>(2) // implicit (&amp;p)</a:t>
            </a:r>
          </a:p>
          <a:p>
            <a:endParaRPr lang="en-US" sz="2000" dirty="0"/>
          </a:p>
          <a:p>
            <a:r>
              <a:rPr lang="en-US" sz="2000" dirty="0" err="1"/>
              <a:t>pptr.Distance</a:t>
            </a:r>
            <a:r>
              <a:rPr lang="en-US" sz="2000" dirty="0"/>
              <a:t>(q) // implicit (*</a:t>
            </a:r>
            <a:r>
              <a:rPr lang="en-US" sz="2000" dirty="0" err="1"/>
              <a:t>pptr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918" y="1175076"/>
            <a:ext cx="116050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u="sng" dirty="0" err="1"/>
              <a:t>golang.org</a:t>
            </a:r>
            <a:r>
              <a:rPr lang="en-US" altLang="zh-CN" u="sng" dirty="0"/>
              <a:t>/x/net/html</a:t>
            </a:r>
            <a:endParaRPr lang="de-DE" altLang="en-US" u="sng" dirty="0"/>
          </a:p>
          <a:p>
            <a:r>
              <a:rPr lang="de-DE" altLang="en-US" dirty="0" err="1"/>
              <a:t>package</a:t>
            </a:r>
            <a:r>
              <a:rPr lang="de-DE" altLang="en-US" dirty="0"/>
              <a:t> </a:t>
            </a:r>
            <a:r>
              <a:rPr lang="de-DE" altLang="en-US" dirty="0" err="1"/>
              <a:t>html</a:t>
            </a:r>
            <a:endParaRPr lang="de-DE" altLang="en-US" dirty="0"/>
          </a:p>
          <a:p>
            <a:pPr>
              <a:buFont typeface="Arial" panose="020B0604020202020204" pitchFamily="34" charset="0"/>
              <a:buNone/>
            </a:pPr>
            <a:endParaRPr lang="de-DE" altLang="en-US" dirty="0"/>
          </a:p>
          <a:p>
            <a:r>
              <a:rPr lang="de-DE" altLang="en-US" dirty="0"/>
              <a:t>type </a:t>
            </a:r>
            <a:r>
              <a:rPr lang="de-DE" altLang="en-US" dirty="0" err="1"/>
              <a:t>Node</a:t>
            </a:r>
            <a:r>
              <a:rPr lang="de-DE" altLang="en-US" dirty="0"/>
              <a:t> </a:t>
            </a:r>
            <a:r>
              <a:rPr lang="de-DE" altLang="en-US" dirty="0" err="1"/>
              <a:t>struct</a:t>
            </a:r>
            <a:r>
              <a:rPr lang="de-DE" altLang="en-US" dirty="0"/>
              <a:t> {</a:t>
            </a:r>
          </a:p>
          <a:p>
            <a:r>
              <a:rPr lang="de-DE" altLang="en-US" dirty="0"/>
              <a:t>        Type                    </a:t>
            </a:r>
            <a:r>
              <a:rPr lang="de-DE" altLang="en-US" dirty="0" err="1"/>
              <a:t>NodeType</a:t>
            </a:r>
            <a:endParaRPr lang="de-DE" altLang="en-US" dirty="0"/>
          </a:p>
          <a:p>
            <a:r>
              <a:rPr lang="de-DE" altLang="en-US" dirty="0"/>
              <a:t>        Data                    </a:t>
            </a:r>
            <a:r>
              <a:rPr lang="de-DE" altLang="en-US" dirty="0" err="1"/>
              <a:t>string</a:t>
            </a:r>
            <a:endParaRPr lang="de-DE" altLang="en-US" dirty="0"/>
          </a:p>
          <a:p>
            <a:r>
              <a:rPr lang="de-DE" altLang="en-US" dirty="0"/>
              <a:t>        </a:t>
            </a:r>
            <a:r>
              <a:rPr lang="de-DE" altLang="en-US" dirty="0" err="1"/>
              <a:t>Attr</a:t>
            </a:r>
            <a:r>
              <a:rPr lang="de-DE" altLang="en-US" dirty="0"/>
              <a:t>                    []Attribute</a:t>
            </a:r>
          </a:p>
          <a:p>
            <a:r>
              <a:rPr lang="de-DE" altLang="en-US" dirty="0"/>
              <a:t>        </a:t>
            </a:r>
            <a:r>
              <a:rPr lang="de-DE" altLang="en-US" dirty="0" err="1"/>
              <a:t>FirstChild</a:t>
            </a:r>
            <a:r>
              <a:rPr lang="de-DE" altLang="en-US" dirty="0"/>
              <a:t>, </a:t>
            </a:r>
            <a:r>
              <a:rPr lang="de-DE" altLang="en-US" dirty="0" err="1"/>
              <a:t>NextSibling</a:t>
            </a:r>
            <a:r>
              <a:rPr lang="de-DE" altLang="en-US" dirty="0"/>
              <a:t> *</a:t>
            </a:r>
            <a:r>
              <a:rPr lang="de-DE" altLang="en-US" dirty="0" err="1"/>
              <a:t>Node</a:t>
            </a:r>
            <a:endParaRPr lang="de-DE" altLang="en-US" dirty="0"/>
          </a:p>
          <a:p>
            <a:r>
              <a:rPr lang="de-DE" altLang="en-US" dirty="0"/>
              <a:t>}</a:t>
            </a:r>
          </a:p>
          <a:p>
            <a:endParaRPr lang="de-DE" altLang="en-US" dirty="0"/>
          </a:p>
          <a:p>
            <a:r>
              <a:rPr lang="de-DE" altLang="en-US" dirty="0"/>
              <a:t>type </a:t>
            </a:r>
            <a:r>
              <a:rPr lang="de-DE" altLang="en-US" dirty="0" err="1"/>
              <a:t>NodeType</a:t>
            </a:r>
            <a:r>
              <a:rPr lang="de-DE" altLang="en-US" dirty="0"/>
              <a:t> int32</a:t>
            </a:r>
          </a:p>
          <a:p>
            <a:endParaRPr lang="de-DE" altLang="en-US" dirty="0"/>
          </a:p>
          <a:p>
            <a:r>
              <a:rPr lang="de-DE" altLang="en-US" dirty="0" err="1"/>
              <a:t>const</a:t>
            </a:r>
            <a:r>
              <a:rPr lang="de-DE" altLang="en-US" dirty="0"/>
              <a:t> (</a:t>
            </a:r>
          </a:p>
          <a:p>
            <a:r>
              <a:rPr lang="de-DE" altLang="en-US" dirty="0"/>
              <a:t>        </a:t>
            </a:r>
            <a:r>
              <a:rPr lang="de-DE" altLang="en-US" dirty="0" err="1"/>
              <a:t>ErrorNode</a:t>
            </a:r>
            <a:r>
              <a:rPr lang="de-DE" altLang="en-US" dirty="0"/>
              <a:t> </a:t>
            </a:r>
            <a:r>
              <a:rPr lang="de-DE" altLang="en-US" dirty="0" err="1"/>
              <a:t>NodeType</a:t>
            </a:r>
            <a:r>
              <a:rPr lang="de-DE" altLang="en-US" dirty="0"/>
              <a:t> = </a:t>
            </a:r>
            <a:r>
              <a:rPr lang="de-DE" altLang="en-US" dirty="0" err="1"/>
              <a:t>iota</a:t>
            </a:r>
            <a:endParaRPr lang="de-DE" altLang="en-US" dirty="0"/>
          </a:p>
          <a:p>
            <a:r>
              <a:rPr lang="de-DE" altLang="en-US" dirty="0"/>
              <a:t>        </a:t>
            </a:r>
            <a:r>
              <a:rPr lang="de-DE" altLang="en-US" dirty="0" err="1"/>
              <a:t>TextNode</a:t>
            </a:r>
            <a:endParaRPr lang="de-DE" altLang="en-US" dirty="0"/>
          </a:p>
          <a:p>
            <a:r>
              <a:rPr lang="de-DE" altLang="en-US" dirty="0"/>
              <a:t>        </a:t>
            </a:r>
            <a:r>
              <a:rPr lang="de-DE" altLang="en-US" dirty="0" err="1"/>
              <a:t>DocumentNode</a:t>
            </a:r>
            <a:endParaRPr lang="de-DE" altLang="en-US" dirty="0"/>
          </a:p>
          <a:p>
            <a:r>
              <a:rPr lang="de-DE" altLang="en-US" dirty="0"/>
              <a:t>        </a:t>
            </a:r>
            <a:r>
              <a:rPr lang="de-DE" altLang="en-US" dirty="0" err="1"/>
              <a:t>ElementNode</a:t>
            </a:r>
            <a:endParaRPr lang="de-DE" altLang="en-US" dirty="0"/>
          </a:p>
          <a:p>
            <a:r>
              <a:rPr lang="de-DE" altLang="en-US" dirty="0"/>
              <a:t>        </a:t>
            </a:r>
            <a:r>
              <a:rPr lang="de-DE" altLang="en-US" dirty="0" err="1"/>
              <a:t>CommentNode</a:t>
            </a:r>
            <a:endParaRPr lang="de-DE" altLang="en-US" dirty="0"/>
          </a:p>
          <a:p>
            <a:r>
              <a:rPr lang="de-DE" altLang="en-US" dirty="0"/>
              <a:t>        </a:t>
            </a:r>
            <a:r>
              <a:rPr lang="de-DE" altLang="en-US" dirty="0" err="1"/>
              <a:t>DoctypeNode</a:t>
            </a:r>
            <a:endParaRPr lang="de-DE" altLang="en-US" dirty="0"/>
          </a:p>
          <a:p>
            <a:r>
              <a:rPr lang="is-IS" altLang="en-US" dirty="0"/>
              <a:t>)</a:t>
            </a:r>
            <a:endParaRPr lang="zh-CN" altLang="en-US" dirty="0">
              <a:latin typeface="+mn-ea"/>
              <a:cs typeface="Microsoft Sans Serif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0D4B2B-FA19-8E4F-99C7-A062D5F896EE}"/>
              </a:ext>
            </a:extLst>
          </p:cNvPr>
          <p:cNvSpPr txBox="1">
            <a:spLocks/>
          </p:cNvSpPr>
          <p:nvPr/>
        </p:nvSpPr>
        <p:spPr bwMode="auto">
          <a:xfrm>
            <a:off x="7342207" y="4141975"/>
            <a:ext cx="446087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800" dirty="0"/>
              <a:t>type Attribute struct {</a:t>
            </a:r>
          </a:p>
          <a:p>
            <a:r>
              <a:rPr lang="de-DE" altLang="en-US" sz="1800" dirty="0"/>
              <a:t>        Key, Val </a:t>
            </a:r>
            <a:r>
              <a:rPr lang="de-DE" altLang="en-US" sz="1800" dirty="0" err="1"/>
              <a:t>string</a:t>
            </a:r>
            <a:endParaRPr lang="de-DE" altLang="en-US" sz="1800" dirty="0"/>
          </a:p>
          <a:p>
            <a:r>
              <a:rPr lang="de-DE" altLang="en-US" sz="1800" dirty="0"/>
              <a:t>}</a:t>
            </a:r>
          </a:p>
          <a:p>
            <a:endParaRPr lang="de-DE" altLang="en-US" sz="1800" dirty="0"/>
          </a:p>
          <a:p>
            <a:r>
              <a:rPr lang="de-DE" altLang="en-US" sz="1800" dirty="0" err="1"/>
              <a:t>func</a:t>
            </a:r>
            <a:r>
              <a:rPr lang="de-DE" altLang="en-US" sz="1800" dirty="0"/>
              <a:t> Parse(</a:t>
            </a:r>
            <a:r>
              <a:rPr lang="de-DE" altLang="en-US" sz="1800" dirty="0" err="1"/>
              <a:t>r</a:t>
            </a:r>
            <a:r>
              <a:rPr lang="de-DE" altLang="en-US" sz="1800" dirty="0"/>
              <a:t> </a:t>
            </a:r>
            <a:r>
              <a:rPr lang="de-DE" altLang="en-US" sz="1800" dirty="0" err="1"/>
              <a:t>io.Reader</a:t>
            </a:r>
            <a:r>
              <a:rPr lang="de-DE" altLang="en-US" sz="1800" dirty="0"/>
              <a:t>) (*</a:t>
            </a:r>
            <a:r>
              <a:rPr lang="de-DE" altLang="en-US" sz="1800" dirty="0" err="1"/>
              <a:t>Node</a:t>
            </a:r>
            <a:r>
              <a:rPr lang="de-DE" altLang="en-US" sz="1800" dirty="0"/>
              <a:t>, </a:t>
            </a:r>
            <a:r>
              <a:rPr lang="de-DE" altLang="en-US" sz="1800" dirty="0" err="1"/>
              <a:t>error</a:t>
            </a:r>
            <a:r>
              <a:rPr lang="de-DE" altLang="en-US" sz="1800" dirty="0"/>
              <a:t>)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1442A443-491D-DF44-AB4D-8F64F3C94F8C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Refer to 5.2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in “Go”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1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5788" y="465960"/>
            <a:ext cx="1160508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elvetica" pitchFamily="2" charset="0"/>
              </a:rPr>
              <a:t>Recursion</a:t>
            </a:r>
            <a:r>
              <a:rPr lang="zh-CN" altLang="en-US" b="1" dirty="0">
                <a:latin typeface="Helvetica" pitchFamily="2" charset="0"/>
              </a:rPr>
              <a:t>例</a:t>
            </a:r>
            <a:r>
              <a:rPr lang="en-US" altLang="zh-CN" b="1" dirty="0">
                <a:latin typeface="Helvetica" pitchFamily="2" charset="0"/>
              </a:rPr>
              <a:t>1</a:t>
            </a:r>
          </a:p>
          <a:p>
            <a:endParaRPr lang="en-US" altLang="zh-CN" sz="1200" b="1" i="1" dirty="0">
              <a:latin typeface="Helvetica" pitchFamily="2" charset="0"/>
            </a:endParaRPr>
          </a:p>
          <a:p>
            <a:r>
              <a:rPr lang="en-US" altLang="zh-CN" u="sng" dirty="0" err="1">
                <a:latin typeface="Helvetica" pitchFamily="2" charset="0"/>
              </a:rPr>
              <a:t>Gopl.io</a:t>
            </a:r>
            <a:r>
              <a:rPr lang="en-US" altLang="zh-CN" u="sng" dirty="0">
                <a:latin typeface="Helvetica" pitchFamily="2" charset="0"/>
              </a:rPr>
              <a:t>/ch5/findlinks1 </a:t>
            </a:r>
            <a:r>
              <a:rPr lang="en-US" altLang="zh-CN" b="1" i="1" dirty="0">
                <a:latin typeface="Helvetica" pitchFamily="2" charset="0"/>
              </a:rPr>
              <a:t>							</a:t>
            </a:r>
            <a:endParaRPr lang="en-US" altLang="zh-CN" b="1" dirty="0">
              <a:latin typeface="Helvetica" pitchFamily="2" charset="0"/>
            </a:endParaRPr>
          </a:p>
          <a:p>
            <a:r>
              <a:rPr lang="en-US" altLang="en-US" dirty="0"/>
              <a:t>// Findlinks1 prints the links in an HTML document read from standard input.</a:t>
            </a:r>
          </a:p>
          <a:p>
            <a:r>
              <a:rPr lang="en-US" altLang="en-US" dirty="0"/>
              <a:t>package main</a:t>
            </a:r>
          </a:p>
          <a:p>
            <a:endParaRPr lang="en-US" altLang="en-US" dirty="0"/>
          </a:p>
          <a:p>
            <a:r>
              <a:rPr lang="en-US" altLang="en-US" dirty="0"/>
              <a:t>import (</a:t>
            </a:r>
          </a:p>
          <a:p>
            <a:r>
              <a:rPr lang="de-DE" altLang="en-US" dirty="0"/>
              <a:t>        "</a:t>
            </a:r>
            <a:r>
              <a:rPr lang="de-DE" altLang="en-US" dirty="0" err="1"/>
              <a:t>fmt</a:t>
            </a:r>
            <a:r>
              <a:rPr lang="de-DE" altLang="en-US" dirty="0"/>
              <a:t>"</a:t>
            </a:r>
          </a:p>
          <a:p>
            <a:r>
              <a:rPr lang="ro-RO" altLang="en-US" dirty="0"/>
              <a:t>        "os"</a:t>
            </a:r>
          </a:p>
          <a:p>
            <a:r>
              <a:rPr lang="ro-RO" altLang="en-US" dirty="0"/>
              <a:t>        "</a:t>
            </a:r>
            <a:r>
              <a:rPr lang="ro-RO" altLang="en-US" dirty="0" err="1"/>
              <a:t>golang.org</a:t>
            </a:r>
            <a:r>
              <a:rPr lang="ro-RO" altLang="en-US" dirty="0"/>
              <a:t>/x/net/</a:t>
            </a:r>
            <a:r>
              <a:rPr lang="ro-RO" altLang="en-US" dirty="0" err="1"/>
              <a:t>html</a:t>
            </a:r>
            <a:r>
              <a:rPr lang="ro-RO" altLang="en-US" dirty="0"/>
              <a:t>"</a:t>
            </a:r>
          </a:p>
          <a:p>
            <a:r>
              <a:rPr lang="is-IS" altLang="en-US" dirty="0"/>
              <a:t>)</a:t>
            </a:r>
          </a:p>
          <a:p>
            <a:r>
              <a:rPr lang="is-IS" altLang="en-US" dirty="0">
                <a:solidFill>
                  <a:srgbClr val="FF0000"/>
                </a:solidFill>
              </a:rPr>
              <a:t>//main: </a:t>
            </a:r>
            <a:r>
              <a:rPr lang="is-IS" altLang="en-US" dirty="0"/>
              <a:t>parses the std input as HTML, extracts the links using a recursive </a:t>
            </a:r>
            <a:r>
              <a:rPr lang="is-IS" altLang="en-US" b="1" dirty="0">
                <a:solidFill>
                  <a:srgbClr val="FF0000"/>
                </a:solidFill>
              </a:rPr>
              <a:t>visit</a:t>
            </a:r>
            <a:r>
              <a:rPr lang="is-IS" altLang="en-US" dirty="0"/>
              <a:t>, and print each discoved link</a:t>
            </a:r>
          </a:p>
          <a:p>
            <a:r>
              <a:rPr lang="en-US" altLang="en-US" dirty="0" err="1"/>
              <a:t>func</a:t>
            </a:r>
            <a:r>
              <a:rPr lang="en-US" altLang="en-US" dirty="0"/>
              <a:t> main() {</a:t>
            </a:r>
          </a:p>
          <a:p>
            <a:r>
              <a:rPr lang="en-US" altLang="en-US" dirty="0"/>
              <a:t>        doc, err := </a:t>
            </a:r>
            <a:r>
              <a:rPr lang="en-US" altLang="en-US" b="1" dirty="0" err="1">
                <a:solidFill>
                  <a:srgbClr val="FF0000"/>
                </a:solidFill>
              </a:rPr>
              <a:t>html.Parse</a:t>
            </a:r>
            <a:r>
              <a:rPr lang="en-US" altLang="en-US" dirty="0"/>
              <a:t>(</a:t>
            </a:r>
            <a:r>
              <a:rPr lang="en-US" altLang="en-US" dirty="0" err="1"/>
              <a:t>os.Stdin</a:t>
            </a:r>
            <a:r>
              <a:rPr lang="en-US" altLang="en-US" dirty="0"/>
              <a:t>)  //Parse() reads a sequence of bytes, parses them, and returns the root of the HTML document tree, which is an </a:t>
            </a:r>
            <a:r>
              <a:rPr lang="en-US" altLang="en-US" dirty="0" err="1"/>
              <a:t>html.Node</a:t>
            </a:r>
            <a:endParaRPr lang="en-US" altLang="en-US" dirty="0"/>
          </a:p>
          <a:p>
            <a:r>
              <a:rPr lang="en-US" altLang="en-US" dirty="0"/>
              <a:t>        if err != nil {</a:t>
            </a:r>
          </a:p>
          <a:p>
            <a:r>
              <a:rPr lang="de-DE" altLang="en-US" dirty="0"/>
              <a:t>                </a:t>
            </a:r>
            <a:r>
              <a:rPr lang="de-DE" altLang="en-US" dirty="0" err="1"/>
              <a:t>fmt.Fprintf</a:t>
            </a:r>
            <a:r>
              <a:rPr lang="de-DE" altLang="en-US" dirty="0"/>
              <a:t>(</a:t>
            </a:r>
            <a:r>
              <a:rPr lang="de-DE" altLang="en-US" dirty="0" err="1"/>
              <a:t>os.Stderr</a:t>
            </a:r>
            <a:r>
              <a:rPr lang="de-DE" altLang="en-US" dirty="0"/>
              <a:t>, "findlinks1: %v\</a:t>
            </a:r>
            <a:r>
              <a:rPr lang="de-DE" altLang="en-US" dirty="0" err="1"/>
              <a:t>n</a:t>
            </a:r>
            <a:r>
              <a:rPr lang="de-DE" altLang="en-US" dirty="0"/>
              <a:t>", </a:t>
            </a:r>
            <a:r>
              <a:rPr lang="de-DE" altLang="en-US" dirty="0" err="1"/>
              <a:t>err</a:t>
            </a:r>
            <a:r>
              <a:rPr lang="de-DE" altLang="en-US" dirty="0"/>
              <a:t>)</a:t>
            </a:r>
          </a:p>
          <a:p>
            <a:r>
              <a:rPr lang="ro-RO" altLang="en-US" dirty="0"/>
              <a:t>                </a:t>
            </a:r>
            <a:r>
              <a:rPr lang="ro-RO" altLang="en-US" dirty="0" err="1"/>
              <a:t>os.Exit</a:t>
            </a:r>
            <a:r>
              <a:rPr lang="ro-RO" altLang="en-US" dirty="0"/>
              <a:t>(1)</a:t>
            </a:r>
          </a:p>
          <a:p>
            <a:r>
              <a:rPr lang="de-DE" altLang="en-US" dirty="0"/>
              <a:t>        }</a:t>
            </a:r>
          </a:p>
          <a:p>
            <a:r>
              <a:rPr lang="en-US" altLang="en-US" dirty="0"/>
              <a:t>        for _, link := range </a:t>
            </a:r>
            <a:r>
              <a:rPr lang="en-US" altLang="en-US" b="1" dirty="0">
                <a:solidFill>
                  <a:srgbClr val="FF0000"/>
                </a:solidFill>
              </a:rPr>
              <a:t>visit</a:t>
            </a:r>
            <a:r>
              <a:rPr lang="en-US" altLang="en-US" dirty="0"/>
              <a:t>(nil, doc) {</a:t>
            </a:r>
          </a:p>
          <a:p>
            <a:r>
              <a:rPr lang="ro-RO" altLang="en-US" dirty="0"/>
              <a:t>                </a:t>
            </a:r>
            <a:r>
              <a:rPr lang="ro-RO" altLang="en-US" dirty="0" err="1"/>
              <a:t>fmt.Println</a:t>
            </a:r>
            <a:r>
              <a:rPr lang="ro-RO" altLang="en-US" dirty="0"/>
              <a:t>(link)</a:t>
            </a:r>
          </a:p>
          <a:p>
            <a:r>
              <a:rPr lang="de-DE" altLang="en-US" dirty="0"/>
              <a:t>        }</a:t>
            </a:r>
          </a:p>
          <a:p>
            <a:r>
              <a:rPr lang="de-DE" alt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1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1" y="917912"/>
            <a:ext cx="1160508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Helvetica" pitchFamily="2" charset="0"/>
              </a:rPr>
              <a:t>Recursion</a:t>
            </a:r>
          </a:p>
          <a:p>
            <a:endParaRPr lang="en-US" altLang="en-US" sz="800" dirty="0"/>
          </a:p>
          <a:p>
            <a:r>
              <a:rPr lang="en-US" altLang="en-US" sz="2000" dirty="0"/>
              <a:t>//!+visit: traverses an HTML node tree, extracts the link from the </a:t>
            </a:r>
            <a:r>
              <a:rPr lang="en-US" altLang="en-US" sz="2000" dirty="0" err="1"/>
              <a:t>href</a:t>
            </a:r>
            <a:r>
              <a:rPr lang="en-US" altLang="en-US" sz="2000" dirty="0"/>
              <a:t> attribute of each anchor element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&lt;a </a:t>
            </a:r>
            <a:r>
              <a:rPr lang="en-US" altLang="en-US" sz="2000" dirty="0" err="1"/>
              <a:t>href</a:t>
            </a:r>
            <a:r>
              <a:rPr lang="en-US" altLang="en-US" sz="2000" dirty="0"/>
              <a:t> = ‘…’&gt;, appends the links to a slice of strings, and returns the resulting links.</a:t>
            </a:r>
          </a:p>
          <a:p>
            <a:endParaRPr lang="en-US" altLang="en-US" sz="2000" dirty="0"/>
          </a:p>
          <a:p>
            <a:r>
              <a:rPr lang="en-US" altLang="en-US" sz="2000" dirty="0" err="1"/>
              <a:t>func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visit</a:t>
            </a:r>
            <a:r>
              <a:rPr lang="en-US" altLang="en-US" sz="2000" dirty="0"/>
              <a:t>(links []string, n *</a:t>
            </a:r>
            <a:r>
              <a:rPr lang="en-US" altLang="en-US" sz="2000" dirty="0" err="1"/>
              <a:t>html.Node</a:t>
            </a:r>
            <a:r>
              <a:rPr lang="en-US" altLang="en-US" sz="2000" dirty="0"/>
              <a:t>) []string {</a:t>
            </a:r>
          </a:p>
          <a:p>
            <a:r>
              <a:rPr lang="en-US" altLang="en-US" sz="2000" dirty="0"/>
              <a:t>        if </a:t>
            </a:r>
            <a:r>
              <a:rPr lang="en-US" altLang="en-US" sz="2000" dirty="0" err="1"/>
              <a:t>n.Type</a:t>
            </a:r>
            <a:r>
              <a:rPr lang="en-US" altLang="en-US" sz="2000" dirty="0"/>
              <a:t> == </a:t>
            </a:r>
            <a:r>
              <a:rPr lang="en-US" altLang="en-US" sz="2000" dirty="0" err="1"/>
              <a:t>html.ElementNode</a:t>
            </a:r>
            <a:r>
              <a:rPr lang="en-US" altLang="en-US" sz="2000" dirty="0"/>
              <a:t> &amp;&amp; </a:t>
            </a:r>
            <a:r>
              <a:rPr lang="en-US" altLang="en-US" sz="2000" dirty="0" err="1"/>
              <a:t>n.Data</a:t>
            </a:r>
            <a:r>
              <a:rPr lang="en-US" altLang="en-US" sz="2000" dirty="0"/>
              <a:t> == "a" {</a:t>
            </a:r>
          </a:p>
          <a:p>
            <a:r>
              <a:rPr lang="de-DE" altLang="en-US" sz="2000" dirty="0"/>
              <a:t>                </a:t>
            </a:r>
            <a:r>
              <a:rPr lang="de-DE" altLang="en-US" sz="2000" dirty="0" err="1"/>
              <a:t>for</a:t>
            </a:r>
            <a:r>
              <a:rPr lang="de-DE" altLang="en-US" sz="2000" dirty="0"/>
              <a:t> _, a := </a:t>
            </a:r>
            <a:r>
              <a:rPr lang="de-DE" altLang="en-US" sz="2000" dirty="0" err="1"/>
              <a:t>range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n.Attr</a:t>
            </a:r>
            <a:r>
              <a:rPr lang="de-DE" altLang="en-US" sz="2000" dirty="0"/>
              <a:t> {</a:t>
            </a:r>
          </a:p>
          <a:p>
            <a:r>
              <a:rPr lang="en-US" altLang="en-US" sz="2000" dirty="0"/>
              <a:t>                        if </a:t>
            </a:r>
            <a:r>
              <a:rPr lang="en-US" altLang="en-US" sz="2000" dirty="0" err="1"/>
              <a:t>a.Key</a:t>
            </a:r>
            <a:r>
              <a:rPr lang="en-US" altLang="en-US" sz="2000" dirty="0"/>
              <a:t> == "</a:t>
            </a:r>
            <a:r>
              <a:rPr lang="en-US" altLang="en-US" sz="2000" dirty="0" err="1"/>
              <a:t>href</a:t>
            </a:r>
            <a:r>
              <a:rPr lang="en-US" altLang="en-US" sz="2000" dirty="0"/>
              <a:t>" {</a:t>
            </a:r>
          </a:p>
          <a:p>
            <a:r>
              <a:rPr lang="de-DE" altLang="en-US" sz="2000" dirty="0"/>
              <a:t>                                links = </a:t>
            </a:r>
            <a:r>
              <a:rPr lang="de-DE" altLang="en-US" sz="2000" dirty="0" err="1"/>
              <a:t>append</a:t>
            </a:r>
            <a:r>
              <a:rPr lang="de-DE" altLang="en-US" sz="2000" dirty="0"/>
              <a:t>(links, </a:t>
            </a:r>
            <a:r>
              <a:rPr lang="de-DE" altLang="en-US" sz="2000" dirty="0" err="1"/>
              <a:t>a.Val</a:t>
            </a:r>
            <a:r>
              <a:rPr lang="de-DE" altLang="en-US" sz="2000" dirty="0"/>
              <a:t>)</a:t>
            </a:r>
          </a:p>
          <a:p>
            <a:r>
              <a:rPr lang="de-DE" altLang="en-US" sz="2000" dirty="0"/>
              <a:t>                        }</a:t>
            </a:r>
          </a:p>
          <a:p>
            <a:r>
              <a:rPr lang="de-DE" altLang="en-US" sz="2000" dirty="0"/>
              <a:t>                }</a:t>
            </a:r>
          </a:p>
          <a:p>
            <a:r>
              <a:rPr lang="de-DE" altLang="en-US" sz="2000" dirty="0"/>
              <a:t>        }</a:t>
            </a:r>
          </a:p>
          <a:p>
            <a:r>
              <a:rPr lang="de-DE" altLang="en-US" sz="2000" dirty="0"/>
              <a:t>        </a:t>
            </a:r>
            <a:r>
              <a:rPr lang="de-DE" altLang="en-US" sz="2000" dirty="0" err="1"/>
              <a:t>for</a:t>
            </a:r>
            <a:r>
              <a:rPr lang="de-DE" altLang="en-US" sz="2000" dirty="0"/>
              <a:t> c := </a:t>
            </a:r>
            <a:r>
              <a:rPr lang="de-DE" altLang="en-US" sz="2000" dirty="0" err="1"/>
              <a:t>n.FirstChild</a:t>
            </a:r>
            <a:r>
              <a:rPr lang="de-DE" altLang="en-US" sz="2000" dirty="0"/>
              <a:t>; c != </a:t>
            </a:r>
            <a:r>
              <a:rPr lang="de-DE" altLang="en-US" sz="2000" dirty="0" err="1"/>
              <a:t>nil</a:t>
            </a:r>
            <a:r>
              <a:rPr lang="de-DE" altLang="en-US" sz="2000" dirty="0"/>
              <a:t>; c = </a:t>
            </a:r>
            <a:r>
              <a:rPr lang="de-DE" altLang="en-US" sz="2000" dirty="0" err="1"/>
              <a:t>c.NextSibling</a:t>
            </a:r>
            <a:r>
              <a:rPr lang="de-DE" altLang="en-US" sz="2000" dirty="0"/>
              <a:t> {</a:t>
            </a:r>
          </a:p>
          <a:p>
            <a:r>
              <a:rPr lang="de-DE" altLang="en-US" sz="2000" dirty="0"/>
              <a:t>                links = </a:t>
            </a:r>
            <a:r>
              <a:rPr lang="de-DE" altLang="en-US" sz="2000" b="1" dirty="0" err="1">
                <a:solidFill>
                  <a:srgbClr val="FF0000"/>
                </a:solidFill>
              </a:rPr>
              <a:t>visit</a:t>
            </a:r>
            <a:r>
              <a:rPr lang="de-DE" altLang="en-US" sz="2000" dirty="0"/>
              <a:t>(links, c)</a:t>
            </a:r>
          </a:p>
          <a:p>
            <a:r>
              <a:rPr lang="de-DE" altLang="en-US" sz="2000" dirty="0"/>
              <a:t>        }</a:t>
            </a:r>
          </a:p>
          <a:p>
            <a:r>
              <a:rPr lang="de-DE" altLang="en-US" sz="2000" dirty="0"/>
              <a:t>        </a:t>
            </a:r>
            <a:r>
              <a:rPr lang="de-DE" altLang="en-US" sz="2000" dirty="0" err="1"/>
              <a:t>return</a:t>
            </a:r>
            <a:r>
              <a:rPr lang="de-DE" altLang="en-US" sz="2000" dirty="0"/>
              <a:t> links</a:t>
            </a:r>
          </a:p>
          <a:p>
            <a:r>
              <a:rPr lang="de-DE" altLang="en-US" sz="2000" dirty="0"/>
              <a:t>}</a:t>
            </a:r>
          </a:p>
          <a:p>
            <a:r>
              <a:rPr lang="de-DE" altLang="en-US" sz="2000" dirty="0"/>
              <a:t>}</a:t>
            </a:r>
            <a:endParaRPr lang="zh-CN" altLang="en-US" sz="20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1" y="671691"/>
            <a:ext cx="116050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Recursion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2</a:t>
            </a:r>
          </a:p>
          <a:p>
            <a:endParaRPr lang="en-US" altLang="en-US" b="1" dirty="0"/>
          </a:p>
          <a:p>
            <a:r>
              <a:rPr lang="en-US" altLang="en-US" u="sng" dirty="0" err="1"/>
              <a:t>Gopl.io</a:t>
            </a:r>
            <a:r>
              <a:rPr lang="en-US" altLang="en-US" u="sng" dirty="0"/>
              <a:t>/ch5/outline</a:t>
            </a:r>
          </a:p>
          <a:p>
            <a:r>
              <a:rPr lang="en-US" altLang="zh-CN" dirty="0" err="1"/>
              <a:t>func</a:t>
            </a:r>
            <a:r>
              <a:rPr lang="en-US" altLang="en-US" dirty="0"/>
              <a:t> main{</a:t>
            </a:r>
          </a:p>
          <a:p>
            <a:r>
              <a:rPr lang="en-US" altLang="en-US" dirty="0"/>
              <a:t>         doc, err := </a:t>
            </a:r>
            <a:r>
              <a:rPr lang="en-US" altLang="en-US" dirty="0" err="1"/>
              <a:t>html.Parse</a:t>
            </a:r>
            <a:r>
              <a:rPr lang="en-US" altLang="en-US" dirty="0"/>
              <a:t>(</a:t>
            </a:r>
            <a:r>
              <a:rPr lang="en-US" altLang="en-US" dirty="0" err="1"/>
              <a:t>os.Stdin</a:t>
            </a:r>
            <a:r>
              <a:rPr lang="en-US" altLang="en-US" dirty="0"/>
              <a:t>)</a:t>
            </a:r>
          </a:p>
          <a:p>
            <a:r>
              <a:rPr lang="de-DE" altLang="en-US" dirty="0"/>
              <a:t>        </a:t>
            </a:r>
            <a:r>
              <a:rPr lang="de-DE" altLang="en-US" dirty="0" err="1"/>
              <a:t>if</a:t>
            </a:r>
            <a:r>
              <a:rPr lang="de-DE" altLang="en-US" dirty="0"/>
              <a:t> </a:t>
            </a:r>
            <a:r>
              <a:rPr lang="de-DE" altLang="en-US" dirty="0" err="1"/>
              <a:t>err</a:t>
            </a:r>
            <a:r>
              <a:rPr lang="de-DE" altLang="en-US" dirty="0"/>
              <a:t> != </a:t>
            </a:r>
            <a:r>
              <a:rPr lang="de-DE" altLang="en-US" dirty="0" err="1"/>
              <a:t>nil</a:t>
            </a:r>
            <a:r>
              <a:rPr lang="de-DE" altLang="en-US" dirty="0"/>
              <a:t> {</a:t>
            </a:r>
          </a:p>
          <a:p>
            <a:r>
              <a:rPr lang="ro-RO" altLang="en-US" dirty="0"/>
              <a:t>        </a:t>
            </a:r>
            <a:r>
              <a:rPr lang="en-US" altLang="en-US" dirty="0"/>
              <a:t>          </a:t>
            </a:r>
            <a:r>
              <a:rPr lang="en-US" altLang="en-US" dirty="0" err="1"/>
              <a:t>fmt.Fpringf</a:t>
            </a:r>
            <a:r>
              <a:rPr lang="en-US" altLang="en-US" dirty="0"/>
              <a:t>(</a:t>
            </a:r>
            <a:r>
              <a:rPr lang="en-US" altLang="en-US" dirty="0" err="1"/>
              <a:t>os.Stderr</a:t>
            </a:r>
            <a:r>
              <a:rPr lang="en-US" altLang="en-US" dirty="0"/>
              <a:t>, “outline: %v\n”, err)</a:t>
            </a:r>
            <a:endParaRPr lang="ro-RO" altLang="en-US" dirty="0"/>
          </a:p>
          <a:p>
            <a:r>
              <a:rPr lang="en-US" altLang="en-US" dirty="0"/>
              <a:t>                     </a:t>
            </a:r>
            <a:r>
              <a:rPr lang="en-US" altLang="en-US" dirty="0" err="1"/>
              <a:t>os.Exit</a:t>
            </a:r>
            <a:r>
              <a:rPr lang="en-US" altLang="en-US" dirty="0"/>
              <a:t>(1)</a:t>
            </a:r>
            <a:endParaRPr lang="ro-RO" altLang="en-US" dirty="0"/>
          </a:p>
          <a:p>
            <a:r>
              <a:rPr lang="is-IS" altLang="en-US" dirty="0"/>
              <a:t>       }</a:t>
            </a:r>
          </a:p>
          <a:p>
            <a:r>
              <a:rPr lang="is-IS" altLang="en-US" dirty="0"/>
              <a:t>       outline(nil, doc)</a:t>
            </a:r>
          </a:p>
          <a:p>
            <a:r>
              <a:rPr lang="is-IS" altLang="en-US" dirty="0"/>
              <a:t>}</a:t>
            </a:r>
          </a:p>
          <a:p>
            <a:r>
              <a:rPr lang="is-IS" altLang="en-US" dirty="0"/>
              <a:t>// outline uses recursion over the HTML node tree </a:t>
            </a:r>
          </a:p>
          <a:p>
            <a:r>
              <a:rPr lang="is-IS" altLang="en-US" dirty="0"/>
              <a:t>to print the structure of the tree. Push and print the stack.</a:t>
            </a:r>
          </a:p>
          <a:p>
            <a:r>
              <a:rPr lang="en-US" altLang="en-US" dirty="0" err="1"/>
              <a:t>func</a:t>
            </a:r>
            <a:r>
              <a:rPr lang="en-US" altLang="en-US" dirty="0"/>
              <a:t> outline(</a:t>
            </a:r>
            <a:r>
              <a:rPr lang="en-US" altLang="en-US" b="1" dirty="0">
                <a:solidFill>
                  <a:srgbClr val="FF0000"/>
                </a:solidFill>
              </a:rPr>
              <a:t>stack []string</a:t>
            </a:r>
            <a:r>
              <a:rPr lang="en-US" altLang="en-US" dirty="0"/>
              <a:t>, n*</a:t>
            </a:r>
            <a:r>
              <a:rPr lang="en-US" altLang="en-US" dirty="0" err="1"/>
              <a:t>html.Node</a:t>
            </a:r>
            <a:r>
              <a:rPr lang="en-US" altLang="en-US" dirty="0"/>
              <a:t>) {</a:t>
            </a:r>
          </a:p>
          <a:p>
            <a:r>
              <a:rPr lang="en-US" altLang="en-US" dirty="0"/>
              <a:t>        if </a:t>
            </a:r>
            <a:r>
              <a:rPr lang="en-US" altLang="en-US" dirty="0" err="1"/>
              <a:t>n.Type</a:t>
            </a:r>
            <a:r>
              <a:rPr lang="en-US" altLang="en-US" dirty="0"/>
              <a:t> == </a:t>
            </a:r>
            <a:r>
              <a:rPr lang="en-US" altLang="en-US" dirty="0" err="1"/>
              <a:t>html.ElementNode</a:t>
            </a:r>
            <a:r>
              <a:rPr lang="en-US" altLang="en-US" dirty="0"/>
              <a:t> {</a:t>
            </a:r>
          </a:p>
          <a:p>
            <a:r>
              <a:rPr lang="de-DE" altLang="en-US" dirty="0"/>
              <a:t>                </a:t>
            </a:r>
            <a:r>
              <a:rPr lang="de-DE" altLang="en-US" dirty="0" err="1"/>
              <a:t>stack</a:t>
            </a:r>
            <a:r>
              <a:rPr lang="de-DE" altLang="en-US" dirty="0"/>
              <a:t> = </a:t>
            </a:r>
            <a:r>
              <a:rPr lang="de-DE" altLang="en-US" dirty="0" err="1"/>
              <a:t>append</a:t>
            </a:r>
            <a:r>
              <a:rPr lang="de-DE" altLang="en-US" dirty="0"/>
              <a:t>(</a:t>
            </a:r>
            <a:r>
              <a:rPr lang="de-DE" altLang="en-US" dirty="0" err="1"/>
              <a:t>stack</a:t>
            </a:r>
            <a:r>
              <a:rPr lang="de-DE" altLang="en-US" dirty="0"/>
              <a:t>, </a:t>
            </a:r>
            <a:r>
              <a:rPr lang="de-DE" altLang="en-US" dirty="0" err="1"/>
              <a:t>n.data</a:t>
            </a:r>
            <a:r>
              <a:rPr lang="de-DE" altLang="en-US" dirty="0"/>
              <a:t>)   //</a:t>
            </a:r>
            <a:r>
              <a:rPr lang="de-DE" altLang="en-US" b="1" dirty="0">
                <a:solidFill>
                  <a:srgbClr val="FF0000"/>
                </a:solidFill>
              </a:rPr>
              <a:t>push</a:t>
            </a:r>
            <a:r>
              <a:rPr lang="de-DE" altLang="en-US" dirty="0"/>
              <a:t> tag</a:t>
            </a:r>
          </a:p>
          <a:p>
            <a:r>
              <a:rPr lang="ro-RO" altLang="en-US" dirty="0"/>
              <a:t>                </a:t>
            </a:r>
            <a:r>
              <a:rPr lang="en-US" altLang="en-US" dirty="0" err="1"/>
              <a:t>fmt</a:t>
            </a:r>
            <a:r>
              <a:rPr lang="ro-RO" altLang="en-US" dirty="0"/>
              <a:t>.</a:t>
            </a:r>
            <a:r>
              <a:rPr lang="en-US" altLang="en-US" dirty="0" err="1"/>
              <a:t>Println</a:t>
            </a:r>
            <a:r>
              <a:rPr lang="ro-RO" altLang="en-US" dirty="0"/>
              <a:t>(</a:t>
            </a:r>
            <a:r>
              <a:rPr lang="en-US" altLang="en-US" dirty="0"/>
              <a:t>stack</a:t>
            </a:r>
            <a:r>
              <a:rPr lang="ro-RO" altLang="en-US" dirty="0"/>
              <a:t>)</a:t>
            </a:r>
          </a:p>
          <a:p>
            <a:r>
              <a:rPr lang="de-DE" altLang="en-US" dirty="0"/>
              <a:t>        }</a:t>
            </a:r>
          </a:p>
          <a:p>
            <a:r>
              <a:rPr lang="en-US" altLang="en-US" dirty="0"/>
              <a:t>        for c := </a:t>
            </a:r>
            <a:r>
              <a:rPr lang="en-US" altLang="en-US" dirty="0" err="1"/>
              <a:t>n.FirstChild</a:t>
            </a:r>
            <a:r>
              <a:rPr lang="en-US" altLang="en-US" dirty="0"/>
              <a:t>; c!=nil; c=</a:t>
            </a:r>
            <a:r>
              <a:rPr lang="en-US" altLang="en-US" dirty="0" err="1"/>
              <a:t>c.NextSibling</a:t>
            </a:r>
            <a:r>
              <a:rPr lang="en-US" altLang="en-US" dirty="0"/>
              <a:t> {</a:t>
            </a:r>
          </a:p>
          <a:p>
            <a:r>
              <a:rPr lang="ro-RO" altLang="en-US" dirty="0"/>
              <a:t>                </a:t>
            </a:r>
            <a:r>
              <a:rPr lang="en-US" altLang="en-US" dirty="0"/>
              <a:t>outline</a:t>
            </a:r>
            <a:r>
              <a:rPr lang="ro-RO" altLang="en-US" dirty="0"/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stack</a:t>
            </a:r>
            <a:r>
              <a:rPr lang="en-US" altLang="en-US" dirty="0"/>
              <a:t>, c</a:t>
            </a:r>
            <a:r>
              <a:rPr lang="ro-RO" altLang="en-US" dirty="0"/>
              <a:t>)</a:t>
            </a:r>
          </a:p>
          <a:p>
            <a:r>
              <a:rPr lang="de-DE" altLang="en-US" dirty="0"/>
              <a:t>        }</a:t>
            </a:r>
          </a:p>
          <a:p>
            <a:r>
              <a:rPr lang="de-DE" altLang="en-US" dirty="0"/>
              <a:t>}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476239-6484-DD48-8F89-87D7600C365D}"/>
              </a:ext>
            </a:extLst>
          </p:cNvPr>
          <p:cNvSpPr txBox="1">
            <a:spLocks/>
          </p:cNvSpPr>
          <p:nvPr/>
        </p:nvSpPr>
        <p:spPr bwMode="auto">
          <a:xfrm>
            <a:off x="8004388" y="1111576"/>
            <a:ext cx="37211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600" dirty="0"/>
              <a:t>type Attribute struct {</a:t>
            </a:r>
          </a:p>
          <a:p>
            <a:r>
              <a:rPr lang="de-DE" altLang="en-US" sz="1600" dirty="0"/>
              <a:t>        Key, Val </a:t>
            </a:r>
            <a:r>
              <a:rPr lang="de-DE" altLang="en-US" sz="1600" dirty="0" err="1"/>
              <a:t>string</a:t>
            </a:r>
            <a:endParaRPr lang="de-DE" altLang="en-US" sz="1600" dirty="0"/>
          </a:p>
          <a:p>
            <a:r>
              <a:rPr lang="de-DE" altLang="en-US" sz="1600" dirty="0"/>
              <a:t>}</a:t>
            </a:r>
          </a:p>
          <a:p>
            <a:endParaRPr lang="de-DE" altLang="en-US" sz="1600" dirty="0"/>
          </a:p>
          <a:p>
            <a:r>
              <a:rPr lang="de-DE" altLang="en-US" sz="1600" dirty="0" err="1"/>
              <a:t>func</a:t>
            </a:r>
            <a:r>
              <a:rPr lang="de-DE" altLang="en-US" sz="1600" dirty="0"/>
              <a:t> Parse(</a:t>
            </a:r>
            <a:r>
              <a:rPr lang="de-DE" altLang="en-US" sz="1600" dirty="0" err="1"/>
              <a:t>r</a:t>
            </a:r>
            <a:r>
              <a:rPr lang="de-DE" altLang="en-US" sz="1600" dirty="0"/>
              <a:t> </a:t>
            </a:r>
            <a:r>
              <a:rPr lang="de-DE" altLang="en-US" sz="1600" dirty="0" err="1"/>
              <a:t>io.Reader</a:t>
            </a:r>
            <a:r>
              <a:rPr lang="de-DE" altLang="en-US" sz="1600" dirty="0"/>
              <a:t>) (*</a:t>
            </a:r>
            <a:r>
              <a:rPr lang="de-DE" altLang="en-US" sz="1600" dirty="0" err="1"/>
              <a:t>Node</a:t>
            </a:r>
            <a:r>
              <a:rPr lang="de-DE" altLang="en-US" sz="1600" dirty="0"/>
              <a:t>, </a:t>
            </a:r>
            <a:r>
              <a:rPr lang="de-DE" altLang="en-US" sz="1600" dirty="0" err="1"/>
              <a:t>error</a:t>
            </a:r>
            <a:r>
              <a:rPr lang="de-DE" altLang="en-US" sz="1600" dirty="0"/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./fetch https://</a:t>
            </a:r>
            <a:r>
              <a:rPr lang="en-US" altLang="en-US" sz="1800" dirty="0" err="1"/>
              <a:t>golang.org</a:t>
            </a:r>
            <a:r>
              <a:rPr lang="en-US" altLang="en-US" sz="1800" dirty="0"/>
              <a:t> | ./outline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[html]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[html head]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[html head meta]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[html head title]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[html head link]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[html body]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[html body div]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[html body div div]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[html body div form]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…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/>
          </a:p>
          <a:p>
            <a:pPr>
              <a:buFont typeface="Arial" panose="020B0604020202020204" pitchFamily="34" charset="0"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85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1" y="1733876"/>
            <a:ext cx="11039476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ea typeface="宋体" panose="02010600030101010101" pitchFamily="2" charset="-122"/>
              </a:rPr>
              <a:t>子程序（调用）和宏（展开）的区别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ea typeface="宋体" panose="02010600030101010101" pitchFamily="2" charset="-122"/>
              </a:rPr>
              <a:t>子程序为什么需要局部存储变量？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ea typeface="宋体" panose="02010600030101010101" pitchFamily="2" charset="-122"/>
              </a:rPr>
              <a:t>传值、传引用、传名的本质区别是什么？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ea typeface="宋体" panose="02010600030101010101" pitchFamily="2" charset="-122"/>
              </a:rPr>
              <a:t>按值</a:t>
            </a:r>
            <a:r>
              <a:rPr lang="en-US" altLang="zh-CN" sz="2400" b="1" dirty="0"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ea typeface="宋体" panose="02010600030101010101" pitchFamily="2" charset="-122"/>
              </a:rPr>
              <a:t>结果传递与按引用传递有什么区别？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ea typeface="宋体" panose="02010600030101010101" pitchFamily="2" charset="-122"/>
              </a:rPr>
              <a:t>如果不允许使用非局部变量，也会产生别名吗？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问题研讨</a:t>
            </a:r>
          </a:p>
        </p:txBody>
      </p:sp>
    </p:spTree>
    <p:extLst>
      <p:ext uri="{BB962C8B-B14F-4D97-AF65-F5344CB8AC3E}">
        <p14:creationId xmlns:p14="http://schemas.microsoft.com/office/powerpoint/2010/main" val="23425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27180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543566" y="1416376"/>
            <a:ext cx="11039475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程序设计语言中两种最基本的抽象手段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过程抽象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可复用性、可读性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早期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数据抽象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直到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80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年代，抽象数据类型的出现才认识到数据抽象的重要性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8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27180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子程序基础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103" y="1203161"/>
            <a:ext cx="11039475" cy="254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子程序的一般特征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一个子程序只有一个入口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子程序执行时，调用者暂时被挂起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子程序执行完毕后，控制总是回到调用者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1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1" y="1111576"/>
            <a:ext cx="10645569" cy="5176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子程序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定义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描述了子程序抽象的行为及其接口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子程序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调用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用来显式地请求执行子程序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子程序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头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是子程序定义的第一行，包括子程序名、子程序类型、形式参数等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子程序的</a:t>
            </a:r>
            <a:r>
              <a:rPr lang="zh-CN" altLang="en-US" sz="22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参数概述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描述了参数的个数、出现顺序、以及类型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形式参数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是在子程序头中列出的哑变量，它可以在子程序中使用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2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实际参数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则是在调用子程序时在调用语句中所使用的值或值的存储地址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子程序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声明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提供了子程序的协议，但不包括子程序体 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子程序的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协议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则由参数概述加上它的返回类型（如果它是一个函数的话）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子程序基础（基本概念）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1" y="1263932"/>
            <a:ext cx="10645569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Fortran			subroutine sum(parameters)</a:t>
            </a:r>
          </a:p>
          <a:p>
            <a:pPr marL="342900" lvl="1" indent="-342900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Ada			procedure sum(parameters)</a:t>
            </a:r>
          </a:p>
          <a:p>
            <a:pPr marL="342900" lvl="1" indent="-342900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Python			def sum(parameters)</a:t>
            </a:r>
          </a:p>
          <a:p>
            <a:pPr marL="342900" lvl="1" indent="-342900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C/C++/Java		int sum(parameters)</a:t>
            </a:r>
          </a:p>
          <a:p>
            <a:pPr marL="342900" lvl="1" indent="-342900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zh-CN" sz="2400" dirty="0" err="1">
                <a:latin typeface="+mn-ea"/>
                <a:cs typeface="Microsoft Sans Serif" panose="020B0604020202020204" pitchFamily="34" charset="0"/>
              </a:rPr>
              <a:t>Javascript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			function sum(parameters)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2157098-9956-BB48-8FDC-73E3DEEBF0F0}"/>
              </a:ext>
            </a:extLst>
          </p:cNvPr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子程序头的定义</a:t>
            </a:r>
          </a:p>
        </p:txBody>
      </p:sp>
    </p:spTree>
    <p:extLst>
      <p:ext uri="{BB962C8B-B14F-4D97-AF65-F5344CB8AC3E}">
        <p14:creationId xmlns:p14="http://schemas.microsoft.com/office/powerpoint/2010/main" val="14992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27180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实参和形参的对应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103" y="1203161"/>
            <a:ext cx="11039475" cy="505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位置对应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实参对形参的绑定按位置进行 （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C++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安全有效（当参数少时）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关键词对应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形参的名称与实参一起说明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例如：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SORT(LIST =&gt; A, LENGTH =&gt; N);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优点：次序无关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缺点：用户必须知道形式参数的名字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3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27180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形参的缺省值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103" y="1203161"/>
            <a:ext cx="10645897" cy="372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在一些语言里（如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C++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Ada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），形参可以有缺省值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C++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里，默认参数必须出现在最后，因为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C++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没有关键字参数，参数与位置相关联</a:t>
            </a:r>
            <a:endParaRPr lang="zh-CN" altLang="en-US" sz="2800" b="1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zh-CN" sz="2400" dirty="0">
                <a:latin typeface="+mn-ea"/>
                <a:cs typeface="Microsoft Sans Serif" panose="020B0604020202020204" pitchFamily="34" charset="0"/>
              </a:rPr>
              <a:t>C#</a:t>
            </a: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的方法可以接受不同数目的参数，只要这些参数都具有相同的类型</a:t>
            </a: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2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7833</TotalTime>
  <Words>3572</Words>
  <Application>Microsoft Macintosh PowerPoint</Application>
  <PresentationFormat>Widescreen</PresentationFormat>
  <Paragraphs>514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微软雅黑</vt:lpstr>
      <vt:lpstr>SimSun</vt:lpstr>
      <vt:lpstr>Arial</vt:lpstr>
      <vt:lpstr>Calibri</vt:lpstr>
      <vt:lpstr>Helvetica</vt:lpstr>
      <vt:lpstr>Tahoma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王天浩</dc:creator>
  <cp:lastModifiedBy>Zhai Jingmin</cp:lastModifiedBy>
  <cp:revision>565</cp:revision>
  <cp:lastPrinted>2020-04-10T01:53:05Z</cp:lastPrinted>
  <dcterms:created xsi:type="dcterms:W3CDTF">2020-02-13T08:17:00Z</dcterms:created>
  <dcterms:modified xsi:type="dcterms:W3CDTF">2022-05-27T01:31:00Z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