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7" r:id="rId2"/>
    <p:sldId id="261" r:id="rId3"/>
    <p:sldId id="477" r:id="rId4"/>
    <p:sldId id="478" r:id="rId5"/>
    <p:sldId id="479" r:id="rId6"/>
    <p:sldId id="480" r:id="rId7"/>
    <p:sldId id="481" r:id="rId8"/>
    <p:sldId id="482" r:id="rId9"/>
    <p:sldId id="483" r:id="rId10"/>
    <p:sldId id="484" r:id="rId11"/>
    <p:sldId id="485" r:id="rId12"/>
    <p:sldId id="486" r:id="rId13"/>
    <p:sldId id="515" r:id="rId14"/>
    <p:sldId id="487" r:id="rId15"/>
    <p:sldId id="488" r:id="rId16"/>
    <p:sldId id="489" r:id="rId17"/>
    <p:sldId id="490" r:id="rId18"/>
    <p:sldId id="491" r:id="rId19"/>
    <p:sldId id="493" r:id="rId20"/>
    <p:sldId id="492" r:id="rId21"/>
    <p:sldId id="494" r:id="rId22"/>
    <p:sldId id="495" r:id="rId23"/>
    <p:sldId id="496" r:id="rId24"/>
    <p:sldId id="497" r:id="rId25"/>
    <p:sldId id="498" r:id="rId26"/>
    <p:sldId id="499" r:id="rId27"/>
    <p:sldId id="500"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513" r:id="rId41"/>
    <p:sldId id="51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45" autoAdjust="0"/>
    <p:restoredTop sz="73265" autoAdjust="0"/>
  </p:normalViewPr>
  <p:slideViewPr>
    <p:cSldViewPr snapToGrid="0">
      <p:cViewPr varScale="1">
        <p:scale>
          <a:sx n="92" d="100"/>
          <a:sy n="92" d="100"/>
        </p:scale>
        <p:origin x="206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491987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206694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2051435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641777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b="1" dirty="0">
                <a:solidFill>
                  <a:srgbClr val="FF0000"/>
                </a:solidFill>
                <a:ea typeface="+mn-ea"/>
              </a:rPr>
              <a:t>4</a:t>
            </a:r>
          </a:p>
          <a:p>
            <a:pPr eaLnBrk="1" hangingPunct="1"/>
            <a:r>
              <a:rPr lang="en-US" altLang="zh-CN" b="1" dirty="0">
                <a:solidFill>
                  <a:srgbClr val="FF0000"/>
                </a:solidFill>
                <a:ea typeface="+mn-ea"/>
              </a:rPr>
              <a:t>1</a:t>
            </a:r>
          </a:p>
          <a:p>
            <a:pPr eaLnBrk="1" hangingPunct="1"/>
            <a:r>
              <a:rPr lang="en-US" altLang="zh-CN" b="1" dirty="0">
                <a:solidFill>
                  <a:srgbClr val="FF0000"/>
                </a:solidFill>
                <a:ea typeface="+mn-ea"/>
              </a:rPr>
              <a:t>3</a:t>
            </a:r>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64177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Function values let us parameterize our functions over not just data, but behavior too.</a:t>
            </a:r>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latin typeface="Arial" panose="020B0604020202020204" pitchFamily="34" charset="0"/>
              </a:rPr>
              <a:t>strings.Map</a:t>
            </a:r>
            <a:r>
              <a:rPr lang="en-US" altLang="zh-CN" dirty="0">
                <a:latin typeface="Arial" panose="020B0604020202020204" pitchFamily="34" charset="0"/>
              </a:rPr>
              <a:t>(</a:t>
            </a:r>
            <a:r>
              <a:rPr lang="en-US" altLang="zh-CN" dirty="0" err="1">
                <a:latin typeface="Arial" panose="020B0604020202020204" pitchFamily="34" charset="0"/>
              </a:rPr>
              <a:t>func</a:t>
            </a:r>
            <a:r>
              <a:rPr lang="en-US" altLang="zh-CN" dirty="0">
                <a:latin typeface="Arial" panose="020B0604020202020204" pitchFamily="34" charset="0"/>
              </a:rPr>
              <a:t>(r rune) rune { return r+1}, “HAL-9000”)                    //Anonymous functions</a:t>
            </a: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14</a:t>
            </a:fld>
            <a:endParaRPr lang="zh-CN" altLang="en-US"/>
          </a:p>
        </p:txBody>
      </p:sp>
    </p:spTree>
    <p:extLst>
      <p:ext uri="{BB962C8B-B14F-4D97-AF65-F5344CB8AC3E}">
        <p14:creationId xmlns:p14="http://schemas.microsoft.com/office/powerpoint/2010/main" val="1879994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rPr>
              <a:t>Using a function value, we can separate the logic for tree traversal from the logic for the action to be applied to each node, letting us reuse the traversal with different actions.</a:t>
            </a:r>
            <a:endParaRPr lang="zh-CN" altLang="en-US" dirty="0">
              <a:latin typeface="Arial" panose="020B0604020202020204" pitchFamily="34" charset="0"/>
            </a:endParaRPr>
          </a:p>
          <a:p>
            <a:pPr eaLnBrk="1" hangingPunct="1"/>
            <a:endParaRPr lang="en-US" altLang="zh-CN" b="1" dirty="0">
              <a:solidFill>
                <a:srgbClr val="FF0000"/>
              </a:solidFill>
              <a:ea typeface="+mn-ea"/>
            </a:endParaRPr>
          </a:p>
          <a:p>
            <a:pPr eaLnBrk="1" hangingPunct="1"/>
            <a:endParaRPr lang="en-US" altLang="zh-CN" b="1" dirty="0">
              <a:solidFill>
                <a:srgbClr val="FF0000"/>
              </a:solidFill>
              <a:ea typeface="+mn-ea"/>
            </a:endParaRPr>
          </a:p>
          <a:p>
            <a:pPr eaLnBrk="1" hangingPunct="1"/>
            <a:r>
              <a:rPr lang="en-US" altLang="zh-CN" b="1" dirty="0">
                <a:solidFill>
                  <a:srgbClr val="FF0000"/>
                </a:solidFill>
                <a:ea typeface="+mn-ea"/>
              </a:rPr>
              <a:t>p.133</a:t>
            </a:r>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15</a:t>
            </a:fld>
            <a:endParaRPr lang="zh-CN" altLang="en-US"/>
          </a:p>
        </p:txBody>
      </p:sp>
    </p:spTree>
    <p:extLst>
      <p:ext uri="{BB962C8B-B14F-4D97-AF65-F5344CB8AC3E}">
        <p14:creationId xmlns:p14="http://schemas.microsoft.com/office/powerpoint/2010/main" val="1004170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 go build </a:t>
            </a:r>
            <a:r>
              <a:rPr lang="en-US" sz="1200" kern="1200" dirty="0" err="1">
                <a:solidFill>
                  <a:schemeClr val="tx1"/>
                </a:solidFill>
                <a:effectLst/>
                <a:latin typeface="+mn-lt"/>
                <a:ea typeface="+mn-ea"/>
                <a:cs typeface="+mn-cs"/>
              </a:rPr>
              <a:t>gopl.io</a:t>
            </a:r>
            <a:r>
              <a:rPr lang="en-US" sz="1200" kern="1200" dirty="0">
                <a:solidFill>
                  <a:schemeClr val="tx1"/>
                </a:solidFill>
                <a:effectLst/>
                <a:latin typeface="+mn-lt"/>
                <a:ea typeface="+mn-ea"/>
                <a:cs typeface="+mn-cs"/>
              </a:rPr>
              <a:t>/ch5/outline2</a:t>
            </a:r>
          </a:p>
          <a:p>
            <a:r>
              <a:rPr lang="en-US" sz="1200" kern="1200" dirty="0">
                <a:solidFill>
                  <a:schemeClr val="tx1"/>
                </a:solidFill>
                <a:effectLst/>
                <a:latin typeface="+mn-lt"/>
                <a:ea typeface="+mn-ea"/>
                <a:cs typeface="+mn-cs"/>
              </a:rPr>
              <a:t>$ ./outline2 http://</a:t>
            </a:r>
            <a:r>
              <a:rPr lang="en-US" sz="1200" kern="1200" dirty="0" err="1">
                <a:solidFill>
                  <a:schemeClr val="tx1"/>
                </a:solidFill>
                <a:effectLst/>
                <a:latin typeface="+mn-lt"/>
                <a:ea typeface="+mn-ea"/>
                <a:cs typeface="+mn-cs"/>
              </a:rPr>
              <a:t>gopl.io</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&lt;html&gt;</a:t>
            </a:r>
          </a:p>
          <a:p>
            <a:r>
              <a:rPr lang="en-US" sz="1200" kern="1200" dirty="0">
                <a:solidFill>
                  <a:schemeClr val="tx1"/>
                </a:solidFill>
                <a:effectLst/>
                <a:latin typeface="+mn-lt"/>
                <a:ea typeface="+mn-ea"/>
                <a:cs typeface="+mn-cs"/>
              </a:rPr>
              <a:t>	&lt;head&gt;</a:t>
            </a:r>
          </a:p>
          <a:p>
            <a:r>
              <a:rPr lang="en-US" sz="1200" kern="1200" dirty="0">
                <a:solidFill>
                  <a:schemeClr val="tx1"/>
                </a:solidFill>
                <a:effectLst/>
                <a:latin typeface="+mn-lt"/>
                <a:ea typeface="+mn-ea"/>
                <a:cs typeface="+mn-cs"/>
              </a:rPr>
              <a:t>		&lt;meta&gt;</a:t>
            </a:r>
          </a:p>
          <a:p>
            <a:r>
              <a:rPr lang="en-US" sz="1200" kern="1200" dirty="0">
                <a:solidFill>
                  <a:schemeClr val="tx1"/>
                </a:solidFill>
                <a:effectLst/>
                <a:latin typeface="+mn-lt"/>
                <a:ea typeface="+mn-ea"/>
                <a:cs typeface="+mn-cs"/>
              </a:rPr>
              <a:t>		&lt;/meta&gt;</a:t>
            </a:r>
          </a:p>
          <a:p>
            <a:r>
              <a:rPr lang="en-US" sz="1200" kern="1200" dirty="0">
                <a:solidFill>
                  <a:schemeClr val="tx1"/>
                </a:solidFill>
                <a:effectLst/>
                <a:latin typeface="+mn-lt"/>
                <a:ea typeface="+mn-ea"/>
                <a:cs typeface="+mn-cs"/>
              </a:rPr>
              <a:t>		&lt;title&gt;</a:t>
            </a:r>
          </a:p>
          <a:p>
            <a:r>
              <a:rPr lang="en-US" sz="1200" kern="1200" dirty="0">
                <a:solidFill>
                  <a:schemeClr val="tx1"/>
                </a:solidFill>
                <a:effectLst/>
                <a:latin typeface="+mn-lt"/>
                <a:ea typeface="+mn-ea"/>
                <a:cs typeface="+mn-cs"/>
              </a:rPr>
              <a:t>		&lt;/title&gt;</a:t>
            </a:r>
          </a:p>
          <a:p>
            <a:r>
              <a:rPr lang="en-US" sz="1200" kern="1200" dirty="0">
                <a:solidFill>
                  <a:schemeClr val="tx1"/>
                </a:solidFill>
                <a:effectLst/>
                <a:latin typeface="+mn-lt"/>
                <a:ea typeface="+mn-ea"/>
                <a:cs typeface="+mn-cs"/>
              </a:rPr>
              <a:t>		&lt;style&gt;</a:t>
            </a:r>
          </a:p>
          <a:p>
            <a:r>
              <a:rPr lang="en-US" sz="1200" kern="1200" dirty="0">
                <a:solidFill>
                  <a:schemeClr val="tx1"/>
                </a:solidFill>
                <a:effectLst/>
                <a:latin typeface="+mn-lt"/>
                <a:ea typeface="+mn-ea"/>
                <a:cs typeface="+mn-cs"/>
              </a:rPr>
              <a:t>		&lt;/style&gt;</a:t>
            </a:r>
          </a:p>
          <a:p>
            <a:r>
              <a:rPr lang="en-US" sz="1200" kern="1200" dirty="0">
                <a:solidFill>
                  <a:schemeClr val="tx1"/>
                </a:solidFill>
                <a:effectLst/>
                <a:latin typeface="+mn-lt"/>
                <a:ea typeface="+mn-ea"/>
                <a:cs typeface="+mn-cs"/>
              </a:rPr>
              <a:t>	&lt;/head&gt;</a:t>
            </a:r>
          </a:p>
          <a:p>
            <a:r>
              <a:rPr lang="en-US" sz="1200" kern="1200" dirty="0">
                <a:solidFill>
                  <a:schemeClr val="tx1"/>
                </a:solidFill>
                <a:effectLst/>
                <a:latin typeface="+mn-lt"/>
                <a:ea typeface="+mn-ea"/>
                <a:cs typeface="+mn-cs"/>
              </a:rPr>
              <a:t>	&lt;body&gt;</a:t>
            </a:r>
          </a:p>
          <a:p>
            <a:r>
              <a:rPr lang="en-US" sz="1200" kern="1200" dirty="0">
                <a:solidFill>
                  <a:schemeClr val="tx1"/>
                </a:solidFill>
                <a:effectLst/>
                <a:latin typeface="+mn-lt"/>
                <a:ea typeface="+mn-ea"/>
                <a:cs typeface="+mn-cs"/>
              </a:rPr>
              <a:t>		&lt;table&gt;</a:t>
            </a:r>
          </a:p>
          <a:p>
            <a:r>
              <a:rPr lang="en-US" sz="1200" kern="1200" dirty="0">
                <a:solidFill>
                  <a:schemeClr val="tx1"/>
                </a:solidFill>
                <a:effectLst/>
                <a:latin typeface="+mn-lt"/>
                <a:ea typeface="+mn-ea"/>
                <a:cs typeface="+mn-cs"/>
              </a:rPr>
              <a:t>		&lt;</a:t>
            </a:r>
            <a:r>
              <a:rPr lang="en-US" sz="1200" kern="1200" dirty="0" err="1">
                <a:solidFill>
                  <a:schemeClr val="tx1"/>
                </a:solidFill>
                <a:effectLst/>
                <a:latin typeface="+mn-lt"/>
                <a:ea typeface="+mn-ea"/>
                <a:cs typeface="+mn-cs"/>
              </a:rPr>
              <a:t>tbody</a:t>
            </a:r>
            <a:r>
              <a:rPr lang="en-US" sz="1200" kern="1200" dirty="0">
                <a:solidFill>
                  <a:schemeClr val="tx1"/>
                </a:solidFill>
                <a:effectLst/>
                <a:latin typeface="+mn-lt"/>
                <a:ea typeface="+mn-ea"/>
                <a:cs typeface="+mn-cs"/>
              </a:rPr>
              <a:t>&gt;</a:t>
            </a: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16</a:t>
            </a:fld>
            <a:endParaRPr lang="zh-CN" altLang="en-US"/>
          </a:p>
        </p:txBody>
      </p:sp>
    </p:spTree>
    <p:extLst>
      <p:ext uri="{BB962C8B-B14F-4D97-AF65-F5344CB8AC3E}">
        <p14:creationId xmlns:p14="http://schemas.microsoft.com/office/powerpoint/2010/main" val="259595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rPr>
              <a:t>//”1”</a:t>
            </a:r>
          </a:p>
          <a:p>
            <a:r>
              <a:rPr lang="en-US" altLang="zh-CN" dirty="0">
                <a:latin typeface="Arial" panose="020B0604020202020204" pitchFamily="34" charset="0"/>
              </a:rPr>
              <a:t>//”4”</a:t>
            </a:r>
          </a:p>
          <a:p>
            <a:r>
              <a:rPr lang="en-US" altLang="zh-CN" dirty="0">
                <a:latin typeface="Arial" panose="020B0604020202020204" pitchFamily="34" charset="0"/>
              </a:rPr>
              <a:t>//”9”</a:t>
            </a:r>
          </a:p>
          <a:p>
            <a:r>
              <a:rPr lang="en-US" altLang="zh-CN" dirty="0">
                <a:latin typeface="Arial" panose="020B0604020202020204" pitchFamily="34" charset="0"/>
              </a:rPr>
              <a:t>//”16”</a:t>
            </a:r>
          </a:p>
          <a:p>
            <a:endParaRPr lang="en-US" altLang="zh-CN" dirty="0">
              <a:latin typeface="Arial" panose="020B0604020202020204" pitchFamily="34" charset="0"/>
            </a:endParaRPr>
          </a:p>
          <a:p>
            <a:r>
              <a:rPr lang="en-US" altLang="zh-CN" dirty="0">
                <a:latin typeface="Arial" panose="020B0604020202020204" pitchFamily="34" charset="0"/>
              </a:rPr>
              <a:t>The</a:t>
            </a:r>
            <a:r>
              <a:rPr lang="zh-CN" altLang="en-US" dirty="0">
                <a:latin typeface="Arial" panose="020B0604020202020204" pitchFamily="34" charset="0"/>
              </a:rPr>
              <a:t> </a:t>
            </a:r>
            <a:r>
              <a:rPr lang="en-US" altLang="zh-CN" dirty="0">
                <a:latin typeface="Arial" panose="020B0604020202020204" pitchFamily="34" charset="0"/>
              </a:rPr>
              <a:t>anonymous inner function can access and update the local variables of the enclosing function squares</a:t>
            </a:r>
          </a:p>
          <a:p>
            <a:endParaRPr lang="en-US" altLang="zh-CN" dirty="0">
              <a:latin typeface="Arial" panose="020B0604020202020204" pitchFamily="34" charset="0"/>
            </a:endParaRP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17</a:t>
            </a:fld>
            <a:endParaRPr lang="zh-CN" altLang="en-US"/>
          </a:p>
        </p:txBody>
      </p:sp>
    </p:spTree>
    <p:extLst>
      <p:ext uri="{BB962C8B-B14F-4D97-AF65-F5344CB8AC3E}">
        <p14:creationId xmlns:p14="http://schemas.microsoft.com/office/powerpoint/2010/main" val="3004465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18</a:t>
            </a:fld>
            <a:endParaRPr lang="zh-CN" altLang="en-US"/>
          </a:p>
        </p:txBody>
      </p:sp>
    </p:spTree>
    <p:extLst>
      <p:ext uri="{BB962C8B-B14F-4D97-AF65-F5344CB8AC3E}">
        <p14:creationId xmlns:p14="http://schemas.microsoft.com/office/powerpoint/2010/main" val="582746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latin typeface="Arial" panose="020B0604020202020204" pitchFamily="34" charset="0"/>
              </a:rPr>
              <a:t>匿名函数递归时，必须先声明一个变量，再把匿名函数赋给这个变量。                </a:t>
            </a:r>
            <a:endParaRPr lang="en-US" altLang="zh-CN" dirty="0">
              <a:latin typeface="Arial" panose="020B0604020202020204" pitchFamily="34" charset="0"/>
            </a:endParaRPr>
          </a:p>
          <a:p>
            <a:r>
              <a:rPr lang="en-US" altLang="zh-CN" dirty="0">
                <a:latin typeface="Arial" panose="020B0604020202020204" pitchFamily="34" charset="0"/>
              </a:rPr>
              <a:t>1:	introduction to programming</a:t>
            </a:r>
          </a:p>
          <a:p>
            <a:r>
              <a:rPr lang="en-US" altLang="zh-CN" dirty="0">
                <a:latin typeface="Arial" panose="020B0604020202020204" pitchFamily="34" charset="0"/>
              </a:rPr>
              <a:t>2: 	discrete math</a:t>
            </a:r>
          </a:p>
          <a:p>
            <a:r>
              <a:rPr lang="en-US" altLang="zh-CN" dirty="0">
                <a:latin typeface="Arial" panose="020B0604020202020204" pitchFamily="34" charset="0"/>
              </a:rPr>
              <a:t>3: 	data structures</a:t>
            </a:r>
          </a:p>
          <a:p>
            <a:r>
              <a:rPr lang="en-US" altLang="zh-CN" dirty="0">
                <a:latin typeface="Arial" panose="020B0604020202020204" pitchFamily="34" charset="0"/>
              </a:rPr>
              <a:t>4: 	algorithms</a:t>
            </a:r>
          </a:p>
          <a:p>
            <a:r>
              <a:rPr lang="en-US" altLang="zh-CN" dirty="0">
                <a:latin typeface="Arial" panose="020B0604020202020204" pitchFamily="34" charset="0"/>
              </a:rPr>
              <a:t>5: 	linear algebra</a:t>
            </a:r>
          </a:p>
          <a:p>
            <a:r>
              <a:rPr lang="en-US" altLang="zh-CN" dirty="0">
                <a:latin typeface="Arial" panose="020B0604020202020204" pitchFamily="34" charset="0"/>
              </a:rPr>
              <a:t>6: 	calculus</a:t>
            </a:r>
          </a:p>
          <a:p>
            <a:r>
              <a:rPr lang="en-US" altLang="zh-CN" dirty="0">
                <a:latin typeface="Arial" panose="020B0604020202020204" pitchFamily="34" charset="0"/>
              </a:rPr>
              <a:t>7: 	formal languages</a:t>
            </a:r>
          </a:p>
          <a:p>
            <a:r>
              <a:rPr lang="en-US" altLang="zh-CN" dirty="0">
                <a:latin typeface="Arial" panose="020B0604020202020204" pitchFamily="34" charset="0"/>
              </a:rPr>
              <a:t>8:	computer organization</a:t>
            </a:r>
          </a:p>
          <a:p>
            <a:r>
              <a:rPr lang="en-US" altLang="zh-CN" dirty="0">
                <a:latin typeface="Arial" panose="020B0604020202020204" pitchFamily="34" charset="0"/>
              </a:rPr>
              <a:t>9:	compiler</a:t>
            </a:r>
          </a:p>
          <a:p>
            <a:r>
              <a:rPr lang="en-US" altLang="zh-CN" dirty="0">
                <a:latin typeface="Arial" panose="020B0604020202020204" pitchFamily="34" charset="0"/>
              </a:rPr>
              <a:t>10:	databases</a:t>
            </a:r>
          </a:p>
          <a:p>
            <a:r>
              <a:rPr lang="en-US" altLang="zh-CN" dirty="0">
                <a:latin typeface="Arial" panose="020B0604020202020204" pitchFamily="34" charset="0"/>
              </a:rPr>
              <a:t>11:	operating systems</a:t>
            </a:r>
          </a:p>
          <a:p>
            <a:r>
              <a:rPr lang="en-US" altLang="zh-CN" dirty="0">
                <a:latin typeface="Arial" panose="020B0604020202020204" pitchFamily="34" charset="0"/>
              </a:rPr>
              <a:t>12:	networks</a:t>
            </a:r>
          </a:p>
          <a:p>
            <a:r>
              <a:rPr lang="en-US" altLang="zh-CN" dirty="0">
                <a:latin typeface="Arial" panose="020B0604020202020204" pitchFamily="34" charset="0"/>
              </a:rPr>
              <a:t>13:	programming languages </a:t>
            </a:r>
            <a:endParaRPr lang="zh-CN" altLang="en-US" dirty="0">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57826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20</a:t>
            </a:fld>
            <a:endParaRPr lang="zh-CN" altLang="en-US"/>
          </a:p>
        </p:txBody>
      </p:sp>
    </p:spTree>
    <p:extLst>
      <p:ext uri="{BB962C8B-B14F-4D97-AF65-F5344CB8AC3E}">
        <p14:creationId xmlns:p14="http://schemas.microsoft.com/office/powerpoint/2010/main" val="166622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21</a:t>
            </a:fld>
            <a:endParaRPr lang="zh-CN" altLang="en-US"/>
          </a:p>
        </p:txBody>
      </p:sp>
    </p:spTree>
    <p:extLst>
      <p:ext uri="{BB962C8B-B14F-4D97-AF65-F5344CB8AC3E}">
        <p14:creationId xmlns:p14="http://schemas.microsoft.com/office/powerpoint/2010/main" val="875308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22</a:t>
            </a:fld>
            <a:endParaRPr lang="zh-CN" altLang="en-US"/>
          </a:p>
        </p:txBody>
      </p:sp>
    </p:spTree>
    <p:extLst>
      <p:ext uri="{BB962C8B-B14F-4D97-AF65-F5344CB8AC3E}">
        <p14:creationId xmlns:p14="http://schemas.microsoft.com/office/powerpoint/2010/main" val="2378477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23</a:t>
            </a:fld>
            <a:endParaRPr lang="zh-CN" altLang="en-US"/>
          </a:p>
        </p:txBody>
      </p:sp>
    </p:spTree>
    <p:extLst>
      <p:ext uri="{BB962C8B-B14F-4D97-AF65-F5344CB8AC3E}">
        <p14:creationId xmlns:p14="http://schemas.microsoft.com/office/powerpoint/2010/main" val="13897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24</a:t>
            </a:fld>
            <a:endParaRPr lang="zh-CN" altLang="en-US"/>
          </a:p>
        </p:txBody>
      </p:sp>
    </p:spTree>
    <p:extLst>
      <p:ext uri="{BB962C8B-B14F-4D97-AF65-F5344CB8AC3E}">
        <p14:creationId xmlns:p14="http://schemas.microsoft.com/office/powerpoint/2010/main" val="4292643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25</a:t>
            </a:fld>
            <a:endParaRPr lang="zh-CN" altLang="en-US"/>
          </a:p>
        </p:txBody>
      </p:sp>
    </p:spTree>
    <p:extLst>
      <p:ext uri="{BB962C8B-B14F-4D97-AF65-F5344CB8AC3E}">
        <p14:creationId xmlns:p14="http://schemas.microsoft.com/office/powerpoint/2010/main" val="370092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26</a:t>
            </a:fld>
            <a:endParaRPr lang="zh-CN" altLang="en-US"/>
          </a:p>
        </p:txBody>
      </p:sp>
    </p:spTree>
    <p:extLst>
      <p:ext uri="{BB962C8B-B14F-4D97-AF65-F5344CB8AC3E}">
        <p14:creationId xmlns:p14="http://schemas.microsoft.com/office/powerpoint/2010/main" val="4026467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27</a:t>
            </a:fld>
            <a:endParaRPr lang="zh-CN" altLang="en-US"/>
          </a:p>
        </p:txBody>
      </p:sp>
    </p:spTree>
    <p:extLst>
      <p:ext uri="{BB962C8B-B14F-4D97-AF65-F5344CB8AC3E}">
        <p14:creationId xmlns:p14="http://schemas.microsoft.com/office/powerpoint/2010/main" val="3009445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rPr>
              <a:t>Two styles of interface: 1. express the similarities of the concrete types that satisfy the interface but hide the representation details.</a:t>
            </a:r>
          </a:p>
          <a:p>
            <a:r>
              <a:rPr lang="en-US" altLang="zh-CN" dirty="0">
                <a:latin typeface="Arial" panose="020B0604020202020204" pitchFamily="34" charset="0"/>
              </a:rPr>
              <a:t>2. Exploits the ability of interface to hold values of </a:t>
            </a:r>
            <a:r>
              <a:rPr lang="en-US" altLang="zh-CN" b="1" dirty="0">
                <a:latin typeface="Arial" panose="020B0604020202020204" pitchFamily="34" charset="0"/>
              </a:rPr>
              <a:t>a variety of concrete types </a:t>
            </a:r>
            <a:r>
              <a:rPr lang="en-US" altLang="zh-CN" dirty="0">
                <a:latin typeface="Arial" panose="020B0604020202020204" pitchFamily="34" charset="0"/>
              </a:rPr>
              <a:t>and considers the interface to be the union of those types.</a:t>
            </a:r>
          </a:p>
          <a:p>
            <a:r>
              <a:rPr lang="en-US" altLang="zh-CN" dirty="0">
                <a:latin typeface="Arial" panose="020B0604020202020204" pitchFamily="34" charset="0"/>
              </a:rPr>
              <a:t>Type assertions are used to discriminate among the types dynamically and treat each case differently. </a:t>
            </a:r>
          </a:p>
          <a:p>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x.(T):     A type assertion is an operation applied to an interface value.  A type assertion checks that the dynamic type of its operand matches the asserted type.</a:t>
            </a:r>
          </a:p>
          <a:p>
            <a:r>
              <a:rPr lang="en-US" altLang="zh-CN" dirty="0">
                <a:latin typeface="Arial" panose="020B0604020202020204" pitchFamily="34" charset="0"/>
              </a:rPr>
              <a:t>If the check succeeds, the result is x’s dynamic value, whose type is of course T. If the check fails, the operation panics.</a:t>
            </a: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28</a:t>
            </a:fld>
            <a:endParaRPr lang="zh-CN" altLang="en-US"/>
          </a:p>
        </p:txBody>
      </p:sp>
    </p:spTree>
    <p:extLst>
      <p:ext uri="{BB962C8B-B14F-4D97-AF65-F5344CB8AC3E}">
        <p14:creationId xmlns:p14="http://schemas.microsoft.com/office/powerpoint/2010/main" val="2350850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29</a:t>
            </a:fld>
            <a:endParaRPr lang="zh-CN" altLang="en-US"/>
          </a:p>
        </p:txBody>
      </p:sp>
    </p:spTree>
    <p:extLst>
      <p:ext uri="{BB962C8B-B14F-4D97-AF65-F5344CB8AC3E}">
        <p14:creationId xmlns:p14="http://schemas.microsoft.com/office/powerpoint/2010/main" val="271355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extLst>
      <p:ext uri="{BB962C8B-B14F-4D97-AF65-F5344CB8AC3E}">
        <p14:creationId xmlns:p14="http://schemas.microsoft.com/office/powerpoint/2010/main" val="3128597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30</a:t>
            </a:fld>
            <a:endParaRPr lang="zh-CN" altLang="en-US"/>
          </a:p>
        </p:txBody>
      </p:sp>
    </p:spTree>
    <p:extLst>
      <p:ext uri="{BB962C8B-B14F-4D97-AF65-F5344CB8AC3E}">
        <p14:creationId xmlns:p14="http://schemas.microsoft.com/office/powerpoint/2010/main" val="3116811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31</a:t>
            </a:fld>
            <a:endParaRPr lang="zh-CN" altLang="en-US"/>
          </a:p>
        </p:txBody>
      </p:sp>
    </p:spTree>
    <p:extLst>
      <p:ext uri="{BB962C8B-B14F-4D97-AF65-F5344CB8AC3E}">
        <p14:creationId xmlns:p14="http://schemas.microsoft.com/office/powerpoint/2010/main" val="2518380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32</a:t>
            </a:fld>
            <a:endParaRPr lang="zh-CN" altLang="en-US"/>
          </a:p>
        </p:txBody>
      </p:sp>
    </p:spTree>
    <p:extLst>
      <p:ext uri="{BB962C8B-B14F-4D97-AF65-F5344CB8AC3E}">
        <p14:creationId xmlns:p14="http://schemas.microsoft.com/office/powerpoint/2010/main" val="519926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33</a:t>
            </a:fld>
            <a:endParaRPr lang="zh-CN" altLang="en-US"/>
          </a:p>
        </p:txBody>
      </p:sp>
    </p:spTree>
    <p:extLst>
      <p:ext uri="{BB962C8B-B14F-4D97-AF65-F5344CB8AC3E}">
        <p14:creationId xmlns:p14="http://schemas.microsoft.com/office/powerpoint/2010/main" val="800957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34</a:t>
            </a:fld>
            <a:endParaRPr lang="zh-CN" altLang="en-US"/>
          </a:p>
        </p:txBody>
      </p:sp>
    </p:spTree>
    <p:extLst>
      <p:ext uri="{BB962C8B-B14F-4D97-AF65-F5344CB8AC3E}">
        <p14:creationId xmlns:p14="http://schemas.microsoft.com/office/powerpoint/2010/main" val="131187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35</a:t>
            </a:fld>
            <a:endParaRPr lang="zh-CN" altLang="en-US"/>
          </a:p>
        </p:txBody>
      </p:sp>
    </p:spTree>
    <p:extLst>
      <p:ext uri="{BB962C8B-B14F-4D97-AF65-F5344CB8AC3E}">
        <p14:creationId xmlns:p14="http://schemas.microsoft.com/office/powerpoint/2010/main" val="1976942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36</a:t>
            </a:fld>
            <a:endParaRPr lang="zh-CN" altLang="en-US"/>
          </a:p>
        </p:txBody>
      </p:sp>
    </p:spTree>
    <p:extLst>
      <p:ext uri="{BB962C8B-B14F-4D97-AF65-F5344CB8AC3E}">
        <p14:creationId xmlns:p14="http://schemas.microsoft.com/office/powerpoint/2010/main" val="1002894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Tx/>
              <a:buAutoNum type="arabicPeriod"/>
            </a:pPr>
            <a:r>
              <a:rPr lang="zh-CN" altLang="en-US" dirty="0">
                <a:latin typeface="Arial" panose="020B0604020202020204" pitchFamily="34" charset="0"/>
              </a:rPr>
              <a:t>子程序的栈帧是固定大小的；不同程序运行空间</a:t>
            </a:r>
            <a:endParaRPr lang="en-US" altLang="zh-CN" dirty="0">
              <a:latin typeface="Arial" panose="020B0604020202020204" pitchFamily="34" charset="0"/>
            </a:endParaRPr>
          </a:p>
          <a:p>
            <a:pPr marL="228600" indent="-228600">
              <a:buFontTx/>
              <a:buAutoNum type="arabicPeriod"/>
            </a:pPr>
            <a:r>
              <a:rPr lang="zh-CN" altLang="en-US" dirty="0">
                <a:latin typeface="Arial" panose="020B0604020202020204" pitchFamily="34" charset="0"/>
              </a:rPr>
              <a:t>计算成员的访问地址；描述符</a:t>
            </a:r>
            <a:endParaRPr lang="en-US" altLang="zh-CN" dirty="0">
              <a:latin typeface="Arial" panose="020B0604020202020204" pitchFamily="34" charset="0"/>
            </a:endParaRPr>
          </a:p>
          <a:p>
            <a:pPr marL="228600" indent="-228600">
              <a:buFontTx/>
              <a:buAutoNum type="arabicPeriod"/>
            </a:pPr>
            <a:r>
              <a:rPr lang="zh-CN" altLang="en-US" dirty="0">
                <a:latin typeface="Arial" panose="020B0604020202020204" pitchFamily="34" charset="0"/>
              </a:rPr>
              <a:t>重载：参数</a:t>
            </a:r>
            <a:r>
              <a:rPr lang="en-US" altLang="zh-CN" dirty="0">
                <a:latin typeface="Arial" panose="020B0604020202020204" pitchFamily="34" charset="0"/>
              </a:rPr>
              <a:t>/</a:t>
            </a:r>
            <a:r>
              <a:rPr lang="zh-CN" altLang="en-US" dirty="0">
                <a:latin typeface="Arial" panose="020B0604020202020204" pitchFamily="34" charset="0"/>
              </a:rPr>
              <a:t>返回；参数可在编译时确定；多态：动态参数</a:t>
            </a:r>
            <a:endParaRPr lang="en-US" altLang="zh-CN" dirty="0">
              <a:latin typeface="Arial" panose="020B0604020202020204" pitchFamily="34" charset="0"/>
            </a:endParaRPr>
          </a:p>
          <a:p>
            <a:pPr marL="228600" indent="-228600">
              <a:buFontTx/>
              <a:buAutoNum type="arabicPeriod"/>
            </a:pPr>
            <a:r>
              <a:rPr lang="zh-CN" altLang="en-US" dirty="0">
                <a:latin typeface="Arial" panose="020B0604020202020204" pitchFamily="34" charset="0"/>
              </a:rPr>
              <a:t>多个（预定义）入口，多次执行；参数控制</a:t>
            </a: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37</a:t>
            </a:fld>
            <a:endParaRPr lang="zh-CN" altLang="en-US"/>
          </a:p>
        </p:txBody>
      </p:sp>
    </p:spTree>
    <p:extLst>
      <p:ext uri="{BB962C8B-B14F-4D97-AF65-F5344CB8AC3E}">
        <p14:creationId xmlns:p14="http://schemas.microsoft.com/office/powerpoint/2010/main" val="1208413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38</a:t>
            </a:fld>
            <a:endParaRPr lang="zh-CN" altLang="en-US"/>
          </a:p>
        </p:txBody>
      </p:sp>
    </p:spTree>
    <p:extLst>
      <p:ext uri="{BB962C8B-B14F-4D97-AF65-F5344CB8AC3E}">
        <p14:creationId xmlns:p14="http://schemas.microsoft.com/office/powerpoint/2010/main" val="272891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39</a:t>
            </a:fld>
            <a:endParaRPr lang="zh-CN" altLang="en-US"/>
          </a:p>
        </p:txBody>
      </p:sp>
    </p:spTree>
    <p:extLst>
      <p:ext uri="{BB962C8B-B14F-4D97-AF65-F5344CB8AC3E}">
        <p14:creationId xmlns:p14="http://schemas.microsoft.com/office/powerpoint/2010/main" val="2915336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39409620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40</a:t>
            </a:fld>
            <a:endParaRPr lang="zh-CN" altLang="en-US"/>
          </a:p>
        </p:txBody>
      </p:sp>
    </p:spTree>
    <p:extLst>
      <p:ext uri="{BB962C8B-B14F-4D97-AF65-F5344CB8AC3E}">
        <p14:creationId xmlns:p14="http://schemas.microsoft.com/office/powerpoint/2010/main" val="19622592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41</a:t>
            </a:fld>
            <a:endParaRPr lang="zh-CN" altLang="en-US"/>
          </a:p>
        </p:txBody>
      </p:sp>
    </p:spTree>
    <p:extLst>
      <p:ext uri="{BB962C8B-B14F-4D97-AF65-F5344CB8AC3E}">
        <p14:creationId xmlns:p14="http://schemas.microsoft.com/office/powerpoint/2010/main" val="420804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extLst>
      <p:ext uri="{BB962C8B-B14F-4D97-AF65-F5344CB8AC3E}">
        <p14:creationId xmlns:p14="http://schemas.microsoft.com/office/powerpoint/2010/main" val="38877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extLst>
      <p:ext uri="{BB962C8B-B14F-4D97-AF65-F5344CB8AC3E}">
        <p14:creationId xmlns:p14="http://schemas.microsoft.com/office/powerpoint/2010/main" val="2285983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a:solidFill>
                  <a:schemeClr val="tx1"/>
                </a:solidFill>
                <a:latin typeface="+mn-lt"/>
                <a:ea typeface="+mn-ea"/>
                <a:cs typeface="+mn-cs"/>
              </a:rPr>
              <a:t>void </a:t>
            </a:r>
            <a:r>
              <a:rPr lang="en-US" altLang="zh-CN" sz="1200" b="0" i="0" u="none" strike="noStrike" kern="1200" baseline="0" dirty="0">
                <a:solidFill>
                  <a:schemeClr val="tx1"/>
                </a:solidFill>
                <a:latin typeface="+mn-lt"/>
                <a:ea typeface="+mn-ea"/>
                <a:cs typeface="+mn-cs"/>
              </a:rPr>
              <a:t>fun(</a:t>
            </a:r>
            <a:r>
              <a:rPr lang="en-US" altLang="zh-CN" sz="1200" b="1" i="0" u="none" strike="noStrike" kern="1200" baseline="0" dirty="0" err="1">
                <a:solidFill>
                  <a:schemeClr val="tx1"/>
                </a:solidFill>
                <a:latin typeface="+mn-lt"/>
                <a:ea typeface="+mn-ea"/>
                <a:cs typeface="+mn-cs"/>
              </a:rPr>
              <a:t>int</a:t>
            </a:r>
            <a:r>
              <a:rPr lang="en-US" altLang="zh-CN" sz="1200" b="1"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matrix[][10]) {</a:t>
            </a:r>
          </a:p>
          <a:p>
            <a:r>
              <a:rPr lang="en-US" altLang="zh-CN" sz="1200" b="0" i="0" u="none" strike="noStrike" kern="1200" baseline="0" dirty="0">
                <a:solidFill>
                  <a:schemeClr val="tx1"/>
                </a:solidFill>
                <a:latin typeface="+mn-lt"/>
                <a:ea typeface="+mn-ea"/>
                <a:cs typeface="+mn-cs"/>
              </a:rPr>
              <a:t>. . . }</a:t>
            </a:r>
          </a:p>
          <a:p>
            <a:r>
              <a:rPr lang="en-US" altLang="zh-CN" sz="1200" b="1" i="0" u="none" strike="noStrike" kern="1200" baseline="0" dirty="0">
                <a:solidFill>
                  <a:schemeClr val="tx1"/>
                </a:solidFill>
                <a:latin typeface="+mn-lt"/>
                <a:ea typeface="+mn-ea"/>
                <a:cs typeface="+mn-cs"/>
              </a:rPr>
              <a:t>void </a:t>
            </a:r>
            <a:r>
              <a:rPr lang="en-US" altLang="zh-CN" sz="1200" b="0" i="0" u="none" strike="noStrike" kern="1200" baseline="0" dirty="0">
                <a:solidFill>
                  <a:schemeClr val="tx1"/>
                </a:solidFill>
                <a:latin typeface="+mn-lt"/>
                <a:ea typeface="+mn-ea"/>
                <a:cs typeface="+mn-cs"/>
              </a:rPr>
              <a:t>main() {</a:t>
            </a:r>
          </a:p>
          <a:p>
            <a:r>
              <a:rPr lang="en-US" altLang="zh-CN" sz="1200" b="1" i="0" u="none" strike="noStrike" kern="1200" baseline="0" dirty="0" err="1">
                <a:solidFill>
                  <a:schemeClr val="tx1"/>
                </a:solidFill>
                <a:latin typeface="+mn-lt"/>
                <a:ea typeface="+mn-ea"/>
                <a:cs typeface="+mn-cs"/>
              </a:rPr>
              <a:t>int</a:t>
            </a:r>
            <a:r>
              <a:rPr lang="en-US" altLang="zh-CN" sz="1200" b="1"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mat[5][10];</a:t>
            </a:r>
          </a:p>
          <a:p>
            <a:r>
              <a:rPr lang="en-US" altLang="zh-CN" sz="1200" b="0" i="0" u="none" strike="noStrike" kern="1200" baseline="0" dirty="0">
                <a:solidFill>
                  <a:schemeClr val="tx1"/>
                </a:solidFill>
                <a:latin typeface="+mn-lt"/>
                <a:ea typeface="+mn-ea"/>
                <a:cs typeface="+mn-cs"/>
              </a:rPr>
              <a:t>. . .</a:t>
            </a:r>
          </a:p>
          <a:p>
            <a:r>
              <a:rPr lang="en-US" altLang="zh-CN" sz="1200" b="0" i="0" u="none" strike="noStrike" kern="1200" baseline="0" dirty="0">
                <a:solidFill>
                  <a:schemeClr val="tx1"/>
                </a:solidFill>
                <a:latin typeface="+mn-lt"/>
                <a:ea typeface="+mn-ea"/>
                <a:cs typeface="+mn-cs"/>
              </a:rPr>
              <a:t>fun(mat);</a:t>
            </a:r>
          </a:p>
          <a:p>
            <a:r>
              <a:rPr lang="en-US" altLang="zh-CN" sz="1200" b="0" i="0" u="none" strike="noStrike" kern="1200" baseline="0" dirty="0">
                <a:solidFill>
                  <a:schemeClr val="tx1"/>
                </a:solidFill>
                <a:latin typeface="+mn-lt"/>
                <a:ea typeface="+mn-ea"/>
                <a:cs typeface="+mn-cs"/>
              </a:rPr>
              <a:t>. . .</a:t>
            </a:r>
          </a:p>
          <a:p>
            <a:r>
              <a:rPr lang="en-US" altLang="zh-CN" sz="1200" b="0" i="0" u="none" strike="noStrike" kern="1200" baseline="0" dirty="0">
                <a:solidFill>
                  <a:schemeClr val="tx1"/>
                </a:solidFill>
                <a:latin typeface="+mn-lt"/>
                <a:ea typeface="+mn-ea"/>
                <a:cs typeface="+mn-cs"/>
              </a:rPr>
              <a:t>}</a:t>
            </a:r>
          </a:p>
          <a:p>
            <a:endParaRPr lang="en-US" altLang="zh-CN" sz="1200" b="0" i="0" u="none" strike="noStrike" kern="1200" baseline="0" dirty="0">
              <a:solidFill>
                <a:schemeClr val="tx1"/>
              </a:solidFill>
              <a:latin typeface="+mn-lt"/>
              <a:ea typeface="+mn-ea"/>
              <a:cs typeface="+mn-cs"/>
            </a:endParaRPr>
          </a:p>
          <a:p>
            <a:r>
              <a:rPr lang="en-US" altLang="zh-CN" sz="1200" b="1" i="0" u="none" strike="noStrike" kern="1200" baseline="0" dirty="0">
                <a:solidFill>
                  <a:schemeClr val="tx1"/>
                </a:solidFill>
                <a:latin typeface="+mn-lt"/>
                <a:ea typeface="+mn-ea"/>
                <a:cs typeface="+mn-cs"/>
              </a:rPr>
              <a:t>void </a:t>
            </a:r>
            <a:r>
              <a:rPr lang="en-US" altLang="zh-CN" sz="1200" b="0" i="0" u="none" strike="noStrike" kern="1200" baseline="0" dirty="0">
                <a:solidFill>
                  <a:schemeClr val="tx1"/>
                </a:solidFill>
                <a:latin typeface="+mn-lt"/>
                <a:ea typeface="+mn-ea"/>
                <a:cs typeface="+mn-cs"/>
              </a:rPr>
              <a:t>fun(</a:t>
            </a:r>
            <a:r>
              <a:rPr lang="en-US" altLang="zh-CN" sz="1200" b="1" i="0" u="none" strike="noStrike" kern="1200" baseline="0" dirty="0">
                <a:solidFill>
                  <a:schemeClr val="tx1"/>
                </a:solidFill>
                <a:latin typeface="+mn-lt"/>
                <a:ea typeface="+mn-ea"/>
                <a:cs typeface="+mn-cs"/>
              </a:rPr>
              <a:t>float </a:t>
            </a:r>
            <a:r>
              <a:rPr lang="en-US" altLang="zh-CN"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mat_ptr</a:t>
            </a:r>
            <a:r>
              <a:rPr lang="en-US" altLang="zh-CN" sz="1200" b="0" i="0" u="none" strike="noStrike" kern="1200" baseline="0" dirty="0">
                <a:solidFill>
                  <a:schemeClr val="tx1"/>
                </a:solidFill>
                <a:latin typeface="+mn-lt"/>
                <a:ea typeface="+mn-ea"/>
                <a:cs typeface="+mn-cs"/>
              </a:rPr>
              <a:t>,</a:t>
            </a:r>
          </a:p>
          <a:p>
            <a:r>
              <a:rPr lang="en-US" altLang="zh-CN" sz="1200" b="1" i="0" u="none" strike="noStrike" kern="1200" baseline="0" dirty="0" err="1">
                <a:solidFill>
                  <a:schemeClr val="tx1"/>
                </a:solidFill>
                <a:latin typeface="+mn-lt"/>
                <a:ea typeface="+mn-ea"/>
                <a:cs typeface="+mn-cs"/>
              </a:rPr>
              <a:t>int</a:t>
            </a:r>
            <a:r>
              <a:rPr lang="en-US" altLang="zh-CN" sz="1200" b="1" i="0" u="none" strike="noStrike" kern="1200" baseline="0" dirty="0">
                <a:solidFill>
                  <a:schemeClr val="tx1"/>
                </a:solidFill>
                <a:latin typeface="+mn-lt"/>
                <a:ea typeface="+mn-ea"/>
                <a:cs typeface="+mn-cs"/>
              </a:rPr>
              <a:t> </a:t>
            </a:r>
            <a:r>
              <a:rPr lang="en-US" altLang="zh-CN" sz="1200" b="0" i="0" u="none" strike="noStrike" kern="1200" baseline="0" dirty="0" err="1">
                <a:solidFill>
                  <a:schemeClr val="tx1"/>
                </a:solidFill>
                <a:latin typeface="+mn-lt"/>
                <a:ea typeface="+mn-ea"/>
                <a:cs typeface="+mn-cs"/>
              </a:rPr>
              <a:t>num_rows</a:t>
            </a:r>
            <a:r>
              <a:rPr lang="en-US" altLang="zh-CN" sz="1200" b="0" i="0" u="none" strike="noStrike" kern="1200" baseline="0" dirty="0">
                <a:solidFill>
                  <a:schemeClr val="tx1"/>
                </a:solidFill>
                <a:latin typeface="+mn-lt"/>
                <a:ea typeface="+mn-ea"/>
                <a:cs typeface="+mn-cs"/>
              </a:rPr>
              <a:t>,</a:t>
            </a:r>
          </a:p>
          <a:p>
            <a:r>
              <a:rPr lang="en-US" altLang="zh-CN" sz="1200" b="1" i="0" u="none" strike="noStrike" kern="1200" baseline="0" dirty="0" err="1">
                <a:solidFill>
                  <a:schemeClr val="tx1"/>
                </a:solidFill>
                <a:latin typeface="+mn-lt"/>
                <a:ea typeface="+mn-ea"/>
                <a:cs typeface="+mn-cs"/>
              </a:rPr>
              <a:t>int</a:t>
            </a:r>
            <a:r>
              <a:rPr lang="en-US" altLang="zh-CN" sz="1200" b="1" i="0" u="none" strike="noStrike" kern="1200" baseline="0" dirty="0">
                <a:solidFill>
                  <a:schemeClr val="tx1"/>
                </a:solidFill>
                <a:latin typeface="+mn-lt"/>
                <a:ea typeface="+mn-ea"/>
                <a:cs typeface="+mn-cs"/>
              </a:rPr>
              <a:t> </a:t>
            </a:r>
            <a:r>
              <a:rPr lang="en-US" altLang="zh-CN" sz="1200" b="0" i="0" u="none" strike="noStrike" kern="1200" baseline="0" dirty="0" err="1">
                <a:solidFill>
                  <a:schemeClr val="tx1"/>
                </a:solidFill>
                <a:latin typeface="+mn-lt"/>
                <a:ea typeface="+mn-ea"/>
                <a:cs typeface="+mn-cs"/>
              </a:rPr>
              <a:t>num_cols</a:t>
            </a:r>
            <a:r>
              <a:rPr lang="en-US" altLang="zh-CN" sz="1200" b="0" i="0" u="none" strike="noStrike" kern="1200" baseline="0" dirty="0">
                <a:solidFill>
                  <a:schemeClr val="tx1"/>
                </a:solidFill>
                <a:latin typeface="+mn-lt"/>
                <a:ea typeface="+mn-ea"/>
                <a:cs typeface="+mn-cs"/>
              </a:rPr>
              <a:t>);</a:t>
            </a:r>
          </a:p>
          <a:p>
            <a:endParaRPr lang="en-US" altLang="zh-CN" sz="1200" b="0" i="0" u="none" strike="noStrike" kern="1200" baseline="0" dirty="0">
              <a:solidFill>
                <a:schemeClr val="tx1"/>
              </a:solidFill>
              <a:latin typeface="+mn-lt"/>
              <a:ea typeface="+mn-ea"/>
              <a:cs typeface="+mn-cs"/>
            </a:endParaRPr>
          </a:p>
          <a:p>
            <a:r>
              <a:rPr lang="pt-BR" altLang="zh-CN" sz="1200" b="0" i="0" u="none" strike="noStrike" kern="1200" baseline="0" dirty="0">
                <a:solidFill>
                  <a:schemeClr val="tx1"/>
                </a:solidFill>
                <a:latin typeface="+mn-lt"/>
                <a:ea typeface="+mn-ea"/>
                <a:cs typeface="+mn-cs"/>
              </a:rPr>
              <a:t>*(mat_ptr + (row * num_cols) + col) = x;</a:t>
            </a:r>
          </a:p>
          <a:p>
            <a:endParaRPr lang="pt-BR"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#define </a:t>
            </a:r>
            <a:r>
              <a:rPr lang="en-US" altLang="zh-CN" sz="1200" b="0" i="0" u="none" strike="noStrike" kern="1200" baseline="0" dirty="0" err="1">
                <a:solidFill>
                  <a:schemeClr val="tx1"/>
                </a:solidFill>
                <a:latin typeface="+mn-lt"/>
                <a:ea typeface="+mn-ea"/>
                <a:cs typeface="+mn-cs"/>
              </a:rPr>
              <a:t>mat_ptr</a:t>
            </a:r>
            <a:r>
              <a:rPr lang="en-US" altLang="zh-CN"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r,c</a:t>
            </a:r>
            <a:r>
              <a:rPr lang="en-US" altLang="zh-CN" sz="1200" b="0" i="0" u="none" strike="noStrike" kern="1200" baseline="0" dirty="0">
                <a:solidFill>
                  <a:schemeClr val="tx1"/>
                </a:solidFill>
                <a:latin typeface="+mn-lt"/>
                <a:ea typeface="+mn-ea"/>
                <a:cs typeface="+mn-cs"/>
              </a:rPr>
              <a:t>) (*</a:t>
            </a:r>
            <a:r>
              <a:rPr lang="en-US" altLang="zh-CN" sz="1200" b="0" i="0" u="none" strike="noStrike" kern="1200" baseline="0" dirty="0" err="1">
                <a:solidFill>
                  <a:schemeClr val="tx1"/>
                </a:solidFill>
                <a:latin typeface="+mn-lt"/>
                <a:ea typeface="+mn-ea"/>
                <a:cs typeface="+mn-cs"/>
              </a:rPr>
              <a:t>mat_ptr</a:t>
            </a:r>
            <a:r>
              <a:rPr lang="en-US" altLang="zh-CN" sz="1200" b="0" i="0" u="none" strike="noStrike" kern="1200" baseline="0" dirty="0">
                <a:solidFill>
                  <a:schemeClr val="tx1"/>
                </a:solidFill>
                <a:latin typeface="+mn-lt"/>
                <a:ea typeface="+mn-ea"/>
                <a:cs typeface="+mn-cs"/>
              </a:rPr>
              <a:t> + ((r) * (</a:t>
            </a:r>
            <a:r>
              <a:rPr lang="en-US" altLang="zh-CN" sz="1200" b="0" i="0" u="none" strike="noStrike" kern="1200" baseline="0" dirty="0" err="1">
                <a:solidFill>
                  <a:schemeClr val="tx1"/>
                </a:solidFill>
                <a:latin typeface="+mn-lt"/>
                <a:ea typeface="+mn-ea"/>
                <a:cs typeface="+mn-cs"/>
              </a:rPr>
              <a:t>num_cols</a:t>
            </a:r>
            <a:r>
              <a:rPr lang="en-US" altLang="zh-CN" sz="1200" b="0" i="0" u="none" strike="noStrike" kern="1200" baseline="0" dirty="0">
                <a:solidFill>
                  <a:schemeClr val="tx1"/>
                </a:solidFill>
                <a:latin typeface="+mn-lt"/>
                <a:ea typeface="+mn-ea"/>
                <a:cs typeface="+mn-cs"/>
              </a:rPr>
              <a:t>) + (c)))				</a:t>
            </a:r>
            <a:r>
              <a:rPr lang="en-US" altLang="zh-CN" sz="1200" b="0" i="0" u="none" strike="noStrike" kern="1200" baseline="0" dirty="0" err="1">
                <a:solidFill>
                  <a:schemeClr val="tx1"/>
                </a:solidFill>
                <a:latin typeface="+mn-lt"/>
                <a:ea typeface="+mn-ea"/>
                <a:cs typeface="+mn-cs"/>
              </a:rPr>
              <a:t>mat_ptr</a:t>
            </a:r>
            <a:r>
              <a:rPr lang="en-US" altLang="zh-CN"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row,col</a:t>
            </a:r>
            <a:r>
              <a:rPr lang="en-US" altLang="zh-CN" sz="1200" b="0" i="0" u="none" strike="noStrike" kern="1200" baseline="0" dirty="0">
                <a:solidFill>
                  <a:schemeClr val="tx1"/>
                </a:solidFill>
                <a:latin typeface="+mn-lt"/>
                <a:ea typeface="+mn-ea"/>
                <a:cs typeface="+mn-cs"/>
              </a:rPr>
              <a:t>) = x;</a:t>
            </a:r>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extLst>
      <p:ext uri="{BB962C8B-B14F-4D97-AF65-F5344CB8AC3E}">
        <p14:creationId xmlns:p14="http://schemas.microsoft.com/office/powerpoint/2010/main" val="289545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extLst>
      <p:ext uri="{BB962C8B-B14F-4D97-AF65-F5344CB8AC3E}">
        <p14:creationId xmlns:p14="http://schemas.microsoft.com/office/powerpoint/2010/main" val="2702236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extLst>
      <p:ext uri="{BB962C8B-B14F-4D97-AF65-F5344CB8AC3E}">
        <p14:creationId xmlns:p14="http://schemas.microsoft.com/office/powerpoint/2010/main" val="1041125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olang.org/pkg/builtin/#rune"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golang.org/pkg/builtin/#string"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6097" y="4555077"/>
            <a:ext cx="12185902" cy="2287682"/>
          </a:xfrm>
          <a:prstGeom prst="rect">
            <a:avLst/>
          </a:prstGeom>
          <a:solidFill>
            <a:srgbClr val="8B0012"/>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590">
              <a:solidFill>
                <a:srgbClr val="FFFFFF"/>
              </a:solidFill>
            </a:endParaRPr>
          </a:p>
        </p:txBody>
      </p:sp>
      <p:sp>
        <p:nvSpPr>
          <p:cNvPr id="2056" name="文本框 58"/>
          <p:cNvSpPr txBox="1">
            <a:spLocks noChangeArrowheads="1"/>
          </p:cNvSpPr>
          <p:nvPr/>
        </p:nvSpPr>
        <p:spPr bwMode="auto">
          <a:xfrm>
            <a:off x="394660" y="1697964"/>
            <a:ext cx="11402664" cy="84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zh-CN" altLang="en-US" sz="4875" b="1" dirty="0">
                <a:solidFill>
                  <a:srgbClr val="9A0000"/>
                </a:solidFill>
                <a:latin typeface="微软雅黑" panose="020B0503020204020204" charset="-122"/>
                <a:ea typeface="微软雅黑" panose="020B0503020204020204" charset="-122"/>
              </a:rPr>
              <a:t>程序设计语言概论</a:t>
            </a:r>
            <a:endParaRPr lang="en-US" altLang="zh-CN" sz="4875" b="1" dirty="0">
              <a:solidFill>
                <a:srgbClr val="9A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690" y="397957"/>
            <a:ext cx="2908610" cy="816970"/>
          </a:xfrm>
          <a:prstGeom prst="rect">
            <a:avLst/>
          </a:prstGeom>
        </p:spPr>
      </p:pic>
      <p:sp>
        <p:nvSpPr>
          <p:cNvPr id="2" name="文本框 1"/>
          <p:cNvSpPr txBox="1"/>
          <p:nvPr/>
        </p:nvSpPr>
        <p:spPr>
          <a:xfrm>
            <a:off x="2742556" y="3118982"/>
            <a:ext cx="6706870" cy="508000"/>
          </a:xfrm>
          <a:prstGeom prst="rect">
            <a:avLst/>
          </a:prstGeom>
          <a:noFill/>
        </p:spPr>
        <p:txBody>
          <a:bodyPr wrap="none" rtlCol="0">
            <a:spAutoFit/>
          </a:bodyPr>
          <a:lstStyle/>
          <a:p>
            <a:pPr algn="ctr"/>
            <a:r>
              <a:rPr lang="en-US" altLang="zh-CN" sz="2710" b="1" dirty="0">
                <a:solidFill>
                  <a:srgbClr val="9A0000"/>
                </a:solidFill>
                <a:latin typeface="微软雅黑" panose="020B0503020204020204" charset="-122"/>
                <a:ea typeface="微软雅黑" panose="020B0503020204020204" charset="-122"/>
              </a:rPr>
              <a:t>Concepts of Programming Languages</a:t>
            </a:r>
          </a:p>
        </p:txBody>
      </p:sp>
      <p:sp>
        <p:nvSpPr>
          <p:cNvPr id="7" name="文本框 6"/>
          <p:cNvSpPr txBox="1"/>
          <p:nvPr/>
        </p:nvSpPr>
        <p:spPr>
          <a:xfrm>
            <a:off x="7361309" y="4555077"/>
            <a:ext cx="4221091" cy="1031051"/>
          </a:xfrm>
          <a:prstGeom prst="rect">
            <a:avLst/>
          </a:prstGeom>
          <a:noFill/>
        </p:spPr>
        <p:txBody>
          <a:bodyPr wrap="none" rtlCol="0">
            <a:spAutoFit/>
          </a:bodyPr>
          <a:lstStyle/>
          <a:p>
            <a:pPr algn="r">
              <a:lnSpc>
                <a:spcPct val="150000"/>
              </a:lnSpc>
            </a:pPr>
            <a:r>
              <a:rPr lang="zh-CN" altLang="en-US" sz="2440" b="1" dirty="0">
                <a:solidFill>
                  <a:schemeClr val="bg1"/>
                </a:solidFill>
                <a:latin typeface="微软雅黑" panose="020B0503020204020204" charset="-122"/>
                <a:ea typeface="微软雅黑" panose="020B0503020204020204" charset="-122"/>
              </a:rPr>
              <a:t>马秀莉</a:t>
            </a:r>
            <a:r>
              <a:rPr lang="en-US" altLang="zh-CN" sz="2440" b="1" dirty="0">
                <a:solidFill>
                  <a:schemeClr val="bg1"/>
                </a:solidFill>
                <a:latin typeface="微软雅黑" panose="020B0503020204020204" charset="-122"/>
                <a:ea typeface="微软雅黑" panose="020B0503020204020204" charset="-122"/>
              </a:rPr>
              <a:t>   </a:t>
            </a:r>
            <a:r>
              <a:rPr lang="en-US" altLang="zh-CN" sz="2440" b="1" dirty="0" err="1">
                <a:solidFill>
                  <a:schemeClr val="bg1"/>
                </a:solidFill>
                <a:latin typeface="微软雅黑" panose="020B0503020204020204" charset="-122"/>
                <a:ea typeface="微软雅黑" panose="020B0503020204020204" charset="-122"/>
              </a:rPr>
              <a:t>xlma@pku.edu.cn</a:t>
            </a:r>
            <a:endParaRPr lang="en-US" altLang="zh-CN" sz="2440" dirty="0">
              <a:solidFill>
                <a:schemeClr val="bg1"/>
              </a:solidFill>
              <a:latin typeface="微软雅黑" panose="020B0503020204020204" charset="-122"/>
              <a:ea typeface="微软雅黑" panose="020B0503020204020204" charset="-122"/>
            </a:endParaRPr>
          </a:p>
          <a:p>
            <a:pPr algn="r"/>
            <a:endParaRPr lang="zh-CN" altLang="en-US" sz="244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0966"/>
    </mc:Choice>
    <mc:Fallback xmlns="">
      <p:transition spd="slow" advTm="109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4461093"/>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设计参数传递方法时要考虑的</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效率</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单向或双向</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这两者是相互冲突的</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好的程序设计</a:t>
            </a:r>
          </a:p>
          <a:p>
            <a:pPr marL="971550" lvl="4" indent="-285750">
              <a:lnSpc>
                <a:spcPct val="150000"/>
              </a:lnSpc>
              <a:buClr>
                <a:srgbClr val="8B0012"/>
              </a:buClr>
              <a:buFont typeface="Wingdings" pitchFamily="2" charset="2"/>
              <a:buChar char="§"/>
            </a:pPr>
            <a:r>
              <a:rPr lang="zh-CN" altLang="en-US" sz="2400" b="1" dirty="0">
                <a:ea typeface="宋体" panose="02010600030101010101" pitchFamily="2" charset="-122"/>
              </a:rPr>
              <a:t>限制对变量的访问，尽可能地单向</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高效</a:t>
            </a:r>
          </a:p>
          <a:p>
            <a:pPr marL="971550" lvl="4" indent="-285750">
              <a:lnSpc>
                <a:spcPct val="150000"/>
              </a:lnSpc>
              <a:buClr>
                <a:srgbClr val="8B0012"/>
              </a:buClr>
              <a:buFont typeface="Wingdings" pitchFamily="2" charset="2"/>
              <a:buChar char="§"/>
            </a:pPr>
            <a:r>
              <a:rPr lang="zh-CN" altLang="en-US" sz="2400" b="1" dirty="0">
                <a:ea typeface="宋体" panose="02010600030101010101" pitchFamily="2" charset="-122"/>
              </a:rPr>
              <a:t>按引用传递是最快的传递大数据的结构的方式</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参数传递方法</a:t>
            </a:r>
          </a:p>
        </p:txBody>
      </p:sp>
    </p:spTree>
    <p:extLst>
      <p:ext uri="{BB962C8B-B14F-4D97-AF65-F5344CB8AC3E}">
        <p14:creationId xmlns:p14="http://schemas.microsoft.com/office/powerpoint/2010/main" val="106130818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111576"/>
            <a:ext cx="11039476" cy="5078313"/>
          </a:xfrm>
          <a:prstGeom prst="rect">
            <a:avLst/>
          </a:prstGeom>
          <a:noFill/>
          <a:ln>
            <a:noFill/>
          </a:ln>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问题</a:t>
            </a:r>
          </a:p>
          <a:p>
            <a:pPr marL="514350" lvl="2" indent="-285750">
              <a:lnSpc>
                <a:spcPct val="150000"/>
              </a:lnSpc>
              <a:buClr>
                <a:srgbClr val="0070C0"/>
              </a:buClr>
              <a:buFont typeface="Wingdings" pitchFamily="2" charset="2"/>
              <a:buChar char="§"/>
            </a:pPr>
            <a:r>
              <a:rPr lang="zh-CN" altLang="en-US" sz="2400" b="1" dirty="0">
                <a:ea typeface="宋体" panose="02010600030101010101" pitchFamily="2" charset="-122"/>
              </a:rPr>
              <a:t>要检查参数类型吗？</a:t>
            </a:r>
          </a:p>
          <a:p>
            <a:pPr marL="971550" lvl="4" indent="-285750">
              <a:lnSpc>
                <a:spcPct val="150000"/>
              </a:lnSpc>
              <a:buClr>
                <a:schemeClr val="accent2"/>
              </a:buClr>
              <a:buFont typeface="Wingdings" pitchFamily="2" charset="2"/>
              <a:buChar char="§"/>
            </a:pPr>
            <a:r>
              <a:rPr lang="en-US" altLang="zh-CN" sz="2400" b="1" dirty="0">
                <a:ea typeface="宋体" panose="02010600030101010101" pitchFamily="2" charset="-122"/>
              </a:rPr>
              <a:t>C</a:t>
            </a:r>
            <a:r>
              <a:rPr lang="zh-CN" altLang="en-US" sz="2400" b="1" dirty="0">
                <a:ea typeface="宋体" panose="02010600030101010101" pitchFamily="2" charset="-122"/>
              </a:rPr>
              <a:t>和</a:t>
            </a:r>
            <a:r>
              <a:rPr lang="en-US" altLang="zh-CN" sz="2400" b="1" dirty="0">
                <a:ea typeface="宋体" panose="02010600030101010101" pitchFamily="2" charset="-122"/>
              </a:rPr>
              <a:t>C++</a:t>
            </a:r>
            <a:r>
              <a:rPr lang="zh-CN" altLang="en-US" sz="2400" b="1" dirty="0">
                <a:ea typeface="宋体" panose="02010600030101010101" pitchFamily="2" charset="-122"/>
              </a:rPr>
              <a:t>传递函数的指针；参数可以进行类型检查</a:t>
            </a:r>
          </a:p>
          <a:p>
            <a:pPr marL="971550" lvl="4" indent="-285750">
              <a:lnSpc>
                <a:spcPct val="150000"/>
              </a:lnSpc>
              <a:buClr>
                <a:schemeClr val="accent2"/>
              </a:buClr>
              <a:buFont typeface="Wingdings" pitchFamily="2" charset="2"/>
              <a:buChar char="§"/>
            </a:pPr>
            <a:r>
              <a:rPr lang="en-US" altLang="zh-CN" sz="2400" b="1" dirty="0">
                <a:ea typeface="宋体" panose="02010600030101010101" pitchFamily="2" charset="-122"/>
              </a:rPr>
              <a:t>FORTRAN95</a:t>
            </a:r>
            <a:r>
              <a:rPr lang="zh-CN" altLang="en-US" sz="2400" b="1" dirty="0">
                <a:ea typeface="宋体" panose="02010600030101010101" pitchFamily="2" charset="-122"/>
              </a:rPr>
              <a:t>有类型检查</a:t>
            </a:r>
          </a:p>
          <a:p>
            <a:pPr marL="971550" lvl="4" indent="-285750">
              <a:lnSpc>
                <a:spcPct val="150000"/>
              </a:lnSpc>
              <a:buClr>
                <a:schemeClr val="accent2"/>
              </a:buClr>
              <a:buFont typeface="Wingdings" pitchFamily="2" charset="2"/>
              <a:buChar char="§"/>
            </a:pPr>
            <a:r>
              <a:rPr lang="en-US" altLang="zh-CN" sz="2400" b="1" dirty="0">
                <a:ea typeface="宋体" panose="02010600030101010101" pitchFamily="2" charset="-122"/>
              </a:rPr>
              <a:t>Ada</a:t>
            </a:r>
            <a:r>
              <a:rPr lang="zh-CN" altLang="en-US" sz="2400" b="1" dirty="0">
                <a:ea typeface="宋体" panose="02010600030101010101" pitchFamily="2" charset="-122"/>
              </a:rPr>
              <a:t>不允许子程序参数，但提供通用功能</a:t>
            </a:r>
          </a:p>
          <a:p>
            <a:pPr marL="514350" lvl="2" indent="-285750">
              <a:lnSpc>
                <a:spcPct val="150000"/>
              </a:lnSpc>
              <a:buClr>
                <a:srgbClr val="0070C0"/>
              </a:buClr>
              <a:buFont typeface="Wingdings" pitchFamily="2" charset="2"/>
              <a:buChar char="§"/>
            </a:pPr>
            <a:r>
              <a:rPr lang="zh-CN" altLang="en-US" sz="2400" b="1" dirty="0">
                <a:ea typeface="宋体" panose="02010600030101010101" pitchFamily="2" charset="-122"/>
              </a:rPr>
              <a:t>对于一个做为参数传递的子程序来说，正确的引用环境是什么？</a:t>
            </a:r>
          </a:p>
          <a:p>
            <a:pPr marL="971550" lvl="4" indent="-285750">
              <a:lnSpc>
                <a:spcPct val="150000"/>
              </a:lnSpc>
              <a:buClr>
                <a:schemeClr val="accent2"/>
              </a:buClr>
              <a:buFont typeface="Wingdings" pitchFamily="2" charset="2"/>
              <a:buChar char="§"/>
            </a:pPr>
            <a:r>
              <a:rPr lang="zh-CN" altLang="en-US" sz="2400" b="1" dirty="0">
                <a:ea typeface="宋体" panose="02010600030101010101" pitchFamily="2" charset="-122"/>
              </a:rPr>
              <a:t>调用它的那个子程序的引用环境</a:t>
            </a:r>
            <a:r>
              <a:rPr lang="en-US" altLang="zh-CN" sz="2400" b="1" dirty="0">
                <a:ea typeface="宋体" panose="02010600030101010101" pitchFamily="2" charset="-122"/>
              </a:rPr>
              <a:t>——</a:t>
            </a:r>
            <a:r>
              <a:rPr lang="zh-CN" altLang="en-US" sz="2400" b="1" i="1" dirty="0">
                <a:ea typeface="宋体" panose="02010600030101010101" pitchFamily="2" charset="-122"/>
              </a:rPr>
              <a:t>浅绑定</a:t>
            </a:r>
          </a:p>
          <a:p>
            <a:pPr marL="971550" lvl="4" indent="-285750">
              <a:lnSpc>
                <a:spcPct val="150000"/>
              </a:lnSpc>
              <a:buClr>
                <a:schemeClr val="accent2"/>
              </a:buClr>
              <a:buFont typeface="Wingdings" pitchFamily="2" charset="2"/>
              <a:buChar char="§"/>
            </a:pPr>
            <a:r>
              <a:rPr lang="zh-CN" altLang="en-US" sz="2400" b="1" dirty="0">
                <a:ea typeface="宋体" panose="02010600030101010101" pitchFamily="2" charset="-122"/>
              </a:rPr>
              <a:t>声明它的那个子程序的引用环境</a:t>
            </a:r>
            <a:r>
              <a:rPr lang="en-US" altLang="zh-CN" sz="2400" b="1" dirty="0">
                <a:ea typeface="宋体" panose="02010600030101010101" pitchFamily="2" charset="-122"/>
              </a:rPr>
              <a:t>——</a:t>
            </a:r>
            <a:r>
              <a:rPr lang="zh-CN" altLang="en-US" sz="2400" b="1" i="1" dirty="0">
                <a:ea typeface="宋体" panose="02010600030101010101" pitchFamily="2" charset="-122"/>
              </a:rPr>
              <a:t>深绑定</a:t>
            </a:r>
          </a:p>
          <a:p>
            <a:pPr marL="971550" lvl="4" indent="-285750">
              <a:lnSpc>
                <a:spcPct val="150000"/>
              </a:lnSpc>
              <a:buClr>
                <a:schemeClr val="accent2"/>
              </a:buClr>
              <a:buFont typeface="Wingdings" pitchFamily="2" charset="2"/>
              <a:buChar char="§"/>
            </a:pPr>
            <a:r>
              <a:rPr lang="zh-CN" altLang="en-US" sz="2400" b="1" dirty="0">
                <a:ea typeface="宋体" panose="02010600030101010101" pitchFamily="2" charset="-122"/>
              </a:rPr>
              <a:t>传递它的那个子程序的引用环境</a:t>
            </a:r>
            <a:r>
              <a:rPr lang="en-US" altLang="zh-CN" sz="2400" b="1" dirty="0">
                <a:ea typeface="宋体" panose="02010600030101010101" pitchFamily="2" charset="-122"/>
              </a:rPr>
              <a:t>——</a:t>
            </a:r>
            <a:r>
              <a:rPr lang="zh-CN" altLang="en-US" sz="2400" b="1" i="1" dirty="0">
                <a:ea typeface="宋体" panose="02010600030101010101" pitchFamily="2" charset="-122"/>
              </a:rPr>
              <a:t>特别绑定</a:t>
            </a:r>
            <a:r>
              <a:rPr lang="zh-CN" altLang="en-US" sz="2400" b="1" dirty="0">
                <a:ea typeface="宋体" panose="02010600030101010101" pitchFamily="2" charset="-122"/>
              </a:rPr>
              <a:t>（从未使用过）</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以子程序名字作为参数</a:t>
            </a:r>
          </a:p>
        </p:txBody>
      </p:sp>
    </p:spTree>
    <p:extLst>
      <p:ext uri="{BB962C8B-B14F-4D97-AF65-F5344CB8AC3E}">
        <p14:creationId xmlns:p14="http://schemas.microsoft.com/office/powerpoint/2010/main" val="110619876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111576"/>
            <a:ext cx="11039476" cy="5569089"/>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对于静态作用域的语言来说，深绑定是最自然的</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对于动态作用域的语言来说，浅绑定是最自然的</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例子：</a:t>
            </a: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a:lnSpc>
                <a:spcPct val="150000"/>
              </a:lnSpc>
              <a:buClr>
                <a:srgbClr val="8B0012"/>
              </a:buClr>
            </a:pPr>
            <a:endParaRPr lang="zh-CN" altLang="en-US" sz="2400" b="1" dirty="0">
              <a:ea typeface="宋体" panose="02010600030101010101" pitchFamily="2" charset="-122"/>
            </a:endParaRPr>
          </a:p>
          <a:p>
            <a:pPr marL="57150" lvl="1" indent="-285750">
              <a:lnSpc>
                <a:spcPct val="150000"/>
              </a:lnSpc>
              <a:buClr>
                <a:srgbClr val="8B0012"/>
              </a:buClr>
              <a:buFont typeface="Wingdings" pitchFamily="2" charset="2"/>
              <a:buChar char="§"/>
            </a:pPr>
            <a:r>
              <a:rPr lang="zh-CN" altLang="en-US" sz="2400" b="1" dirty="0">
                <a:ea typeface="宋体" panose="02010600030101010101" pitchFamily="2" charset="-122"/>
              </a:rPr>
              <a:t>当</a:t>
            </a:r>
            <a:r>
              <a:rPr lang="en-US" altLang="zh-CN" sz="2400" b="1" dirty="0">
                <a:ea typeface="宋体" panose="02010600030101010101" pitchFamily="2" charset="-122"/>
              </a:rPr>
              <a:t>sub2</a:t>
            </a:r>
            <a:r>
              <a:rPr lang="zh-CN" altLang="en-US" sz="2400" b="1" dirty="0">
                <a:ea typeface="宋体" panose="02010600030101010101" pitchFamily="2" charset="-122"/>
              </a:rPr>
              <a:t>在</a:t>
            </a:r>
            <a:r>
              <a:rPr lang="en-US" altLang="zh-CN" sz="2400" b="1" dirty="0">
                <a:ea typeface="宋体" panose="02010600030101010101" pitchFamily="2" charset="-122"/>
              </a:rPr>
              <a:t>sub4</a:t>
            </a:r>
            <a:r>
              <a:rPr lang="zh-CN" altLang="en-US" sz="2400" b="1" dirty="0">
                <a:ea typeface="宋体" panose="02010600030101010101" pitchFamily="2" charset="-122"/>
              </a:rPr>
              <a:t>中被调用时，</a:t>
            </a:r>
            <a:r>
              <a:rPr lang="en-US" altLang="zh-CN" sz="2400" b="1" dirty="0">
                <a:ea typeface="宋体" panose="02010600030101010101" pitchFamily="2" charset="-122"/>
              </a:rPr>
              <a:t>sub2</a:t>
            </a:r>
            <a:r>
              <a:rPr lang="zh-CN" altLang="en-US" sz="2400" b="1" dirty="0">
                <a:ea typeface="宋体" panose="02010600030101010101" pitchFamily="2" charset="-122"/>
              </a:rPr>
              <a:t>的引用环境是什么？</a:t>
            </a:r>
          </a:p>
          <a:p>
            <a:pPr marL="514350" lvl="3" indent="-285750">
              <a:lnSpc>
                <a:spcPct val="150000"/>
              </a:lnSpc>
              <a:buClr>
                <a:srgbClr val="8B0012"/>
              </a:buClr>
              <a:buFont typeface="Wingdings" pitchFamily="2" charset="2"/>
              <a:buChar char="§"/>
            </a:pPr>
            <a:r>
              <a:rPr lang="zh-CN" altLang="en-US" sz="2400" b="1" dirty="0">
                <a:ea typeface="宋体" panose="02010600030101010101" pitchFamily="2" charset="-122"/>
              </a:rPr>
              <a:t>浅绑定</a:t>
            </a:r>
            <a:r>
              <a:rPr lang="en-US" altLang="zh-CN" sz="2400" b="1" dirty="0">
                <a:ea typeface="宋体" panose="02010600030101010101" pitchFamily="2" charset="-122"/>
              </a:rPr>
              <a:t>=〉sub2,sub4,sub3,sub1</a:t>
            </a:r>
          </a:p>
          <a:p>
            <a:pPr marL="514350" lvl="3" indent="-285750">
              <a:lnSpc>
                <a:spcPct val="150000"/>
              </a:lnSpc>
              <a:buClr>
                <a:srgbClr val="8B0012"/>
              </a:buClr>
              <a:buFont typeface="Wingdings" pitchFamily="2" charset="2"/>
              <a:buChar char="§"/>
            </a:pPr>
            <a:r>
              <a:rPr lang="zh-CN" altLang="en-US" sz="2400" b="1" dirty="0">
                <a:ea typeface="宋体" panose="02010600030101010101" pitchFamily="2" charset="-122"/>
              </a:rPr>
              <a:t>深绑定</a:t>
            </a:r>
            <a:r>
              <a:rPr lang="en-US" altLang="zh-CN" sz="2400" b="1" dirty="0">
                <a:ea typeface="宋体" panose="02010600030101010101" pitchFamily="2" charset="-122"/>
              </a:rPr>
              <a:t>=〉sub2,sub1</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以子程序名字作为参数（续）</a:t>
            </a:r>
          </a:p>
        </p:txBody>
      </p:sp>
      <p:pic>
        <p:nvPicPr>
          <p:cNvPr id="8" name="Picture 4">
            <a:extLst>
              <a:ext uri="{FF2B5EF4-FFF2-40B4-BE49-F238E27FC236}">
                <a16:creationId xmlns:a16="http://schemas.microsoft.com/office/drawing/2014/main" id="{3A5C7174-4EFD-E545-B4C0-C8BC7A5F9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289" y="2259013"/>
            <a:ext cx="3497263"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889027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330654"/>
            <a:ext cx="4078520" cy="3970318"/>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57150" lvl="1" indent="-285750">
              <a:lnSpc>
                <a:spcPct val="150000"/>
              </a:lnSpc>
              <a:buClr>
                <a:srgbClr val="8B0012"/>
              </a:buClr>
              <a:buFont typeface="Wingdings" pitchFamily="2" charset="2"/>
              <a:buChar char="§"/>
            </a:pPr>
            <a:endParaRPr lang="en-US" altLang="zh-CN" sz="2400" b="1" dirty="0">
              <a:ea typeface="宋体" panose="02010600030101010101" pitchFamily="2" charset="-122"/>
            </a:endParaRPr>
          </a:p>
          <a:p>
            <a:pPr marL="57150" lvl="1" indent="-285750">
              <a:lnSpc>
                <a:spcPct val="150000"/>
              </a:lnSpc>
              <a:buClr>
                <a:srgbClr val="8B0012"/>
              </a:buClr>
              <a:buFont typeface="Wingdings" pitchFamily="2" charset="2"/>
              <a:buChar char="§"/>
            </a:pPr>
            <a:r>
              <a:rPr lang="zh-CN" altLang="en-US" sz="2400" b="1" dirty="0">
                <a:ea typeface="宋体" panose="02010600030101010101" pitchFamily="2" charset="-122"/>
              </a:rPr>
              <a:t>当</a:t>
            </a:r>
            <a:r>
              <a:rPr lang="en-US" altLang="zh-CN" sz="2400" b="1" dirty="0">
                <a:ea typeface="宋体" panose="02010600030101010101" pitchFamily="2" charset="-122"/>
              </a:rPr>
              <a:t>sub2</a:t>
            </a:r>
            <a:r>
              <a:rPr lang="zh-CN" altLang="en-US" sz="2400" b="1" dirty="0">
                <a:ea typeface="宋体" panose="02010600030101010101" pitchFamily="2" charset="-122"/>
              </a:rPr>
              <a:t>在</a:t>
            </a:r>
            <a:r>
              <a:rPr lang="en-US" altLang="zh-CN" sz="2400" b="1" dirty="0">
                <a:ea typeface="宋体" panose="02010600030101010101" pitchFamily="2" charset="-122"/>
              </a:rPr>
              <a:t>sub4</a:t>
            </a:r>
            <a:r>
              <a:rPr lang="zh-CN" altLang="en-US" sz="2400" b="1" dirty="0">
                <a:ea typeface="宋体" panose="02010600030101010101" pitchFamily="2" charset="-122"/>
              </a:rPr>
              <a:t>中被调用时，</a:t>
            </a:r>
            <a:r>
              <a:rPr lang="en-US" altLang="zh-CN" sz="2400" b="1" dirty="0">
                <a:ea typeface="宋体" panose="02010600030101010101" pitchFamily="2" charset="-122"/>
              </a:rPr>
              <a:t>x</a:t>
            </a:r>
            <a:r>
              <a:rPr lang="zh-CN" altLang="en-US" sz="2400" b="1" dirty="0">
                <a:ea typeface="宋体" panose="02010600030101010101" pitchFamily="2" charset="-122"/>
              </a:rPr>
              <a:t>的值？</a:t>
            </a:r>
          </a:p>
          <a:p>
            <a:pPr marL="514350" lvl="3" indent="-285750">
              <a:lnSpc>
                <a:spcPct val="150000"/>
              </a:lnSpc>
              <a:buClr>
                <a:schemeClr val="accent5"/>
              </a:buClr>
              <a:buFont typeface="Wingdings" pitchFamily="2" charset="2"/>
              <a:buChar char="§"/>
            </a:pPr>
            <a:r>
              <a:rPr lang="zh-CN" altLang="en-US" sz="2400" b="1" dirty="0">
                <a:ea typeface="宋体" panose="02010600030101010101" pitchFamily="2" charset="-122"/>
              </a:rPr>
              <a:t>浅绑定</a:t>
            </a:r>
            <a:endParaRPr lang="en-US" altLang="zh-CN" sz="2400" b="1" dirty="0">
              <a:ea typeface="宋体" panose="02010600030101010101" pitchFamily="2" charset="-122"/>
            </a:endParaRPr>
          </a:p>
          <a:p>
            <a:pPr marL="514350" lvl="3" indent="-285750">
              <a:lnSpc>
                <a:spcPct val="150000"/>
              </a:lnSpc>
              <a:buClr>
                <a:schemeClr val="accent5"/>
              </a:buClr>
              <a:buFont typeface="Wingdings" pitchFamily="2" charset="2"/>
              <a:buChar char="§"/>
            </a:pPr>
            <a:r>
              <a:rPr lang="zh-CN" altLang="en-US" sz="2400" b="1" dirty="0">
                <a:ea typeface="宋体" panose="02010600030101010101" pitchFamily="2" charset="-122"/>
              </a:rPr>
              <a:t>深绑定</a:t>
            </a:r>
            <a:endParaRPr lang="en-US" altLang="zh-CN" sz="2400" b="1" dirty="0">
              <a:ea typeface="宋体" panose="02010600030101010101" pitchFamily="2" charset="-122"/>
            </a:endParaRPr>
          </a:p>
          <a:p>
            <a:pPr marL="514350" lvl="3" indent="-285750">
              <a:lnSpc>
                <a:spcPct val="150000"/>
              </a:lnSpc>
              <a:buClr>
                <a:schemeClr val="accent5"/>
              </a:buClr>
              <a:buFont typeface="Wingdings" pitchFamily="2" charset="2"/>
              <a:buChar char="§"/>
            </a:pPr>
            <a:r>
              <a:rPr lang="zh-CN" altLang="en-US" sz="2400" b="1" dirty="0">
                <a:ea typeface="宋体" panose="02010600030101010101" pitchFamily="2" charset="-122"/>
              </a:rPr>
              <a:t>特别绑定</a:t>
            </a:r>
            <a:endParaRPr lang="en-US" altLang="zh-CN"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以子程序名字作为参数（续）</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951" y="1591911"/>
            <a:ext cx="7258050"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649280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5324535"/>
          </a:xfrm>
          <a:prstGeom prst="rect">
            <a:avLst/>
          </a:prstGeom>
          <a:noFill/>
        </p:spPr>
        <p:txBody>
          <a:bodyPr wrap="square" rtlCol="0">
            <a:spAutoFit/>
          </a:bodyPr>
          <a:lstStyle/>
          <a:p>
            <a:r>
              <a:rPr lang="en-US" altLang="zh-CN" sz="2400" b="1" dirty="0"/>
              <a:t>Function values let us parameterize our functions over not just data, but behavior too</a:t>
            </a:r>
            <a:endParaRPr lang="en-US" altLang="zh-CN" sz="2400" b="1" dirty="0">
              <a:latin typeface="Arial" panose="020B0604020202020204" pitchFamily="34" charset="0"/>
              <a:cs typeface="Arial" panose="020B0604020202020204" pitchFamily="34" charset="0"/>
            </a:endParaRPr>
          </a:p>
          <a:p>
            <a:endParaRPr lang="en-US" altLang="zh-CN" sz="2000" dirty="0">
              <a:latin typeface="Arial" panose="020B0604020202020204" pitchFamily="34" charset="0"/>
              <a:cs typeface="Arial" panose="020B0604020202020204" pitchFamily="34" charset="0"/>
            </a:endParaRPr>
          </a:p>
          <a:p>
            <a:r>
              <a:rPr lang="en-US" altLang="zh-CN" sz="2000" dirty="0" err="1">
                <a:latin typeface="Arial" panose="020B0604020202020204" pitchFamily="34" charset="0"/>
                <a:cs typeface="Arial" panose="020B0604020202020204" pitchFamily="34" charset="0"/>
              </a:rPr>
              <a:t>func</a:t>
            </a:r>
            <a:r>
              <a:rPr lang="en-US" altLang="zh-CN" sz="2000" dirty="0">
                <a:latin typeface="Arial" panose="020B0604020202020204" pitchFamily="34" charset="0"/>
                <a:cs typeface="Arial" panose="020B0604020202020204" pitchFamily="34" charset="0"/>
              </a:rPr>
              <a:t> </a:t>
            </a:r>
            <a:r>
              <a:rPr lang="en-US" altLang="zh-CN" sz="2000" b="1" dirty="0">
                <a:solidFill>
                  <a:srgbClr val="002060"/>
                </a:solidFill>
                <a:latin typeface="Arial" panose="020B0604020202020204" pitchFamily="34" charset="0"/>
                <a:cs typeface="Arial" panose="020B0604020202020204" pitchFamily="34" charset="0"/>
              </a:rPr>
              <a:t>add1</a:t>
            </a:r>
            <a:r>
              <a:rPr lang="en-US" altLang="zh-CN" sz="2000" dirty="0">
                <a:latin typeface="Arial" panose="020B0604020202020204" pitchFamily="34" charset="0"/>
                <a:cs typeface="Arial" panose="020B0604020202020204" pitchFamily="34" charset="0"/>
              </a:rPr>
              <a:t>( r rune) rune { return r + 1 }</a:t>
            </a:r>
            <a:endParaRPr lang="de-DE" altLang="zh-CN" sz="2000" dirty="0">
              <a:latin typeface="Arial" panose="020B0604020202020204" pitchFamily="34" charset="0"/>
              <a:cs typeface="Arial" panose="020B0604020202020204" pitchFamily="34" charset="0"/>
            </a:endParaRPr>
          </a:p>
          <a:p>
            <a:r>
              <a:rPr lang="de-DE" altLang="zh-CN" sz="2000" dirty="0" err="1">
                <a:latin typeface="Arial" panose="020B0604020202020204" pitchFamily="34" charset="0"/>
                <a:cs typeface="Arial" panose="020B0604020202020204" pitchFamily="34" charset="0"/>
              </a:rPr>
              <a:t>fmt.Println</a:t>
            </a:r>
            <a:r>
              <a:rPr lang="de-DE" altLang="zh-CN" sz="2000" dirty="0">
                <a:latin typeface="Arial" panose="020B0604020202020204" pitchFamily="34" charset="0"/>
                <a:cs typeface="Arial" panose="020B0604020202020204" pitchFamily="34" charset="0"/>
              </a:rPr>
              <a:t>(</a:t>
            </a:r>
            <a:r>
              <a:rPr lang="de-DE" altLang="zh-CN" sz="2000" dirty="0" err="1">
                <a:latin typeface="Arial" panose="020B0604020202020204" pitchFamily="34" charset="0"/>
                <a:cs typeface="Arial" panose="020B0604020202020204" pitchFamily="34" charset="0"/>
              </a:rPr>
              <a:t>strings.Map</a:t>
            </a:r>
            <a:r>
              <a:rPr lang="de-DE" altLang="zh-CN" sz="2000" dirty="0">
                <a:latin typeface="Arial" panose="020B0604020202020204" pitchFamily="34" charset="0"/>
                <a:cs typeface="Arial" panose="020B0604020202020204" pitchFamily="34" charset="0"/>
              </a:rPr>
              <a:t>( </a:t>
            </a:r>
            <a:r>
              <a:rPr lang="de-DE" altLang="zh-CN" sz="2000" b="1" dirty="0">
                <a:solidFill>
                  <a:srgbClr val="002060"/>
                </a:solidFill>
                <a:latin typeface="Arial" panose="020B0604020202020204" pitchFamily="34" charset="0"/>
                <a:cs typeface="Arial" panose="020B0604020202020204" pitchFamily="34" charset="0"/>
              </a:rPr>
              <a:t>add1</a:t>
            </a:r>
            <a:r>
              <a:rPr lang="de-DE" altLang="zh-CN" sz="2000" dirty="0">
                <a:latin typeface="Arial" panose="020B0604020202020204" pitchFamily="34" charset="0"/>
                <a:cs typeface="Arial" panose="020B0604020202020204" pitchFamily="34" charset="0"/>
              </a:rPr>
              <a:t>, “HAL-9000</a:t>
            </a:r>
            <a:r>
              <a:rPr lang="en-US" altLang="zh-CN" sz="2000" dirty="0">
                <a:latin typeface="Arial" panose="020B0604020202020204" pitchFamily="34" charset="0"/>
                <a:cs typeface="Arial" panose="020B0604020202020204" pitchFamily="34" charset="0"/>
              </a:rPr>
              <a:t> ”</a:t>
            </a:r>
            <a:r>
              <a:rPr lang="de-DE" altLang="zh-CN" sz="2000" dirty="0">
                <a:latin typeface="Arial" panose="020B0604020202020204" pitchFamily="34" charset="0"/>
                <a:cs typeface="Arial" panose="020B0604020202020204" pitchFamily="34" charset="0"/>
                <a:sym typeface="Wingdings" pitchFamily="2" charset="2"/>
              </a:rPr>
              <a:t>) )  //“IBM.:111</a:t>
            </a:r>
            <a:r>
              <a:rPr lang="en-US" altLang="zh-CN" sz="2000" dirty="0">
                <a:latin typeface="Arial" panose="020B0604020202020204" pitchFamily="34" charset="0"/>
                <a:cs typeface="Arial" panose="020B0604020202020204" pitchFamily="34" charset="0"/>
              </a:rPr>
              <a:t> ”</a:t>
            </a:r>
            <a:endParaRPr lang="de-DE" altLang="zh-CN" sz="2000" dirty="0">
              <a:latin typeface="Arial" panose="020B0604020202020204" pitchFamily="34" charset="0"/>
              <a:cs typeface="Arial" panose="020B0604020202020204" pitchFamily="34" charset="0"/>
            </a:endParaRPr>
          </a:p>
          <a:p>
            <a:r>
              <a:rPr lang="de-DE" altLang="zh-CN" sz="2000" dirty="0" err="1">
                <a:latin typeface="Arial" panose="020B0604020202020204" pitchFamily="34" charset="0"/>
                <a:cs typeface="Arial" panose="020B0604020202020204" pitchFamily="34" charset="0"/>
              </a:rPr>
              <a:t>fmt.Println</a:t>
            </a:r>
            <a:r>
              <a:rPr lang="de-DE" altLang="zh-CN" sz="2000" dirty="0">
                <a:latin typeface="Arial" panose="020B0604020202020204" pitchFamily="34" charset="0"/>
                <a:cs typeface="Arial" panose="020B0604020202020204" pitchFamily="34" charset="0"/>
              </a:rPr>
              <a:t>(</a:t>
            </a:r>
            <a:r>
              <a:rPr lang="de-DE" altLang="zh-CN" sz="2000" dirty="0" err="1">
                <a:latin typeface="Arial" panose="020B0604020202020204" pitchFamily="34" charset="0"/>
                <a:cs typeface="Arial" panose="020B0604020202020204" pitchFamily="34" charset="0"/>
              </a:rPr>
              <a:t>strings.Map</a:t>
            </a:r>
            <a:r>
              <a:rPr lang="de-DE" altLang="zh-CN" sz="2000" dirty="0">
                <a:latin typeface="Arial" panose="020B0604020202020204" pitchFamily="34" charset="0"/>
                <a:cs typeface="Arial" panose="020B0604020202020204" pitchFamily="34" charset="0"/>
              </a:rPr>
              <a:t>( add1, “VMS</a:t>
            </a:r>
            <a:r>
              <a:rPr lang="en-US" altLang="zh-CN" sz="2000" dirty="0">
                <a:latin typeface="Arial" panose="020B0604020202020204" pitchFamily="34" charset="0"/>
                <a:cs typeface="Arial" panose="020B0604020202020204" pitchFamily="34" charset="0"/>
              </a:rPr>
              <a:t> ”</a:t>
            </a:r>
            <a:r>
              <a:rPr lang="de-DE" altLang="zh-CN" sz="2000" dirty="0">
                <a:latin typeface="Arial" panose="020B0604020202020204" pitchFamily="34" charset="0"/>
                <a:cs typeface="Arial" panose="020B0604020202020204" pitchFamily="34" charset="0"/>
                <a:sym typeface="Wingdings" pitchFamily="2" charset="2"/>
              </a:rPr>
              <a:t>) )           // “WNT</a:t>
            </a:r>
            <a:r>
              <a:rPr lang="en-US" altLang="zh-CN" sz="2000" dirty="0">
                <a:latin typeface="Arial" panose="020B0604020202020204" pitchFamily="34" charset="0"/>
                <a:cs typeface="Arial" panose="020B0604020202020204" pitchFamily="34" charset="0"/>
              </a:rPr>
              <a:t> ”</a:t>
            </a:r>
            <a:endParaRPr lang="de-DE" altLang="zh-CN" sz="2000" dirty="0">
              <a:latin typeface="Arial" panose="020B0604020202020204" pitchFamily="34" charset="0"/>
              <a:cs typeface="Arial" panose="020B0604020202020204" pitchFamily="34" charset="0"/>
            </a:endParaRPr>
          </a:p>
          <a:p>
            <a:r>
              <a:rPr lang="de-DE" altLang="zh-CN" sz="2000" dirty="0" err="1">
                <a:latin typeface="Arial" panose="020B0604020202020204" pitchFamily="34" charset="0"/>
                <a:cs typeface="Arial" panose="020B0604020202020204" pitchFamily="34" charset="0"/>
              </a:rPr>
              <a:t>fmt.Println</a:t>
            </a:r>
            <a:r>
              <a:rPr lang="de-DE" altLang="zh-CN" sz="2000" dirty="0">
                <a:latin typeface="Arial" panose="020B0604020202020204" pitchFamily="34" charset="0"/>
                <a:cs typeface="Arial" panose="020B0604020202020204" pitchFamily="34" charset="0"/>
              </a:rPr>
              <a:t>(</a:t>
            </a:r>
            <a:r>
              <a:rPr lang="de-DE" altLang="zh-CN" sz="2000" dirty="0" err="1">
                <a:latin typeface="Arial" panose="020B0604020202020204" pitchFamily="34" charset="0"/>
                <a:cs typeface="Arial" panose="020B0604020202020204" pitchFamily="34" charset="0"/>
              </a:rPr>
              <a:t>strings.Map</a:t>
            </a:r>
            <a:r>
              <a:rPr lang="de-DE" altLang="zh-CN" sz="2000" dirty="0">
                <a:latin typeface="Arial" panose="020B0604020202020204" pitchFamily="34" charset="0"/>
                <a:cs typeface="Arial" panose="020B0604020202020204" pitchFamily="34" charset="0"/>
              </a:rPr>
              <a:t>( add1, “</a:t>
            </a:r>
            <a:r>
              <a:rPr lang="de-DE" altLang="zh-CN" sz="2000" dirty="0" err="1">
                <a:latin typeface="Arial" panose="020B0604020202020204" pitchFamily="34" charset="0"/>
                <a:cs typeface="Arial" panose="020B0604020202020204" pitchFamily="34" charset="0"/>
              </a:rPr>
              <a:t>Admix</a:t>
            </a:r>
            <a:r>
              <a:rPr lang="en-US" altLang="zh-CN" sz="2000" dirty="0">
                <a:latin typeface="Arial" panose="020B0604020202020204" pitchFamily="34" charset="0"/>
                <a:cs typeface="Arial" panose="020B0604020202020204" pitchFamily="34" charset="0"/>
              </a:rPr>
              <a:t> ”</a:t>
            </a:r>
            <a:r>
              <a:rPr lang="de-DE" altLang="zh-CN" sz="2000" dirty="0">
                <a:latin typeface="Arial" panose="020B0604020202020204" pitchFamily="34" charset="0"/>
                <a:cs typeface="Arial" panose="020B0604020202020204" pitchFamily="34" charset="0"/>
                <a:sym typeface="Wingdings" pitchFamily="2" charset="2"/>
              </a:rPr>
              <a:t>) )        //“</a:t>
            </a:r>
            <a:r>
              <a:rPr lang="de-DE" altLang="zh-CN" sz="2000" dirty="0" err="1">
                <a:latin typeface="Arial" panose="020B0604020202020204" pitchFamily="34" charset="0"/>
                <a:cs typeface="Arial" panose="020B0604020202020204" pitchFamily="34" charset="0"/>
                <a:sym typeface="Wingdings" pitchFamily="2" charset="2"/>
              </a:rPr>
              <a:t>Benjy</a:t>
            </a:r>
            <a:r>
              <a:rPr lang="en-US" altLang="zh-CN" sz="2000" dirty="0">
                <a:latin typeface="Arial" panose="020B0604020202020204" pitchFamily="34" charset="0"/>
                <a:cs typeface="Arial" panose="020B0604020202020204" pitchFamily="34" charset="0"/>
              </a:rPr>
              <a:t> ”</a:t>
            </a:r>
            <a:endParaRPr lang="de-DE" altLang="zh-CN" sz="2000" dirty="0">
              <a:latin typeface="Arial" panose="020B0604020202020204" pitchFamily="34" charset="0"/>
              <a:cs typeface="Arial" panose="020B0604020202020204" pitchFamily="34" charset="0"/>
            </a:endParaRPr>
          </a:p>
          <a:p>
            <a:endParaRPr lang="de-DE" altLang="zh-CN" sz="2000" dirty="0">
              <a:latin typeface="Arial" panose="020B0604020202020204" pitchFamily="34" charset="0"/>
              <a:cs typeface="Arial" panose="020B0604020202020204" pitchFamily="34" charset="0"/>
            </a:endParaRPr>
          </a:p>
          <a:p>
            <a:endParaRPr lang="en-US" altLang="zh-CN" sz="2000" dirty="0">
              <a:latin typeface="Arial" panose="020B0604020202020204" pitchFamily="34" charset="0"/>
              <a:cs typeface="Arial" panose="020B0604020202020204" pitchFamily="34" charset="0"/>
            </a:endParaRPr>
          </a:p>
          <a:p>
            <a:endParaRPr lang="en-US" altLang="zh-CN" sz="2000" dirty="0">
              <a:latin typeface="Arial" panose="020B0604020202020204" pitchFamily="34" charset="0"/>
              <a:cs typeface="Arial" panose="020B0604020202020204" pitchFamily="34" charset="0"/>
            </a:endParaRPr>
          </a:p>
          <a:p>
            <a:r>
              <a:rPr lang="en-US" altLang="zh-CN" sz="2000" b="1" dirty="0" err="1">
                <a:latin typeface="Arial" panose="020B0604020202020204" pitchFamily="34" charset="0"/>
                <a:cs typeface="Arial" panose="020B0604020202020204" pitchFamily="34" charset="0"/>
              </a:rPr>
              <a:t>Strings.Map</a:t>
            </a:r>
            <a:r>
              <a:rPr lang="en-US" altLang="zh-CN" sz="2000" dirty="0">
                <a:latin typeface="Arial" panose="020B0604020202020204" pitchFamily="34" charset="0"/>
                <a:cs typeface="Arial" panose="020B0604020202020204" pitchFamily="34" charset="0"/>
              </a:rPr>
              <a:t> applies a function to each character of a string, joining the results to make another string</a:t>
            </a:r>
          </a:p>
          <a:p>
            <a:endParaRPr lang="en-US" altLang="zh-CN" sz="2000" dirty="0">
              <a:latin typeface="Arial" panose="020B0604020202020204" pitchFamily="34" charset="0"/>
              <a:cs typeface="Arial" panose="020B0604020202020204" pitchFamily="34" charset="0"/>
            </a:endParaRPr>
          </a:p>
          <a:p>
            <a:r>
              <a:rPr lang="en-US" altLang="zh-CN" sz="2000" dirty="0" err="1">
                <a:latin typeface="Arial" panose="020B0604020202020204" pitchFamily="34" charset="0"/>
                <a:cs typeface="Arial" panose="020B0604020202020204" pitchFamily="34" charset="0"/>
              </a:rPr>
              <a:t>func</a:t>
            </a:r>
            <a:r>
              <a:rPr lang="en-US" altLang="zh-CN" sz="2000" dirty="0">
                <a:latin typeface="Arial" panose="020B0604020202020204" pitchFamily="34" charset="0"/>
                <a:cs typeface="Arial" panose="020B0604020202020204" pitchFamily="34" charset="0"/>
              </a:rPr>
              <a:t> Map(mapping </a:t>
            </a:r>
            <a:r>
              <a:rPr lang="en-US" altLang="zh-CN" sz="2000" dirty="0" err="1">
                <a:latin typeface="Arial" panose="020B0604020202020204" pitchFamily="34" charset="0"/>
                <a:cs typeface="Arial" panose="020B0604020202020204" pitchFamily="34" charset="0"/>
              </a:rPr>
              <a:t>func</a:t>
            </a:r>
            <a:r>
              <a:rPr lang="en-US" altLang="zh-CN"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hlinkClick r:id="rId3"/>
              </a:rPr>
              <a:t>rune</a:t>
            </a:r>
            <a:r>
              <a:rPr lang="en-US" altLang="zh-CN"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hlinkClick r:id="rId3"/>
              </a:rPr>
              <a:t>rune</a:t>
            </a:r>
            <a:r>
              <a:rPr lang="en-US" altLang="zh-CN" sz="2000" dirty="0">
                <a:latin typeface="Arial" panose="020B0604020202020204" pitchFamily="34" charset="0"/>
                <a:cs typeface="Arial" panose="020B0604020202020204" pitchFamily="34" charset="0"/>
              </a:rPr>
              <a:t>, s </a:t>
            </a:r>
            <a:r>
              <a:rPr lang="en-US" altLang="zh-CN" sz="2000" dirty="0">
                <a:latin typeface="Arial" panose="020B0604020202020204" pitchFamily="34" charset="0"/>
                <a:cs typeface="Arial" panose="020B0604020202020204" pitchFamily="34" charset="0"/>
                <a:hlinkClick r:id="rId4"/>
              </a:rPr>
              <a:t>string</a:t>
            </a:r>
            <a:r>
              <a:rPr lang="en-US" altLang="zh-CN"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hlinkClick r:id="rId4"/>
              </a:rPr>
              <a:t>string</a:t>
            </a:r>
            <a:endParaRPr lang="en-US" altLang="zh-CN" sz="2000" dirty="0">
              <a:latin typeface="Arial" panose="020B0604020202020204" pitchFamily="34" charset="0"/>
              <a:cs typeface="Arial" panose="020B0604020202020204" pitchFamily="34" charset="0"/>
            </a:endParaRPr>
          </a:p>
          <a:p>
            <a:r>
              <a:rPr lang="en-US" altLang="zh-CN" sz="2000" dirty="0" err="1">
                <a:latin typeface="Arial" panose="020B0604020202020204" pitchFamily="34" charset="0"/>
                <a:cs typeface="Arial" panose="020B0604020202020204" pitchFamily="34" charset="0"/>
              </a:rPr>
              <a:t>Strings.Map</a:t>
            </a:r>
            <a:r>
              <a:rPr lang="en-US" altLang="zh-CN" sz="2000" dirty="0">
                <a:latin typeface="Arial" panose="020B0604020202020204" pitchFamily="34" charset="0"/>
                <a:cs typeface="Arial" panose="020B0604020202020204" pitchFamily="34" charset="0"/>
              </a:rPr>
              <a:t> returns a copy of the string s with all its characters modified according to the mapping function.</a:t>
            </a: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srgbClr val="002060"/>
                </a:solidFill>
              </a:rPr>
              <a:t>Example 1</a:t>
            </a:r>
            <a:r>
              <a:rPr lang="en-US" altLang="zh-CN" sz="2800" dirty="0"/>
              <a:t> “Function Values”	</a:t>
            </a:r>
            <a:r>
              <a:rPr lang="zh-CN" altLang="en-US" sz="2800" dirty="0"/>
              <a:t>（</a:t>
            </a:r>
            <a:r>
              <a:rPr lang="en-US" altLang="zh-CN" sz="2800" dirty="0"/>
              <a:t>5.5</a:t>
            </a:r>
            <a:r>
              <a:rPr lang="zh-CN" altLang="en-US" sz="2800" dirty="0"/>
              <a:t>）</a:t>
            </a:r>
            <a:endParaRPr lang="en-US" altLang="zh-CN" sz="2800" dirty="0"/>
          </a:p>
        </p:txBody>
      </p:sp>
    </p:spTree>
    <p:extLst>
      <p:ext uri="{BB962C8B-B14F-4D97-AF65-F5344CB8AC3E}">
        <p14:creationId xmlns:p14="http://schemas.microsoft.com/office/powerpoint/2010/main" val="304669949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275381"/>
            <a:ext cx="11039476" cy="5582619"/>
          </a:xfrm>
          <a:prstGeom prst="rect">
            <a:avLst/>
          </a:prstGeom>
          <a:noFill/>
        </p:spPr>
        <p:txBody>
          <a:bodyPr wrap="square" rtlCol="0">
            <a:spAutoFit/>
          </a:bodyPr>
          <a:lstStyle/>
          <a:p>
            <a:r>
              <a:rPr lang="en-US" altLang="zh-CN" sz="2000" dirty="0"/>
              <a:t>// </a:t>
            </a:r>
            <a:r>
              <a:rPr lang="en-US" altLang="zh-CN" sz="2000" dirty="0" err="1"/>
              <a:t>forEachNode</a:t>
            </a:r>
            <a:r>
              <a:rPr lang="en-US" altLang="zh-CN" sz="2000" dirty="0"/>
              <a:t> calls the functions pre(x) and post(x) for each node</a:t>
            </a:r>
          </a:p>
          <a:p>
            <a:r>
              <a:rPr lang="en-US" altLang="zh-CN" sz="2000" dirty="0"/>
              <a:t>// x in the tree rooted at n. Both functions are optional.</a:t>
            </a:r>
          </a:p>
          <a:p>
            <a:r>
              <a:rPr lang="en-US" altLang="zh-CN" sz="2000" dirty="0"/>
              <a:t>// pre is called before the children are visited (preorder) and</a:t>
            </a:r>
          </a:p>
          <a:p>
            <a:r>
              <a:rPr lang="en-US" altLang="zh-CN" sz="2000" dirty="0"/>
              <a:t>// post is called after (</a:t>
            </a:r>
            <a:r>
              <a:rPr lang="en-US" altLang="zh-CN" sz="2000" dirty="0" err="1"/>
              <a:t>postorder</a:t>
            </a:r>
            <a:r>
              <a:rPr lang="en-US" altLang="zh-CN" sz="2000" dirty="0"/>
              <a:t>).</a:t>
            </a:r>
          </a:p>
          <a:p>
            <a:r>
              <a:rPr lang="en-US" altLang="zh-CN" sz="2000" dirty="0" err="1"/>
              <a:t>func</a:t>
            </a:r>
            <a:r>
              <a:rPr lang="en-US" altLang="zh-CN" sz="2000" dirty="0"/>
              <a:t> </a:t>
            </a:r>
            <a:r>
              <a:rPr lang="en-US" altLang="zh-CN" sz="2000" b="1" dirty="0" err="1">
                <a:solidFill>
                  <a:srgbClr val="FF0000"/>
                </a:solidFill>
              </a:rPr>
              <a:t>forEachNode</a:t>
            </a:r>
            <a:r>
              <a:rPr lang="en-US" altLang="zh-CN" sz="2000" dirty="0"/>
              <a:t>(n *</a:t>
            </a:r>
            <a:r>
              <a:rPr lang="en-US" altLang="zh-CN" sz="2000" dirty="0" err="1"/>
              <a:t>html.Node</a:t>
            </a:r>
            <a:r>
              <a:rPr lang="en-US" altLang="zh-CN" sz="2000" dirty="0"/>
              <a:t>, </a:t>
            </a:r>
            <a:r>
              <a:rPr lang="en-US" altLang="zh-CN" sz="2000" b="1" dirty="0">
                <a:solidFill>
                  <a:srgbClr val="FF0000"/>
                </a:solidFill>
              </a:rPr>
              <a:t>pre</a:t>
            </a:r>
            <a:r>
              <a:rPr lang="en-US" altLang="zh-CN" sz="2000" dirty="0"/>
              <a:t>, </a:t>
            </a:r>
            <a:r>
              <a:rPr lang="en-US" altLang="zh-CN" sz="2000" b="1" dirty="0">
                <a:solidFill>
                  <a:srgbClr val="FF0000"/>
                </a:solidFill>
              </a:rPr>
              <a:t>post</a:t>
            </a:r>
            <a:r>
              <a:rPr lang="en-US" altLang="zh-CN" sz="2000" dirty="0"/>
              <a:t> </a:t>
            </a:r>
            <a:r>
              <a:rPr lang="en-US" altLang="zh-CN" sz="2000" dirty="0" err="1"/>
              <a:t>func</a:t>
            </a:r>
            <a:r>
              <a:rPr lang="en-US" altLang="zh-CN" sz="2000" dirty="0"/>
              <a:t>(n *</a:t>
            </a:r>
            <a:r>
              <a:rPr lang="en-US" altLang="zh-CN" sz="2000" dirty="0" err="1"/>
              <a:t>html.Node</a:t>
            </a:r>
            <a:r>
              <a:rPr lang="en-US" altLang="zh-CN" sz="2000" dirty="0"/>
              <a:t>)) {</a:t>
            </a:r>
          </a:p>
          <a:p>
            <a:r>
              <a:rPr lang="en-US" altLang="zh-CN" sz="2000" dirty="0"/>
              <a:t>        if pre != nil {</a:t>
            </a:r>
          </a:p>
          <a:p>
            <a:r>
              <a:rPr lang="ro-RO" altLang="zh-CN" sz="2000" dirty="0"/>
              <a:t>                </a:t>
            </a:r>
            <a:r>
              <a:rPr lang="ro-RO" altLang="zh-CN" sz="2000" b="1" dirty="0">
                <a:solidFill>
                  <a:srgbClr val="FF0000"/>
                </a:solidFill>
              </a:rPr>
              <a:t>pre</a:t>
            </a:r>
            <a:r>
              <a:rPr lang="ro-RO" altLang="zh-CN" sz="2000" dirty="0"/>
              <a:t>(n)</a:t>
            </a:r>
          </a:p>
          <a:p>
            <a:r>
              <a:rPr lang="de-DE" altLang="zh-CN" sz="2000" dirty="0"/>
              <a:t>        }</a:t>
            </a:r>
          </a:p>
          <a:p>
            <a:r>
              <a:rPr lang="de-DE" altLang="zh-CN" sz="2000" dirty="0"/>
              <a:t>        </a:t>
            </a:r>
            <a:r>
              <a:rPr lang="de-DE" altLang="zh-CN" sz="2000" dirty="0" err="1"/>
              <a:t>for</a:t>
            </a:r>
            <a:r>
              <a:rPr lang="de-DE" altLang="zh-CN" sz="2000" dirty="0"/>
              <a:t> c := </a:t>
            </a:r>
            <a:r>
              <a:rPr lang="de-DE" altLang="zh-CN" sz="2000" dirty="0" err="1"/>
              <a:t>n.FirstChild</a:t>
            </a:r>
            <a:r>
              <a:rPr lang="de-DE" altLang="zh-CN" sz="2000" dirty="0"/>
              <a:t>; c != </a:t>
            </a:r>
            <a:r>
              <a:rPr lang="de-DE" altLang="zh-CN" sz="2000" dirty="0" err="1"/>
              <a:t>nil</a:t>
            </a:r>
            <a:r>
              <a:rPr lang="de-DE" altLang="zh-CN" sz="2000" dirty="0"/>
              <a:t>; c = </a:t>
            </a:r>
            <a:r>
              <a:rPr lang="de-DE" altLang="zh-CN" sz="2000" dirty="0" err="1"/>
              <a:t>c.NextSibling</a:t>
            </a:r>
            <a:r>
              <a:rPr lang="de-DE" altLang="zh-CN" sz="2000" dirty="0"/>
              <a:t> {</a:t>
            </a:r>
          </a:p>
          <a:p>
            <a:r>
              <a:rPr lang="ro-RO" altLang="zh-CN" sz="2000" dirty="0"/>
              <a:t>                </a:t>
            </a:r>
            <a:r>
              <a:rPr lang="ro-RO" altLang="zh-CN" sz="2000" b="1" dirty="0" err="1">
                <a:solidFill>
                  <a:srgbClr val="FF0000"/>
                </a:solidFill>
              </a:rPr>
              <a:t>forEachNode</a:t>
            </a:r>
            <a:r>
              <a:rPr lang="ro-RO" altLang="zh-CN" sz="2000" dirty="0"/>
              <a:t>(c, pre, post)</a:t>
            </a:r>
          </a:p>
          <a:p>
            <a:r>
              <a:rPr lang="de-DE" altLang="zh-CN" sz="2000" dirty="0"/>
              <a:t>        }</a:t>
            </a:r>
          </a:p>
          <a:p>
            <a:r>
              <a:rPr lang="en-US" altLang="zh-CN" sz="2000" dirty="0"/>
              <a:t>        if post != nil {</a:t>
            </a:r>
          </a:p>
          <a:p>
            <a:r>
              <a:rPr lang="ro-RO" altLang="zh-CN" sz="2000" dirty="0"/>
              <a:t>                </a:t>
            </a:r>
            <a:r>
              <a:rPr lang="ro-RO" altLang="zh-CN" sz="2000" b="1" dirty="0">
                <a:solidFill>
                  <a:srgbClr val="FF0000"/>
                </a:solidFill>
              </a:rPr>
              <a:t>post</a:t>
            </a:r>
            <a:r>
              <a:rPr lang="ro-RO" altLang="zh-CN" sz="2000" dirty="0"/>
              <a:t>(n)</a:t>
            </a:r>
          </a:p>
          <a:p>
            <a:r>
              <a:rPr lang="de-DE" altLang="zh-CN" sz="2000" dirty="0"/>
              <a:t>        }</a:t>
            </a:r>
          </a:p>
          <a:p>
            <a:r>
              <a:rPr lang="de-DE" altLang="zh-CN" sz="2000" dirty="0"/>
              <a:t>}</a:t>
            </a:r>
          </a:p>
          <a:p>
            <a:pPr marL="57150" indent="-285750">
              <a:lnSpc>
                <a:spcPct val="150000"/>
              </a:lnSpc>
              <a:buClr>
                <a:srgbClr val="8B0012"/>
              </a:buClr>
              <a:buFont typeface="Wingdings" pitchFamily="2" charset="2"/>
              <a:buChar char="§"/>
            </a:pPr>
            <a:r>
              <a:rPr lang="en-US" altLang="zh-CN" sz="2000" dirty="0">
                <a:latin typeface="Arial" panose="020B0604020202020204" pitchFamily="34" charset="0"/>
              </a:rPr>
              <a:t>Using a function value, we can </a:t>
            </a:r>
            <a:r>
              <a:rPr lang="en-US" altLang="zh-CN" sz="2000" dirty="0">
                <a:solidFill>
                  <a:srgbClr val="FF0000"/>
                </a:solidFill>
                <a:latin typeface="Arial" panose="020B0604020202020204" pitchFamily="34" charset="0"/>
              </a:rPr>
              <a:t>separate the logic </a:t>
            </a:r>
            <a:r>
              <a:rPr lang="en-US" altLang="zh-CN" sz="2000" dirty="0">
                <a:latin typeface="Arial" panose="020B0604020202020204" pitchFamily="34" charset="0"/>
              </a:rPr>
              <a:t>for tree traversal from the logic for the action to be applied to each node, letting us reuse the traversal with different actions</a:t>
            </a:r>
            <a:endParaRPr lang="zh-CN" altLang="en-US" sz="20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srgbClr val="002060"/>
                </a:solidFill>
              </a:rPr>
              <a:t>Example 2</a:t>
            </a:r>
            <a:r>
              <a:rPr lang="en-US" altLang="zh-CN" sz="2800" dirty="0"/>
              <a:t> “Function Values”			</a:t>
            </a:r>
            <a:r>
              <a:rPr lang="en-US" altLang="zh-CN" sz="2800" u="sng" dirty="0" err="1"/>
              <a:t>gopl.io</a:t>
            </a:r>
            <a:r>
              <a:rPr lang="en-US" altLang="zh-CN" sz="2800" u="sng" dirty="0"/>
              <a:t>/ch5/outline2</a:t>
            </a:r>
            <a:endParaRPr lang="en-US" altLang="zh-CN" sz="2800" dirty="0"/>
          </a:p>
        </p:txBody>
      </p:sp>
    </p:spTree>
    <p:extLst>
      <p:ext uri="{BB962C8B-B14F-4D97-AF65-F5344CB8AC3E}">
        <p14:creationId xmlns:p14="http://schemas.microsoft.com/office/powerpoint/2010/main" val="50908230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5205720"/>
          </a:xfrm>
          <a:prstGeom prst="rect">
            <a:avLst/>
          </a:prstGeom>
          <a:noFill/>
        </p:spPr>
        <p:txBody>
          <a:bodyPr wrap="square" rtlCol="0">
            <a:spAutoFit/>
          </a:bodyPr>
          <a:lstStyle/>
          <a:p>
            <a:r>
              <a:rPr lang="en-US" altLang="zh-CN" sz="2000" dirty="0"/>
              <a:t>var depth int				//global</a:t>
            </a:r>
          </a:p>
          <a:p>
            <a:r>
              <a:rPr lang="en-US" altLang="zh-CN" sz="2000" dirty="0" err="1"/>
              <a:t>func</a:t>
            </a:r>
            <a:r>
              <a:rPr lang="en-US" altLang="zh-CN" sz="2000" dirty="0"/>
              <a:t> </a:t>
            </a:r>
            <a:r>
              <a:rPr lang="en-US" altLang="zh-CN" sz="2000" b="1" dirty="0" err="1">
                <a:solidFill>
                  <a:srgbClr val="FF0000"/>
                </a:solidFill>
              </a:rPr>
              <a:t>startElement</a:t>
            </a:r>
            <a:r>
              <a:rPr lang="en-US" altLang="zh-CN" sz="2000" dirty="0"/>
              <a:t>(n *</a:t>
            </a:r>
            <a:r>
              <a:rPr lang="en-US" altLang="zh-CN" sz="2000" dirty="0" err="1"/>
              <a:t>html.Node</a:t>
            </a:r>
            <a:r>
              <a:rPr lang="en-US" altLang="zh-CN" sz="2000" dirty="0"/>
              <a:t>) {</a:t>
            </a:r>
          </a:p>
          <a:p>
            <a:r>
              <a:rPr lang="en-US" altLang="zh-CN" sz="2000" dirty="0"/>
              <a:t>        if </a:t>
            </a:r>
            <a:r>
              <a:rPr lang="en-US" altLang="zh-CN" sz="2000" dirty="0" err="1"/>
              <a:t>n.type</a:t>
            </a:r>
            <a:r>
              <a:rPr lang="en-US" altLang="zh-CN" sz="2000" dirty="0"/>
              <a:t> == </a:t>
            </a:r>
            <a:r>
              <a:rPr lang="en-US" altLang="zh-CN" sz="2000" dirty="0" err="1"/>
              <a:t>html.ElementNode</a:t>
            </a:r>
            <a:r>
              <a:rPr lang="en-US" altLang="zh-CN" sz="2000" dirty="0"/>
              <a:t> {</a:t>
            </a:r>
          </a:p>
          <a:p>
            <a:r>
              <a:rPr lang="ro-RO" altLang="zh-CN" sz="2000" dirty="0"/>
              <a:t>                </a:t>
            </a:r>
            <a:r>
              <a:rPr lang="en-US" altLang="zh-CN" sz="2000" dirty="0" err="1"/>
              <a:t>fmt.Printf</a:t>
            </a:r>
            <a:r>
              <a:rPr lang="en-US" altLang="zh-CN" sz="2000" dirty="0"/>
              <a:t>(“%*s&lt;%s&gt;\n”, depth*2, “ ”, </a:t>
            </a:r>
            <a:r>
              <a:rPr lang="en-US" altLang="zh-CN" sz="2000" dirty="0" err="1"/>
              <a:t>n.Data</a:t>
            </a:r>
            <a:r>
              <a:rPr lang="ro-RO" altLang="zh-CN" sz="2000" dirty="0"/>
              <a:t>)</a:t>
            </a:r>
            <a:endParaRPr lang="en-US" altLang="zh-CN" sz="2000" dirty="0"/>
          </a:p>
          <a:p>
            <a:r>
              <a:rPr lang="en-US" altLang="zh-CN" sz="2000" dirty="0"/>
              <a:t>                depth++</a:t>
            </a:r>
            <a:endParaRPr lang="ro-RO" altLang="zh-CN" sz="2000" dirty="0"/>
          </a:p>
          <a:p>
            <a:r>
              <a:rPr lang="de-DE" altLang="zh-CN" sz="2000" dirty="0"/>
              <a:t>        }</a:t>
            </a:r>
          </a:p>
          <a:p>
            <a:r>
              <a:rPr lang="de-DE" altLang="zh-CN" sz="2000" dirty="0"/>
              <a:t>}</a:t>
            </a:r>
          </a:p>
          <a:p>
            <a:r>
              <a:rPr lang="en-US" altLang="zh-CN" sz="2000" dirty="0" err="1"/>
              <a:t>func</a:t>
            </a:r>
            <a:r>
              <a:rPr lang="en-US" altLang="zh-CN" sz="2000" dirty="0"/>
              <a:t> </a:t>
            </a:r>
            <a:r>
              <a:rPr lang="en-US" altLang="zh-CN" sz="2000" b="1" dirty="0" err="1">
                <a:solidFill>
                  <a:srgbClr val="FF0000"/>
                </a:solidFill>
              </a:rPr>
              <a:t>endElement</a:t>
            </a:r>
            <a:r>
              <a:rPr lang="en-US" altLang="zh-CN" sz="2000" dirty="0"/>
              <a:t>(n *</a:t>
            </a:r>
            <a:r>
              <a:rPr lang="en-US" altLang="zh-CN" sz="2000" dirty="0" err="1"/>
              <a:t>html.Node</a:t>
            </a:r>
            <a:r>
              <a:rPr lang="en-US" altLang="zh-CN" sz="2000" dirty="0"/>
              <a:t>) {</a:t>
            </a:r>
          </a:p>
          <a:p>
            <a:r>
              <a:rPr lang="en-US" altLang="zh-CN" sz="2000" dirty="0"/>
              <a:t>        if </a:t>
            </a:r>
            <a:r>
              <a:rPr lang="en-US" altLang="zh-CN" sz="2000" dirty="0" err="1"/>
              <a:t>n.type</a:t>
            </a:r>
            <a:r>
              <a:rPr lang="en-US" altLang="zh-CN" sz="2000" dirty="0"/>
              <a:t> == </a:t>
            </a:r>
            <a:r>
              <a:rPr lang="en-US" altLang="zh-CN" sz="2000" dirty="0" err="1"/>
              <a:t>html.ElementNode</a:t>
            </a:r>
            <a:r>
              <a:rPr lang="en-US" altLang="zh-CN" sz="2000" dirty="0"/>
              <a:t> {</a:t>
            </a:r>
          </a:p>
          <a:p>
            <a:r>
              <a:rPr lang="ro-RO" altLang="zh-CN" sz="2000" dirty="0"/>
              <a:t>                </a:t>
            </a:r>
            <a:r>
              <a:rPr lang="en-US" altLang="zh-CN" sz="2000" dirty="0"/>
              <a:t> depth--</a:t>
            </a:r>
          </a:p>
          <a:p>
            <a:r>
              <a:rPr lang="en-US" altLang="zh-CN" sz="2000" dirty="0"/>
              <a:t>                 </a:t>
            </a:r>
            <a:r>
              <a:rPr lang="en-US" altLang="zh-CN" sz="2000" dirty="0" err="1"/>
              <a:t>fmt.Printf</a:t>
            </a:r>
            <a:r>
              <a:rPr lang="en-US" altLang="zh-CN" sz="2000" dirty="0"/>
              <a:t>(“%*s&lt;%s&gt;\n”, depth*2, “ ”, </a:t>
            </a:r>
            <a:r>
              <a:rPr lang="en-US" altLang="zh-CN" sz="2000" dirty="0" err="1"/>
              <a:t>n.Data</a:t>
            </a:r>
            <a:r>
              <a:rPr lang="ro-RO" altLang="zh-CN" sz="2000" dirty="0"/>
              <a:t>)</a:t>
            </a:r>
            <a:endParaRPr lang="en-US" altLang="zh-CN" sz="2000" dirty="0"/>
          </a:p>
          <a:p>
            <a:r>
              <a:rPr lang="de-DE" altLang="zh-CN" sz="2000" dirty="0"/>
              <a:t>         }</a:t>
            </a:r>
          </a:p>
          <a:p>
            <a:r>
              <a:rPr lang="de-DE" altLang="zh-CN" sz="2000" dirty="0"/>
              <a:t>}</a:t>
            </a:r>
          </a:p>
          <a:p>
            <a:endParaRPr lang="de-DE" altLang="zh-CN" sz="2000" dirty="0"/>
          </a:p>
          <a:p>
            <a:pPr>
              <a:buFont typeface="Arial" panose="020B0604020202020204" pitchFamily="34" charset="0"/>
              <a:buNone/>
            </a:pPr>
            <a:r>
              <a:rPr lang="de-DE" altLang="zh-CN" sz="2000" b="1" dirty="0" err="1">
                <a:solidFill>
                  <a:srgbClr val="FF0000"/>
                </a:solidFill>
              </a:rPr>
              <a:t>forEachNode</a:t>
            </a:r>
            <a:r>
              <a:rPr lang="de-DE" altLang="zh-CN" sz="2000" dirty="0"/>
              <a:t>(</a:t>
            </a:r>
            <a:r>
              <a:rPr lang="de-DE" altLang="zh-CN" sz="2000" dirty="0" err="1"/>
              <a:t>doc</a:t>
            </a:r>
            <a:r>
              <a:rPr lang="de-DE" altLang="zh-CN" sz="2000" dirty="0"/>
              <a:t>, </a:t>
            </a:r>
            <a:r>
              <a:rPr lang="de-DE" altLang="zh-CN" sz="2000" b="1" dirty="0" err="1">
                <a:solidFill>
                  <a:srgbClr val="FF0000"/>
                </a:solidFill>
              </a:rPr>
              <a:t>startElement</a:t>
            </a:r>
            <a:r>
              <a:rPr lang="de-DE" altLang="zh-CN" sz="2000" dirty="0"/>
              <a:t>, </a:t>
            </a:r>
            <a:r>
              <a:rPr lang="de-DE" altLang="zh-CN" sz="2000" b="1" dirty="0" err="1">
                <a:solidFill>
                  <a:srgbClr val="FF0000"/>
                </a:solidFill>
              </a:rPr>
              <a:t>endElement</a:t>
            </a:r>
            <a:r>
              <a:rPr lang="de-DE" altLang="zh-CN" sz="2000" dirty="0"/>
              <a:t>)</a:t>
            </a: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srgbClr val="002060"/>
                </a:solidFill>
              </a:rPr>
              <a:t>Example 2</a:t>
            </a:r>
            <a:r>
              <a:rPr lang="en-US" altLang="zh-CN" sz="2800" dirty="0"/>
              <a:t> </a:t>
            </a:r>
            <a:r>
              <a:rPr lang="zh-CN" altLang="en-US" sz="2800" dirty="0"/>
              <a:t>（</a:t>
            </a:r>
            <a:r>
              <a:rPr lang="en-US" altLang="zh-CN" sz="2800" dirty="0"/>
              <a:t>outline2 continued</a:t>
            </a:r>
            <a:r>
              <a:rPr lang="zh-CN" altLang="en-US" sz="2800" dirty="0"/>
              <a:t>）</a:t>
            </a:r>
            <a:r>
              <a:rPr lang="en-US" altLang="zh-CN" sz="2800" dirty="0"/>
              <a:t>			</a:t>
            </a:r>
          </a:p>
        </p:txBody>
      </p:sp>
    </p:spTree>
    <p:extLst>
      <p:ext uri="{BB962C8B-B14F-4D97-AF65-F5344CB8AC3E}">
        <p14:creationId xmlns:p14="http://schemas.microsoft.com/office/powerpoint/2010/main" val="290869849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314776"/>
            <a:ext cx="11039476" cy="5262979"/>
          </a:xfrm>
          <a:prstGeom prst="rect">
            <a:avLst/>
          </a:prstGeom>
          <a:noFill/>
        </p:spPr>
        <p:txBody>
          <a:bodyPr wrap="square" rtlCol="0">
            <a:spAutoFit/>
          </a:bodyPr>
          <a:lstStyle/>
          <a:p>
            <a:r>
              <a:rPr lang="en-US" altLang="zh-CN" dirty="0"/>
              <a:t>// squares returns a function that returns the next square number each time it is called.      </a:t>
            </a:r>
          </a:p>
          <a:p>
            <a:r>
              <a:rPr lang="en-US" altLang="zh-CN" sz="2000" dirty="0" err="1"/>
              <a:t>func</a:t>
            </a:r>
            <a:r>
              <a:rPr lang="en-US" altLang="zh-CN" sz="2000" dirty="0"/>
              <a:t> squares() </a:t>
            </a:r>
            <a:r>
              <a:rPr lang="en-US" altLang="zh-CN" sz="2000" b="1" dirty="0" err="1">
                <a:solidFill>
                  <a:srgbClr val="FF0000"/>
                </a:solidFill>
              </a:rPr>
              <a:t>func</a:t>
            </a:r>
            <a:r>
              <a:rPr lang="en-US" altLang="zh-CN" sz="2000" b="1" dirty="0">
                <a:solidFill>
                  <a:srgbClr val="FF0000"/>
                </a:solidFill>
              </a:rPr>
              <a:t>() int</a:t>
            </a:r>
            <a:endParaRPr lang="ro-RO" altLang="zh-CN" sz="2000" b="1" dirty="0">
              <a:solidFill>
                <a:srgbClr val="FF0000"/>
              </a:solidFill>
            </a:endParaRPr>
          </a:p>
          <a:p>
            <a:r>
              <a:rPr lang="de-DE" altLang="zh-CN" sz="2000" dirty="0"/>
              <a:t>        </a:t>
            </a:r>
            <a:r>
              <a:rPr lang="de-DE" altLang="zh-CN" sz="2000" dirty="0" err="1"/>
              <a:t>var</a:t>
            </a:r>
            <a:r>
              <a:rPr lang="de-DE" altLang="zh-CN" sz="2000" dirty="0"/>
              <a:t> x </a:t>
            </a:r>
            <a:r>
              <a:rPr lang="de-DE" altLang="zh-CN" sz="2000" dirty="0" err="1"/>
              <a:t>int</a:t>
            </a:r>
            <a:endParaRPr lang="de-DE" altLang="zh-CN" sz="2000" dirty="0"/>
          </a:p>
          <a:p>
            <a:r>
              <a:rPr lang="de-DE" altLang="zh-CN" sz="2000" dirty="0"/>
              <a:t>        </a:t>
            </a:r>
            <a:r>
              <a:rPr lang="de-DE" altLang="zh-CN" sz="2000" dirty="0" err="1"/>
              <a:t>return</a:t>
            </a:r>
            <a:r>
              <a:rPr lang="de-DE" altLang="zh-CN" sz="2000" dirty="0"/>
              <a:t> </a:t>
            </a:r>
            <a:r>
              <a:rPr lang="de-DE" altLang="zh-CN" sz="2000" dirty="0" err="1"/>
              <a:t>func</a:t>
            </a:r>
            <a:r>
              <a:rPr lang="de-DE" altLang="zh-CN" sz="2000" dirty="0"/>
              <a:t>() </a:t>
            </a:r>
            <a:r>
              <a:rPr lang="de-DE" altLang="zh-CN" sz="2000" dirty="0" err="1"/>
              <a:t>int</a:t>
            </a:r>
            <a:r>
              <a:rPr lang="de-DE" altLang="zh-CN" sz="2000" dirty="0"/>
              <a:t> {</a:t>
            </a:r>
          </a:p>
          <a:p>
            <a:r>
              <a:rPr lang="ro-RO" altLang="zh-CN" sz="2000" dirty="0"/>
              <a:t>        </a:t>
            </a:r>
            <a:r>
              <a:rPr lang="en-US" altLang="zh-CN" sz="2000" dirty="0"/>
              <a:t>        x++</a:t>
            </a:r>
            <a:endParaRPr lang="ro-RO" altLang="zh-CN" sz="2000" dirty="0"/>
          </a:p>
          <a:p>
            <a:r>
              <a:rPr lang="ro-RO" altLang="zh-CN" sz="2000" dirty="0"/>
              <a:t>        </a:t>
            </a:r>
            <a:r>
              <a:rPr lang="en-US" altLang="zh-CN" sz="2000" dirty="0"/>
              <a:t>        return x*x</a:t>
            </a:r>
            <a:endParaRPr lang="ro-RO" altLang="zh-CN" sz="2000" dirty="0"/>
          </a:p>
          <a:p>
            <a:r>
              <a:rPr lang="en-US" altLang="zh-CN" sz="2000" dirty="0"/>
              <a:t>        </a:t>
            </a:r>
            <a:r>
              <a:rPr lang="ro-RO" altLang="zh-CN" sz="2000" dirty="0"/>
              <a:t>}</a:t>
            </a:r>
          </a:p>
          <a:p>
            <a:r>
              <a:rPr lang="en-US" altLang="zh-CN" sz="2000" dirty="0"/>
              <a:t> </a:t>
            </a:r>
            <a:r>
              <a:rPr lang="ro-RO" altLang="zh-CN" sz="2000" dirty="0"/>
              <a:t>}</a:t>
            </a:r>
          </a:p>
          <a:p>
            <a:r>
              <a:rPr lang="en-US" altLang="zh-CN" sz="2000" dirty="0" err="1"/>
              <a:t>func</a:t>
            </a:r>
            <a:r>
              <a:rPr lang="en-US" altLang="zh-CN" sz="2000" dirty="0"/>
              <a:t> main() {</a:t>
            </a:r>
          </a:p>
          <a:p>
            <a:r>
              <a:rPr lang="en-US" altLang="zh-CN" sz="2000" dirty="0"/>
              <a:t>       f := squares()</a:t>
            </a:r>
          </a:p>
          <a:p>
            <a:r>
              <a:rPr lang="en-US" altLang="zh-CN" sz="2000" dirty="0"/>
              <a:t>       </a:t>
            </a:r>
            <a:r>
              <a:rPr lang="en-US" altLang="zh-CN" sz="2000" dirty="0" err="1"/>
              <a:t>fmt.Println</a:t>
            </a:r>
            <a:r>
              <a:rPr lang="en-US" altLang="zh-CN" sz="2000" dirty="0"/>
              <a:t>(f())</a:t>
            </a:r>
          </a:p>
          <a:p>
            <a:r>
              <a:rPr lang="en-US" altLang="zh-CN" sz="2000" dirty="0"/>
              <a:t>       </a:t>
            </a:r>
            <a:r>
              <a:rPr lang="en-US" altLang="zh-CN" sz="2000" dirty="0" err="1"/>
              <a:t>fmt.Println</a:t>
            </a:r>
            <a:r>
              <a:rPr lang="en-US" altLang="zh-CN" sz="2000" dirty="0"/>
              <a:t>(f())     </a:t>
            </a:r>
          </a:p>
          <a:p>
            <a:r>
              <a:rPr lang="en-US" altLang="zh-CN" sz="2000" dirty="0"/>
              <a:t>       </a:t>
            </a:r>
            <a:r>
              <a:rPr lang="en-US" altLang="zh-CN" sz="2000" dirty="0" err="1"/>
              <a:t>fmt.Println</a:t>
            </a:r>
            <a:r>
              <a:rPr lang="en-US" altLang="zh-CN" sz="2000" dirty="0"/>
              <a:t>(f())    </a:t>
            </a:r>
          </a:p>
          <a:p>
            <a:r>
              <a:rPr lang="en-US" altLang="zh-CN" sz="2000" dirty="0"/>
              <a:t>       </a:t>
            </a:r>
            <a:r>
              <a:rPr lang="en-US" altLang="zh-CN" sz="2000" dirty="0" err="1"/>
              <a:t>fmt.Println</a:t>
            </a:r>
            <a:r>
              <a:rPr lang="en-US" altLang="zh-CN" sz="2000" dirty="0"/>
              <a:t>(f())    </a:t>
            </a:r>
          </a:p>
          <a:p>
            <a:r>
              <a:rPr lang="en-US" altLang="zh-CN" sz="2000" dirty="0"/>
              <a:t>}</a:t>
            </a:r>
          </a:p>
          <a:p>
            <a:pPr>
              <a:buFont typeface="Arial" panose="020B0604020202020204" pitchFamily="34" charset="0"/>
              <a:buNone/>
            </a:pPr>
            <a:r>
              <a:rPr lang="en-US" altLang="zh-CN" sz="2000" dirty="0"/>
              <a:t>//</a:t>
            </a:r>
            <a:r>
              <a:rPr lang="en-US" altLang="zh-CN" sz="2000" dirty="0">
                <a:solidFill>
                  <a:srgbClr val="002060"/>
                </a:solidFill>
              </a:rPr>
              <a:t>lifetime of a variable is not determined by its scope</a:t>
            </a:r>
            <a:r>
              <a:rPr lang="en-US" altLang="zh-CN" sz="2000" dirty="0"/>
              <a:t>: </a:t>
            </a:r>
            <a:r>
              <a:rPr lang="en-US" altLang="zh-CN" sz="2000" b="1" dirty="0">
                <a:solidFill>
                  <a:srgbClr val="FF0000"/>
                </a:solidFill>
              </a:rPr>
              <a:t>x exists </a:t>
            </a:r>
            <a:r>
              <a:rPr lang="en-US" altLang="zh-CN" sz="2000" dirty="0"/>
              <a:t>after squares has returned within main, even though x is hidden inside f</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dirty="0"/>
              <a:t>Example3    Anonymous functions     </a:t>
            </a:r>
            <a:r>
              <a:rPr lang="en-US" altLang="zh-CN" sz="2800" u="sng" dirty="0" err="1"/>
              <a:t>gopl.io</a:t>
            </a:r>
            <a:r>
              <a:rPr lang="en-US" altLang="zh-CN" sz="2800" u="sng" dirty="0"/>
              <a:t>/ch5/squares</a:t>
            </a:r>
            <a:r>
              <a:rPr lang="en-US" altLang="zh-CN" sz="2800" dirty="0"/>
              <a:t>		</a:t>
            </a:r>
          </a:p>
        </p:txBody>
      </p:sp>
    </p:spTree>
    <p:extLst>
      <p:ext uri="{BB962C8B-B14F-4D97-AF65-F5344CB8AC3E}">
        <p14:creationId xmlns:p14="http://schemas.microsoft.com/office/powerpoint/2010/main" val="364487287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314776"/>
            <a:ext cx="11039476" cy="5586145"/>
          </a:xfrm>
          <a:prstGeom prst="rect">
            <a:avLst/>
          </a:prstGeom>
          <a:noFill/>
        </p:spPr>
        <p:txBody>
          <a:bodyPr wrap="square" rtlCol="0">
            <a:spAutoFit/>
          </a:bodyPr>
          <a:lstStyle/>
          <a:p>
            <a:r>
              <a:rPr lang="en-US" altLang="zh-CN" sz="2100" dirty="0"/>
              <a:t>// </a:t>
            </a:r>
            <a:r>
              <a:rPr lang="en-US" altLang="zh-CN" sz="2100" dirty="0" err="1"/>
              <a:t>prereqs</a:t>
            </a:r>
            <a:r>
              <a:rPr lang="en-US" altLang="zh-CN" sz="2100" dirty="0"/>
              <a:t> maps computer science courses to their prerequisites.      </a:t>
            </a:r>
          </a:p>
          <a:p>
            <a:r>
              <a:rPr lang="en-US" altLang="zh-CN" sz="2100" dirty="0"/>
              <a:t>var </a:t>
            </a:r>
            <a:r>
              <a:rPr lang="en-US" altLang="zh-CN" sz="2100" dirty="0" err="1"/>
              <a:t>prereqs</a:t>
            </a:r>
            <a:r>
              <a:rPr lang="en-US" altLang="zh-CN" sz="2100" dirty="0"/>
              <a:t> = map[string]</a:t>
            </a:r>
            <a:r>
              <a:rPr lang="en-US" altLang="zh-CN" sz="2100" dirty="0">
                <a:solidFill>
                  <a:srgbClr val="FF0000"/>
                </a:solidFill>
              </a:rPr>
              <a:t>[]string</a:t>
            </a:r>
            <a:r>
              <a:rPr lang="en-US" altLang="zh-CN" sz="2100" dirty="0"/>
              <a:t>{</a:t>
            </a:r>
          </a:p>
          <a:p>
            <a:r>
              <a:rPr lang="en-US" altLang="zh-CN" sz="2100" dirty="0"/>
              <a:t>        "algorithms": {"data structures"},</a:t>
            </a:r>
          </a:p>
          <a:p>
            <a:r>
              <a:rPr lang="ro-RO" altLang="zh-CN" sz="2100" dirty="0"/>
              <a:t>        "</a:t>
            </a:r>
            <a:r>
              <a:rPr lang="ro-RO" altLang="zh-CN" sz="2100" dirty="0" err="1"/>
              <a:t>calculus</a:t>
            </a:r>
            <a:r>
              <a:rPr lang="ro-RO" altLang="zh-CN" sz="2100" dirty="0"/>
              <a:t>":   {"linear algebra"},</a:t>
            </a:r>
          </a:p>
          <a:p>
            <a:r>
              <a:rPr lang="it-IT" altLang="zh-CN" sz="2100" dirty="0"/>
              <a:t>        "</a:t>
            </a:r>
            <a:r>
              <a:rPr lang="it-IT" altLang="zh-CN" sz="2100" dirty="0" err="1"/>
              <a:t>compilers</a:t>
            </a:r>
            <a:r>
              <a:rPr lang="it-IT" altLang="zh-CN" sz="2100" dirty="0"/>
              <a:t>": {</a:t>
            </a:r>
          </a:p>
          <a:p>
            <a:r>
              <a:rPr lang="ro-RO" altLang="zh-CN" sz="2100" dirty="0"/>
              <a:t>                "data </a:t>
            </a:r>
            <a:r>
              <a:rPr lang="ro-RO" altLang="zh-CN" sz="2100" dirty="0" err="1"/>
              <a:t>structures</a:t>
            </a:r>
            <a:r>
              <a:rPr lang="ro-RO" altLang="zh-CN" sz="2100" dirty="0"/>
              <a:t>",</a:t>
            </a:r>
          </a:p>
          <a:p>
            <a:r>
              <a:rPr lang="de-DE" altLang="zh-CN" sz="2100" dirty="0"/>
              <a:t>                "formal </a:t>
            </a:r>
            <a:r>
              <a:rPr lang="de-DE" altLang="zh-CN" sz="2100" dirty="0" err="1"/>
              <a:t>languages</a:t>
            </a:r>
            <a:r>
              <a:rPr lang="de-DE" altLang="zh-CN" sz="2100" dirty="0"/>
              <a:t>",</a:t>
            </a:r>
          </a:p>
          <a:p>
            <a:r>
              <a:rPr lang="ro-RO" altLang="zh-CN" sz="2100" dirty="0"/>
              <a:t>                "computer </a:t>
            </a:r>
            <a:r>
              <a:rPr lang="ro-RO" altLang="zh-CN" sz="2100" dirty="0" err="1"/>
              <a:t>organization</a:t>
            </a:r>
            <a:r>
              <a:rPr lang="ro-RO" altLang="zh-CN" sz="2100" dirty="0"/>
              <a:t>",</a:t>
            </a:r>
          </a:p>
          <a:p>
            <a:r>
              <a:rPr lang="de-DE" altLang="zh-CN" sz="2100" dirty="0"/>
              <a:t>        },</a:t>
            </a:r>
          </a:p>
          <a:p>
            <a:r>
              <a:rPr lang="ro-RO" altLang="zh-CN" sz="2100" dirty="0"/>
              <a:t>        "data </a:t>
            </a:r>
            <a:r>
              <a:rPr lang="ro-RO" altLang="zh-CN" sz="2100" dirty="0" err="1"/>
              <a:t>structures</a:t>
            </a:r>
            <a:r>
              <a:rPr lang="ro-RO" altLang="zh-CN" sz="2100" dirty="0"/>
              <a:t>":       {"discrete </a:t>
            </a:r>
            <a:r>
              <a:rPr lang="ro-RO" altLang="zh-CN" sz="2100" dirty="0" err="1"/>
              <a:t>math</a:t>
            </a:r>
            <a:r>
              <a:rPr lang="ro-RO" altLang="zh-CN" sz="2100" dirty="0"/>
              <a:t>"},</a:t>
            </a:r>
          </a:p>
          <a:p>
            <a:r>
              <a:rPr lang="ro-RO" altLang="zh-CN" sz="2100" dirty="0"/>
              <a:t>        "</a:t>
            </a:r>
            <a:r>
              <a:rPr lang="ro-RO" altLang="zh-CN" sz="2100" dirty="0" err="1"/>
              <a:t>databases</a:t>
            </a:r>
            <a:r>
              <a:rPr lang="ro-RO" altLang="zh-CN" sz="2100" dirty="0"/>
              <a:t>":            </a:t>
            </a:r>
            <a:r>
              <a:rPr lang="en-US" altLang="zh-CN" sz="2100" dirty="0"/>
              <a:t>   </a:t>
            </a:r>
            <a:r>
              <a:rPr lang="ro-RO" altLang="zh-CN" sz="2100" dirty="0"/>
              <a:t> {"data </a:t>
            </a:r>
            <a:r>
              <a:rPr lang="ro-RO" altLang="zh-CN" sz="2100" dirty="0" err="1"/>
              <a:t>structures</a:t>
            </a:r>
            <a:r>
              <a:rPr lang="ro-RO" altLang="zh-CN" sz="2100" dirty="0"/>
              <a:t>"},</a:t>
            </a:r>
          </a:p>
          <a:p>
            <a:r>
              <a:rPr lang="ro-RO" altLang="zh-CN" sz="2100" dirty="0"/>
              <a:t>        "discrete </a:t>
            </a:r>
            <a:r>
              <a:rPr lang="ro-RO" altLang="zh-CN" sz="2100" dirty="0" err="1"/>
              <a:t>math</a:t>
            </a:r>
            <a:r>
              <a:rPr lang="ro-RO" altLang="zh-CN" sz="2100" dirty="0"/>
              <a:t>":         {"</a:t>
            </a:r>
            <a:r>
              <a:rPr lang="ro-RO" altLang="zh-CN" sz="2100" dirty="0" err="1"/>
              <a:t>intro</a:t>
            </a:r>
            <a:r>
              <a:rPr lang="ro-RO" altLang="zh-CN" sz="2100" dirty="0"/>
              <a:t> </a:t>
            </a:r>
            <a:r>
              <a:rPr lang="ro-RO" altLang="zh-CN" sz="2100" dirty="0" err="1"/>
              <a:t>to</a:t>
            </a:r>
            <a:r>
              <a:rPr lang="ro-RO" altLang="zh-CN" sz="2100" dirty="0"/>
              <a:t> </a:t>
            </a:r>
            <a:r>
              <a:rPr lang="ro-RO" altLang="zh-CN" sz="2100" dirty="0" err="1"/>
              <a:t>programming</a:t>
            </a:r>
            <a:r>
              <a:rPr lang="ro-RO" altLang="zh-CN" sz="2100" dirty="0"/>
              <a:t>"},</a:t>
            </a:r>
          </a:p>
          <a:p>
            <a:r>
              <a:rPr lang="ro-RO" altLang="zh-CN" sz="2100" dirty="0"/>
              <a:t>        "formal </a:t>
            </a:r>
            <a:r>
              <a:rPr lang="ro-RO" altLang="zh-CN" sz="2100" dirty="0" err="1"/>
              <a:t>languages</a:t>
            </a:r>
            <a:r>
              <a:rPr lang="ro-RO" altLang="zh-CN" sz="2100" dirty="0"/>
              <a:t>":   {"discrete </a:t>
            </a:r>
            <a:r>
              <a:rPr lang="ro-RO" altLang="zh-CN" sz="2100" dirty="0" err="1"/>
              <a:t>math</a:t>
            </a:r>
            <a:r>
              <a:rPr lang="ro-RO" altLang="zh-CN" sz="2100" dirty="0"/>
              <a:t>"},</a:t>
            </a:r>
          </a:p>
          <a:p>
            <a:r>
              <a:rPr lang="en-US" altLang="zh-CN" sz="2100" dirty="0"/>
              <a:t>        "networks":                 {"operating systems"},</a:t>
            </a:r>
          </a:p>
          <a:p>
            <a:r>
              <a:rPr lang="en-US" altLang="zh-CN" sz="2100" dirty="0"/>
              <a:t>        "operating systems":  {"data structures", "computer organization"},</a:t>
            </a:r>
          </a:p>
          <a:p>
            <a:r>
              <a:rPr lang="en-US" altLang="zh-CN" sz="2100" dirty="0"/>
              <a:t>        "programming languages": {"data structures", "computer organization"},</a:t>
            </a:r>
          </a:p>
          <a:p>
            <a:r>
              <a:rPr lang="en-US" altLang="zh-CN" sz="2100" dirty="0"/>
              <a:t>}</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dirty="0"/>
              <a:t>Example4    Anonymous functions     </a:t>
            </a:r>
            <a:r>
              <a:rPr lang="en-US" altLang="zh-CN" sz="2800" u="sng" dirty="0" err="1"/>
              <a:t>gopl.io</a:t>
            </a:r>
            <a:r>
              <a:rPr lang="en-US" altLang="zh-CN" sz="2800" u="sng" dirty="0"/>
              <a:t>/ch5/</a:t>
            </a:r>
            <a:r>
              <a:rPr lang="en-US" altLang="zh-CN" sz="2800" u="sng" dirty="0" err="1"/>
              <a:t>toposort</a:t>
            </a:r>
            <a:r>
              <a:rPr lang="en-US" altLang="zh-CN" sz="2800" dirty="0"/>
              <a:t>		</a:t>
            </a:r>
          </a:p>
        </p:txBody>
      </p:sp>
    </p:spTree>
    <p:extLst>
      <p:ext uri="{BB962C8B-B14F-4D97-AF65-F5344CB8AC3E}">
        <p14:creationId xmlns:p14="http://schemas.microsoft.com/office/powerpoint/2010/main" val="389217287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52B49E-0D86-B74A-A693-AFF30DAD63AD}"/>
              </a:ext>
            </a:extLst>
          </p:cNvPr>
          <p:cNvSpPr/>
          <p:nvPr/>
        </p:nvSpPr>
        <p:spPr>
          <a:xfrm>
            <a:off x="101600" y="0"/>
            <a:ext cx="9182100" cy="6555641"/>
          </a:xfrm>
          <a:prstGeom prst="rect">
            <a:avLst/>
          </a:prstGeom>
        </p:spPr>
        <p:txBody>
          <a:bodyPr wrap="square">
            <a:spAutoFit/>
          </a:bodyPr>
          <a:lstStyle/>
          <a:p>
            <a:r>
              <a:rPr lang="de-DE" altLang="zh-CN" sz="2000" b="1" dirty="0" err="1"/>
              <a:t>func</a:t>
            </a:r>
            <a:r>
              <a:rPr lang="de-DE" altLang="zh-CN" sz="2000" b="1" dirty="0"/>
              <a:t> </a:t>
            </a:r>
            <a:r>
              <a:rPr lang="de-DE" altLang="zh-CN" sz="2000" b="1" dirty="0" err="1"/>
              <a:t>topoSort</a:t>
            </a:r>
            <a:r>
              <a:rPr lang="de-DE" altLang="zh-CN" sz="2000" b="1" dirty="0"/>
              <a:t>(m </a:t>
            </a:r>
            <a:r>
              <a:rPr lang="de-DE" altLang="zh-CN" sz="2000" b="1" dirty="0" err="1"/>
              <a:t>map</a:t>
            </a:r>
            <a:r>
              <a:rPr lang="de-DE" altLang="zh-CN" sz="2000" b="1" dirty="0"/>
              <a:t>[</a:t>
            </a:r>
            <a:r>
              <a:rPr lang="de-DE" altLang="zh-CN" sz="2000" b="1" dirty="0" err="1"/>
              <a:t>string</a:t>
            </a:r>
            <a:r>
              <a:rPr lang="de-DE" altLang="zh-CN" sz="2000" b="1" dirty="0"/>
              <a:t>][]</a:t>
            </a:r>
            <a:r>
              <a:rPr lang="de-DE" altLang="zh-CN" sz="2000" b="1" dirty="0" err="1"/>
              <a:t>string</a:t>
            </a:r>
            <a:r>
              <a:rPr lang="de-DE" altLang="zh-CN" sz="2000" b="1" dirty="0"/>
              <a:t>) []</a:t>
            </a:r>
            <a:r>
              <a:rPr lang="de-DE" altLang="zh-CN" sz="2000" b="1" dirty="0" err="1"/>
              <a:t>string</a:t>
            </a:r>
            <a:r>
              <a:rPr lang="de-DE" altLang="zh-CN" sz="2000" b="1" dirty="0"/>
              <a:t> {</a:t>
            </a:r>
          </a:p>
          <a:p>
            <a:r>
              <a:rPr lang="de-DE" altLang="zh-CN" sz="2000" b="1" dirty="0"/>
              <a:t>        </a:t>
            </a:r>
            <a:r>
              <a:rPr lang="de-DE" altLang="zh-CN" sz="2000" b="1" dirty="0" err="1"/>
              <a:t>var</a:t>
            </a:r>
            <a:r>
              <a:rPr lang="de-DE" altLang="zh-CN" sz="2000" b="1" dirty="0"/>
              <a:t> </a:t>
            </a:r>
            <a:r>
              <a:rPr lang="de-DE" altLang="zh-CN" sz="2000" b="1" dirty="0" err="1"/>
              <a:t>order</a:t>
            </a:r>
            <a:r>
              <a:rPr lang="de-DE" altLang="zh-CN" sz="2000" b="1" dirty="0"/>
              <a:t> []</a:t>
            </a:r>
            <a:r>
              <a:rPr lang="de-DE" altLang="zh-CN" sz="2000" b="1" dirty="0" err="1"/>
              <a:t>string</a:t>
            </a:r>
            <a:endParaRPr lang="de-DE" altLang="zh-CN" sz="2000" b="1" dirty="0"/>
          </a:p>
          <a:p>
            <a:r>
              <a:rPr lang="de-DE" altLang="zh-CN" sz="2000" b="1" dirty="0"/>
              <a:t>        </a:t>
            </a:r>
            <a:r>
              <a:rPr lang="de-DE" altLang="zh-CN" sz="2000" b="1" dirty="0" err="1"/>
              <a:t>seen</a:t>
            </a:r>
            <a:r>
              <a:rPr lang="de-DE" altLang="zh-CN" sz="2000" b="1" dirty="0"/>
              <a:t> := </a:t>
            </a:r>
            <a:r>
              <a:rPr lang="de-DE" altLang="zh-CN" sz="2000" b="1" dirty="0" err="1"/>
              <a:t>make</a:t>
            </a:r>
            <a:r>
              <a:rPr lang="de-DE" altLang="zh-CN" sz="2000" b="1" dirty="0"/>
              <a:t>(</a:t>
            </a:r>
            <a:r>
              <a:rPr lang="de-DE" altLang="zh-CN" sz="2000" b="1" dirty="0" err="1"/>
              <a:t>map</a:t>
            </a:r>
            <a:r>
              <a:rPr lang="de-DE" altLang="zh-CN" sz="2000" b="1" dirty="0"/>
              <a:t>[</a:t>
            </a:r>
            <a:r>
              <a:rPr lang="de-DE" altLang="zh-CN" sz="2000" b="1" dirty="0" err="1"/>
              <a:t>string</a:t>
            </a:r>
            <a:r>
              <a:rPr lang="de-DE" altLang="zh-CN" sz="2000" b="1" dirty="0"/>
              <a:t>]</a:t>
            </a:r>
            <a:r>
              <a:rPr lang="de-DE" altLang="zh-CN" sz="2000" b="1" dirty="0" err="1"/>
              <a:t>bool</a:t>
            </a:r>
            <a:r>
              <a:rPr lang="de-DE" altLang="zh-CN" sz="2000" b="1" dirty="0"/>
              <a:t>)</a:t>
            </a:r>
          </a:p>
          <a:p>
            <a:r>
              <a:rPr lang="de-DE" altLang="zh-CN" sz="2000" b="1" dirty="0"/>
              <a:t>        </a:t>
            </a:r>
            <a:r>
              <a:rPr lang="de-DE" altLang="zh-CN" sz="2000" b="1" dirty="0" err="1"/>
              <a:t>var</a:t>
            </a:r>
            <a:r>
              <a:rPr lang="de-DE" altLang="zh-CN" sz="2000" b="1" dirty="0"/>
              <a:t> </a:t>
            </a:r>
            <a:r>
              <a:rPr lang="de-DE" altLang="zh-CN" sz="2000" b="1" dirty="0" err="1">
                <a:solidFill>
                  <a:srgbClr val="FF0000"/>
                </a:solidFill>
              </a:rPr>
              <a:t>visitAll</a:t>
            </a:r>
            <a:r>
              <a:rPr lang="de-DE" altLang="zh-CN" sz="2000" b="1" dirty="0"/>
              <a:t> </a:t>
            </a:r>
            <a:r>
              <a:rPr lang="de-DE" altLang="zh-CN" sz="2000" b="1" dirty="0" err="1"/>
              <a:t>func</a:t>
            </a:r>
            <a:r>
              <a:rPr lang="de-DE" altLang="zh-CN" sz="2000" b="1" dirty="0"/>
              <a:t>(</a:t>
            </a:r>
            <a:r>
              <a:rPr lang="de-DE" altLang="zh-CN" sz="2000" b="1" dirty="0" err="1"/>
              <a:t>items</a:t>
            </a:r>
            <a:r>
              <a:rPr lang="de-DE" altLang="zh-CN" sz="2000" b="1" dirty="0"/>
              <a:t> []</a:t>
            </a:r>
            <a:r>
              <a:rPr lang="de-DE" altLang="zh-CN" sz="2000" b="1" dirty="0" err="1"/>
              <a:t>string</a:t>
            </a:r>
            <a:r>
              <a:rPr lang="de-DE" altLang="zh-CN" sz="2000" b="1" dirty="0"/>
              <a:t>)        //</a:t>
            </a:r>
            <a:r>
              <a:rPr lang="en-US" altLang="zh-CN" sz="2000" b="1" dirty="0">
                <a:solidFill>
                  <a:srgbClr val="FF0000"/>
                </a:solidFill>
              </a:rPr>
              <a:t>Depth-first search</a:t>
            </a:r>
            <a:r>
              <a:rPr lang="en-US" altLang="zh-CN" sz="2000" b="1" dirty="0"/>
              <a:t> through the acyclic graph</a:t>
            </a:r>
            <a:endParaRPr lang="de-DE" altLang="zh-CN" sz="2000" b="1" dirty="0"/>
          </a:p>
          <a:p>
            <a:r>
              <a:rPr lang="de-DE" altLang="zh-CN" sz="2000" b="1" dirty="0"/>
              <a:t>        </a:t>
            </a:r>
            <a:r>
              <a:rPr lang="de-DE" altLang="zh-CN" sz="2000" b="1" dirty="0" err="1">
                <a:solidFill>
                  <a:srgbClr val="FF0000"/>
                </a:solidFill>
              </a:rPr>
              <a:t>visitAll</a:t>
            </a:r>
            <a:r>
              <a:rPr lang="de-DE" altLang="zh-CN" sz="2000" b="1" dirty="0"/>
              <a:t> = </a:t>
            </a:r>
            <a:r>
              <a:rPr lang="de-DE" altLang="zh-CN" sz="2000" b="1" dirty="0" err="1"/>
              <a:t>func</a:t>
            </a:r>
            <a:r>
              <a:rPr lang="de-DE" altLang="zh-CN" sz="2000" b="1" dirty="0"/>
              <a:t>(</a:t>
            </a:r>
            <a:r>
              <a:rPr lang="de-DE" altLang="zh-CN" sz="2000" b="1" dirty="0" err="1"/>
              <a:t>items</a:t>
            </a:r>
            <a:r>
              <a:rPr lang="de-DE" altLang="zh-CN" sz="2000" b="1" dirty="0"/>
              <a:t> []</a:t>
            </a:r>
            <a:r>
              <a:rPr lang="de-DE" altLang="zh-CN" sz="2000" b="1" dirty="0" err="1"/>
              <a:t>string</a:t>
            </a:r>
            <a:r>
              <a:rPr lang="de-DE" altLang="zh-CN" sz="2000" b="1" dirty="0"/>
              <a:t>) {</a:t>
            </a:r>
          </a:p>
          <a:p>
            <a:r>
              <a:rPr lang="en-US" altLang="zh-CN" sz="2000" b="1" dirty="0"/>
              <a:t>                for _, item := range items {</a:t>
            </a:r>
          </a:p>
          <a:p>
            <a:r>
              <a:rPr lang="en-US" altLang="zh-CN" sz="2000" b="1" dirty="0"/>
              <a:t>                        if !seen[item] {</a:t>
            </a:r>
          </a:p>
          <a:p>
            <a:r>
              <a:rPr lang="en-US" altLang="zh-CN" sz="2000" b="1" dirty="0"/>
              <a:t>                                seen[item] = true</a:t>
            </a:r>
          </a:p>
          <a:p>
            <a:r>
              <a:rPr lang="de-DE" altLang="zh-CN" sz="2000" b="1" dirty="0"/>
              <a:t>                                </a:t>
            </a:r>
            <a:r>
              <a:rPr lang="de-DE" altLang="zh-CN" sz="2000" b="1" dirty="0" err="1">
                <a:solidFill>
                  <a:srgbClr val="FF0000"/>
                </a:solidFill>
              </a:rPr>
              <a:t>visitAll</a:t>
            </a:r>
            <a:r>
              <a:rPr lang="de-DE" altLang="zh-CN" sz="2000" b="1" dirty="0"/>
              <a:t>(m[item])</a:t>
            </a:r>
          </a:p>
          <a:p>
            <a:r>
              <a:rPr lang="en-US" altLang="zh-CN" sz="2000" b="1" dirty="0"/>
              <a:t>                                order = append(order, item)</a:t>
            </a:r>
          </a:p>
          <a:p>
            <a:r>
              <a:rPr lang="de-DE" altLang="zh-CN" sz="2000" b="1" dirty="0"/>
              <a:t>                        }</a:t>
            </a:r>
          </a:p>
          <a:p>
            <a:r>
              <a:rPr lang="de-DE" altLang="zh-CN" sz="2000" b="1" dirty="0"/>
              <a:t>                }</a:t>
            </a:r>
          </a:p>
          <a:p>
            <a:r>
              <a:rPr lang="de-DE" altLang="zh-CN" sz="2000" b="1" dirty="0"/>
              <a:t>        }</a:t>
            </a:r>
            <a:r>
              <a:rPr lang="en-US" altLang="zh-CN" sz="2000" b="1" dirty="0"/>
              <a:t> </a:t>
            </a:r>
          </a:p>
          <a:p>
            <a:r>
              <a:rPr lang="en-US" altLang="zh-CN" sz="2000" b="1" dirty="0"/>
              <a:t>        var keys []string</a:t>
            </a:r>
          </a:p>
          <a:p>
            <a:r>
              <a:rPr lang="en-US" altLang="zh-CN" sz="2000" b="1" dirty="0"/>
              <a:t>        for key := range m {</a:t>
            </a:r>
          </a:p>
          <a:p>
            <a:r>
              <a:rPr lang="de-DE" altLang="zh-CN" sz="2000" b="1" dirty="0"/>
              <a:t>                </a:t>
            </a:r>
            <a:r>
              <a:rPr lang="de-DE" altLang="zh-CN" sz="2000" b="1" dirty="0" err="1"/>
              <a:t>keys</a:t>
            </a:r>
            <a:r>
              <a:rPr lang="de-DE" altLang="zh-CN" sz="2000" b="1" dirty="0"/>
              <a:t> = </a:t>
            </a:r>
            <a:r>
              <a:rPr lang="de-DE" altLang="zh-CN" sz="2000" b="1" dirty="0" err="1"/>
              <a:t>append</a:t>
            </a:r>
            <a:r>
              <a:rPr lang="de-DE" altLang="zh-CN" sz="2000" b="1" dirty="0"/>
              <a:t>(</a:t>
            </a:r>
            <a:r>
              <a:rPr lang="de-DE" altLang="zh-CN" sz="2000" b="1" dirty="0" err="1"/>
              <a:t>keys</a:t>
            </a:r>
            <a:r>
              <a:rPr lang="de-DE" altLang="zh-CN" sz="2000" b="1" dirty="0"/>
              <a:t>, </a:t>
            </a:r>
            <a:r>
              <a:rPr lang="de-DE" altLang="zh-CN" sz="2000" b="1" dirty="0" err="1"/>
              <a:t>key</a:t>
            </a:r>
            <a:r>
              <a:rPr lang="de-DE" altLang="zh-CN" sz="2000" b="1" dirty="0"/>
              <a:t>)</a:t>
            </a:r>
          </a:p>
          <a:p>
            <a:r>
              <a:rPr lang="de-DE" altLang="zh-CN" sz="2000" b="1" dirty="0"/>
              <a:t>        }</a:t>
            </a:r>
          </a:p>
          <a:p>
            <a:r>
              <a:rPr lang="de-DE" altLang="zh-CN" sz="2000" b="1" dirty="0"/>
              <a:t>        </a:t>
            </a:r>
            <a:r>
              <a:rPr lang="de-DE" altLang="zh-CN" sz="2000" b="1" dirty="0" err="1"/>
              <a:t>sort.Strings</a:t>
            </a:r>
            <a:r>
              <a:rPr lang="de-DE" altLang="zh-CN" sz="2000" b="1" dirty="0"/>
              <a:t>(</a:t>
            </a:r>
            <a:r>
              <a:rPr lang="de-DE" altLang="zh-CN" sz="2000" b="1" dirty="0" err="1"/>
              <a:t>keys</a:t>
            </a:r>
            <a:r>
              <a:rPr lang="de-DE" altLang="zh-CN" sz="2000" b="1" dirty="0"/>
              <a:t>)</a:t>
            </a:r>
          </a:p>
          <a:p>
            <a:r>
              <a:rPr lang="de-DE" altLang="zh-CN" sz="2000" b="1" dirty="0"/>
              <a:t>        </a:t>
            </a:r>
            <a:r>
              <a:rPr lang="de-DE" altLang="zh-CN" sz="2000" b="1" dirty="0" err="1">
                <a:solidFill>
                  <a:srgbClr val="FF0000"/>
                </a:solidFill>
              </a:rPr>
              <a:t>visitAll</a:t>
            </a:r>
            <a:r>
              <a:rPr lang="de-DE" altLang="zh-CN" sz="2000" b="1" dirty="0"/>
              <a:t>(</a:t>
            </a:r>
            <a:r>
              <a:rPr lang="de-DE" altLang="zh-CN" sz="2000" b="1" dirty="0" err="1"/>
              <a:t>keys</a:t>
            </a:r>
            <a:r>
              <a:rPr lang="de-DE" altLang="zh-CN" sz="2000" b="1" dirty="0"/>
              <a:t>)</a:t>
            </a:r>
          </a:p>
          <a:p>
            <a:r>
              <a:rPr lang="de-DE" altLang="zh-CN" sz="2000" b="1" dirty="0"/>
              <a:t>        </a:t>
            </a:r>
            <a:r>
              <a:rPr lang="de-DE" altLang="zh-CN" sz="2000" b="1" dirty="0" err="1"/>
              <a:t>return</a:t>
            </a:r>
            <a:r>
              <a:rPr lang="de-DE" altLang="zh-CN" sz="2000" b="1" dirty="0"/>
              <a:t> </a:t>
            </a:r>
            <a:r>
              <a:rPr lang="de-DE" altLang="zh-CN" sz="2000" b="1" dirty="0" err="1"/>
              <a:t>order</a:t>
            </a:r>
            <a:endParaRPr lang="de-DE" altLang="zh-CN" sz="2000" b="1" dirty="0"/>
          </a:p>
          <a:p>
            <a:r>
              <a:rPr lang="en-US" altLang="zh-CN" sz="2000" b="1" dirty="0"/>
              <a:t>}</a:t>
            </a:r>
            <a:endParaRPr lang="en-US" sz="2000" dirty="0"/>
          </a:p>
        </p:txBody>
      </p:sp>
      <p:sp>
        <p:nvSpPr>
          <p:cNvPr id="5" name="Text Box 4">
            <a:extLst>
              <a:ext uri="{FF2B5EF4-FFF2-40B4-BE49-F238E27FC236}">
                <a16:creationId xmlns:a16="http://schemas.microsoft.com/office/drawing/2014/main" id="{733EDF52-2BD4-094B-AF60-49928D42026F}"/>
              </a:ext>
            </a:extLst>
          </p:cNvPr>
          <p:cNvSpPr txBox="1">
            <a:spLocks noChangeArrowheads="1"/>
          </p:cNvSpPr>
          <p:nvPr/>
        </p:nvSpPr>
        <p:spPr bwMode="auto">
          <a:xfrm>
            <a:off x="7720796" y="3152548"/>
            <a:ext cx="4211637"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lnSpc>
                <a:spcPct val="90000"/>
              </a:lnSpc>
              <a:spcBef>
                <a:spcPts val="750"/>
              </a:spcBef>
              <a:buFont typeface="Arial" charset="0"/>
              <a:buChar char="•"/>
              <a:defRPr sz="2100">
                <a:solidFill>
                  <a:schemeClr val="tx1"/>
                </a:solidFill>
                <a:latin typeface="Calibri" charset="0"/>
                <a:ea typeface="SimSun" charset="-122"/>
              </a:defRPr>
            </a:lvl1pPr>
            <a:lvl2pPr marL="742950" indent="-285750">
              <a:lnSpc>
                <a:spcPct val="90000"/>
              </a:lnSpc>
              <a:spcBef>
                <a:spcPts val="375"/>
              </a:spcBef>
              <a:buFont typeface="Arial" charset="0"/>
              <a:buChar char="•"/>
              <a:defRPr>
                <a:solidFill>
                  <a:schemeClr val="tx1"/>
                </a:solidFill>
                <a:latin typeface="Calibri" charset="0"/>
                <a:ea typeface="SimSun" charset="-122"/>
              </a:defRPr>
            </a:lvl2pPr>
            <a:lvl3pPr marL="1143000" indent="-228600">
              <a:lnSpc>
                <a:spcPct val="90000"/>
              </a:lnSpc>
              <a:spcBef>
                <a:spcPts val="375"/>
              </a:spcBef>
              <a:buFont typeface="Arial" charset="0"/>
              <a:buChar char="•"/>
              <a:defRPr sz="1500">
                <a:solidFill>
                  <a:schemeClr val="tx1"/>
                </a:solidFill>
                <a:latin typeface="Calibri" charset="0"/>
                <a:ea typeface="SimSun" charset="-122"/>
              </a:defRPr>
            </a:lvl3pPr>
            <a:lvl4pPr marL="1600200" indent="-228600">
              <a:lnSpc>
                <a:spcPct val="90000"/>
              </a:lnSpc>
              <a:spcBef>
                <a:spcPts val="375"/>
              </a:spcBef>
              <a:buFont typeface="Arial" charset="0"/>
              <a:buChar char="•"/>
              <a:defRPr sz="1300">
                <a:solidFill>
                  <a:schemeClr val="tx1"/>
                </a:solidFill>
                <a:latin typeface="Calibri" charset="0"/>
                <a:ea typeface="SimSun" charset="-122"/>
              </a:defRPr>
            </a:lvl4pPr>
            <a:lvl5pPr marL="2057400" indent="-228600">
              <a:lnSpc>
                <a:spcPct val="90000"/>
              </a:lnSpc>
              <a:spcBef>
                <a:spcPts val="375"/>
              </a:spcBef>
              <a:buFont typeface="Arial" charset="0"/>
              <a:buChar char="•"/>
              <a:defRPr sz="1300">
                <a:solidFill>
                  <a:schemeClr val="tx1"/>
                </a:solidFill>
                <a:latin typeface="Calibri" charset="0"/>
                <a:ea typeface="SimSun" charset="-122"/>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ea typeface="SimSun" charset="-122"/>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ea typeface="SimSun" charset="-122"/>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ea typeface="SimSun" charset="-122"/>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ea typeface="SimSun" charset="-122"/>
              </a:defRPr>
            </a:lvl9pPr>
          </a:lstStyle>
          <a:p>
            <a:pPr>
              <a:defRPr/>
            </a:pPr>
            <a:r>
              <a:rPr lang="en-US" altLang="zh-CN" sz="1600" b="1" dirty="0" err="1">
                <a:solidFill>
                  <a:srgbClr val="002060"/>
                </a:solidFill>
              </a:rPr>
              <a:t>func</a:t>
            </a:r>
            <a:r>
              <a:rPr lang="en-US" altLang="zh-CN" sz="1600" b="1" dirty="0">
                <a:solidFill>
                  <a:srgbClr val="002060"/>
                </a:solidFill>
              </a:rPr>
              <a:t> main() {</a:t>
            </a:r>
          </a:p>
          <a:p>
            <a:pPr>
              <a:defRPr/>
            </a:pPr>
            <a:r>
              <a:rPr lang="en-US" altLang="zh-CN" sz="1600" b="1" dirty="0">
                <a:solidFill>
                  <a:srgbClr val="002060"/>
                </a:solidFill>
              </a:rPr>
              <a:t>        for </a:t>
            </a:r>
            <a:r>
              <a:rPr lang="en-US" altLang="zh-CN" sz="1600" b="1" dirty="0" err="1">
                <a:solidFill>
                  <a:srgbClr val="002060"/>
                </a:solidFill>
              </a:rPr>
              <a:t>i</a:t>
            </a:r>
            <a:r>
              <a:rPr lang="en-US" altLang="zh-CN" sz="1600" b="1" dirty="0">
                <a:solidFill>
                  <a:srgbClr val="002060"/>
                </a:solidFill>
              </a:rPr>
              <a:t>, course := range </a:t>
            </a:r>
            <a:r>
              <a:rPr lang="en-US" altLang="zh-CN" sz="1600" b="1" dirty="0" err="1">
                <a:solidFill>
                  <a:srgbClr val="FF0000"/>
                </a:solidFill>
              </a:rPr>
              <a:t>topoSort</a:t>
            </a:r>
            <a:r>
              <a:rPr lang="en-US" altLang="zh-CN" sz="1600" b="1" dirty="0">
                <a:solidFill>
                  <a:srgbClr val="FF0000"/>
                </a:solidFill>
              </a:rPr>
              <a:t>(</a:t>
            </a:r>
            <a:r>
              <a:rPr lang="en-US" altLang="zh-CN" sz="1600" b="1" dirty="0" err="1">
                <a:solidFill>
                  <a:srgbClr val="FF0000"/>
                </a:solidFill>
              </a:rPr>
              <a:t>prereqs</a:t>
            </a:r>
            <a:r>
              <a:rPr lang="en-US" altLang="zh-CN" sz="1600" b="1" dirty="0">
                <a:solidFill>
                  <a:srgbClr val="FF0000"/>
                </a:solidFill>
              </a:rPr>
              <a:t>)</a:t>
            </a:r>
            <a:r>
              <a:rPr lang="en-US" altLang="zh-CN" sz="1600" b="1" dirty="0">
                <a:solidFill>
                  <a:srgbClr val="002060"/>
                </a:solidFill>
              </a:rPr>
              <a:t> {</a:t>
            </a:r>
          </a:p>
          <a:p>
            <a:pPr>
              <a:defRPr/>
            </a:pPr>
            <a:r>
              <a:rPr lang="en-US" altLang="zh-CN" sz="1600" b="1" dirty="0">
                <a:solidFill>
                  <a:srgbClr val="002060"/>
                </a:solidFill>
              </a:rPr>
              <a:t>                </a:t>
            </a:r>
            <a:r>
              <a:rPr lang="en-US" altLang="zh-CN" sz="1600" b="1" dirty="0" err="1">
                <a:solidFill>
                  <a:srgbClr val="002060"/>
                </a:solidFill>
              </a:rPr>
              <a:t>fmt.Printf</a:t>
            </a:r>
            <a:r>
              <a:rPr lang="en-US" altLang="zh-CN" sz="1600" b="1" dirty="0">
                <a:solidFill>
                  <a:srgbClr val="002060"/>
                </a:solidFill>
              </a:rPr>
              <a:t>("%d:\</a:t>
            </a:r>
            <a:r>
              <a:rPr lang="en-US" altLang="zh-CN" sz="1600" b="1" dirty="0" err="1">
                <a:solidFill>
                  <a:srgbClr val="002060"/>
                </a:solidFill>
              </a:rPr>
              <a:t>t%s</a:t>
            </a:r>
            <a:r>
              <a:rPr lang="en-US" altLang="zh-CN" sz="1600" b="1" dirty="0">
                <a:solidFill>
                  <a:srgbClr val="002060"/>
                </a:solidFill>
              </a:rPr>
              <a:t>\n", i+1, course)</a:t>
            </a:r>
          </a:p>
          <a:p>
            <a:pPr>
              <a:defRPr/>
            </a:pPr>
            <a:r>
              <a:rPr lang="de-DE" altLang="zh-CN" sz="1600" b="1" dirty="0">
                <a:solidFill>
                  <a:srgbClr val="002060"/>
                </a:solidFill>
              </a:rPr>
              <a:t>        }</a:t>
            </a:r>
          </a:p>
          <a:p>
            <a:pPr>
              <a:defRPr/>
            </a:pPr>
            <a:r>
              <a:rPr lang="de-DE" altLang="zh-CN" sz="1600" b="1" dirty="0">
                <a:solidFill>
                  <a:srgbClr val="002060"/>
                </a:solidFill>
              </a:rPr>
              <a:t>}</a:t>
            </a:r>
          </a:p>
        </p:txBody>
      </p:sp>
    </p:spTree>
    <p:extLst>
      <p:ext uri="{BB962C8B-B14F-4D97-AF65-F5344CB8AC3E}">
        <p14:creationId xmlns:p14="http://schemas.microsoft.com/office/powerpoint/2010/main" val="117885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8074" y="2208702"/>
            <a:ext cx="12210076" cy="2390929"/>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121712" tIns="60856" rIns="121712" bIns="60856" rtlCol="0" anchor="ctr"/>
          <a:lstStyle/>
          <a:p>
            <a:pPr algn="ctr"/>
            <a:endParaRPr lang="zh-CN" altLang="en-US" sz="2440" dirty="0">
              <a:ea typeface="微软雅黑" panose="020B0503020204020204" charset="-122"/>
            </a:endParaRPr>
          </a:p>
        </p:txBody>
      </p:sp>
      <p:sp>
        <p:nvSpPr>
          <p:cNvPr id="20" name="MH_Entry_1"/>
          <p:cNvSpPr/>
          <p:nvPr>
            <p:custDataLst>
              <p:tags r:id="rId2"/>
            </p:custDataLst>
          </p:nvPr>
        </p:nvSpPr>
        <p:spPr>
          <a:xfrm>
            <a:off x="1943100" y="2690338"/>
            <a:ext cx="8305800" cy="14773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defTabSz="638175" fontAlgn="base">
              <a:spcBef>
                <a:spcPct val="0"/>
              </a:spcBef>
              <a:spcAft>
                <a:spcPct val="0"/>
              </a:spcAft>
            </a:pPr>
            <a:r>
              <a:rPr lang="en-US" altLang="zh-CN" sz="4800" b="1" i="1" dirty="0">
                <a:latin typeface="Tahoma" panose="020B0604030504040204" pitchFamily="34" charset="0"/>
              </a:rPr>
              <a:t>9   </a:t>
            </a:r>
            <a:r>
              <a:rPr lang="zh-CN" altLang="en-US" sz="4800" b="1" dirty="0">
                <a:latin typeface="Tahoma" panose="020B0604030504040204" pitchFamily="34" charset="0"/>
              </a:rPr>
              <a:t>子程序</a:t>
            </a:r>
            <a:endParaRPr lang="en-US" altLang="zh-CN" sz="4000" b="1" dirty="0">
              <a:latin typeface="Tahoma" panose="020B0604030504040204" pitchFamily="34" charset="0"/>
            </a:endParaRPr>
          </a:p>
          <a:p>
            <a:pPr algn="just" defTabSz="638175" fontAlgn="base">
              <a:spcBef>
                <a:spcPct val="0"/>
              </a:spcBef>
              <a:spcAft>
                <a:spcPct val="0"/>
              </a:spcAft>
            </a:pPr>
            <a:endParaRPr lang="zh-CN" altLang="en-US" sz="48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62"/>
    </mc:Choice>
    <mc:Fallback xmlns="">
      <p:transition spd="slow" advTm="156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576262" y="1348800"/>
            <a:ext cx="11039476" cy="5509200"/>
          </a:xfrm>
          <a:prstGeom prst="rect">
            <a:avLst/>
          </a:prstGeom>
          <a:noFill/>
        </p:spPr>
        <p:txBody>
          <a:bodyPr wrap="square" rtlCol="0">
            <a:spAutoFit/>
          </a:bodyPr>
          <a:lstStyle/>
          <a:p>
            <a:r>
              <a:rPr lang="en-US" altLang="zh-CN" sz="2200" dirty="0"/>
              <a:t>// </a:t>
            </a:r>
            <a:r>
              <a:rPr lang="en-US" altLang="zh-CN" sz="2200" b="1" dirty="0" err="1">
                <a:solidFill>
                  <a:srgbClr val="FF0000"/>
                </a:solidFill>
              </a:rPr>
              <a:t>breadthFirst</a:t>
            </a:r>
            <a:r>
              <a:rPr lang="en-US" altLang="zh-CN" sz="2200" dirty="0"/>
              <a:t> calls f for each item in the worklist.</a:t>
            </a:r>
          </a:p>
          <a:p>
            <a:r>
              <a:rPr lang="en-US" altLang="zh-CN" sz="2200" dirty="0"/>
              <a:t>// Any items returned by f are added to the worklist.</a:t>
            </a:r>
          </a:p>
          <a:p>
            <a:r>
              <a:rPr lang="en-US" altLang="zh-CN" sz="2200" dirty="0"/>
              <a:t>// f is called at most once for each item.</a:t>
            </a:r>
          </a:p>
          <a:p>
            <a:r>
              <a:rPr lang="en-US" altLang="zh-CN" sz="2200" dirty="0" err="1"/>
              <a:t>func</a:t>
            </a:r>
            <a:r>
              <a:rPr lang="en-US" altLang="zh-CN" sz="2200" dirty="0"/>
              <a:t> </a:t>
            </a:r>
            <a:r>
              <a:rPr lang="en-US" altLang="zh-CN" sz="2200" dirty="0" err="1"/>
              <a:t>breadthFirst</a:t>
            </a:r>
            <a:r>
              <a:rPr lang="en-US" altLang="zh-CN" sz="2200" dirty="0"/>
              <a:t>(</a:t>
            </a:r>
            <a:r>
              <a:rPr lang="en-US" altLang="zh-CN" sz="2200" b="1" dirty="0">
                <a:solidFill>
                  <a:srgbClr val="FF0000"/>
                </a:solidFill>
              </a:rPr>
              <a:t>f</a:t>
            </a:r>
            <a:r>
              <a:rPr lang="en-US" altLang="zh-CN" sz="2200" b="1" dirty="0"/>
              <a:t> </a:t>
            </a:r>
            <a:r>
              <a:rPr lang="en-US" altLang="zh-CN" sz="2200" dirty="0" err="1"/>
              <a:t>func</a:t>
            </a:r>
            <a:r>
              <a:rPr lang="en-US" altLang="zh-CN" sz="2200" dirty="0"/>
              <a:t>(item string) []string, worklist []string) {</a:t>
            </a:r>
          </a:p>
          <a:p>
            <a:r>
              <a:rPr lang="en-US" altLang="zh-CN" sz="2200" dirty="0"/>
              <a:t>        seen := make(map[string]bool)</a:t>
            </a:r>
          </a:p>
          <a:p>
            <a:r>
              <a:rPr lang="en-US" altLang="zh-CN" sz="2200" dirty="0"/>
              <a:t>        for </a:t>
            </a:r>
            <a:r>
              <a:rPr lang="en-US" altLang="zh-CN" sz="2200" dirty="0" err="1"/>
              <a:t>len</a:t>
            </a:r>
            <a:r>
              <a:rPr lang="en-US" altLang="zh-CN" sz="2200" dirty="0"/>
              <a:t>(worklist) &gt; 0 {</a:t>
            </a:r>
          </a:p>
          <a:p>
            <a:r>
              <a:rPr lang="en-US" altLang="zh-CN" sz="2200" dirty="0"/>
              <a:t>                items := worklist</a:t>
            </a:r>
          </a:p>
          <a:p>
            <a:r>
              <a:rPr lang="en-US" altLang="zh-CN" sz="2200" dirty="0"/>
              <a:t>                worklist = nil</a:t>
            </a:r>
          </a:p>
          <a:p>
            <a:r>
              <a:rPr lang="en-US" altLang="zh-CN" sz="2200" dirty="0"/>
              <a:t>                for _, item := range items {</a:t>
            </a:r>
          </a:p>
          <a:p>
            <a:r>
              <a:rPr lang="en-US" altLang="zh-CN" sz="2200" dirty="0"/>
              <a:t>                        if !seen[item] {</a:t>
            </a:r>
          </a:p>
          <a:p>
            <a:r>
              <a:rPr lang="en-US" altLang="zh-CN" sz="2200" dirty="0"/>
              <a:t>                                seen[item] = true</a:t>
            </a:r>
          </a:p>
          <a:p>
            <a:r>
              <a:rPr lang="de-DE" altLang="zh-CN" sz="2200" dirty="0"/>
              <a:t>                                </a:t>
            </a:r>
            <a:r>
              <a:rPr lang="de-DE" altLang="zh-CN" sz="2200" dirty="0" err="1"/>
              <a:t>worklist</a:t>
            </a:r>
            <a:r>
              <a:rPr lang="de-DE" altLang="zh-CN" sz="2200" dirty="0"/>
              <a:t> = </a:t>
            </a:r>
            <a:r>
              <a:rPr lang="de-DE" altLang="zh-CN" sz="2200" dirty="0" err="1"/>
              <a:t>append</a:t>
            </a:r>
            <a:r>
              <a:rPr lang="de-DE" altLang="zh-CN" sz="2200" dirty="0"/>
              <a:t>(</a:t>
            </a:r>
            <a:r>
              <a:rPr lang="de-DE" altLang="zh-CN" sz="2200" dirty="0" err="1"/>
              <a:t>worklist</a:t>
            </a:r>
            <a:r>
              <a:rPr lang="de-DE" altLang="zh-CN" sz="2200" dirty="0"/>
              <a:t>, </a:t>
            </a:r>
            <a:r>
              <a:rPr lang="de-DE" altLang="zh-CN" sz="2200" b="1" dirty="0">
                <a:solidFill>
                  <a:srgbClr val="FF0000"/>
                </a:solidFill>
              </a:rPr>
              <a:t>f</a:t>
            </a:r>
            <a:r>
              <a:rPr lang="de-DE" altLang="zh-CN" sz="2200" dirty="0"/>
              <a:t>(item)...)</a:t>
            </a:r>
          </a:p>
          <a:p>
            <a:r>
              <a:rPr lang="de-DE" altLang="zh-CN" sz="2200" dirty="0"/>
              <a:t>                        }</a:t>
            </a:r>
          </a:p>
          <a:p>
            <a:r>
              <a:rPr lang="de-DE" altLang="zh-CN" sz="2200" dirty="0"/>
              <a:t>                }</a:t>
            </a:r>
          </a:p>
          <a:p>
            <a:r>
              <a:rPr lang="de-DE" altLang="zh-CN" sz="2200" dirty="0"/>
              <a:t>        }</a:t>
            </a:r>
          </a:p>
          <a:p>
            <a:r>
              <a:rPr lang="de-DE" altLang="zh-CN" sz="2200" dirty="0"/>
              <a:t>}</a:t>
            </a:r>
            <a:endParaRPr lang="en-US" altLang="zh-CN" sz="2200" dirty="0"/>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dirty="0"/>
              <a:t>Example5 		</a:t>
            </a:r>
            <a:r>
              <a:rPr lang="en-US" altLang="zh-CN" sz="2800" u="sng" dirty="0" err="1"/>
              <a:t>gopl.io</a:t>
            </a:r>
            <a:r>
              <a:rPr lang="en-US" altLang="zh-CN" sz="2800" u="sng" dirty="0"/>
              <a:t>/ch5/findlinks3</a:t>
            </a:r>
            <a:r>
              <a:rPr lang="en-US" altLang="zh-CN" sz="2800" dirty="0"/>
              <a:t>		</a:t>
            </a:r>
          </a:p>
        </p:txBody>
      </p:sp>
    </p:spTree>
    <p:extLst>
      <p:ext uri="{BB962C8B-B14F-4D97-AF65-F5344CB8AC3E}">
        <p14:creationId xmlns:p14="http://schemas.microsoft.com/office/powerpoint/2010/main" val="239750589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256467"/>
            <a:ext cx="11039476" cy="5601533"/>
          </a:xfrm>
          <a:prstGeom prst="rect">
            <a:avLst/>
          </a:prstGeom>
          <a:noFill/>
        </p:spPr>
        <p:txBody>
          <a:bodyPr wrap="square" rtlCol="0">
            <a:spAutoFit/>
          </a:bodyPr>
          <a:lstStyle/>
          <a:p>
            <a:r>
              <a:rPr lang="pl-PL" altLang="zh-CN" sz="2400" dirty="0" err="1"/>
              <a:t>func</a:t>
            </a:r>
            <a:r>
              <a:rPr lang="pl-PL" altLang="zh-CN" sz="2400" dirty="0"/>
              <a:t> </a:t>
            </a:r>
            <a:r>
              <a:rPr lang="pl-PL" altLang="zh-CN" sz="2400" dirty="0">
                <a:solidFill>
                  <a:srgbClr val="FF0000"/>
                </a:solidFill>
              </a:rPr>
              <a:t>crawl</a:t>
            </a:r>
            <a:r>
              <a:rPr lang="pl-PL" altLang="zh-CN" sz="2400" dirty="0"/>
              <a:t>(</a:t>
            </a:r>
            <a:r>
              <a:rPr lang="pl-PL" altLang="zh-CN" sz="2400" dirty="0" err="1"/>
              <a:t>url</a:t>
            </a:r>
            <a:r>
              <a:rPr lang="pl-PL" altLang="zh-CN" sz="2400" dirty="0"/>
              <a:t> string) []string {</a:t>
            </a:r>
          </a:p>
          <a:p>
            <a:r>
              <a:rPr lang="pl-PL" altLang="zh-CN" sz="2400" dirty="0"/>
              <a:t>        </a:t>
            </a:r>
            <a:r>
              <a:rPr lang="pl-PL" altLang="zh-CN" sz="2400" dirty="0" err="1"/>
              <a:t>fmt.Println</a:t>
            </a:r>
            <a:r>
              <a:rPr lang="pl-PL" altLang="zh-CN" sz="2400" dirty="0"/>
              <a:t>(</a:t>
            </a:r>
            <a:r>
              <a:rPr lang="pl-PL" altLang="zh-CN" sz="2400" dirty="0" err="1"/>
              <a:t>url</a:t>
            </a:r>
            <a:r>
              <a:rPr lang="pl-PL" altLang="zh-CN" sz="2400" dirty="0"/>
              <a:t>)</a:t>
            </a:r>
          </a:p>
          <a:p>
            <a:r>
              <a:rPr lang="pl-PL" altLang="zh-CN" sz="2400" dirty="0"/>
              <a:t>        list, </a:t>
            </a:r>
            <a:r>
              <a:rPr lang="pl-PL" altLang="zh-CN" sz="2400" dirty="0" err="1"/>
              <a:t>err</a:t>
            </a:r>
            <a:r>
              <a:rPr lang="pl-PL" altLang="zh-CN" sz="2400" dirty="0"/>
              <a:t> := </a:t>
            </a:r>
            <a:r>
              <a:rPr lang="pl-PL" altLang="zh-CN" sz="2400" dirty="0" err="1"/>
              <a:t>links.Extract</a:t>
            </a:r>
            <a:r>
              <a:rPr lang="pl-PL" altLang="zh-CN" sz="2400" dirty="0"/>
              <a:t>(</a:t>
            </a:r>
            <a:r>
              <a:rPr lang="pl-PL" altLang="zh-CN" sz="2400" dirty="0" err="1"/>
              <a:t>url</a:t>
            </a:r>
            <a:r>
              <a:rPr lang="pl-PL" altLang="zh-CN" sz="2400" dirty="0"/>
              <a:t>)</a:t>
            </a:r>
          </a:p>
          <a:p>
            <a:r>
              <a:rPr lang="en-US" altLang="zh-CN" sz="2400" dirty="0"/>
              <a:t>        if err != nil {</a:t>
            </a:r>
          </a:p>
          <a:p>
            <a:r>
              <a:rPr lang="ro-RO" altLang="zh-CN" sz="2400" dirty="0"/>
              <a:t>                </a:t>
            </a:r>
            <a:r>
              <a:rPr lang="ro-RO" altLang="zh-CN" sz="2400" dirty="0" err="1"/>
              <a:t>log.Print</a:t>
            </a:r>
            <a:r>
              <a:rPr lang="ro-RO" altLang="zh-CN" sz="2400" dirty="0"/>
              <a:t>(</a:t>
            </a:r>
            <a:r>
              <a:rPr lang="ro-RO" altLang="zh-CN" sz="2400" dirty="0" err="1"/>
              <a:t>err</a:t>
            </a:r>
            <a:r>
              <a:rPr lang="ro-RO" altLang="zh-CN" sz="2400" dirty="0"/>
              <a:t>)</a:t>
            </a:r>
          </a:p>
          <a:p>
            <a:r>
              <a:rPr lang="de-DE" altLang="zh-CN" sz="2400" dirty="0"/>
              <a:t>        }</a:t>
            </a:r>
          </a:p>
          <a:p>
            <a:r>
              <a:rPr lang="en-US" altLang="zh-CN" sz="2400" dirty="0"/>
              <a:t>        return list</a:t>
            </a:r>
          </a:p>
          <a:p>
            <a:r>
              <a:rPr lang="en-US" altLang="zh-CN" sz="2400" dirty="0"/>
              <a:t>}</a:t>
            </a:r>
          </a:p>
          <a:p>
            <a:endParaRPr lang="pl-PL" altLang="zh-CN" sz="2400" dirty="0"/>
          </a:p>
          <a:p>
            <a:r>
              <a:rPr lang="fr-FR" altLang="zh-CN" sz="2400" dirty="0" err="1"/>
              <a:t>func</a:t>
            </a:r>
            <a:r>
              <a:rPr lang="fr-FR" altLang="zh-CN" sz="2400" dirty="0"/>
              <a:t> main() {</a:t>
            </a:r>
          </a:p>
          <a:p>
            <a:r>
              <a:rPr lang="fr-FR" altLang="zh-CN" sz="2400" dirty="0"/>
              <a:t>        // Crawl the web </a:t>
            </a:r>
            <a:r>
              <a:rPr lang="fr-FR" altLang="zh-CN" sz="2400" dirty="0" err="1"/>
              <a:t>breadth</a:t>
            </a:r>
            <a:r>
              <a:rPr lang="fr-FR" altLang="zh-CN" sz="2400" dirty="0"/>
              <a:t>-first,</a:t>
            </a:r>
          </a:p>
          <a:p>
            <a:r>
              <a:rPr lang="fr-FR" altLang="zh-CN" sz="2400" dirty="0"/>
              <a:t>        // </a:t>
            </a:r>
            <a:r>
              <a:rPr lang="fr-FR" altLang="zh-CN" sz="2400" dirty="0" err="1"/>
              <a:t>starting</a:t>
            </a:r>
            <a:r>
              <a:rPr lang="fr-FR" altLang="zh-CN" sz="2400" dirty="0"/>
              <a:t> </a:t>
            </a:r>
            <a:r>
              <a:rPr lang="fr-FR" altLang="zh-CN" sz="2400" dirty="0" err="1"/>
              <a:t>from</a:t>
            </a:r>
            <a:r>
              <a:rPr lang="fr-FR" altLang="zh-CN" sz="2400" dirty="0"/>
              <a:t> the command-line arguments.</a:t>
            </a:r>
          </a:p>
          <a:p>
            <a:r>
              <a:rPr lang="fr-FR" altLang="zh-CN" sz="2400" dirty="0"/>
              <a:t>        </a:t>
            </a:r>
            <a:r>
              <a:rPr lang="fr-FR" altLang="zh-CN" sz="2400" dirty="0" err="1"/>
              <a:t>breadthFirst</a:t>
            </a:r>
            <a:r>
              <a:rPr lang="fr-FR" altLang="zh-CN" sz="2400" dirty="0"/>
              <a:t>(</a:t>
            </a:r>
            <a:r>
              <a:rPr lang="fr-FR" altLang="zh-CN" sz="2400" dirty="0">
                <a:solidFill>
                  <a:srgbClr val="FF0000"/>
                </a:solidFill>
              </a:rPr>
              <a:t>crawl</a:t>
            </a:r>
            <a:r>
              <a:rPr lang="fr-FR" altLang="zh-CN" sz="2400" dirty="0"/>
              <a:t>, os.Args[1:])</a:t>
            </a:r>
          </a:p>
          <a:p>
            <a:r>
              <a:rPr lang="fr-FR" altLang="zh-CN" sz="2400" dirty="0"/>
              <a:t>}</a:t>
            </a:r>
          </a:p>
          <a:p>
            <a:endParaRPr lang="en-US" altLang="zh-CN" sz="2200" dirty="0"/>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dirty="0"/>
              <a:t>Example5 (continued)		</a:t>
            </a:r>
          </a:p>
        </p:txBody>
      </p:sp>
    </p:spTree>
    <p:extLst>
      <p:ext uri="{BB962C8B-B14F-4D97-AF65-F5344CB8AC3E}">
        <p14:creationId xmlns:p14="http://schemas.microsoft.com/office/powerpoint/2010/main" val="398300961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3907095"/>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定义：重载的子程序就是在同样的引用环境中和另一个子程序具有相同名字的子程序</a:t>
            </a:r>
            <a:endParaRPr lang="en-US" altLang="zh-CN" sz="2400" b="1" dirty="0">
              <a:ea typeface="宋体" panose="02010600030101010101" pitchFamily="2" charset="-122"/>
            </a:endParaRPr>
          </a:p>
          <a:p>
            <a:pPr marL="514350" lvl="1" indent="-285750">
              <a:lnSpc>
                <a:spcPct val="150000"/>
              </a:lnSpc>
              <a:buClr>
                <a:srgbClr val="8B0012"/>
              </a:buClr>
              <a:buFont typeface="Wingdings" pitchFamily="2" charset="2"/>
              <a:buChar char="§"/>
            </a:pPr>
            <a:r>
              <a:rPr lang="zh-CN" altLang="en-US" sz="2400" b="1" dirty="0">
                <a:ea typeface="宋体" panose="02010600030101010101" pitchFamily="2" charset="-122"/>
              </a:rPr>
              <a:t>每一个重载子程序的版本必须具有唯一的协议（参数概述和返回类型）</a:t>
            </a:r>
          </a:p>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C++, Java, C#, Ada</a:t>
            </a:r>
            <a:r>
              <a:rPr lang="zh-CN" altLang="en-US" sz="2400" b="1" dirty="0">
                <a:ea typeface="宋体" panose="02010600030101010101" pitchFamily="2" charset="-122"/>
              </a:rPr>
              <a:t>具有预定义的重载的子程序</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在</a:t>
            </a:r>
            <a:r>
              <a:rPr lang="en-US" altLang="zh-CN" sz="2400" b="1" dirty="0">
                <a:ea typeface="宋体" panose="02010600030101010101" pitchFamily="2" charset="-122"/>
              </a:rPr>
              <a:t>Ada</a:t>
            </a:r>
            <a:r>
              <a:rPr lang="zh-CN" altLang="en-US" sz="2400" b="1" dirty="0">
                <a:ea typeface="宋体" panose="02010600030101010101" pitchFamily="2" charset="-122"/>
              </a:rPr>
              <a:t>里，通过一个重载函数返回的类型来区分调用的是哪一个版本。因此，两个重载函数可以具有同样的参数特征</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在</a:t>
            </a:r>
            <a:r>
              <a:rPr lang="en-US" altLang="zh-CN" sz="2400" b="1" dirty="0">
                <a:ea typeface="宋体" panose="02010600030101010101" pitchFamily="2" charset="-122"/>
              </a:rPr>
              <a:t>Ada, Java, C++, C#</a:t>
            </a:r>
            <a:r>
              <a:rPr lang="zh-CN" altLang="en-US" sz="2400" b="1" dirty="0">
                <a:ea typeface="宋体" panose="02010600030101010101" pitchFamily="2" charset="-122"/>
              </a:rPr>
              <a:t>中，允许用户使用同样的名字来编写子程序的多个版本</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重载的子程序</a:t>
            </a:r>
          </a:p>
        </p:txBody>
      </p:sp>
    </p:spTree>
    <p:extLst>
      <p:ext uri="{BB962C8B-B14F-4D97-AF65-F5344CB8AC3E}">
        <p14:creationId xmlns:p14="http://schemas.microsoft.com/office/powerpoint/2010/main" val="121286416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4461093"/>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通用的或多态的子程序在按不同方式激活时，可以接受不同类型的参数</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重载的子程序提供特殊的多态性</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接受通用参数的子程序则提供了参数级的多态性，其中，通用参数用在描述子程序的参数类型的类型表达式中</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参数级多态性的例子</a:t>
            </a:r>
          </a:p>
          <a:p>
            <a:pPr marL="514350" lvl="2" indent="-285750">
              <a:lnSpc>
                <a:spcPct val="150000"/>
              </a:lnSpc>
              <a:buClr>
                <a:srgbClr val="8B0012"/>
              </a:buClr>
              <a:buFont typeface="Wingdings" pitchFamily="2" charset="2"/>
              <a:buChar char="§"/>
            </a:pPr>
            <a:r>
              <a:rPr lang="en-US" altLang="zh-CN" sz="2400" b="1" dirty="0">
                <a:ea typeface="宋体" panose="02010600030101010101" pitchFamily="2" charset="-122"/>
              </a:rPr>
              <a:t>Ada</a:t>
            </a:r>
          </a:p>
          <a:p>
            <a:pPr marL="514350" lvl="3" indent="-285750">
              <a:lnSpc>
                <a:spcPct val="150000"/>
              </a:lnSpc>
              <a:buClr>
                <a:srgbClr val="8B0012"/>
              </a:buClr>
              <a:buFont typeface="Wingdings" pitchFamily="2" charset="2"/>
              <a:buChar char="§"/>
            </a:pPr>
            <a:r>
              <a:rPr lang="zh-CN" altLang="en-US" sz="2400" b="1" dirty="0">
                <a:ea typeface="宋体" panose="02010600030101010101" pitchFamily="2" charset="-122"/>
              </a:rPr>
              <a:t>类型，下标范围，常值等等在</a:t>
            </a:r>
            <a:r>
              <a:rPr lang="en-US" altLang="zh-CN" sz="2400" b="1" dirty="0">
                <a:ea typeface="宋体" panose="02010600030101010101" pitchFamily="2" charset="-122"/>
              </a:rPr>
              <a:t>Ada</a:t>
            </a:r>
            <a:r>
              <a:rPr lang="zh-CN" altLang="en-US" sz="2400" b="1" dirty="0">
                <a:ea typeface="宋体" panose="02010600030101010101" pitchFamily="2" charset="-122"/>
              </a:rPr>
              <a:t>的子程序和包中都可以是通用的，例子：请见下页</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通用子程序</a:t>
            </a:r>
          </a:p>
        </p:txBody>
      </p:sp>
    </p:spTree>
    <p:extLst>
      <p:ext uri="{BB962C8B-B14F-4D97-AF65-F5344CB8AC3E}">
        <p14:creationId xmlns:p14="http://schemas.microsoft.com/office/powerpoint/2010/main" val="148586975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pic>
        <p:nvPicPr>
          <p:cNvPr id="8" name="Picture 2">
            <a:extLst>
              <a:ext uri="{FF2B5EF4-FFF2-40B4-BE49-F238E27FC236}">
                <a16:creationId xmlns:a16="http://schemas.microsoft.com/office/drawing/2014/main" id="{CDF35DD2-2FC2-0E4F-86A6-D9024B088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404813"/>
            <a:ext cx="6624638" cy="640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843000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467176"/>
            <a:ext cx="11039476" cy="1137106"/>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Ada</a:t>
            </a:r>
            <a:r>
              <a:rPr lang="zh-CN" altLang="en-US" sz="2400" b="1" dirty="0">
                <a:ea typeface="宋体" panose="02010600030101010101" pitchFamily="2" charset="-122"/>
              </a:rPr>
              <a:t>的通用参数用来提供类型是子程序的参数的功能；通用部分是个子程序</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例子</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通用子程序（续）</a:t>
            </a:r>
          </a:p>
        </p:txBody>
      </p:sp>
      <p:pic>
        <p:nvPicPr>
          <p:cNvPr id="8" name="Picture 4">
            <a:extLst>
              <a:ext uri="{FF2B5EF4-FFF2-40B4-BE49-F238E27FC236}">
                <a16:creationId xmlns:a16="http://schemas.microsoft.com/office/drawing/2014/main" id="{CFB5E042-33C8-7D4A-A7DA-2AFECDD3B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465" y="2319338"/>
            <a:ext cx="6192837"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010853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467176"/>
            <a:ext cx="11039476" cy="4461093"/>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C++ </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模板函数</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例子：</a:t>
            </a: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514350" lvl="2" indent="-285750">
              <a:lnSpc>
                <a:spcPct val="150000"/>
              </a:lnSpc>
              <a:buClr>
                <a:srgbClr val="8B0012"/>
              </a:buClr>
              <a:buFont typeface="Wingdings" pitchFamily="2" charset="2"/>
              <a:buChar char="§"/>
            </a:pPr>
            <a:r>
              <a:rPr lang="en-US" altLang="zh-CN" sz="2400" b="1" dirty="0">
                <a:ea typeface="宋体" panose="02010600030101010101" pitchFamily="2" charset="-122"/>
              </a:rPr>
              <a:t>C++</a:t>
            </a:r>
            <a:r>
              <a:rPr lang="zh-CN" altLang="en-US" sz="2400" b="1" dirty="0">
                <a:ea typeface="宋体" panose="02010600030101010101" pitchFamily="2" charset="-122"/>
              </a:rPr>
              <a:t>模板函数是隐式实例化的，即当在某次调用中函数被命名时或当它的地址用</a:t>
            </a:r>
            <a:r>
              <a:rPr lang="en-US" altLang="zh-CN" sz="2400" b="1" dirty="0">
                <a:ea typeface="宋体" panose="02010600030101010101" pitchFamily="2" charset="-122"/>
              </a:rPr>
              <a:t>&amp;</a:t>
            </a:r>
            <a:r>
              <a:rPr lang="zh-CN" altLang="en-US" sz="2400" b="1" dirty="0">
                <a:ea typeface="宋体" panose="02010600030101010101" pitchFamily="2" charset="-122"/>
              </a:rPr>
              <a:t>操作符取得时，模板函数被实例化。</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通用子程序（续）</a:t>
            </a:r>
          </a:p>
        </p:txBody>
      </p:sp>
      <p:pic>
        <p:nvPicPr>
          <p:cNvPr id="10" name="Picture 4">
            <a:extLst>
              <a:ext uri="{FF2B5EF4-FFF2-40B4-BE49-F238E27FC236}">
                <a16:creationId xmlns:a16="http://schemas.microsoft.com/office/drawing/2014/main" id="{660B8D96-D522-024F-9D31-E227256FE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9334" y="3221038"/>
            <a:ext cx="67691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976867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467176"/>
            <a:ext cx="11039476" cy="3353097"/>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另一个例子</a:t>
            </a:r>
            <a:r>
              <a:rPr lang="en-US" altLang="zh-CN" sz="2400" b="1" dirty="0">
                <a:ea typeface="宋体" panose="02010600030101010101" pitchFamily="2" charset="-122"/>
              </a:rPr>
              <a:t> </a:t>
            </a: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57150" lvl="1" indent="-285750">
              <a:lnSpc>
                <a:spcPct val="150000"/>
              </a:lnSpc>
              <a:buClr>
                <a:srgbClr val="8B0012"/>
              </a:buClr>
              <a:buFont typeface="Wingdings" pitchFamily="2" charset="2"/>
              <a:buChar char="§"/>
            </a:pPr>
            <a:endParaRPr lang="en-US" altLang="zh-CN" sz="2400" b="1" dirty="0">
              <a:ea typeface="宋体" panose="02010600030101010101" pitchFamily="2" charset="-122"/>
            </a:endParaRPr>
          </a:p>
          <a:p>
            <a:pPr marL="57150" lvl="1" indent="-285750">
              <a:lnSpc>
                <a:spcPct val="150000"/>
              </a:lnSpc>
              <a:buClr>
                <a:srgbClr val="8B0012"/>
              </a:buClr>
              <a:buFont typeface="Wingdings" pitchFamily="2" charset="2"/>
              <a:buChar char="§"/>
            </a:pPr>
            <a:r>
              <a:rPr lang="zh-CN" altLang="en-US" sz="2400" b="1" dirty="0">
                <a:ea typeface="宋体" panose="02010600030101010101" pitchFamily="2" charset="-122"/>
              </a:rPr>
              <a:t>例子的使用</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通用子程序（续）</a:t>
            </a:r>
          </a:p>
        </p:txBody>
      </p:sp>
      <p:pic>
        <p:nvPicPr>
          <p:cNvPr id="8" name="Picture 4">
            <a:extLst>
              <a:ext uri="{FF2B5EF4-FFF2-40B4-BE49-F238E27FC236}">
                <a16:creationId xmlns:a16="http://schemas.microsoft.com/office/drawing/2014/main" id="{8E08C797-2C34-DB4D-AD9D-A40290DF7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975" y="1670545"/>
            <a:ext cx="6324600" cy="239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a:extLst>
              <a:ext uri="{FF2B5EF4-FFF2-40B4-BE49-F238E27FC236}">
                <a16:creationId xmlns:a16="http://schemas.microsoft.com/office/drawing/2014/main" id="{6B04E273-8401-7948-9E33-99CB056BF3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1775" y="4718861"/>
            <a:ext cx="538956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180310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954526" y="117349"/>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Type switch with interface</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10" name="Rectangle 3">
            <a:extLst>
              <a:ext uri="{FF2B5EF4-FFF2-40B4-BE49-F238E27FC236}">
                <a16:creationId xmlns:a16="http://schemas.microsoft.com/office/drawing/2014/main" id="{AF81C465-AC3C-D54A-A81E-A19A0D6D7CEB}"/>
              </a:ext>
            </a:extLst>
          </p:cNvPr>
          <p:cNvSpPr txBox="1">
            <a:spLocks noChangeArrowheads="1"/>
          </p:cNvSpPr>
          <p:nvPr/>
        </p:nvSpPr>
        <p:spPr>
          <a:xfrm>
            <a:off x="657430" y="796429"/>
            <a:ext cx="4943269" cy="6061571"/>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defTabSz="685800">
              <a:lnSpc>
                <a:spcPct val="100000"/>
              </a:lnSpc>
              <a:spcBef>
                <a:spcPts val="750"/>
              </a:spcBef>
              <a:buFont typeface="Arial" panose="020B0604020202020204" pitchFamily="34" charset="0"/>
              <a:buChar char="•"/>
            </a:pPr>
            <a:r>
              <a:rPr lang="en-US" altLang="zh-CN" b="1" dirty="0">
                <a:latin typeface="Calibri" panose="020F0502020204030204" pitchFamily="34" charset="0"/>
                <a:ea typeface="宋体" panose="02010600030101010101" pitchFamily="2" charset="-122"/>
              </a:rPr>
              <a:t>if-else chain</a:t>
            </a:r>
          </a:p>
          <a:p>
            <a:pPr algn="l" defTabSz="685800">
              <a:lnSpc>
                <a:spcPct val="100000"/>
              </a:lnSpc>
              <a:spcBef>
                <a:spcPts val="750"/>
              </a:spcBef>
            </a:pPr>
            <a:r>
              <a:rPr lang="en-US" altLang="zh-CN" sz="1600" b="1" dirty="0" err="1"/>
              <a:t>func</a:t>
            </a:r>
            <a:r>
              <a:rPr lang="en-US" altLang="zh-CN" sz="1600" b="1" dirty="0"/>
              <a:t> </a:t>
            </a:r>
            <a:r>
              <a:rPr lang="en-US" altLang="zh-CN" sz="1600" b="1" dirty="0" err="1"/>
              <a:t>sqlQuote</a:t>
            </a:r>
            <a:r>
              <a:rPr lang="en-US" altLang="zh-CN" sz="1600" b="1" dirty="0"/>
              <a:t>(x interface{}) string {</a:t>
            </a:r>
          </a:p>
          <a:p>
            <a:pPr algn="l" defTabSz="685800">
              <a:lnSpc>
                <a:spcPct val="100000"/>
              </a:lnSpc>
              <a:spcBef>
                <a:spcPts val="750"/>
              </a:spcBef>
            </a:pPr>
            <a:r>
              <a:rPr lang="en-US" altLang="zh-CN" sz="1600" b="1" dirty="0"/>
              <a:t>	if x == nil {</a:t>
            </a:r>
          </a:p>
          <a:p>
            <a:pPr algn="l" defTabSz="685800">
              <a:lnSpc>
                <a:spcPct val="100000"/>
              </a:lnSpc>
              <a:spcBef>
                <a:spcPts val="750"/>
              </a:spcBef>
            </a:pPr>
            <a:r>
              <a:rPr lang="en-US" altLang="zh-CN" sz="1600" b="1" dirty="0"/>
              <a:t>		 return “NULL”</a:t>
            </a:r>
          </a:p>
          <a:p>
            <a:pPr algn="l" defTabSz="685800">
              <a:lnSpc>
                <a:spcPct val="100000"/>
              </a:lnSpc>
              <a:spcBef>
                <a:spcPts val="750"/>
              </a:spcBef>
            </a:pPr>
            <a:r>
              <a:rPr lang="en-US" altLang="zh-CN" sz="1600" b="1" dirty="0"/>
              <a:t>	 } else if _, ok := x.(int); ok {</a:t>
            </a:r>
          </a:p>
          <a:p>
            <a:pPr algn="l" defTabSz="685800">
              <a:lnSpc>
                <a:spcPct val="100000"/>
              </a:lnSpc>
              <a:spcBef>
                <a:spcPts val="750"/>
              </a:spcBef>
            </a:pPr>
            <a:r>
              <a:rPr lang="en-US" altLang="zh-CN" sz="1600" b="1" dirty="0"/>
              <a:t>		return </a:t>
            </a:r>
            <a:r>
              <a:rPr lang="en-US" altLang="zh-CN" sz="1600" b="1" dirty="0" err="1"/>
              <a:t>fmt.Sprintf</a:t>
            </a:r>
            <a:r>
              <a:rPr lang="en-US" altLang="zh-CN" sz="1600" b="1" dirty="0"/>
              <a:t>(“%d”, x)</a:t>
            </a:r>
          </a:p>
          <a:p>
            <a:pPr algn="l" defTabSz="685800">
              <a:lnSpc>
                <a:spcPct val="100000"/>
              </a:lnSpc>
              <a:spcBef>
                <a:spcPts val="750"/>
              </a:spcBef>
            </a:pPr>
            <a:r>
              <a:rPr lang="en-US" altLang="zh-CN" sz="1600" b="1" dirty="0"/>
              <a:t>	} else if _, ok := x.(</a:t>
            </a:r>
            <a:r>
              <a:rPr lang="en-US" altLang="zh-CN" sz="1600" b="1" dirty="0" err="1"/>
              <a:t>uint</a:t>
            </a:r>
            <a:r>
              <a:rPr lang="en-US" altLang="zh-CN" sz="1600" b="1" dirty="0"/>
              <a:t>); ok {</a:t>
            </a:r>
          </a:p>
          <a:p>
            <a:pPr algn="l" defTabSz="685800">
              <a:lnSpc>
                <a:spcPct val="100000"/>
              </a:lnSpc>
              <a:spcBef>
                <a:spcPts val="750"/>
              </a:spcBef>
            </a:pPr>
            <a:r>
              <a:rPr lang="en-US" altLang="zh-CN" sz="1600" b="1" dirty="0"/>
              <a:t>		return </a:t>
            </a:r>
            <a:r>
              <a:rPr lang="en-US" altLang="zh-CN" sz="1600" b="1" dirty="0" err="1"/>
              <a:t>fmt.Sprintf</a:t>
            </a:r>
            <a:r>
              <a:rPr lang="en-US" altLang="zh-CN" sz="1600" b="1" dirty="0"/>
              <a:t>(“%d”, x)</a:t>
            </a:r>
          </a:p>
          <a:p>
            <a:pPr algn="l" defTabSz="685800">
              <a:lnSpc>
                <a:spcPct val="100000"/>
              </a:lnSpc>
              <a:spcBef>
                <a:spcPts val="750"/>
              </a:spcBef>
            </a:pPr>
            <a:r>
              <a:rPr lang="en-US" altLang="zh-CN" sz="1600" b="1" dirty="0"/>
              <a:t>	} else if b, ok := x.(bool); ok {</a:t>
            </a:r>
          </a:p>
          <a:p>
            <a:r>
              <a:rPr lang="en-US" altLang="zh-CN" sz="1600" b="1" dirty="0"/>
              <a:t>if b {</a:t>
            </a:r>
          </a:p>
          <a:p>
            <a:r>
              <a:rPr lang="en-US" altLang="zh-CN" sz="1600" b="1" dirty="0"/>
              <a:t>	               return “TRUE”</a:t>
            </a:r>
          </a:p>
          <a:p>
            <a:r>
              <a:rPr lang="en-US" altLang="zh-CN" sz="1600" b="1" dirty="0"/>
              <a:t> }</a:t>
            </a:r>
          </a:p>
          <a:p>
            <a:r>
              <a:rPr lang="en-US" altLang="zh-CN" sz="1600" b="1" dirty="0"/>
              <a:t>	          return “FALSE”</a:t>
            </a:r>
          </a:p>
          <a:p>
            <a:r>
              <a:rPr lang="en-US" altLang="zh-CN" sz="1600" b="1" dirty="0"/>
              <a:t>       } else if s, ok:= x.(string); ok {</a:t>
            </a:r>
          </a:p>
          <a:p>
            <a:r>
              <a:rPr lang="en-US" altLang="zh-CN" sz="1600" b="1" dirty="0"/>
              <a:t>	          return </a:t>
            </a:r>
            <a:r>
              <a:rPr lang="en-US" altLang="zh-CN" sz="1600" b="1" dirty="0" err="1"/>
              <a:t>sqlQuoteString</a:t>
            </a:r>
            <a:r>
              <a:rPr lang="en-US" altLang="zh-CN" sz="1600" b="1" dirty="0"/>
              <a:t>(s)</a:t>
            </a:r>
          </a:p>
          <a:p>
            <a:r>
              <a:rPr lang="en-US" altLang="zh-CN" sz="1600" b="1" dirty="0"/>
              <a:t>} else {</a:t>
            </a:r>
          </a:p>
          <a:p>
            <a:r>
              <a:rPr lang="en-US" altLang="zh-CN" sz="1600" b="1" dirty="0"/>
              <a:t>	          panic({</a:t>
            </a:r>
            <a:r>
              <a:rPr lang="en-US" altLang="zh-CN" sz="1600" b="1" dirty="0" err="1"/>
              <a:t>fmt.Sprintf</a:t>
            </a:r>
            <a:r>
              <a:rPr lang="en-US" altLang="zh-CN" sz="1600" b="1" dirty="0"/>
              <a:t>(“unexpected type %T: %v”, x, x)) } }</a:t>
            </a:r>
          </a:p>
        </p:txBody>
      </p:sp>
      <p:sp>
        <p:nvSpPr>
          <p:cNvPr id="12" name="Rectangle 3">
            <a:extLst>
              <a:ext uri="{FF2B5EF4-FFF2-40B4-BE49-F238E27FC236}">
                <a16:creationId xmlns:a16="http://schemas.microsoft.com/office/drawing/2014/main" id="{D5C81E22-6E03-3A47-A390-A09E61658882}"/>
              </a:ext>
            </a:extLst>
          </p:cNvPr>
          <p:cNvSpPr txBox="1">
            <a:spLocks noChangeArrowheads="1"/>
          </p:cNvSpPr>
          <p:nvPr/>
        </p:nvSpPr>
        <p:spPr bwMode="auto">
          <a:xfrm>
            <a:off x="6962569" y="620713"/>
            <a:ext cx="4572000" cy="6237287"/>
          </a:xfrm>
          <a:prstGeom prst="rect">
            <a:avLst/>
          </a:prstGeom>
          <a:noFill/>
          <a:ln>
            <a:noFill/>
          </a:ln>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buFontTx/>
              <a:buNone/>
            </a:pPr>
            <a:endParaRPr lang="en-US" altLang="zh-CN" sz="1000" b="1" dirty="0">
              <a:latin typeface="Helvetica" pitchFamily="2" charset="0"/>
            </a:endParaRPr>
          </a:p>
          <a:p>
            <a:pPr eaLnBrk="1" hangingPunct="1"/>
            <a:r>
              <a:rPr lang="en-US" altLang="zh-CN" sz="2400" b="1" dirty="0"/>
              <a:t>type switch</a:t>
            </a:r>
            <a:endParaRPr lang="zh-CN" altLang="en-US" sz="2400" b="1" dirty="0"/>
          </a:p>
          <a:p>
            <a:pPr>
              <a:buFont typeface="Arial" panose="020B0604020202020204" pitchFamily="34" charset="0"/>
              <a:buNone/>
            </a:pPr>
            <a:r>
              <a:rPr lang="en-US" altLang="zh-CN" sz="1600" b="1" dirty="0" err="1"/>
              <a:t>func</a:t>
            </a:r>
            <a:r>
              <a:rPr lang="en-US" altLang="zh-CN" sz="1600" b="1" dirty="0"/>
              <a:t> </a:t>
            </a:r>
            <a:r>
              <a:rPr lang="en-US" altLang="zh-CN" sz="1600" b="1" dirty="0" err="1"/>
              <a:t>sqlQuote</a:t>
            </a:r>
            <a:r>
              <a:rPr lang="en-US" altLang="zh-CN" sz="1600" b="1" dirty="0"/>
              <a:t>(x interface{}) string {</a:t>
            </a:r>
          </a:p>
          <a:p>
            <a:pPr>
              <a:buFont typeface="Arial" panose="020B0604020202020204" pitchFamily="34" charset="0"/>
              <a:buNone/>
            </a:pPr>
            <a:r>
              <a:rPr lang="en-US" altLang="zh-CN" sz="1600" b="1" dirty="0"/>
              <a:t>      switch x:= x.(type) {                      //type assertion</a:t>
            </a:r>
          </a:p>
          <a:p>
            <a:pPr>
              <a:buFont typeface="Arial" panose="020B0604020202020204" pitchFamily="34" charset="0"/>
              <a:buNone/>
            </a:pPr>
            <a:r>
              <a:rPr lang="en-US" altLang="zh-CN" sz="1600" b="1" dirty="0"/>
              <a:t>      case nil:</a:t>
            </a:r>
          </a:p>
          <a:p>
            <a:pPr>
              <a:buFont typeface="Arial" panose="020B0604020202020204" pitchFamily="34" charset="0"/>
              <a:buNone/>
            </a:pPr>
            <a:r>
              <a:rPr lang="en-US" altLang="zh-CN" sz="1600" b="1" dirty="0"/>
              <a:t>		return “NULL”</a:t>
            </a:r>
          </a:p>
          <a:p>
            <a:pPr>
              <a:buFont typeface="Arial" panose="020B0604020202020204" pitchFamily="34" charset="0"/>
              <a:buNone/>
            </a:pPr>
            <a:r>
              <a:rPr lang="en-US" altLang="zh-CN" sz="1600" b="1" dirty="0"/>
              <a:t>       case int, </a:t>
            </a:r>
            <a:r>
              <a:rPr lang="en-US" altLang="zh-CN" sz="1600" b="1" dirty="0" err="1"/>
              <a:t>uint</a:t>
            </a:r>
            <a:r>
              <a:rPr lang="en-US" altLang="zh-CN" sz="1600" b="1" dirty="0"/>
              <a:t>: </a:t>
            </a:r>
          </a:p>
          <a:p>
            <a:pPr>
              <a:buFont typeface="Arial" panose="020B0604020202020204" pitchFamily="34" charset="0"/>
              <a:buNone/>
            </a:pPr>
            <a:r>
              <a:rPr lang="en-US" altLang="zh-CN" sz="1600" b="1" dirty="0"/>
              <a:t>		return </a:t>
            </a:r>
            <a:r>
              <a:rPr lang="en-US" altLang="zh-CN" sz="1600" b="1" dirty="0" err="1"/>
              <a:t>fmt.Sprintf</a:t>
            </a:r>
            <a:r>
              <a:rPr lang="en-US" altLang="zh-CN" sz="1600" b="1" dirty="0"/>
              <a:t>(“%d”, x)</a:t>
            </a:r>
          </a:p>
          <a:p>
            <a:pPr>
              <a:buFont typeface="Arial" panose="020B0604020202020204" pitchFamily="34" charset="0"/>
              <a:buNone/>
            </a:pPr>
            <a:r>
              <a:rPr lang="en-US" altLang="zh-CN" sz="1600" b="1" dirty="0"/>
              <a:t>       case bool: </a:t>
            </a:r>
          </a:p>
          <a:p>
            <a:pPr>
              <a:buFont typeface="Arial" panose="020B0604020202020204" pitchFamily="34" charset="0"/>
              <a:buNone/>
            </a:pPr>
            <a:r>
              <a:rPr lang="en-US" altLang="zh-CN" sz="1600" b="1" dirty="0"/>
              <a:t>		if x {</a:t>
            </a:r>
          </a:p>
          <a:p>
            <a:pPr>
              <a:buFont typeface="Arial" panose="020B0604020202020204" pitchFamily="34" charset="0"/>
              <a:buNone/>
            </a:pPr>
            <a:r>
              <a:rPr lang="en-US" altLang="zh-CN" sz="1600" b="1" dirty="0"/>
              <a:t>	        		return “TRUE”</a:t>
            </a:r>
          </a:p>
          <a:p>
            <a:pPr>
              <a:buFont typeface="Arial" panose="020B0604020202020204" pitchFamily="34" charset="0"/>
              <a:buNone/>
            </a:pPr>
            <a:r>
              <a:rPr lang="en-US" altLang="zh-CN" sz="1600" b="1" dirty="0"/>
              <a:t>		}</a:t>
            </a:r>
          </a:p>
          <a:p>
            <a:pPr>
              <a:buFont typeface="Arial" panose="020B0604020202020204" pitchFamily="34" charset="0"/>
              <a:buNone/>
            </a:pPr>
            <a:r>
              <a:rPr lang="en-US" altLang="zh-CN" sz="1600" b="1" dirty="0"/>
              <a:t>		return “FALSE”</a:t>
            </a:r>
          </a:p>
          <a:p>
            <a:pPr>
              <a:buFont typeface="Arial" panose="020B0604020202020204" pitchFamily="34" charset="0"/>
              <a:buNone/>
            </a:pPr>
            <a:r>
              <a:rPr lang="en-US" altLang="zh-CN" sz="1600" b="1" dirty="0"/>
              <a:t>       case string: </a:t>
            </a:r>
          </a:p>
          <a:p>
            <a:pPr>
              <a:buFont typeface="Arial" panose="020B0604020202020204" pitchFamily="34" charset="0"/>
              <a:buNone/>
            </a:pPr>
            <a:r>
              <a:rPr lang="en-US" altLang="zh-CN" sz="1600" b="1" dirty="0"/>
              <a:t>		return </a:t>
            </a:r>
            <a:r>
              <a:rPr lang="en-US" altLang="zh-CN" sz="1600" b="1" dirty="0" err="1"/>
              <a:t>sqlQuoteString</a:t>
            </a:r>
            <a:r>
              <a:rPr lang="en-US" altLang="zh-CN" sz="1600" b="1" dirty="0"/>
              <a:t>(s)</a:t>
            </a:r>
          </a:p>
          <a:p>
            <a:pPr>
              <a:buFont typeface="Arial" panose="020B0604020202020204" pitchFamily="34" charset="0"/>
              <a:buNone/>
            </a:pPr>
            <a:r>
              <a:rPr lang="en-US" altLang="zh-CN" sz="1600" b="1" dirty="0"/>
              <a:t>       default:</a:t>
            </a:r>
          </a:p>
          <a:p>
            <a:pPr>
              <a:buFont typeface="Arial" panose="020B0604020202020204" pitchFamily="34" charset="0"/>
              <a:buNone/>
            </a:pPr>
            <a:r>
              <a:rPr lang="en-US" altLang="zh-CN" sz="1600" b="1" dirty="0"/>
              <a:t>		panic({</a:t>
            </a:r>
            <a:r>
              <a:rPr lang="en-US" altLang="zh-CN" sz="1600" b="1" dirty="0" err="1"/>
              <a:t>fmt.Sprintf</a:t>
            </a:r>
            <a:r>
              <a:rPr lang="en-US" altLang="zh-CN" sz="1600" b="1" dirty="0"/>
              <a:t>(“unexpected type %T: %v”, x, x))  </a:t>
            </a:r>
          </a:p>
          <a:p>
            <a:pPr>
              <a:buFont typeface="Arial" panose="020B0604020202020204" pitchFamily="34" charset="0"/>
              <a:buNone/>
            </a:pPr>
            <a:r>
              <a:rPr lang="en-US" altLang="zh-CN" sz="1600" b="1" dirty="0"/>
              <a:t>       }</a:t>
            </a:r>
          </a:p>
          <a:p>
            <a:pPr>
              <a:spcBef>
                <a:spcPct val="0"/>
              </a:spcBef>
              <a:buFont typeface="Arial" panose="020B0604020202020204" pitchFamily="34" charset="0"/>
              <a:buNone/>
            </a:pPr>
            <a:r>
              <a:rPr lang="en-US" altLang="zh-CN" sz="1600" b="1" dirty="0"/>
              <a:t>}</a:t>
            </a:r>
          </a:p>
        </p:txBody>
      </p:sp>
    </p:spTree>
    <p:extLst>
      <p:ext uri="{BB962C8B-B14F-4D97-AF65-F5344CB8AC3E}">
        <p14:creationId xmlns:p14="http://schemas.microsoft.com/office/powerpoint/2010/main" val="72282991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5015091"/>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允许副作用吗？</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为减少副作用，参数应该总是输入型的（正如</a:t>
            </a:r>
            <a:r>
              <a:rPr lang="en-US" altLang="zh-CN" sz="2400" b="1" dirty="0">
                <a:ea typeface="宋体" panose="02010600030101010101" pitchFamily="2" charset="-122"/>
              </a:rPr>
              <a:t>Ada</a:t>
            </a:r>
            <a:r>
              <a:rPr lang="zh-CN" altLang="en-US" sz="2400" b="1" dirty="0">
                <a:ea typeface="宋体" panose="02010600030101010101" pitchFamily="2" charset="-122"/>
              </a:rPr>
              <a:t>）</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允许什么类型的返回值？</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语言的例子（对于可能的返回类型）</a:t>
            </a:r>
          </a:p>
          <a:p>
            <a:pPr marL="971550" lvl="4" indent="-285750">
              <a:lnSpc>
                <a:spcPct val="150000"/>
              </a:lnSpc>
              <a:buClr>
                <a:srgbClr val="8B0012"/>
              </a:buClr>
              <a:buFont typeface="Wingdings" pitchFamily="2" charset="2"/>
              <a:buChar char="§"/>
            </a:pPr>
            <a:r>
              <a:rPr lang="en-US" altLang="zh-CN" sz="2400" b="1" dirty="0">
                <a:ea typeface="宋体" panose="02010600030101010101" pitchFamily="2" charset="-122"/>
              </a:rPr>
              <a:t>FORTRAN</a:t>
            </a:r>
            <a:r>
              <a:rPr lang="zh-CN" altLang="en-US" sz="2400" b="1" dirty="0">
                <a:ea typeface="宋体" panose="02010600030101010101" pitchFamily="2" charset="-122"/>
              </a:rPr>
              <a:t>，</a:t>
            </a:r>
            <a:r>
              <a:rPr lang="en-US" altLang="zh-CN" sz="2400" b="1" dirty="0">
                <a:ea typeface="宋体" panose="02010600030101010101" pitchFamily="2" charset="-122"/>
              </a:rPr>
              <a:t>Pascal——</a:t>
            </a:r>
            <a:r>
              <a:rPr lang="zh-CN" altLang="en-US" sz="2400" b="1" dirty="0">
                <a:ea typeface="宋体" panose="02010600030101010101" pitchFamily="2" charset="-122"/>
              </a:rPr>
              <a:t>仅允许简单类型</a:t>
            </a:r>
          </a:p>
          <a:p>
            <a:pPr marL="971550" lvl="4" indent="-285750">
              <a:lnSpc>
                <a:spcPct val="150000"/>
              </a:lnSpc>
              <a:buClr>
                <a:srgbClr val="8B0012"/>
              </a:buClr>
              <a:buFont typeface="Wingdings" pitchFamily="2" charset="2"/>
              <a:buChar char="§"/>
            </a:pPr>
            <a:r>
              <a:rPr lang="en-US" altLang="zh-CN" sz="2400" b="1" dirty="0">
                <a:ea typeface="宋体" panose="02010600030101010101" pitchFamily="2" charset="-122"/>
              </a:rPr>
              <a:t>C——</a:t>
            </a:r>
            <a:r>
              <a:rPr lang="zh-CN" altLang="en-US" sz="2400" b="1" dirty="0">
                <a:ea typeface="宋体" panose="02010600030101010101" pitchFamily="2" charset="-122"/>
              </a:rPr>
              <a:t>除了函数和数组之外的任意类型</a:t>
            </a:r>
          </a:p>
          <a:p>
            <a:pPr marL="971550" lvl="4" indent="-285750">
              <a:lnSpc>
                <a:spcPct val="150000"/>
              </a:lnSpc>
              <a:buClr>
                <a:srgbClr val="8B0012"/>
              </a:buClr>
              <a:buFont typeface="Wingdings" pitchFamily="2" charset="2"/>
              <a:buChar char="§"/>
            </a:pPr>
            <a:r>
              <a:rPr lang="en-US" altLang="zh-CN" sz="2400" b="1" dirty="0">
                <a:ea typeface="宋体" panose="02010600030101010101" pitchFamily="2" charset="-122"/>
              </a:rPr>
              <a:t>Ada——</a:t>
            </a:r>
            <a:r>
              <a:rPr lang="zh-CN" altLang="en-US" sz="2400" b="1" dirty="0">
                <a:ea typeface="宋体" panose="02010600030101010101" pitchFamily="2" charset="-122"/>
              </a:rPr>
              <a:t>任意类型（但是子程序不是类型）</a:t>
            </a:r>
          </a:p>
          <a:p>
            <a:pPr marL="971550" lvl="4" indent="-285750">
              <a:lnSpc>
                <a:spcPct val="150000"/>
              </a:lnSpc>
              <a:buClr>
                <a:srgbClr val="8B0012"/>
              </a:buClr>
              <a:buFont typeface="Wingdings" pitchFamily="2" charset="2"/>
              <a:buChar char="§"/>
            </a:pPr>
            <a:r>
              <a:rPr lang="en-US" altLang="zh-CN" sz="2400" b="1" dirty="0">
                <a:ea typeface="宋体" panose="02010600030101010101" pitchFamily="2" charset="-122"/>
              </a:rPr>
              <a:t>C++——</a:t>
            </a:r>
            <a:r>
              <a:rPr lang="zh-CN" altLang="en-US" sz="2400" b="1" dirty="0">
                <a:ea typeface="宋体" panose="02010600030101010101" pitchFamily="2" charset="-122"/>
              </a:rPr>
              <a:t>像</a:t>
            </a:r>
            <a:r>
              <a:rPr lang="en-US" altLang="zh-CN" sz="2400" b="1" dirty="0">
                <a:ea typeface="宋体" panose="02010600030101010101" pitchFamily="2" charset="-122"/>
              </a:rPr>
              <a:t>C</a:t>
            </a:r>
            <a:r>
              <a:rPr lang="zh-CN" altLang="en-US" sz="2400" b="1" dirty="0">
                <a:ea typeface="宋体" panose="02010600030101010101" pitchFamily="2" charset="-122"/>
              </a:rPr>
              <a:t>一样，但也允许返回类</a:t>
            </a:r>
          </a:p>
          <a:p>
            <a:pPr marL="971550" lvl="4" indent="-285750">
              <a:lnSpc>
                <a:spcPct val="150000"/>
              </a:lnSpc>
              <a:buClr>
                <a:srgbClr val="8B0012"/>
              </a:buClr>
              <a:buFont typeface="Wingdings" pitchFamily="2" charset="2"/>
              <a:buChar char="§"/>
            </a:pPr>
            <a:r>
              <a:rPr lang="en-US" altLang="zh-CN" sz="2400" b="1" dirty="0">
                <a:ea typeface="宋体" panose="02010600030101010101" pitchFamily="2" charset="-122"/>
              </a:rPr>
              <a:t>Java </a:t>
            </a:r>
            <a:r>
              <a:rPr lang="zh-CN" altLang="en-US" sz="2400" b="1" dirty="0">
                <a:ea typeface="宋体" panose="02010600030101010101" pitchFamily="2" charset="-122"/>
              </a:rPr>
              <a:t>和 </a:t>
            </a:r>
            <a:r>
              <a:rPr lang="en-US" altLang="zh-CN" sz="2400" b="1" dirty="0">
                <a:ea typeface="宋体" panose="02010600030101010101" pitchFamily="2" charset="-122"/>
              </a:rPr>
              <a:t>C#——</a:t>
            </a:r>
            <a:r>
              <a:rPr lang="zh-CN" altLang="en-US" sz="2400" b="1" dirty="0">
                <a:ea typeface="宋体" panose="02010600030101010101" pitchFamily="2" charset="-122"/>
              </a:rPr>
              <a:t>不能够有函数，方法可以返回任意类型或类</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函数的设计问题</a:t>
            </a:r>
          </a:p>
        </p:txBody>
      </p:sp>
    </p:spTree>
    <p:extLst>
      <p:ext uri="{BB962C8B-B14F-4D97-AF65-F5344CB8AC3E}">
        <p14:creationId xmlns:p14="http://schemas.microsoft.com/office/powerpoint/2010/main" val="417094803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733876"/>
            <a:ext cx="11039476" cy="2799100"/>
          </a:xfrm>
          <a:prstGeom prst="rect">
            <a:avLst/>
          </a:prstGeom>
          <a:noFill/>
        </p:spPr>
        <p:txBody>
          <a:bodyPr wrap="square" rtlCol="0">
            <a:spAutoFit/>
          </a:bodyPr>
          <a:lstStyle/>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在大多数语言中，使用</a:t>
            </a:r>
            <a:r>
              <a:rPr lang="zh-CN" altLang="en-US" sz="2400" b="1" dirty="0">
                <a:solidFill>
                  <a:srgbClr val="C00000"/>
                </a:solidFill>
                <a:ea typeface="宋体" panose="02010600030101010101" pitchFamily="2" charset="-122"/>
              </a:rPr>
              <a:t>运行时堆栈</a:t>
            </a:r>
            <a:r>
              <a:rPr lang="zh-CN" altLang="en-US" sz="2400" b="1" dirty="0">
                <a:ea typeface="宋体" panose="02010600030101010101" pitchFamily="2" charset="-122"/>
              </a:rPr>
              <a:t>来传递参数</a:t>
            </a:r>
          </a:p>
          <a:p>
            <a:pPr marL="2857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按值传递、按结果传递、按值</a:t>
            </a:r>
            <a:r>
              <a:rPr lang="en-US" altLang="zh-CN" sz="2400" b="1" dirty="0">
                <a:ea typeface="宋体" panose="02010600030101010101" pitchFamily="2" charset="-122"/>
              </a:rPr>
              <a:t>-</a:t>
            </a:r>
            <a:r>
              <a:rPr lang="zh-CN" altLang="en-US" sz="2400" b="1" dirty="0">
                <a:ea typeface="宋体" panose="02010600030101010101" pitchFamily="2" charset="-122"/>
              </a:rPr>
              <a:t>结果传递，都是把栈中位置作为形参的存储</a:t>
            </a:r>
          </a:p>
          <a:p>
            <a:pPr marL="285750" indent="-285750">
              <a:lnSpc>
                <a:spcPct val="150000"/>
              </a:lnSpc>
              <a:buClr>
                <a:srgbClr val="8B0012"/>
              </a:buClr>
              <a:buFont typeface="Wingdings" pitchFamily="2" charset="2"/>
              <a:buChar char="§"/>
            </a:pPr>
            <a:endParaRPr lang="en-US" altLang="zh-CN" sz="2400" b="1" dirty="0">
              <a:ea typeface="宋体" panose="02010600030101010101" pitchFamily="2" charset="-122"/>
            </a:endParaRP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按引用传递的实现是最简单的，只需将一个地址放到堆栈中</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参数传递方法</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实现</a:t>
            </a:r>
          </a:p>
        </p:txBody>
      </p:sp>
    </p:spTree>
    <p:extLst>
      <p:ext uri="{BB962C8B-B14F-4D97-AF65-F5344CB8AC3E}">
        <p14:creationId xmlns:p14="http://schemas.microsoft.com/office/powerpoint/2010/main" val="98146037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4830425"/>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几乎所有的程序语言都有重载操作符</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在</a:t>
            </a:r>
            <a:r>
              <a:rPr lang="en-US" altLang="zh-CN" sz="2400" b="1" dirty="0">
                <a:ea typeface="宋体" panose="02010600030101010101" pitchFamily="2" charset="-122"/>
              </a:rPr>
              <a:t>C++</a:t>
            </a:r>
            <a:r>
              <a:rPr lang="zh-CN" altLang="en-US" sz="2400" b="1" dirty="0">
                <a:ea typeface="宋体" panose="02010600030101010101" pitchFamily="2" charset="-122"/>
              </a:rPr>
              <a:t>和</a:t>
            </a:r>
            <a:r>
              <a:rPr lang="en-US" altLang="zh-CN" sz="2400" b="1" dirty="0">
                <a:ea typeface="宋体" panose="02010600030101010101" pitchFamily="2" charset="-122"/>
              </a:rPr>
              <a:t>Ada</a:t>
            </a:r>
            <a:r>
              <a:rPr lang="zh-CN" altLang="en-US" sz="2400" b="1" dirty="0">
                <a:ea typeface="宋体" panose="02010600030101010101" pitchFamily="2" charset="-122"/>
              </a:rPr>
              <a:t>中，用户可以进一步重载操作符（</a:t>
            </a:r>
            <a:r>
              <a:rPr lang="en-US" altLang="zh-CN" sz="2400" b="1" dirty="0">
                <a:ea typeface="宋体" panose="02010600030101010101" pitchFamily="2" charset="-122"/>
              </a:rPr>
              <a:t>Java</a:t>
            </a:r>
            <a:r>
              <a:rPr lang="zh-CN" altLang="en-US" sz="2400" b="1" dirty="0">
                <a:ea typeface="宋体" panose="02010600030101010101" pitchFamily="2" charset="-122"/>
              </a:rPr>
              <a:t>中并没有引入这种特性）</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例子（</a:t>
            </a:r>
            <a:r>
              <a:rPr lang="en-US" altLang="zh-CN" sz="2400" b="1" dirty="0">
                <a:ea typeface="宋体" panose="02010600030101010101" pitchFamily="2" charset="-122"/>
              </a:rPr>
              <a:t>Ada</a:t>
            </a:r>
            <a:r>
              <a:rPr lang="zh-CN" altLang="en-US" sz="2400" b="1" dirty="0">
                <a:ea typeface="宋体" panose="02010600030101010101" pitchFamily="2" charset="-122"/>
              </a:rPr>
              <a:t>）（假设</a:t>
            </a:r>
            <a:r>
              <a:rPr lang="en-US" altLang="zh-CN" sz="2400" b="1" dirty="0">
                <a:ea typeface="宋体" panose="02010600030101010101" pitchFamily="2" charset="-122"/>
              </a:rPr>
              <a:t>VECTOR_TYPE</a:t>
            </a:r>
            <a:r>
              <a:rPr lang="zh-CN" altLang="en-US" sz="2400" b="1" dirty="0">
                <a:ea typeface="宋体" panose="02010600030101010101" pitchFamily="2" charset="-122"/>
              </a:rPr>
              <a:t>是定义为具有</a:t>
            </a:r>
            <a:r>
              <a:rPr lang="en-US" altLang="zh-CN" sz="2400" b="1" dirty="0">
                <a:ea typeface="宋体" panose="02010600030101010101" pitchFamily="2" charset="-122"/>
              </a:rPr>
              <a:t>INTEGER</a:t>
            </a:r>
            <a:r>
              <a:rPr lang="zh-CN" altLang="en-US" sz="2400" b="1" dirty="0">
                <a:ea typeface="宋体" panose="02010600030101010101" pitchFamily="2" charset="-122"/>
              </a:rPr>
              <a:t>元素的数组类型）</a:t>
            </a:r>
          </a:p>
          <a:p>
            <a:pPr>
              <a:lnSpc>
                <a:spcPct val="150000"/>
              </a:lnSpc>
              <a:buClr>
                <a:srgbClr val="8B0012"/>
              </a:buClr>
            </a:pPr>
            <a:endParaRPr lang="zh-CN" altLang="en-US" sz="2400" b="1" dirty="0">
              <a:ea typeface="宋体" panose="02010600030101010101" pitchFamily="2" charset="-122"/>
            </a:endParaRP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57150" indent="-285750">
              <a:lnSpc>
                <a:spcPct val="150000"/>
              </a:lnSpc>
              <a:buClr>
                <a:srgbClr val="8B0012"/>
              </a:buClr>
              <a:buFont typeface="Wingdings" pitchFamily="2" charset="2"/>
              <a:buChar char="§"/>
            </a:pPr>
            <a:endParaRPr lang="en-US" altLang="zh-CN" sz="2400" b="1" dirty="0">
              <a:ea typeface="宋体" panose="02010600030101010101" pitchFamily="2" charset="-122"/>
            </a:endParaRPr>
          </a:p>
          <a:p>
            <a:pPr marL="57150" indent="-285750">
              <a:lnSpc>
                <a:spcPct val="150000"/>
              </a:lnSpc>
              <a:buClr>
                <a:srgbClr val="8B0012"/>
              </a:buClr>
              <a:buFont typeface="Wingdings" pitchFamily="2" charset="2"/>
              <a:buChar char="§"/>
            </a:pPr>
            <a:endParaRPr lang="en-US" altLang="zh-CN" sz="1600" b="1" dirty="0">
              <a:ea typeface="宋体" panose="02010600030101010101" pitchFamily="2" charset="-122"/>
            </a:endParaRP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用户定义的重载操作符是好是坏呢？</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用户定义的重载操作符</a:t>
            </a:r>
          </a:p>
        </p:txBody>
      </p:sp>
      <p:pic>
        <p:nvPicPr>
          <p:cNvPr id="8" name="Picture 4">
            <a:extLst>
              <a:ext uri="{FF2B5EF4-FFF2-40B4-BE49-F238E27FC236}">
                <a16:creationId xmlns:a16="http://schemas.microsoft.com/office/drawing/2014/main" id="{27795567-F13A-0D4C-9FA6-22140F061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152" y="3289300"/>
            <a:ext cx="64008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08212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5015091"/>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一个协同程序是具有多个入口且自己控制它们的子程序</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也叫做对称控制：调用者和被调用者之间基于更平等的关系</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一次协同程序调用称作一次重新执行</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协同程序的首次重新执行是从其开始点进入，但后续的调用则紧接着协同程序上次执行过的最后那条语句之后开始执行</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典型地，协同程序可能重复导致相互的重新执行，甚至可能会一直持续下去</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协同程序提供了程序单元（这些协同程序）的准并发执行</a:t>
            </a:r>
            <a:endParaRPr lang="en-US" altLang="zh-CN" sz="2400" b="1" dirty="0">
              <a:ea typeface="宋体" panose="02010600030101010101" pitchFamily="2" charset="-122"/>
            </a:endParaRP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在任意时刻，只有一个协同程序在运行</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它们的执行是交织的，但不重叠</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协同程序</a:t>
            </a:r>
          </a:p>
        </p:txBody>
      </p:sp>
    </p:spTree>
    <p:extLst>
      <p:ext uri="{BB962C8B-B14F-4D97-AF65-F5344CB8AC3E}">
        <p14:creationId xmlns:p14="http://schemas.microsoft.com/office/powerpoint/2010/main" val="33920074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协同程序</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可能的执行控制顺序</a:t>
            </a:r>
            <a:r>
              <a:rPr lang="en-US" altLang="zh-CN" sz="2800" b="1" dirty="0">
                <a:solidFill>
                  <a:prstClr val="black">
                    <a:lumMod val="65000"/>
                    <a:lumOff val="35000"/>
                  </a:prstClr>
                </a:solidFill>
                <a:ea typeface="微软雅黑" panose="020B0503020204020204" charset="-122"/>
                <a:sym typeface="Arial" panose="020B0604020202020204" pitchFamily="34" charset="0"/>
              </a:rPr>
              <a:t>1</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pic>
        <p:nvPicPr>
          <p:cNvPr id="8" name="Picture 3">
            <a:extLst>
              <a:ext uri="{FF2B5EF4-FFF2-40B4-BE49-F238E27FC236}">
                <a16:creationId xmlns:a16="http://schemas.microsoft.com/office/drawing/2014/main" id="{82BC8BD6-33AB-384C-B84E-DBC56A4DD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384300"/>
            <a:ext cx="7543800"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247662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协同程序</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可能的执行控制顺序</a:t>
            </a:r>
            <a:r>
              <a:rPr lang="en-US" altLang="zh-CN" sz="2800" b="1" dirty="0">
                <a:solidFill>
                  <a:prstClr val="black">
                    <a:lumMod val="65000"/>
                    <a:lumOff val="35000"/>
                  </a:prstClr>
                </a:solidFill>
                <a:ea typeface="微软雅黑" panose="020B0503020204020204" charset="-122"/>
                <a:sym typeface="Arial" panose="020B0604020202020204" pitchFamily="34" charset="0"/>
              </a:rPr>
              <a:t>2</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pic>
        <p:nvPicPr>
          <p:cNvPr id="9" name="Picture 3">
            <a:extLst>
              <a:ext uri="{FF2B5EF4-FFF2-40B4-BE49-F238E27FC236}">
                <a16:creationId xmlns:a16="http://schemas.microsoft.com/office/drawing/2014/main" id="{3C0BC019-04C0-2C4A-A556-072BFA417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075" y="1638300"/>
            <a:ext cx="743585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56623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具有循环的协同程序的可能执行控制顺序</a:t>
            </a:r>
          </a:p>
        </p:txBody>
      </p:sp>
      <p:pic>
        <p:nvPicPr>
          <p:cNvPr id="8" name="Picture 3">
            <a:extLst>
              <a:ext uri="{FF2B5EF4-FFF2-40B4-BE49-F238E27FC236}">
                <a16:creationId xmlns:a16="http://schemas.microsoft.com/office/drawing/2014/main" id="{D14F03CA-4DE6-F34E-9C17-B60DDDE89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75" y="1803400"/>
            <a:ext cx="7410450"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63172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3907095"/>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子程序定义，调用</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函数或过程</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子程序中的局部变量可以是栈动态或静态</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参数传递的三种语义模式</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子程序或操作符的重载</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通用子程序</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协同程序是具有多个入口的特殊子程序</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小结</a:t>
            </a:r>
          </a:p>
        </p:txBody>
      </p:sp>
    </p:spTree>
    <p:extLst>
      <p:ext uri="{BB962C8B-B14F-4D97-AF65-F5344CB8AC3E}">
        <p14:creationId xmlns:p14="http://schemas.microsoft.com/office/powerpoint/2010/main" val="319318073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350368" y="442530"/>
            <a:ext cx="9413669" cy="6744603"/>
          </a:xfrm>
          <a:prstGeom prst="rect">
            <a:avLst/>
          </a:prstGeom>
          <a:noFill/>
        </p:spPr>
        <p:txBody>
          <a:bodyPr wrap="square" rtlCol="0">
            <a:spAutoFit/>
          </a:bodyPr>
          <a:lstStyle/>
          <a:p>
            <a:r>
              <a:rPr lang="en-US" altLang="zh-CN" sz="2000" dirty="0"/>
              <a:t>var </a:t>
            </a:r>
            <a:r>
              <a:rPr lang="en-US" altLang="zh-CN" sz="2000" dirty="0" err="1"/>
              <a:t>rmdirs</a:t>
            </a:r>
            <a:r>
              <a:rPr lang="en-US" altLang="zh-CN" sz="2000" dirty="0"/>
              <a:t> []</a:t>
            </a:r>
            <a:r>
              <a:rPr lang="en-US" altLang="zh-CN" sz="2000" dirty="0" err="1"/>
              <a:t>func</a:t>
            </a:r>
            <a:r>
              <a:rPr lang="en-US" altLang="zh-CN" sz="2000" dirty="0"/>
              <a:t>()</a:t>
            </a:r>
          </a:p>
          <a:p>
            <a:r>
              <a:rPr lang="en-US" altLang="zh-CN" sz="2000" dirty="0"/>
              <a:t>for _, d := range </a:t>
            </a:r>
            <a:r>
              <a:rPr lang="en-US" altLang="zh-CN" sz="2000" dirty="0" err="1"/>
              <a:t>tempDirs</a:t>
            </a:r>
            <a:r>
              <a:rPr lang="en-US" altLang="zh-CN" sz="2000" dirty="0"/>
              <a:t>() {</a:t>
            </a:r>
          </a:p>
          <a:p>
            <a:r>
              <a:rPr lang="zh-CN" altLang="en-US" sz="2000" dirty="0"/>
              <a:t>      </a:t>
            </a:r>
            <a:r>
              <a:rPr lang="en-US" altLang="zh-CN" sz="2000" dirty="0" err="1"/>
              <a:t>dir</a:t>
            </a:r>
            <a:r>
              <a:rPr lang="en-US" altLang="zh-CN" sz="2000" dirty="0"/>
              <a:t> := d // NOTE: necessary!</a:t>
            </a:r>
          </a:p>
          <a:p>
            <a:r>
              <a:rPr lang="zh-CN" altLang="en-US" sz="2000" dirty="0"/>
              <a:t>      </a:t>
            </a:r>
            <a:r>
              <a:rPr lang="en-US" altLang="zh-CN" sz="2000" dirty="0" err="1"/>
              <a:t>os.MkdirAll</a:t>
            </a:r>
            <a:r>
              <a:rPr lang="en-US" altLang="zh-CN" sz="2000" dirty="0"/>
              <a:t>(</a:t>
            </a:r>
            <a:r>
              <a:rPr lang="en-US" altLang="zh-CN" sz="2000" dirty="0" err="1"/>
              <a:t>dir</a:t>
            </a:r>
            <a:r>
              <a:rPr lang="en-US" altLang="zh-CN" sz="2000" dirty="0"/>
              <a:t>, 0755) // creates parent directories too</a:t>
            </a:r>
          </a:p>
          <a:p>
            <a:r>
              <a:rPr lang="zh-CN" altLang="en-US" sz="2000" dirty="0"/>
              <a:t>      </a:t>
            </a:r>
            <a:r>
              <a:rPr lang="en-US" altLang="zh-CN" sz="2000" dirty="0" err="1"/>
              <a:t>rmdirs</a:t>
            </a:r>
            <a:r>
              <a:rPr lang="en-US" altLang="zh-CN" sz="2000" dirty="0"/>
              <a:t> = append(</a:t>
            </a:r>
            <a:r>
              <a:rPr lang="en-US" altLang="zh-CN" sz="2000" dirty="0" err="1"/>
              <a:t>rmdirs</a:t>
            </a:r>
            <a:r>
              <a:rPr lang="en-US" altLang="zh-CN" sz="2000" dirty="0"/>
              <a:t>, </a:t>
            </a:r>
            <a:r>
              <a:rPr lang="en-US" altLang="zh-CN" sz="2000" dirty="0" err="1"/>
              <a:t>func</a:t>
            </a:r>
            <a:r>
              <a:rPr lang="en-US" altLang="zh-CN" sz="2000" dirty="0"/>
              <a:t>() {</a:t>
            </a:r>
          </a:p>
          <a:p>
            <a:r>
              <a:rPr lang="zh-CN" altLang="en-US" sz="2000" dirty="0"/>
              <a:t>          </a:t>
            </a:r>
            <a:r>
              <a:rPr lang="en-US" altLang="zh-CN" sz="2000" dirty="0" err="1"/>
              <a:t>os.RemoveAll</a:t>
            </a:r>
            <a:r>
              <a:rPr lang="en-US" altLang="zh-CN" sz="2000" dirty="0"/>
              <a:t>(</a:t>
            </a:r>
            <a:r>
              <a:rPr lang="en-US" altLang="zh-CN" sz="2000" dirty="0" err="1"/>
              <a:t>dir</a:t>
            </a:r>
            <a:r>
              <a:rPr lang="en-US" altLang="zh-CN" sz="2000" dirty="0"/>
              <a:t>)</a:t>
            </a:r>
          </a:p>
          <a:p>
            <a:r>
              <a:rPr lang="is-IS" altLang="zh-CN" sz="2000" dirty="0"/>
              <a:t>      })</a:t>
            </a:r>
          </a:p>
          <a:p>
            <a:r>
              <a:rPr lang="is-IS" altLang="zh-CN" sz="2000" dirty="0"/>
              <a:t>}</a:t>
            </a:r>
          </a:p>
          <a:p>
            <a:r>
              <a:rPr lang="en-US" altLang="zh-CN" sz="2000" dirty="0"/>
              <a:t>// ...do some work...</a:t>
            </a:r>
          </a:p>
          <a:p>
            <a:r>
              <a:rPr lang="en-US" altLang="zh-CN" sz="2000" dirty="0"/>
              <a:t>for _, </a:t>
            </a:r>
            <a:r>
              <a:rPr lang="en-US" altLang="zh-CN" sz="2000" dirty="0" err="1"/>
              <a:t>rmdir</a:t>
            </a:r>
            <a:r>
              <a:rPr lang="en-US" altLang="zh-CN" sz="2000" dirty="0"/>
              <a:t> := range </a:t>
            </a:r>
            <a:r>
              <a:rPr lang="en-US" altLang="zh-CN" sz="2000" dirty="0" err="1"/>
              <a:t>rmdirs</a:t>
            </a:r>
            <a:r>
              <a:rPr lang="en-US" altLang="zh-CN" sz="2000" dirty="0"/>
              <a:t> {</a:t>
            </a:r>
          </a:p>
          <a:p>
            <a:r>
              <a:rPr lang="zh-CN" altLang="en-US" sz="2000" dirty="0"/>
              <a:t>      </a:t>
            </a:r>
            <a:r>
              <a:rPr lang="en-US" altLang="zh-CN" sz="2000" dirty="0" err="1"/>
              <a:t>rmdir</a:t>
            </a:r>
            <a:r>
              <a:rPr lang="en-US" altLang="zh-CN" sz="2000" dirty="0"/>
              <a:t>() // clean up</a:t>
            </a:r>
          </a:p>
          <a:p>
            <a:r>
              <a:rPr lang="en-US" altLang="zh-CN" sz="2000" dirty="0"/>
              <a:t>}</a:t>
            </a:r>
          </a:p>
          <a:p>
            <a:endParaRPr lang="en-US" altLang="zh-CN" sz="2000" dirty="0"/>
          </a:p>
          <a:p>
            <a:r>
              <a:rPr lang="en-US" altLang="zh-CN" sz="2000" dirty="0"/>
              <a:t>var </a:t>
            </a:r>
            <a:r>
              <a:rPr lang="en-US" altLang="zh-CN" sz="2000" dirty="0" err="1"/>
              <a:t>rmdirs</a:t>
            </a:r>
            <a:r>
              <a:rPr lang="en-US" altLang="zh-CN" sz="2000" dirty="0"/>
              <a:t> []</a:t>
            </a:r>
            <a:r>
              <a:rPr lang="en-US" altLang="zh-CN" sz="2000" dirty="0" err="1"/>
              <a:t>func</a:t>
            </a:r>
            <a:r>
              <a:rPr lang="en-US" altLang="zh-CN" sz="2000" dirty="0"/>
              <a:t>()</a:t>
            </a:r>
          </a:p>
          <a:p>
            <a:r>
              <a:rPr lang="en-US" altLang="zh-CN" sz="2000" dirty="0"/>
              <a:t>for _, </a:t>
            </a:r>
            <a:r>
              <a:rPr lang="en-US" altLang="zh-CN" sz="2000" dirty="0" err="1"/>
              <a:t>dir</a:t>
            </a:r>
            <a:r>
              <a:rPr lang="en-US" altLang="zh-CN" sz="2000" dirty="0"/>
              <a:t> := range </a:t>
            </a:r>
            <a:r>
              <a:rPr lang="en-US" altLang="zh-CN" sz="2000" dirty="0" err="1"/>
              <a:t>tempDirs</a:t>
            </a:r>
            <a:r>
              <a:rPr lang="en-US" altLang="zh-CN" sz="2000" dirty="0"/>
              <a:t>() {</a:t>
            </a:r>
          </a:p>
          <a:p>
            <a:r>
              <a:rPr lang="zh-CN" altLang="en-US" sz="2000" dirty="0"/>
              <a:t>      </a:t>
            </a:r>
            <a:r>
              <a:rPr lang="en-US" altLang="zh-CN" sz="2000" dirty="0" err="1"/>
              <a:t>os.MkdirAll</a:t>
            </a:r>
            <a:r>
              <a:rPr lang="en-US" altLang="zh-CN" sz="2000" dirty="0"/>
              <a:t>(</a:t>
            </a:r>
            <a:r>
              <a:rPr lang="en-US" altLang="zh-CN" sz="2000" dirty="0" err="1"/>
              <a:t>dir</a:t>
            </a:r>
            <a:r>
              <a:rPr lang="en-US" altLang="zh-CN" sz="2000" dirty="0"/>
              <a:t>, 0755)</a:t>
            </a:r>
          </a:p>
          <a:p>
            <a:r>
              <a:rPr lang="zh-CN" altLang="en-US" sz="2000" dirty="0"/>
              <a:t>      </a:t>
            </a:r>
            <a:r>
              <a:rPr lang="en-US" altLang="zh-CN" sz="2000" dirty="0" err="1"/>
              <a:t>rmdirs</a:t>
            </a:r>
            <a:r>
              <a:rPr lang="en-US" altLang="zh-CN" sz="2000" dirty="0"/>
              <a:t> = append(</a:t>
            </a:r>
            <a:r>
              <a:rPr lang="en-US" altLang="zh-CN" sz="2000" dirty="0" err="1"/>
              <a:t>rmdirs</a:t>
            </a:r>
            <a:r>
              <a:rPr lang="en-US" altLang="zh-CN" sz="2000" dirty="0"/>
              <a:t>, </a:t>
            </a:r>
            <a:r>
              <a:rPr lang="en-US" altLang="zh-CN" sz="2000" dirty="0" err="1"/>
              <a:t>func</a:t>
            </a:r>
            <a:r>
              <a:rPr lang="en-US" altLang="zh-CN" sz="2000" dirty="0"/>
              <a:t>() {</a:t>
            </a:r>
          </a:p>
          <a:p>
            <a:r>
              <a:rPr lang="zh-CN" altLang="en-US" sz="2000" dirty="0"/>
              <a:t>            </a:t>
            </a:r>
            <a:r>
              <a:rPr lang="en-US" altLang="zh-CN" sz="2000" dirty="0" err="1"/>
              <a:t>os.RemoveAll</a:t>
            </a:r>
            <a:r>
              <a:rPr lang="en-US" altLang="zh-CN" sz="2000" dirty="0"/>
              <a:t>(</a:t>
            </a:r>
            <a:r>
              <a:rPr lang="en-US" altLang="zh-CN" sz="2000" dirty="0" err="1"/>
              <a:t>dir</a:t>
            </a:r>
            <a:r>
              <a:rPr lang="en-US" altLang="zh-CN" sz="2000" dirty="0"/>
              <a:t>) 		// NOTE: incorrect!</a:t>
            </a:r>
          </a:p>
          <a:p>
            <a:r>
              <a:rPr lang="is-IS" altLang="zh-CN" sz="2000" dirty="0"/>
              <a:t>})</a:t>
            </a:r>
          </a:p>
          <a:p>
            <a:r>
              <a:rPr lang="is-IS" altLang="zh-CN" sz="2000" dirty="0"/>
              <a:t>}</a:t>
            </a:r>
            <a:endParaRPr lang="en-US" altLang="zh-CN" sz="2000" dirty="0"/>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p:txBody>
      </p:sp>
    </p:spTree>
    <p:extLst>
      <p:ext uri="{BB962C8B-B14F-4D97-AF65-F5344CB8AC3E}">
        <p14:creationId xmlns:p14="http://schemas.microsoft.com/office/powerpoint/2010/main" val="159896478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3907095"/>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在实现参数传递时，一般是在被调用子程序中为参数分配存储空间，可不可以在调用子程序中为参数分配存储空间？</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在数组或记录做为参数时，可以只传递参数的地址吗？如何实现结构化数据的参数传递？</a:t>
            </a:r>
            <a:endParaRPr lang="en-US" altLang="zh-CN" sz="2400" b="1" dirty="0">
              <a:ea typeface="宋体" panose="02010600030101010101" pitchFamily="2" charset="-122"/>
            </a:endParaRP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如何检测重载冲突？重载和多态的区别？</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通用子程序是子程序吗？如何才能调用吗？</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协同程序和子程序的本质区别是什么？可不可以用子程序来模拟实现协同程序？</a:t>
            </a:r>
            <a:endParaRPr lang="en-US" altLang="zh-CN"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问题研讨</a:t>
            </a:r>
          </a:p>
        </p:txBody>
      </p:sp>
    </p:spTree>
    <p:extLst>
      <p:ext uri="{BB962C8B-B14F-4D97-AF65-F5344CB8AC3E}">
        <p14:creationId xmlns:p14="http://schemas.microsoft.com/office/powerpoint/2010/main" val="130817131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1137106"/>
          </a:xfrm>
          <a:prstGeom prst="rect">
            <a:avLst/>
          </a:prstGeom>
          <a:noFill/>
        </p:spPr>
        <p:txBody>
          <a:bodyPr wrap="square" rtlCol="0">
            <a:spAutoFit/>
          </a:bodyPr>
          <a:lstStyle/>
          <a:p>
            <a:pPr>
              <a:lnSpc>
                <a:spcPct val="150000"/>
              </a:lnSpc>
              <a:buClr>
                <a:srgbClr val="8B0012"/>
              </a:buClr>
            </a:pPr>
            <a:r>
              <a:rPr lang="en-US" altLang="zh-CN" sz="2400" b="1" dirty="0">
                <a:ea typeface="宋体" panose="02010600030101010101" pitchFamily="2" charset="-122"/>
              </a:rPr>
              <a:t>9.2</a:t>
            </a:r>
            <a:r>
              <a:rPr lang="zh-CN" altLang="en-US" sz="2400" b="1" dirty="0">
                <a:ea typeface="宋体" panose="02010600030101010101" pitchFamily="2" charset="-122"/>
              </a:rPr>
              <a:t> 在大多数的</a:t>
            </a:r>
            <a:r>
              <a:rPr lang="en-US" altLang="zh-CN" sz="2400" b="1" dirty="0">
                <a:ea typeface="宋体" panose="02010600030101010101" pitchFamily="2" charset="-122"/>
              </a:rPr>
              <a:t>Fortran IV</a:t>
            </a:r>
            <a:r>
              <a:rPr lang="zh-CN" altLang="en-US" sz="2400" b="1" dirty="0">
                <a:ea typeface="宋体" panose="02010600030101010101" pitchFamily="2" charset="-122"/>
              </a:rPr>
              <a:t>实现中，参数是按引用传递的，仅传递存取途径。陈述这种设计选择的优点与缺点</a:t>
            </a:r>
            <a:endParaRPr lang="en-US" altLang="zh-CN"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思考</a:t>
            </a:r>
          </a:p>
        </p:txBody>
      </p:sp>
    </p:spTree>
    <p:extLst>
      <p:ext uri="{BB962C8B-B14F-4D97-AF65-F5344CB8AC3E}">
        <p14:creationId xmlns:p14="http://schemas.microsoft.com/office/powerpoint/2010/main" val="388441676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5262979"/>
          </a:xfrm>
          <a:prstGeom prst="rect">
            <a:avLst/>
          </a:prstGeom>
          <a:noFill/>
        </p:spPr>
        <p:txBody>
          <a:bodyPr wrap="square" rtlCol="0">
            <a:spAutoFit/>
          </a:bodyPr>
          <a:lstStyle/>
          <a:p>
            <a:r>
              <a:rPr lang="en-US" altLang="zh-CN" sz="2400" b="1" dirty="0">
                <a:ea typeface="宋体" panose="02010600030101010101" pitchFamily="2" charset="-122"/>
              </a:rPr>
              <a:t>9.5</a:t>
            </a:r>
          </a:p>
          <a:p>
            <a:pPr lvl="1"/>
            <a:r>
              <a:rPr lang="zh-CN" altLang="en-US" sz="2400" b="1" dirty="0">
                <a:ea typeface="宋体" panose="02010600030101010101" pitchFamily="2" charset="-122"/>
              </a:rPr>
              <a:t>考虑使用</a:t>
            </a:r>
            <a:r>
              <a:rPr lang="en-US" altLang="zh-CN" sz="2400" b="1" dirty="0">
                <a:ea typeface="宋体" panose="02010600030101010101" pitchFamily="2" charset="-122"/>
              </a:rPr>
              <a:t>C</a:t>
            </a:r>
            <a:r>
              <a:rPr lang="zh-CN" altLang="en-US" sz="2400" b="1" dirty="0">
                <a:ea typeface="宋体" panose="02010600030101010101" pitchFamily="2" charset="-122"/>
              </a:rPr>
              <a:t>中语法编写的下面的程序：</a:t>
            </a:r>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spcBef>
                <a:spcPct val="50000"/>
              </a:spcBef>
            </a:pPr>
            <a:r>
              <a:rPr lang="zh-CN" altLang="en-US" sz="2400" b="1" dirty="0">
                <a:ea typeface="宋体" panose="02010600030101010101" pitchFamily="2" charset="-122"/>
              </a:rPr>
              <a:t>对于下面每一种参数传递的方法，在对</a:t>
            </a:r>
            <a:r>
              <a:rPr lang="en-US" altLang="zh-CN" sz="2400" b="1" dirty="0">
                <a:ea typeface="宋体" panose="02010600030101010101" pitchFamily="2" charset="-122"/>
              </a:rPr>
              <a:t>swap</a:t>
            </a:r>
            <a:r>
              <a:rPr lang="zh-CN" altLang="en-US" sz="2400" b="1" dirty="0">
                <a:ea typeface="宋体" panose="02010600030101010101" pitchFamily="2" charset="-122"/>
              </a:rPr>
              <a:t>三次调用的每次调用之后，变量</a:t>
            </a:r>
            <a:r>
              <a:rPr lang="en-US" altLang="zh-CN" sz="2400" b="1" dirty="0">
                <a:ea typeface="宋体" panose="02010600030101010101" pitchFamily="2" charset="-122"/>
              </a:rPr>
              <a:t>value</a:t>
            </a:r>
            <a:r>
              <a:rPr lang="zh-CN" altLang="en-US" sz="2400" b="1" dirty="0">
                <a:ea typeface="宋体" panose="02010600030101010101" pitchFamily="2" charset="-122"/>
              </a:rPr>
              <a:t>和变量</a:t>
            </a:r>
            <a:r>
              <a:rPr lang="en-US" altLang="zh-CN" sz="2400" b="1" dirty="0">
                <a:ea typeface="宋体" panose="02010600030101010101" pitchFamily="2" charset="-122"/>
              </a:rPr>
              <a:t>list</a:t>
            </a:r>
            <a:r>
              <a:rPr lang="zh-CN" altLang="en-US" sz="2400" b="1" dirty="0">
                <a:ea typeface="宋体" panose="02010600030101010101" pitchFamily="2" charset="-122"/>
              </a:rPr>
              <a:t>的值各是什么？</a:t>
            </a:r>
          </a:p>
          <a:p>
            <a:pPr>
              <a:spcBef>
                <a:spcPct val="50000"/>
              </a:spcBef>
            </a:pPr>
            <a:r>
              <a:rPr lang="en-US" altLang="zh-CN" sz="2400" b="1" dirty="0">
                <a:ea typeface="宋体" panose="02010600030101010101" pitchFamily="2" charset="-122"/>
              </a:rPr>
              <a:t>		</a:t>
            </a:r>
            <a:r>
              <a:rPr lang="zh-CN" altLang="en-US" sz="2400" b="1" dirty="0">
                <a:ea typeface="宋体" panose="02010600030101010101" pitchFamily="2" charset="-122"/>
              </a:rPr>
              <a:t>   </a:t>
            </a:r>
            <a:r>
              <a:rPr lang="en-US" altLang="zh-CN" sz="2400" b="1" dirty="0">
                <a:ea typeface="宋体" panose="02010600030101010101" pitchFamily="2" charset="-122"/>
              </a:rPr>
              <a:t>a. </a:t>
            </a:r>
            <a:r>
              <a:rPr lang="zh-CN" altLang="en-US" sz="2400" b="1" dirty="0">
                <a:ea typeface="宋体" panose="02010600030101010101" pitchFamily="2" charset="-122"/>
              </a:rPr>
              <a:t>按值传递   </a:t>
            </a:r>
            <a:r>
              <a:rPr lang="en-US" altLang="zh-CN" sz="2400" b="1" dirty="0">
                <a:ea typeface="宋体" panose="02010600030101010101" pitchFamily="2" charset="-122"/>
              </a:rPr>
              <a:t>b. </a:t>
            </a:r>
            <a:r>
              <a:rPr lang="zh-CN" altLang="en-US" sz="2400" b="1" dirty="0">
                <a:ea typeface="宋体" panose="02010600030101010101" pitchFamily="2" charset="-122"/>
              </a:rPr>
              <a:t>按引用传递   </a:t>
            </a:r>
            <a:r>
              <a:rPr lang="en-US" altLang="zh-CN" sz="2400" b="1" dirty="0">
                <a:ea typeface="宋体" panose="02010600030101010101" pitchFamily="2" charset="-122"/>
              </a:rPr>
              <a:t>c. </a:t>
            </a:r>
            <a:r>
              <a:rPr lang="zh-CN" altLang="en-US" sz="2400" b="1" dirty="0">
                <a:ea typeface="宋体" panose="02010600030101010101" pitchFamily="2" charset="-122"/>
              </a:rPr>
              <a:t>按值与结果传递</a:t>
            </a:r>
            <a:endParaRPr lang="en-US" altLang="zh-CN"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思考</a:t>
            </a:r>
          </a:p>
        </p:txBody>
      </p:sp>
      <p:sp>
        <p:nvSpPr>
          <p:cNvPr id="8" name="Rectangle 3">
            <a:extLst>
              <a:ext uri="{FF2B5EF4-FFF2-40B4-BE49-F238E27FC236}">
                <a16:creationId xmlns:a16="http://schemas.microsoft.com/office/drawing/2014/main" id="{91BDD6B2-3BC9-0243-A0DF-6DFC79974606}"/>
              </a:ext>
            </a:extLst>
          </p:cNvPr>
          <p:cNvSpPr txBox="1">
            <a:spLocks noChangeArrowheads="1"/>
          </p:cNvSpPr>
          <p:nvPr/>
        </p:nvSpPr>
        <p:spPr bwMode="auto">
          <a:xfrm>
            <a:off x="1928813" y="2420678"/>
            <a:ext cx="38100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buFont typeface="Wingdings" pitchFamily="2" charset="2"/>
              <a:buNone/>
            </a:pPr>
            <a:r>
              <a:rPr lang="en-US" altLang="zh-CN" sz="2400" dirty="0"/>
              <a:t>void swap( int a, int b) {</a:t>
            </a:r>
          </a:p>
          <a:p>
            <a:pPr eaLnBrk="1" hangingPunct="1">
              <a:buFont typeface="Wingdings" pitchFamily="2" charset="2"/>
              <a:buNone/>
            </a:pPr>
            <a:r>
              <a:rPr lang="en-US" altLang="zh-CN" sz="2400" dirty="0"/>
              <a:t>	int temp;</a:t>
            </a:r>
          </a:p>
          <a:p>
            <a:pPr eaLnBrk="1" hangingPunct="1">
              <a:buFont typeface="Wingdings" pitchFamily="2" charset="2"/>
              <a:buNone/>
            </a:pPr>
            <a:r>
              <a:rPr lang="en-US" altLang="zh-CN" sz="2400" dirty="0"/>
              <a:t>	temp=a;</a:t>
            </a:r>
          </a:p>
          <a:p>
            <a:pPr eaLnBrk="1" hangingPunct="1">
              <a:buFont typeface="Wingdings" pitchFamily="2" charset="2"/>
              <a:buNone/>
            </a:pPr>
            <a:r>
              <a:rPr lang="en-US" altLang="zh-CN" sz="2400" dirty="0"/>
              <a:t>	a=b;</a:t>
            </a:r>
          </a:p>
          <a:p>
            <a:pPr eaLnBrk="1" hangingPunct="1">
              <a:buFont typeface="Wingdings" pitchFamily="2" charset="2"/>
              <a:buNone/>
            </a:pPr>
            <a:r>
              <a:rPr lang="en-US" altLang="zh-CN" sz="2400" dirty="0"/>
              <a:t>	b=temp;</a:t>
            </a:r>
          </a:p>
          <a:p>
            <a:pPr eaLnBrk="1" hangingPunct="1">
              <a:buFont typeface="Wingdings" pitchFamily="2" charset="2"/>
              <a:buNone/>
            </a:pPr>
            <a:r>
              <a:rPr lang="en-US" altLang="zh-CN" sz="2400" dirty="0"/>
              <a:t>}</a:t>
            </a:r>
          </a:p>
        </p:txBody>
      </p:sp>
      <p:sp>
        <p:nvSpPr>
          <p:cNvPr id="10" name="Rectangle 4">
            <a:extLst>
              <a:ext uri="{FF2B5EF4-FFF2-40B4-BE49-F238E27FC236}">
                <a16:creationId xmlns:a16="http://schemas.microsoft.com/office/drawing/2014/main" id="{D5AC390E-B587-DC4F-A288-DC6E98F8464D}"/>
              </a:ext>
            </a:extLst>
          </p:cNvPr>
          <p:cNvSpPr txBox="1">
            <a:spLocks noChangeArrowheads="1"/>
          </p:cNvSpPr>
          <p:nvPr/>
        </p:nvSpPr>
        <p:spPr bwMode="auto">
          <a:xfrm>
            <a:off x="7010195" y="2420678"/>
            <a:ext cx="3810000"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buFont typeface="Wingdings" pitchFamily="2" charset="2"/>
              <a:buNone/>
            </a:pPr>
            <a:r>
              <a:rPr lang="en-US" altLang="zh-CN" sz="2400" dirty="0"/>
              <a:t>void main() {</a:t>
            </a:r>
          </a:p>
          <a:p>
            <a:pPr eaLnBrk="1" hangingPunct="1">
              <a:buFont typeface="Wingdings" pitchFamily="2" charset="2"/>
              <a:buNone/>
            </a:pPr>
            <a:r>
              <a:rPr lang="en-US" altLang="zh-CN" sz="2400" dirty="0"/>
              <a:t>	int value=2, list[5]={1, 3, 5, 7, 9};</a:t>
            </a:r>
          </a:p>
          <a:p>
            <a:pPr eaLnBrk="1" hangingPunct="1">
              <a:buFont typeface="Wingdings" pitchFamily="2" charset="2"/>
              <a:buNone/>
            </a:pPr>
            <a:r>
              <a:rPr lang="en-US" altLang="zh-CN" sz="2400" dirty="0"/>
              <a:t>	swap (value, list[0]);</a:t>
            </a:r>
          </a:p>
          <a:p>
            <a:pPr eaLnBrk="1" hangingPunct="1">
              <a:buFont typeface="Wingdings" pitchFamily="2" charset="2"/>
              <a:buNone/>
            </a:pPr>
            <a:r>
              <a:rPr lang="en-US" altLang="zh-CN" sz="2400" dirty="0"/>
              <a:t>	swap (list[0], list[1]);</a:t>
            </a:r>
          </a:p>
          <a:p>
            <a:pPr eaLnBrk="1" hangingPunct="1">
              <a:buFont typeface="Wingdings" pitchFamily="2" charset="2"/>
              <a:buNone/>
            </a:pPr>
            <a:r>
              <a:rPr lang="en-US" altLang="zh-CN" sz="2400" dirty="0"/>
              <a:t>	swap (value, list[value]);</a:t>
            </a:r>
          </a:p>
          <a:p>
            <a:pPr eaLnBrk="1" hangingPunct="1">
              <a:buFont typeface="Wingdings" pitchFamily="2" charset="2"/>
              <a:buNone/>
            </a:pPr>
            <a:r>
              <a:rPr lang="en-US" altLang="zh-CN" sz="2400" dirty="0"/>
              <a:t>}</a:t>
            </a:r>
          </a:p>
        </p:txBody>
      </p:sp>
    </p:spTree>
    <p:extLst>
      <p:ext uri="{BB962C8B-B14F-4D97-AF65-F5344CB8AC3E}">
        <p14:creationId xmlns:p14="http://schemas.microsoft.com/office/powerpoint/2010/main" val="138784804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187776"/>
            <a:ext cx="11039476" cy="5569089"/>
          </a:xfrm>
          <a:prstGeom prst="rect">
            <a:avLst/>
          </a:prstGeom>
          <a:noFill/>
        </p:spPr>
        <p:txBody>
          <a:bodyPr wrap="square" rtlCol="0">
            <a:spAutoFit/>
          </a:bodyPr>
          <a:lstStyle/>
          <a:p>
            <a:pPr marL="285750" indent="-285750">
              <a:lnSpc>
                <a:spcPct val="150000"/>
              </a:lnSpc>
              <a:buClr>
                <a:srgbClr val="8B0012"/>
              </a:buClr>
              <a:buFont typeface="Wingdings" pitchFamily="2" charset="2"/>
              <a:buChar char="§"/>
            </a:pPr>
            <a:r>
              <a:rPr lang="en-US" altLang="zh-CN" sz="2400" b="1" dirty="0">
                <a:ea typeface="宋体" panose="02010600030101010101" pitchFamily="2" charset="-122"/>
              </a:rPr>
              <a:t>FORTRAN</a:t>
            </a:r>
          </a:p>
          <a:p>
            <a:pPr marL="742950" lvl="2" indent="-285750">
              <a:lnSpc>
                <a:spcPct val="150000"/>
              </a:lnSpc>
              <a:buClr>
                <a:srgbClr val="8B0012"/>
              </a:buClr>
              <a:buFont typeface="Wingdings" pitchFamily="2" charset="2"/>
              <a:buChar char="§"/>
            </a:pPr>
            <a:r>
              <a:rPr lang="zh-CN" altLang="en-US" sz="2400" b="1" dirty="0">
                <a:ea typeface="宋体" panose="02010600030101010101" pitchFamily="2" charset="-122"/>
              </a:rPr>
              <a:t>经常使用输入输出语义模型</a:t>
            </a:r>
          </a:p>
          <a:p>
            <a:pPr marL="742950" lvl="2" indent="-285750">
              <a:lnSpc>
                <a:spcPct val="150000"/>
              </a:lnSpc>
              <a:buClr>
                <a:srgbClr val="8B0012"/>
              </a:buClr>
              <a:buFont typeface="Wingdings" pitchFamily="2" charset="2"/>
              <a:buChar char="§"/>
            </a:pPr>
            <a:r>
              <a:rPr lang="zh-CN" altLang="en-US" sz="2400" b="1" dirty="0">
                <a:ea typeface="宋体" panose="02010600030101010101" pitchFamily="2" charset="-122"/>
              </a:rPr>
              <a:t>在</a:t>
            </a:r>
            <a:r>
              <a:rPr lang="en-US" altLang="zh-CN" sz="2400" b="1" dirty="0">
                <a:ea typeface="宋体" panose="02010600030101010101" pitchFamily="2" charset="-122"/>
              </a:rPr>
              <a:t>77</a:t>
            </a:r>
            <a:r>
              <a:rPr lang="zh-CN" altLang="en-US" sz="2400" b="1" dirty="0">
                <a:ea typeface="宋体" panose="02010600030101010101" pitchFamily="2" charset="-122"/>
              </a:rPr>
              <a:t>之前，按引用传递；</a:t>
            </a:r>
            <a:r>
              <a:rPr lang="en-US" altLang="zh-CN" sz="2400" b="1" dirty="0">
                <a:ea typeface="宋体" panose="02010600030101010101" pitchFamily="2" charset="-122"/>
              </a:rPr>
              <a:t>77</a:t>
            </a:r>
            <a:r>
              <a:rPr lang="zh-CN" altLang="en-US" sz="2400" b="1" dirty="0">
                <a:ea typeface="宋体" panose="02010600030101010101" pitchFamily="2" charset="-122"/>
              </a:rPr>
              <a:t>及之后：标量变量经常是按值</a:t>
            </a:r>
            <a:r>
              <a:rPr lang="en-US" altLang="zh-CN" sz="2400" b="1" dirty="0">
                <a:ea typeface="宋体" panose="02010600030101010101" pitchFamily="2" charset="-122"/>
              </a:rPr>
              <a:t>-</a:t>
            </a:r>
            <a:r>
              <a:rPr lang="zh-CN" altLang="en-US" sz="2400" b="1" dirty="0">
                <a:ea typeface="宋体" panose="02010600030101010101" pitchFamily="2" charset="-122"/>
              </a:rPr>
              <a:t>结果传递的</a:t>
            </a:r>
          </a:p>
          <a:p>
            <a:pPr marL="285750" indent="-285750">
              <a:lnSpc>
                <a:spcPct val="150000"/>
              </a:lnSpc>
              <a:buClr>
                <a:srgbClr val="8B0012"/>
              </a:buClr>
              <a:buFont typeface="Wingdings" pitchFamily="2" charset="2"/>
              <a:buChar char="§"/>
            </a:pPr>
            <a:r>
              <a:rPr lang="en-US" altLang="zh-CN" sz="2400" b="1" dirty="0">
                <a:ea typeface="宋体" panose="02010600030101010101" pitchFamily="2" charset="-122"/>
              </a:rPr>
              <a:t>C</a:t>
            </a:r>
          </a:p>
          <a:p>
            <a:pPr marL="742950" lvl="2" indent="-285750">
              <a:lnSpc>
                <a:spcPct val="150000"/>
              </a:lnSpc>
              <a:buClr>
                <a:srgbClr val="8B0012"/>
              </a:buClr>
              <a:buFont typeface="Wingdings" pitchFamily="2" charset="2"/>
              <a:buChar char="§"/>
            </a:pPr>
            <a:r>
              <a:rPr lang="zh-CN" altLang="en-US" sz="2400" b="1" dirty="0">
                <a:ea typeface="宋体" panose="02010600030101010101" pitchFamily="2" charset="-122"/>
              </a:rPr>
              <a:t>按值传递</a:t>
            </a:r>
          </a:p>
          <a:p>
            <a:pPr marL="742950" lvl="2" indent="-285750">
              <a:lnSpc>
                <a:spcPct val="150000"/>
              </a:lnSpc>
              <a:buClr>
                <a:srgbClr val="8B0012"/>
              </a:buClr>
              <a:buFont typeface="Wingdings" pitchFamily="2" charset="2"/>
              <a:buChar char="§"/>
            </a:pPr>
            <a:r>
              <a:rPr lang="zh-CN" altLang="en-US" sz="2400" b="1" dirty="0">
                <a:ea typeface="宋体" panose="02010600030101010101" pitchFamily="2" charset="-122"/>
              </a:rPr>
              <a:t>使用指针作为参数，进而满足了按引用传递的语义</a:t>
            </a:r>
          </a:p>
          <a:p>
            <a:pPr marL="285750" indent="-285750">
              <a:lnSpc>
                <a:spcPct val="150000"/>
              </a:lnSpc>
              <a:buClr>
                <a:srgbClr val="8B0012"/>
              </a:buClr>
              <a:buFont typeface="Wingdings" pitchFamily="2" charset="2"/>
              <a:buChar char="§"/>
            </a:pPr>
            <a:r>
              <a:rPr lang="en-US" altLang="zh-CN" sz="2400" b="1" dirty="0">
                <a:ea typeface="宋体" panose="02010600030101010101" pitchFamily="2" charset="-122"/>
              </a:rPr>
              <a:t>C++</a:t>
            </a:r>
          </a:p>
          <a:p>
            <a:pPr marL="742950" lvl="2" indent="-285750">
              <a:lnSpc>
                <a:spcPct val="150000"/>
              </a:lnSpc>
              <a:buClr>
                <a:srgbClr val="8B0012"/>
              </a:buClr>
              <a:buFont typeface="Wingdings" pitchFamily="2" charset="2"/>
              <a:buChar char="§"/>
            </a:pPr>
            <a:r>
              <a:rPr lang="zh-CN" altLang="en-US" sz="2400" b="1" dirty="0">
                <a:ea typeface="宋体" panose="02010600030101010101" pitchFamily="2" charset="-122"/>
              </a:rPr>
              <a:t>使用引用类型作为参数，用于按引用传递</a:t>
            </a:r>
          </a:p>
          <a:p>
            <a:pPr marL="285750" indent="-285750">
              <a:lnSpc>
                <a:spcPct val="150000"/>
              </a:lnSpc>
              <a:buClr>
                <a:srgbClr val="8B0012"/>
              </a:buClr>
              <a:buFont typeface="Wingdings" pitchFamily="2" charset="2"/>
              <a:buChar char="§"/>
            </a:pPr>
            <a:r>
              <a:rPr lang="en-US" altLang="zh-CN" sz="2400" b="1" dirty="0">
                <a:ea typeface="宋体" panose="02010600030101010101" pitchFamily="2" charset="-122"/>
              </a:rPr>
              <a:t>Java</a:t>
            </a:r>
          </a:p>
          <a:p>
            <a:pPr marL="742950" lvl="2" indent="-285750">
              <a:lnSpc>
                <a:spcPct val="150000"/>
              </a:lnSpc>
              <a:buClr>
                <a:srgbClr val="8B0012"/>
              </a:buClr>
              <a:buFont typeface="Wingdings" pitchFamily="2" charset="2"/>
              <a:buChar char="§"/>
            </a:pPr>
            <a:r>
              <a:rPr lang="zh-CN" altLang="en-US" sz="2400" b="1" dirty="0">
                <a:ea typeface="宋体" panose="02010600030101010101" pitchFamily="2" charset="-122"/>
              </a:rPr>
              <a:t>所有参数都是按值传递的；对象参数按引用传递</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参数传递方法</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语言实例</a:t>
            </a:r>
          </a:p>
        </p:txBody>
      </p:sp>
    </p:spTree>
    <p:extLst>
      <p:ext uri="{BB962C8B-B14F-4D97-AF65-F5344CB8AC3E}">
        <p14:creationId xmlns:p14="http://schemas.microsoft.com/office/powerpoint/2010/main" val="311852817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4893647"/>
          </a:xfrm>
          <a:prstGeom prst="rect">
            <a:avLst/>
          </a:prstGeom>
          <a:noFill/>
        </p:spPr>
        <p:txBody>
          <a:bodyPr wrap="square" rtlCol="0">
            <a:spAutoFit/>
          </a:bodyPr>
          <a:lstStyle/>
          <a:p>
            <a:r>
              <a:rPr lang="en-US" altLang="zh-CN" sz="2400" b="1" dirty="0">
                <a:ea typeface="宋体" panose="02010600030101010101" pitchFamily="2" charset="-122"/>
              </a:rPr>
              <a:t>9.7</a:t>
            </a:r>
          </a:p>
          <a:p>
            <a:pPr lvl="1"/>
            <a:r>
              <a:rPr lang="zh-CN" altLang="en-US" sz="2400" b="1" dirty="0">
                <a:ea typeface="宋体" panose="02010600030101010101" pitchFamily="2" charset="-122"/>
              </a:rPr>
              <a:t>考虑使用</a:t>
            </a:r>
            <a:r>
              <a:rPr lang="en-US" altLang="zh-CN" sz="2400" b="1" dirty="0">
                <a:ea typeface="宋体" panose="02010600030101010101" pitchFamily="2" charset="-122"/>
              </a:rPr>
              <a:t>C</a:t>
            </a:r>
            <a:r>
              <a:rPr lang="zh-CN" altLang="en-US" sz="2400" b="1" dirty="0">
                <a:ea typeface="宋体" panose="02010600030101010101" pitchFamily="2" charset="-122"/>
              </a:rPr>
              <a:t>中语法编写的下面的程序：</a:t>
            </a:r>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endParaRPr lang="en-US" altLang="zh-CN" sz="2400" b="1" dirty="0">
              <a:ea typeface="宋体" panose="02010600030101010101" pitchFamily="2" charset="-122"/>
            </a:endParaRPr>
          </a:p>
          <a:p>
            <a:pPr lvl="1">
              <a:spcBef>
                <a:spcPct val="50000"/>
              </a:spcBef>
            </a:pPr>
            <a:r>
              <a:rPr lang="zh-CN" altLang="en-US" sz="2400" b="1" dirty="0">
                <a:ea typeface="宋体" panose="02010600030101010101" pitchFamily="2" charset="-122"/>
              </a:rPr>
              <a:t>对于下面每一种参数传递的方法，在执行程序之后，数组</a:t>
            </a:r>
            <a:r>
              <a:rPr lang="en-US" altLang="zh-CN" sz="2400" b="1" dirty="0">
                <a:ea typeface="宋体" panose="02010600030101010101" pitchFamily="2" charset="-122"/>
              </a:rPr>
              <a:t>list</a:t>
            </a:r>
            <a:r>
              <a:rPr lang="zh-CN" altLang="en-US" sz="2400" b="1" dirty="0">
                <a:ea typeface="宋体" panose="02010600030101010101" pitchFamily="2" charset="-122"/>
              </a:rPr>
              <a:t>的值将是什么？</a:t>
            </a:r>
          </a:p>
          <a:p>
            <a:pPr>
              <a:spcBef>
                <a:spcPct val="50000"/>
              </a:spcBef>
            </a:pPr>
            <a:r>
              <a:rPr lang="en-US" altLang="zh-CN" sz="2400" b="1" dirty="0">
                <a:ea typeface="宋体" panose="02010600030101010101" pitchFamily="2" charset="-122"/>
              </a:rPr>
              <a:t>		</a:t>
            </a:r>
            <a:r>
              <a:rPr lang="zh-CN" altLang="en-US" sz="2400" b="1" dirty="0">
                <a:ea typeface="宋体" panose="02010600030101010101" pitchFamily="2" charset="-122"/>
              </a:rPr>
              <a:t>   </a:t>
            </a:r>
            <a:r>
              <a:rPr lang="en-US" altLang="zh-CN" sz="2400" b="1" dirty="0">
                <a:ea typeface="宋体" panose="02010600030101010101" pitchFamily="2" charset="-122"/>
              </a:rPr>
              <a:t>a. </a:t>
            </a:r>
            <a:r>
              <a:rPr lang="zh-CN" altLang="en-US" sz="2400" b="1" dirty="0">
                <a:ea typeface="宋体" panose="02010600030101010101" pitchFamily="2" charset="-122"/>
              </a:rPr>
              <a:t>按值传递   </a:t>
            </a:r>
            <a:r>
              <a:rPr lang="en-US" altLang="zh-CN" sz="2400" b="1" dirty="0">
                <a:ea typeface="宋体" panose="02010600030101010101" pitchFamily="2" charset="-122"/>
              </a:rPr>
              <a:t>b. </a:t>
            </a:r>
            <a:r>
              <a:rPr lang="zh-CN" altLang="en-US" sz="2400" b="1" dirty="0">
                <a:ea typeface="宋体" panose="02010600030101010101" pitchFamily="2" charset="-122"/>
              </a:rPr>
              <a:t>按引用传递   </a:t>
            </a:r>
            <a:r>
              <a:rPr lang="en-US" altLang="zh-CN" sz="2400" b="1" dirty="0">
                <a:ea typeface="宋体" panose="02010600030101010101" pitchFamily="2" charset="-122"/>
              </a:rPr>
              <a:t>c. </a:t>
            </a:r>
            <a:r>
              <a:rPr lang="zh-CN" altLang="en-US" sz="2400" b="1" dirty="0">
                <a:ea typeface="宋体" panose="02010600030101010101" pitchFamily="2" charset="-122"/>
              </a:rPr>
              <a:t>按值与结果传递</a:t>
            </a:r>
            <a:endParaRPr lang="en-US" altLang="zh-CN"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思考</a:t>
            </a:r>
          </a:p>
        </p:txBody>
      </p:sp>
      <p:sp>
        <p:nvSpPr>
          <p:cNvPr id="11" name="Rectangle 3">
            <a:extLst>
              <a:ext uri="{FF2B5EF4-FFF2-40B4-BE49-F238E27FC236}">
                <a16:creationId xmlns:a16="http://schemas.microsoft.com/office/drawing/2014/main" id="{262983EF-67FC-5743-95E5-FE6FF8BC7D48}"/>
              </a:ext>
            </a:extLst>
          </p:cNvPr>
          <p:cNvSpPr txBox="1">
            <a:spLocks noChangeArrowheads="1"/>
          </p:cNvSpPr>
          <p:nvPr/>
        </p:nvSpPr>
        <p:spPr bwMode="auto">
          <a:xfrm>
            <a:off x="1637507" y="2657475"/>
            <a:ext cx="439261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buFont typeface="Wingdings" pitchFamily="2" charset="2"/>
              <a:buNone/>
            </a:pPr>
            <a:r>
              <a:rPr lang="en-US" altLang="zh-CN" sz="2400" dirty="0"/>
              <a:t>void fun (int first, int second){ </a:t>
            </a:r>
          </a:p>
          <a:p>
            <a:pPr eaLnBrk="1" hangingPunct="1">
              <a:buFont typeface="Wingdings" pitchFamily="2" charset="2"/>
              <a:buNone/>
            </a:pPr>
            <a:r>
              <a:rPr lang="en-US" altLang="zh-CN" sz="2400" dirty="0"/>
              <a:t>	first +=first;</a:t>
            </a:r>
          </a:p>
          <a:p>
            <a:pPr eaLnBrk="1" hangingPunct="1">
              <a:buFont typeface="Wingdings" pitchFamily="2" charset="2"/>
              <a:buNone/>
            </a:pPr>
            <a:r>
              <a:rPr lang="en-US" altLang="zh-CN" sz="2400" dirty="0"/>
              <a:t>	second +=second;</a:t>
            </a:r>
          </a:p>
          <a:p>
            <a:pPr eaLnBrk="1" hangingPunct="1">
              <a:buFont typeface="Wingdings" pitchFamily="2" charset="2"/>
              <a:buNone/>
            </a:pPr>
            <a:r>
              <a:rPr lang="en-US" altLang="zh-CN" sz="2400" dirty="0"/>
              <a:t>}</a:t>
            </a:r>
          </a:p>
        </p:txBody>
      </p:sp>
      <p:sp>
        <p:nvSpPr>
          <p:cNvPr id="12" name="Rectangle 4">
            <a:extLst>
              <a:ext uri="{FF2B5EF4-FFF2-40B4-BE49-F238E27FC236}">
                <a16:creationId xmlns:a16="http://schemas.microsoft.com/office/drawing/2014/main" id="{751EC053-E68D-A846-8622-EC50371C2E24}"/>
              </a:ext>
            </a:extLst>
          </p:cNvPr>
          <p:cNvSpPr txBox="1">
            <a:spLocks noChangeArrowheads="1"/>
          </p:cNvSpPr>
          <p:nvPr/>
        </p:nvSpPr>
        <p:spPr bwMode="auto">
          <a:xfrm>
            <a:off x="6773863" y="2657475"/>
            <a:ext cx="3240087"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buFont typeface="Wingdings" pitchFamily="2" charset="2"/>
              <a:buNone/>
            </a:pPr>
            <a:r>
              <a:rPr lang="en-US" altLang="zh-CN" sz="2400" dirty="0"/>
              <a:t>void main() {</a:t>
            </a:r>
          </a:p>
          <a:p>
            <a:pPr eaLnBrk="1" hangingPunct="1">
              <a:buFont typeface="Wingdings" pitchFamily="2" charset="2"/>
              <a:buNone/>
            </a:pPr>
            <a:r>
              <a:rPr lang="en-US" altLang="zh-CN" sz="2400" dirty="0"/>
              <a:t>	int list[2]= {1, 3};</a:t>
            </a:r>
          </a:p>
          <a:p>
            <a:pPr eaLnBrk="1" hangingPunct="1">
              <a:buFont typeface="Wingdings" pitchFamily="2" charset="2"/>
              <a:buNone/>
            </a:pPr>
            <a:r>
              <a:rPr lang="en-US" altLang="zh-CN" sz="2400" dirty="0"/>
              <a:t>	fun(list[0], list[1]);</a:t>
            </a:r>
          </a:p>
          <a:p>
            <a:pPr eaLnBrk="1" hangingPunct="1">
              <a:buFont typeface="Wingdings" pitchFamily="2" charset="2"/>
              <a:buNone/>
            </a:pPr>
            <a:r>
              <a:rPr lang="en-US" altLang="zh-CN" sz="2400" dirty="0"/>
              <a:t>}</a:t>
            </a:r>
          </a:p>
        </p:txBody>
      </p:sp>
    </p:spTree>
    <p:extLst>
      <p:ext uri="{BB962C8B-B14F-4D97-AF65-F5344CB8AC3E}">
        <p14:creationId xmlns:p14="http://schemas.microsoft.com/office/powerpoint/2010/main" val="240826478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3913059"/>
          </a:xfrm>
          <a:prstGeom prst="rect">
            <a:avLst/>
          </a:prstGeom>
          <a:noFill/>
        </p:spPr>
        <p:txBody>
          <a:bodyPr wrap="square" rtlCol="0">
            <a:spAutoFit/>
          </a:bodyPr>
          <a:lstStyle/>
          <a:p>
            <a:pPr marL="57150" indent="-285750" algn="just">
              <a:lnSpc>
                <a:spcPct val="150000"/>
              </a:lnSpc>
              <a:buClr>
                <a:srgbClr val="8B0012"/>
              </a:buClr>
              <a:buFont typeface="Wingdings" pitchFamily="2" charset="2"/>
              <a:buChar char="§"/>
            </a:pPr>
            <a:r>
              <a:rPr lang="en-US" altLang="zh-CN" sz="2400" dirty="0"/>
              <a:t> </a:t>
            </a:r>
            <a:r>
              <a:rPr lang="en-US" altLang="zh-CN" sz="2400" dirty="0">
                <a:ea typeface="宋体" panose="02010600030101010101" pitchFamily="2" charset="-122"/>
              </a:rPr>
              <a:t>Use the </a:t>
            </a:r>
            <a:r>
              <a:rPr lang="en-US" altLang="zh-CN" sz="2400" dirty="0" err="1">
                <a:ea typeface="宋体" panose="02010600030101010101" pitchFamily="2" charset="-122"/>
              </a:rPr>
              <a:t>breadthFirst</a:t>
            </a:r>
            <a:r>
              <a:rPr lang="en-US" altLang="zh-CN" sz="2400" dirty="0">
                <a:ea typeface="宋体" panose="02010600030101010101" pitchFamily="2" charset="-122"/>
              </a:rPr>
              <a:t> function to explore a different structure. For example, you could use the course dependencies from the </a:t>
            </a:r>
            <a:r>
              <a:rPr lang="en-US" altLang="zh-CN" sz="2400" dirty="0" err="1">
                <a:ea typeface="宋体" panose="02010600030101010101" pitchFamily="2" charset="-122"/>
              </a:rPr>
              <a:t>topoSort</a:t>
            </a:r>
            <a:r>
              <a:rPr lang="en-US" altLang="zh-CN" sz="2400" dirty="0">
                <a:ea typeface="宋体" panose="02010600030101010101" pitchFamily="2" charset="-122"/>
              </a:rPr>
              <a:t> example (a directed graph), the file system hierarchy on your computer (a tree), or a list of bus or subway routes downloaded from your city government’s web site (an undirected graph).</a:t>
            </a:r>
          </a:p>
          <a:p>
            <a:pPr marL="57150" indent="-285750" algn="just">
              <a:lnSpc>
                <a:spcPct val="150000"/>
              </a:lnSpc>
              <a:buClr>
                <a:srgbClr val="8B0012"/>
              </a:buClr>
              <a:buFont typeface="Wingdings" pitchFamily="2" charset="2"/>
              <a:buChar char="§"/>
            </a:pPr>
            <a:endParaRPr lang="en-US" altLang="zh-CN" sz="2400" dirty="0">
              <a:ea typeface="宋体" panose="02010600030101010101" pitchFamily="2" charset="-122"/>
            </a:endParaRPr>
          </a:p>
          <a:p>
            <a:pPr marL="57150" indent="-285750" algn="just">
              <a:lnSpc>
                <a:spcPct val="150000"/>
              </a:lnSpc>
              <a:buClr>
                <a:srgbClr val="8B0012"/>
              </a:buClr>
              <a:buFont typeface="Wingdings" pitchFamily="2" charset="2"/>
              <a:buChar char="§"/>
            </a:pPr>
            <a:r>
              <a:rPr lang="en-US" altLang="zh-CN" sz="2400" dirty="0">
                <a:ea typeface="宋体" panose="02010600030101010101" pitchFamily="2" charset="-122"/>
              </a:rPr>
              <a:t>Extend the </a:t>
            </a:r>
            <a:r>
              <a:rPr lang="en-US" altLang="zh-CN" sz="2400" dirty="0" err="1">
                <a:ea typeface="宋体" panose="02010600030101010101" pitchFamily="2" charset="-122"/>
              </a:rPr>
              <a:t>topoSort</a:t>
            </a:r>
            <a:r>
              <a:rPr lang="en-US" altLang="zh-CN" sz="2400" dirty="0">
                <a:ea typeface="宋体" panose="02010600030101010101" pitchFamily="2" charset="-122"/>
              </a:rPr>
              <a:t> function to report cycles.</a:t>
            </a:r>
          </a:p>
          <a:p>
            <a:pPr marL="57150" indent="-285750" algn="just">
              <a:lnSpc>
                <a:spcPct val="150000"/>
              </a:lnSpc>
              <a:buClr>
                <a:srgbClr val="8B0012"/>
              </a:buClr>
              <a:buFont typeface="Wingdings" pitchFamily="2" charset="2"/>
              <a:buChar char="§"/>
            </a:pPr>
            <a:endParaRPr lang="en-US" altLang="zh-CN" sz="2400"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a:solidFill>
                  <a:prstClr val="black">
                    <a:lumMod val="65000"/>
                    <a:lumOff val="35000"/>
                  </a:prstClr>
                </a:solidFill>
                <a:ea typeface="微软雅黑" panose="020B0503020204020204" charset="-122"/>
                <a:sym typeface="Arial" panose="020B0604020202020204" pitchFamily="34" charset="0"/>
              </a:rPr>
              <a:t>思考</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423553220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111576"/>
            <a:ext cx="11039476" cy="5569089"/>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Ada</a:t>
            </a:r>
          </a:p>
          <a:p>
            <a:pPr marL="514350" lvl="1" indent="-285750">
              <a:lnSpc>
                <a:spcPct val="150000"/>
              </a:lnSpc>
              <a:buClr>
                <a:srgbClr val="8B0012"/>
              </a:buClr>
              <a:buFont typeface="Wingdings" pitchFamily="2" charset="2"/>
              <a:buChar char="§"/>
            </a:pPr>
            <a:r>
              <a:rPr lang="zh-CN" altLang="en-US" sz="2400" b="1" dirty="0">
                <a:ea typeface="宋体" panose="02010600030101010101" pitchFamily="2" charset="-122"/>
              </a:rPr>
              <a:t>三种语义模式都可以使用，默认为输入模式</a:t>
            </a:r>
          </a:p>
          <a:p>
            <a:pPr marL="514350" lvl="1" indent="-285750">
              <a:lnSpc>
                <a:spcPct val="150000"/>
              </a:lnSpc>
              <a:buClr>
                <a:srgbClr val="8B0012"/>
              </a:buClr>
              <a:buFont typeface="Wingdings" pitchFamily="2" charset="2"/>
              <a:buChar char="§"/>
            </a:pPr>
            <a:r>
              <a:rPr lang="zh-CN" altLang="en-US" sz="2400" b="1" dirty="0">
                <a:ea typeface="宋体" panose="02010600030101010101" pitchFamily="2" charset="-122"/>
              </a:rPr>
              <a:t>被声明为</a:t>
            </a:r>
            <a:r>
              <a:rPr lang="en-US" altLang="zh-CN" sz="2400" b="1" dirty="0">
                <a:ea typeface="宋体" panose="02010600030101010101" pitchFamily="2" charset="-122"/>
              </a:rPr>
              <a:t>out</a:t>
            </a:r>
            <a:r>
              <a:rPr lang="zh-CN" altLang="en-US" sz="2400" b="1" dirty="0">
                <a:ea typeface="宋体" panose="02010600030101010101" pitchFamily="2" charset="-122"/>
              </a:rPr>
              <a:t>的形参可被赋值，但是不能被引用；被声明为</a:t>
            </a:r>
            <a:r>
              <a:rPr lang="en-US" altLang="zh-CN" sz="2400" b="1" dirty="0">
                <a:ea typeface="宋体" panose="02010600030101010101" pitchFamily="2" charset="-122"/>
              </a:rPr>
              <a:t>in</a:t>
            </a:r>
            <a:r>
              <a:rPr lang="zh-CN" altLang="en-US" sz="2400" b="1" dirty="0">
                <a:ea typeface="宋体" panose="02010600030101010101" pitchFamily="2" charset="-122"/>
              </a:rPr>
              <a:t>的形参可被引用，但是不能被赋值；被声明为</a:t>
            </a:r>
            <a:r>
              <a:rPr lang="en-US" altLang="zh-CN" sz="2400" b="1" dirty="0">
                <a:ea typeface="宋体" panose="02010600030101010101" pitchFamily="2" charset="-122"/>
              </a:rPr>
              <a:t>in out</a:t>
            </a:r>
            <a:r>
              <a:rPr lang="zh-CN" altLang="en-US" sz="2400" b="1" dirty="0">
                <a:ea typeface="宋体" panose="02010600030101010101" pitchFamily="2" charset="-122"/>
              </a:rPr>
              <a:t>的形参可被引用，也可被赋值</a:t>
            </a:r>
          </a:p>
          <a:p>
            <a:pPr marL="514350" lvl="1" indent="-285750">
              <a:lnSpc>
                <a:spcPct val="150000"/>
              </a:lnSpc>
              <a:buClr>
                <a:srgbClr val="8B0012"/>
              </a:buClr>
              <a:buFont typeface="Wingdings" pitchFamily="2" charset="2"/>
              <a:buChar char="§"/>
            </a:pPr>
            <a:r>
              <a:rPr lang="zh-CN" altLang="en-US" sz="2400" b="1" dirty="0">
                <a:ea typeface="宋体" panose="02010600030101010101" pitchFamily="2" charset="-122"/>
              </a:rPr>
              <a:t>如果是输入，那么不能被赋值</a:t>
            </a:r>
          </a:p>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C#</a:t>
            </a:r>
          </a:p>
          <a:p>
            <a:pPr marL="514350" lvl="1" indent="-285750">
              <a:lnSpc>
                <a:spcPct val="150000"/>
              </a:lnSpc>
              <a:buClr>
                <a:srgbClr val="8B0012"/>
              </a:buClr>
              <a:buFont typeface="Wingdings" pitchFamily="2" charset="2"/>
              <a:buChar char="§"/>
            </a:pPr>
            <a:r>
              <a:rPr lang="zh-CN" altLang="en-US" sz="2400" b="1" dirty="0">
                <a:ea typeface="宋体" panose="02010600030101010101" pitchFamily="2" charset="-122"/>
              </a:rPr>
              <a:t>默认是按值传递的</a:t>
            </a:r>
          </a:p>
          <a:p>
            <a:pPr marL="514350" lvl="1" indent="-285750">
              <a:lnSpc>
                <a:spcPct val="150000"/>
              </a:lnSpc>
              <a:buClr>
                <a:srgbClr val="8B0012"/>
              </a:buClr>
              <a:buFont typeface="Wingdings" pitchFamily="2" charset="2"/>
              <a:buChar char="§"/>
            </a:pPr>
            <a:r>
              <a:rPr lang="zh-CN" altLang="en-US" sz="2400" b="1" dirty="0">
                <a:ea typeface="宋体" panose="02010600030101010101" pitchFamily="2" charset="-122"/>
              </a:rPr>
              <a:t>可通过特殊的说明来使用按引用传递：在形参及对应实参前都放置说明符</a:t>
            </a:r>
            <a:r>
              <a:rPr lang="en-US" altLang="zh-CN" sz="2400" b="1" dirty="0">
                <a:ea typeface="宋体" panose="02010600030101010101" pitchFamily="2" charset="-122"/>
              </a:rPr>
              <a:t>ref</a:t>
            </a:r>
          </a:p>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PHP</a:t>
            </a:r>
            <a:r>
              <a:rPr lang="zh-CN" altLang="en-US" sz="2400" b="1" dirty="0">
                <a:ea typeface="宋体" panose="02010600030101010101" pitchFamily="2" charset="-122"/>
              </a:rPr>
              <a:t>：非常类似于</a:t>
            </a:r>
            <a:r>
              <a:rPr lang="en-US" altLang="zh-CN" sz="2400" b="1" dirty="0">
                <a:ea typeface="宋体" panose="02010600030101010101" pitchFamily="2" charset="-122"/>
              </a:rPr>
              <a:t>C#</a:t>
            </a:r>
            <a:r>
              <a:rPr lang="zh-CN" altLang="en-US" sz="2400" b="1" dirty="0">
                <a:ea typeface="宋体" panose="02010600030101010101" pitchFamily="2" charset="-122"/>
              </a:rPr>
              <a:t>，按引用传递的参数前加</a:t>
            </a:r>
            <a:r>
              <a:rPr lang="en-US" altLang="zh-CN" sz="2400" b="1" dirty="0">
                <a:ea typeface="宋体" panose="02010600030101010101" pitchFamily="2" charset="-122"/>
              </a:rPr>
              <a:t>&amp;</a:t>
            </a:r>
          </a:p>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Perl</a:t>
            </a:r>
            <a:r>
              <a:rPr lang="zh-CN" altLang="en-US" sz="2400" b="1" dirty="0">
                <a:ea typeface="宋体" panose="02010600030101010101" pitchFamily="2" charset="-122"/>
              </a:rPr>
              <a:t>：将所有的实参都隐式地放置在一个名为</a:t>
            </a:r>
            <a:r>
              <a:rPr lang="en-US" altLang="zh-CN" sz="2400" b="1" dirty="0">
                <a:ea typeface="宋体" panose="02010600030101010101" pitchFamily="2" charset="-122"/>
              </a:rPr>
              <a:t>@</a:t>
            </a:r>
            <a:r>
              <a:rPr lang="zh-CN" altLang="en-US" sz="2400" b="1" dirty="0">
                <a:ea typeface="宋体" panose="02010600030101010101" pitchFamily="2" charset="-122"/>
              </a:rPr>
              <a:t>的预定义数组中（别名）</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参数传递方法</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语言实例（续）</a:t>
            </a:r>
          </a:p>
        </p:txBody>
      </p:sp>
    </p:spTree>
    <p:extLst>
      <p:ext uri="{BB962C8B-B14F-4D97-AF65-F5344CB8AC3E}">
        <p14:creationId xmlns:p14="http://schemas.microsoft.com/office/powerpoint/2010/main" val="196116140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3353097"/>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对于可靠性来说非常重要</a:t>
            </a:r>
          </a:p>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FORTRAN77</a:t>
            </a:r>
            <a:r>
              <a:rPr lang="zh-CN" altLang="en-US" sz="2400" b="1" dirty="0">
                <a:ea typeface="宋体" panose="02010600030101010101" pitchFamily="2" charset="-122"/>
              </a:rPr>
              <a:t>和原始的</a:t>
            </a:r>
            <a:r>
              <a:rPr lang="en-US" altLang="zh-CN" sz="2400" b="1" dirty="0">
                <a:ea typeface="宋体" panose="02010600030101010101" pitchFamily="2" charset="-122"/>
              </a:rPr>
              <a:t>C</a:t>
            </a:r>
            <a:r>
              <a:rPr lang="zh-CN" altLang="en-US" sz="2400" b="1" dirty="0">
                <a:ea typeface="宋体" panose="02010600030101010101" pitchFamily="2" charset="-122"/>
              </a:rPr>
              <a:t>：没有</a:t>
            </a:r>
          </a:p>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Pascal</a:t>
            </a:r>
            <a:r>
              <a:rPr lang="zh-CN" altLang="en-US" sz="2400" b="1" dirty="0">
                <a:ea typeface="宋体" panose="02010600030101010101" pitchFamily="2" charset="-122"/>
              </a:rPr>
              <a:t>，</a:t>
            </a:r>
            <a:r>
              <a:rPr lang="en-US" altLang="zh-CN" sz="2400" b="1" dirty="0">
                <a:ea typeface="宋体" panose="02010600030101010101" pitchFamily="2" charset="-122"/>
              </a:rPr>
              <a:t>FORTRAN90</a:t>
            </a:r>
            <a:r>
              <a:rPr lang="zh-CN" altLang="en-US" sz="2400" b="1" dirty="0">
                <a:ea typeface="宋体" panose="02010600030101010101" pitchFamily="2" charset="-122"/>
              </a:rPr>
              <a:t>，</a:t>
            </a:r>
            <a:r>
              <a:rPr lang="en-US" altLang="zh-CN" sz="2400" b="1" dirty="0">
                <a:ea typeface="宋体" panose="02010600030101010101" pitchFamily="2" charset="-122"/>
              </a:rPr>
              <a:t>Java</a:t>
            </a:r>
            <a:r>
              <a:rPr lang="zh-CN" altLang="en-US" sz="2400" b="1" dirty="0">
                <a:ea typeface="宋体" panose="02010600030101010101" pitchFamily="2" charset="-122"/>
              </a:rPr>
              <a:t>和</a:t>
            </a:r>
            <a:r>
              <a:rPr lang="en-US" altLang="zh-CN" sz="2400" b="1" dirty="0">
                <a:ea typeface="宋体" panose="02010600030101010101" pitchFamily="2" charset="-122"/>
              </a:rPr>
              <a:t>Ada</a:t>
            </a:r>
            <a:r>
              <a:rPr lang="zh-CN" altLang="en-US" sz="2400" b="1" dirty="0">
                <a:ea typeface="宋体" panose="02010600030101010101" pitchFamily="2" charset="-122"/>
              </a:rPr>
              <a:t>：总是要求的</a:t>
            </a:r>
          </a:p>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ANSI C</a:t>
            </a:r>
            <a:r>
              <a:rPr lang="zh-CN" altLang="en-US" sz="2400" b="1" dirty="0">
                <a:ea typeface="宋体" panose="02010600030101010101" pitchFamily="2" charset="-122"/>
              </a:rPr>
              <a:t>和</a:t>
            </a:r>
            <a:r>
              <a:rPr lang="en-US" altLang="zh-CN" sz="2400" b="1" dirty="0">
                <a:ea typeface="宋体" panose="02010600030101010101" pitchFamily="2" charset="-122"/>
              </a:rPr>
              <a:t>C++</a:t>
            </a:r>
            <a:r>
              <a:rPr lang="zh-CN" altLang="en-US" sz="2400" b="1" dirty="0">
                <a:ea typeface="宋体" panose="02010600030101010101" pitchFamily="2" charset="-122"/>
              </a:rPr>
              <a:t>：由用户来选择</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原型</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相对较新的语言</a:t>
            </a:r>
            <a:r>
              <a:rPr lang="en-US" altLang="zh-CN" sz="2400" b="1" dirty="0">
                <a:ea typeface="宋体" panose="02010600030101010101" pitchFamily="2" charset="-122"/>
              </a:rPr>
              <a:t>Perl</a:t>
            </a:r>
            <a:r>
              <a:rPr lang="zh-CN" altLang="en-US" sz="2400" b="1" dirty="0">
                <a:ea typeface="宋体" panose="02010600030101010101" pitchFamily="2" charset="-122"/>
              </a:rPr>
              <a:t>，</a:t>
            </a:r>
            <a:r>
              <a:rPr lang="en-US" altLang="zh-CN" sz="2400" b="1" dirty="0">
                <a:ea typeface="宋体" panose="02010600030101010101" pitchFamily="2" charset="-122"/>
              </a:rPr>
              <a:t>JavaScript</a:t>
            </a:r>
            <a:r>
              <a:rPr lang="zh-CN" altLang="en-US" sz="2400" b="1" dirty="0">
                <a:ea typeface="宋体" panose="02010600030101010101" pitchFamily="2" charset="-122"/>
              </a:rPr>
              <a:t>和</a:t>
            </a:r>
            <a:r>
              <a:rPr lang="en-US" altLang="zh-CN" sz="2400" b="1" dirty="0">
                <a:ea typeface="宋体" panose="02010600030101010101" pitchFamily="2" charset="-122"/>
              </a:rPr>
              <a:t>PHP</a:t>
            </a:r>
            <a:r>
              <a:rPr lang="zh-CN" altLang="en-US" sz="2400" b="1" dirty="0">
                <a:ea typeface="宋体" panose="02010600030101010101" pitchFamily="2" charset="-122"/>
              </a:rPr>
              <a:t>，不要求类型检查</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参数类型检查</a:t>
            </a:r>
          </a:p>
        </p:txBody>
      </p:sp>
    </p:spTree>
    <p:extLst>
      <p:ext uri="{BB962C8B-B14F-4D97-AF65-F5344CB8AC3E}">
        <p14:creationId xmlns:p14="http://schemas.microsoft.com/office/powerpoint/2010/main" val="88592063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5386090"/>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当把一个多维数组传递给子程序时，如果子程序是分开编译的，编译器必须知道数组所声明的实际大小，以便建立存储映射函数。</a:t>
            </a:r>
          </a:p>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C/C++</a:t>
            </a:r>
          </a:p>
          <a:p>
            <a:pPr marL="514350" lvl="2" indent="-285750">
              <a:lnSpc>
                <a:spcPct val="150000"/>
              </a:lnSpc>
              <a:buClr>
                <a:srgbClr val="0070C0"/>
              </a:buClr>
              <a:buFont typeface="Wingdings" pitchFamily="2" charset="2"/>
              <a:buChar char="§"/>
            </a:pPr>
            <a:r>
              <a:rPr lang="zh-CN" altLang="en-US" sz="2400" b="1" dirty="0">
                <a:ea typeface="宋体" panose="02010600030101010101" pitchFamily="2" charset="-122"/>
              </a:rPr>
              <a:t>程序员必须将实参数组第一维除外的其它维的大小都标出来</a:t>
            </a:r>
          </a:p>
          <a:p>
            <a:pPr marL="971550" lvl="4" indent="-285750">
              <a:lnSpc>
                <a:spcPct val="150000"/>
              </a:lnSpc>
              <a:buClr>
                <a:schemeClr val="accent2"/>
              </a:buClr>
              <a:buFont typeface="Wingdings" pitchFamily="2" charset="2"/>
              <a:buChar char="§"/>
            </a:pPr>
            <a:r>
              <a:rPr lang="zh-CN" altLang="en-US" sz="2400" b="1" dirty="0">
                <a:ea typeface="宋体" panose="02010600030101010101" pitchFamily="2" charset="-122"/>
              </a:rPr>
              <a:t>这样会降低编写子程序的灵活性，无法高效重用</a:t>
            </a:r>
          </a:p>
          <a:p>
            <a:pPr marL="971550" lvl="4" indent="-285750">
              <a:lnSpc>
                <a:spcPct val="150000"/>
              </a:lnSpc>
              <a:buClr>
                <a:schemeClr val="accent2"/>
              </a:buClr>
              <a:buFont typeface="Wingdings" pitchFamily="2" charset="2"/>
              <a:buChar char="§"/>
            </a:pPr>
            <a:r>
              <a:rPr lang="zh-CN" altLang="en-US" sz="2400" b="1" dirty="0">
                <a:ea typeface="宋体" panose="02010600030101010101" pitchFamily="2" charset="-122"/>
              </a:rPr>
              <a:t>解决方案：传数组的指针，同时将数组各维的大小作为其它参数；但这时，使用数组的人必须建立基于维大小的存储映射函数</a:t>
            </a:r>
            <a:endParaRPr lang="en-US" altLang="zh-CN" sz="2400" b="1" dirty="0">
              <a:ea typeface="宋体" panose="02010600030101010101" pitchFamily="2" charset="-122"/>
            </a:endParaRPr>
          </a:p>
          <a:p>
            <a:pPr marL="971550" lvl="4" indent="-285750">
              <a:lnSpc>
                <a:spcPct val="150000"/>
              </a:lnSpc>
              <a:buClr>
                <a:schemeClr val="accent2"/>
              </a:buClr>
              <a:buFont typeface="Wingdings" pitchFamily="2" charset="2"/>
              <a:buChar char="§"/>
            </a:pPr>
            <a:endParaRPr lang="en-US" altLang="zh-CN" sz="2400" b="1" dirty="0">
              <a:ea typeface="宋体" panose="02010600030101010101" pitchFamily="2" charset="-122"/>
            </a:endParaRPr>
          </a:p>
          <a:p>
            <a:r>
              <a:rPr lang="en-US" altLang="zh-CN" sz="2000" dirty="0"/>
              <a:t>address(mat[</a:t>
            </a:r>
            <a:r>
              <a:rPr lang="en-US" altLang="zh-CN" sz="2000" dirty="0" err="1"/>
              <a:t>i</a:t>
            </a:r>
            <a:r>
              <a:rPr lang="en-US" altLang="zh-CN" sz="2000" dirty="0"/>
              <a:t>, j]) = address(mat[0,0]) + </a:t>
            </a:r>
            <a:r>
              <a:rPr lang="en-US" altLang="zh-CN" sz="2000" dirty="0" err="1"/>
              <a:t>i</a:t>
            </a:r>
            <a:r>
              <a:rPr lang="en-US" altLang="zh-CN" sz="2000" dirty="0"/>
              <a:t> * </a:t>
            </a:r>
            <a:r>
              <a:rPr lang="en-US" altLang="zh-CN" sz="2000" dirty="0" err="1"/>
              <a:t>number_of_columns</a:t>
            </a:r>
            <a:r>
              <a:rPr lang="en-US" altLang="zh-CN" sz="2000" dirty="0"/>
              <a:t> + j</a:t>
            </a:r>
            <a:endParaRPr lang="zh-CN" altLang="en-US" sz="2000" b="1" dirty="0">
              <a:ea typeface="宋体" panose="02010600030101010101" pitchFamily="2" charset="-122"/>
            </a:endParaRP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参数传递方法</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多维数组参数</a:t>
            </a:r>
          </a:p>
        </p:txBody>
      </p:sp>
    </p:spTree>
    <p:extLst>
      <p:ext uri="{BB962C8B-B14F-4D97-AF65-F5344CB8AC3E}">
        <p14:creationId xmlns:p14="http://schemas.microsoft.com/office/powerpoint/2010/main" val="219243754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3913059"/>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Pascal</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不存在问题，因为数组的大小在定义数组类型就已给出</a:t>
            </a:r>
          </a:p>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Ada</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受限数组</a:t>
            </a:r>
            <a:r>
              <a:rPr lang="en-US" altLang="zh-CN" sz="2400" b="1" dirty="0">
                <a:ea typeface="宋体" panose="02010600030101010101" pitchFamily="2" charset="-122"/>
              </a:rPr>
              <a:t>—</a:t>
            </a:r>
            <a:r>
              <a:rPr lang="zh-CN" altLang="en-US" sz="2400" b="1" dirty="0">
                <a:ea typeface="宋体" panose="02010600030101010101" pitchFamily="2" charset="-122"/>
              </a:rPr>
              <a:t>象</a:t>
            </a:r>
            <a:r>
              <a:rPr lang="en-US" altLang="zh-CN" sz="2400" b="1" dirty="0">
                <a:ea typeface="宋体" panose="02010600030101010101" pitchFamily="2" charset="-122"/>
              </a:rPr>
              <a:t>Pascal</a:t>
            </a:r>
            <a:r>
              <a:rPr lang="zh-CN" altLang="en-US" sz="2400" b="1" dirty="0">
                <a:ea typeface="宋体" panose="02010600030101010101" pitchFamily="2" charset="-122"/>
              </a:rPr>
              <a:t>一样</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不受限制的数组</a:t>
            </a:r>
          </a:p>
          <a:p>
            <a:pPr marL="971550" lvl="4" indent="-285750">
              <a:lnSpc>
                <a:spcPct val="150000"/>
              </a:lnSpc>
              <a:buClr>
                <a:srgbClr val="8B0012"/>
              </a:buClr>
              <a:buFont typeface="Wingdings" pitchFamily="2" charset="2"/>
              <a:buChar char="§"/>
            </a:pPr>
            <a:r>
              <a:rPr lang="zh-CN" altLang="en-US" sz="2400" b="1" dirty="0">
                <a:ea typeface="宋体" panose="02010600030101010101" pitchFamily="2" charset="-122"/>
              </a:rPr>
              <a:t>数组大小是变量定义的一部分</a:t>
            </a: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参数传递方法</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多维数组参数</a:t>
            </a:r>
          </a:p>
        </p:txBody>
      </p:sp>
    </p:spTree>
    <p:extLst>
      <p:ext uri="{BB962C8B-B14F-4D97-AF65-F5344CB8AC3E}">
        <p14:creationId xmlns:p14="http://schemas.microsoft.com/office/powerpoint/2010/main" val="94265728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5575052"/>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Fortran</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必须在函数首部之后声明数组类型的形参</a:t>
            </a:r>
          </a:p>
          <a:p>
            <a:pPr marL="971550" lvl="4" indent="-285750">
              <a:lnSpc>
                <a:spcPct val="150000"/>
              </a:lnSpc>
              <a:buClr>
                <a:srgbClr val="8B0012"/>
              </a:buClr>
              <a:buFont typeface="Wingdings" pitchFamily="2" charset="2"/>
              <a:buChar char="§"/>
            </a:pPr>
            <a:r>
              <a:rPr lang="zh-CN" altLang="en-US" sz="2400" b="1" dirty="0">
                <a:ea typeface="宋体" panose="02010600030101010101" pitchFamily="2" charset="-122"/>
              </a:rPr>
              <a:t>对于一维数组，声明中的下标是无关紧要的</a:t>
            </a:r>
          </a:p>
          <a:p>
            <a:pPr marL="971550" lvl="4" indent="-285750">
              <a:lnSpc>
                <a:spcPct val="150000"/>
              </a:lnSpc>
              <a:buClr>
                <a:srgbClr val="8B0012"/>
              </a:buClr>
              <a:buFont typeface="Wingdings" pitchFamily="2" charset="2"/>
              <a:buChar char="§"/>
            </a:pPr>
            <a:r>
              <a:rPr lang="zh-CN" altLang="en-US" sz="2400" b="1" dirty="0">
                <a:ea typeface="宋体" panose="02010600030101010101" pitchFamily="2" charset="-122"/>
              </a:rPr>
              <a:t>对于多维数组，声明中的下标能够使编译器产生存储映射函数</a:t>
            </a:r>
          </a:p>
          <a:p>
            <a:pPr marL="57150" indent="-285750">
              <a:lnSpc>
                <a:spcPct val="150000"/>
              </a:lnSpc>
              <a:buClr>
                <a:srgbClr val="8B0012"/>
              </a:buClr>
              <a:buFont typeface="Wingdings" pitchFamily="2" charset="2"/>
              <a:buChar char="§"/>
            </a:pPr>
            <a:r>
              <a:rPr lang="en-US" altLang="zh-CN" sz="2400" b="1" dirty="0">
                <a:ea typeface="宋体" panose="02010600030101010101" pitchFamily="2" charset="-122"/>
              </a:rPr>
              <a:t>Java &amp; C#</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与</a:t>
            </a:r>
            <a:r>
              <a:rPr lang="en-US" altLang="zh-CN" sz="2400" b="1" dirty="0">
                <a:ea typeface="宋体" panose="02010600030101010101" pitchFamily="2" charset="-122"/>
              </a:rPr>
              <a:t>Ada</a:t>
            </a:r>
            <a:r>
              <a:rPr lang="zh-CN" altLang="en-US" sz="2400" b="1" dirty="0">
                <a:ea typeface="宋体" panose="02010600030101010101" pitchFamily="2" charset="-122"/>
              </a:rPr>
              <a:t>类似</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数组是对象，对象都是一维的，但对象的元素也是数组</a:t>
            </a:r>
          </a:p>
          <a:p>
            <a:pPr marL="514350" lvl="2" indent="-285750">
              <a:lnSpc>
                <a:spcPct val="150000"/>
              </a:lnSpc>
              <a:buClr>
                <a:srgbClr val="8B0012"/>
              </a:buClr>
              <a:buFont typeface="Wingdings" pitchFamily="2" charset="2"/>
              <a:buChar char="§"/>
            </a:pPr>
            <a:r>
              <a:rPr lang="zh-CN" altLang="en-US" sz="2400" b="1" dirty="0">
                <a:ea typeface="宋体" panose="02010600030101010101" pitchFamily="2" charset="-122"/>
              </a:rPr>
              <a:t>每个数组继承了一个命名常量（</a:t>
            </a:r>
            <a:r>
              <a:rPr lang="en-US" altLang="zh-CN" sz="2400" b="1" dirty="0">
                <a:ea typeface="宋体" panose="02010600030101010101" pitchFamily="2" charset="-122"/>
              </a:rPr>
              <a:t>Java-length, C#-Length</a:t>
            </a:r>
            <a:r>
              <a:rPr lang="zh-CN" altLang="en-US" sz="2400" b="1" dirty="0">
                <a:ea typeface="宋体" panose="02010600030101010101" pitchFamily="2" charset="-122"/>
              </a:rPr>
              <a:t>）；当创建数组对象时，将命名常量设置为数组的维长</a:t>
            </a: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参数传递方法</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多维数组参数</a:t>
            </a:r>
          </a:p>
        </p:txBody>
      </p:sp>
    </p:spTree>
    <p:extLst>
      <p:ext uri="{BB962C8B-B14F-4D97-AF65-F5344CB8AC3E}">
        <p14:creationId xmlns:p14="http://schemas.microsoft.com/office/powerpoint/2010/main" val="332103011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8121</TotalTime>
  <Words>4163</Words>
  <Application>Microsoft Macintosh PowerPoint</Application>
  <PresentationFormat>Widescreen</PresentationFormat>
  <Paragraphs>538</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微软雅黑</vt:lpstr>
      <vt:lpstr>Arial</vt:lpstr>
      <vt:lpstr>Calibri</vt:lpstr>
      <vt:lpstr>Helvetica</vt:lpstr>
      <vt:lpstr>Tahoma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王天浩</dc:creator>
  <cp:lastModifiedBy>Zhai Jingmin</cp:lastModifiedBy>
  <cp:revision>594</cp:revision>
  <cp:lastPrinted>2020-04-10T01:53:05Z</cp:lastPrinted>
  <dcterms:created xsi:type="dcterms:W3CDTF">2020-02-13T08:17:00Z</dcterms:created>
  <dcterms:modified xsi:type="dcterms:W3CDTF">2022-05-27T01:47:14Z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