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61" r:id="rId3"/>
    <p:sldId id="477" r:id="rId4"/>
    <p:sldId id="515" r:id="rId5"/>
    <p:sldId id="516" r:id="rId6"/>
    <p:sldId id="517" r:id="rId7"/>
    <p:sldId id="518" r:id="rId8"/>
    <p:sldId id="519" r:id="rId9"/>
    <p:sldId id="520" r:id="rId10"/>
    <p:sldId id="521" r:id="rId11"/>
    <p:sldId id="522" r:id="rId12"/>
    <p:sldId id="523" r:id="rId13"/>
    <p:sldId id="524" r:id="rId14"/>
    <p:sldId id="530" r:id="rId15"/>
    <p:sldId id="481" r:id="rId16"/>
    <p:sldId id="526" r:id="rId17"/>
    <p:sldId id="527" r:id="rId18"/>
    <p:sldId id="528" r:id="rId19"/>
    <p:sldId id="529" r:id="rId20"/>
    <p:sldId id="525" r:id="rId21"/>
    <p:sldId id="531" r:id="rId22"/>
    <p:sldId id="532" r:id="rId23"/>
    <p:sldId id="483" r:id="rId24"/>
    <p:sldId id="533" r:id="rId25"/>
    <p:sldId id="534" r:id="rId26"/>
    <p:sldId id="484" r:id="rId27"/>
    <p:sldId id="535" r:id="rId28"/>
    <p:sldId id="536" r:id="rId29"/>
    <p:sldId id="537" r:id="rId30"/>
    <p:sldId id="538" r:id="rId31"/>
    <p:sldId id="539" r:id="rId32"/>
    <p:sldId id="485" r:id="rId33"/>
    <p:sldId id="508" r:id="rId34"/>
    <p:sldId id="51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1" autoAdjust="0"/>
    <p:restoredTop sz="77687"/>
  </p:normalViewPr>
  <p:slideViewPr>
    <p:cSldViewPr snapToGrid="0">
      <p:cViewPr varScale="1">
        <p:scale>
          <a:sx n="98" d="100"/>
          <a:sy n="98" d="100"/>
        </p:scale>
        <p:origin x="168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25135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281342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731225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194727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305705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263430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289545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3800755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1022498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2604149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334873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334773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3979296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2676724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104112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1976355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extLst>
      <p:ext uri="{BB962C8B-B14F-4D97-AF65-F5344CB8AC3E}">
        <p14:creationId xmlns:p14="http://schemas.microsoft.com/office/powerpoint/2010/main" val="2573853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2066943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1926726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1807308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14739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execution status is everything needed to resume execution of the calling program unit. </a:t>
            </a:r>
          </a:p>
          <a:p>
            <a:r>
              <a:rPr lang="en-US" altLang="zh-CN" sz="1200" b="0" i="0" u="none" strike="noStrike" kern="1200" baseline="0" dirty="0">
                <a:solidFill>
                  <a:schemeClr val="tx1"/>
                </a:solidFill>
                <a:latin typeface="+mn-lt"/>
                <a:ea typeface="+mn-ea"/>
                <a:cs typeface="+mn-cs"/>
              </a:rPr>
              <a:t>This includes register values, CPU status bits, and the environment pointer (EP).</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EP is used to access parameters and local variables during the execution of a subprogram.</a:t>
            </a:r>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3128597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833677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extLst>
      <p:ext uri="{BB962C8B-B14F-4D97-AF65-F5344CB8AC3E}">
        <p14:creationId xmlns:p14="http://schemas.microsoft.com/office/powerpoint/2010/main" val="2816431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2051435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19769422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extLst>
      <p:ext uri="{BB962C8B-B14F-4D97-AF65-F5344CB8AC3E}">
        <p14:creationId xmlns:p14="http://schemas.microsoft.com/office/powerpoint/2010/main" val="120841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28176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34186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1216551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367368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188494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41596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361309" y="4555077"/>
            <a:ext cx="4221091" cy="1031051"/>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472470"/>
            <a:ext cx="7281882" cy="4467057"/>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活动记录的格式是静态的，但大小是动态的</a:t>
            </a:r>
          </a:p>
          <a:p>
            <a:pPr marL="285750" indent="-285750">
              <a:lnSpc>
                <a:spcPct val="150000"/>
              </a:lnSpc>
              <a:buClr>
                <a:srgbClr val="8B0012"/>
              </a:buClr>
              <a:buFont typeface="Wingdings" pitchFamily="2" charset="2"/>
              <a:buChar char="§"/>
            </a:pPr>
            <a:r>
              <a:rPr lang="zh-CN" altLang="en-US" sz="2400" b="1" i="1" dirty="0">
                <a:solidFill>
                  <a:srgbClr val="FF0000"/>
                </a:solidFill>
                <a:ea typeface="宋体" panose="02010600030101010101" pitchFamily="2" charset="-122"/>
              </a:rPr>
              <a:t>动态链接 </a:t>
            </a:r>
            <a:r>
              <a:rPr lang="zh-CN" altLang="en-US" sz="2400" b="1" dirty="0">
                <a:ea typeface="宋体" panose="02010600030101010101" pitchFamily="2" charset="-122"/>
              </a:rPr>
              <a:t>指向调用者的活动记录实例</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当子程序被调用时，动态创建一个</a:t>
            </a:r>
            <a:r>
              <a:rPr lang="zh-CN" altLang="en-US" sz="2400" b="1" dirty="0">
                <a:solidFill>
                  <a:srgbClr val="FF0000"/>
                </a:solidFill>
                <a:ea typeface="宋体" panose="02010600030101010101" pitchFamily="2" charset="-122"/>
              </a:rPr>
              <a:t>活动记录实例</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运行时栈</a:t>
            </a: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具有栈动态局部变量的子程序的典型活动记录</a:t>
            </a:r>
          </a:p>
        </p:txBody>
      </p:sp>
      <p:grpSp>
        <p:nvGrpSpPr>
          <p:cNvPr id="8" name="Group 9">
            <a:extLst>
              <a:ext uri="{FF2B5EF4-FFF2-40B4-BE49-F238E27FC236}">
                <a16:creationId xmlns:a16="http://schemas.microsoft.com/office/drawing/2014/main" id="{73A8D5AE-E2C3-A24B-8DEC-EA26DE6BB049}"/>
              </a:ext>
            </a:extLst>
          </p:cNvPr>
          <p:cNvGrpSpPr>
            <a:grpSpLocks/>
          </p:cNvGrpSpPr>
          <p:nvPr/>
        </p:nvGrpSpPr>
        <p:grpSpPr bwMode="auto">
          <a:xfrm>
            <a:off x="3136900" y="3505200"/>
            <a:ext cx="3889375" cy="2763837"/>
            <a:chOff x="1344" y="1824"/>
            <a:chExt cx="3840" cy="1968"/>
          </a:xfrm>
        </p:grpSpPr>
        <p:pic>
          <p:nvPicPr>
            <p:cNvPr id="10" name="Picture 10">
              <a:extLst>
                <a:ext uri="{FF2B5EF4-FFF2-40B4-BE49-F238E27FC236}">
                  <a16:creationId xmlns:a16="http://schemas.microsoft.com/office/drawing/2014/main" id="{065F751F-46E1-4549-A6F9-203ED90A6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4685"/>
            <a:stretch>
              <a:fillRect/>
            </a:stretch>
          </p:blipFill>
          <p:spPr bwMode="auto">
            <a:xfrm>
              <a:off x="1344" y="2160"/>
              <a:ext cx="3840" cy="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1">
              <a:extLst>
                <a:ext uri="{FF2B5EF4-FFF2-40B4-BE49-F238E27FC236}">
                  <a16:creationId xmlns:a16="http://schemas.microsoft.com/office/drawing/2014/main" id="{FBF9B4E4-093F-3C40-AAFE-B4893CAA5A4A}"/>
                </a:ext>
              </a:extLst>
            </p:cNvPr>
            <p:cNvSpPr>
              <a:spLocks noChangeShapeType="1"/>
            </p:cNvSpPr>
            <p:nvPr/>
          </p:nvSpPr>
          <p:spPr bwMode="auto">
            <a:xfrm>
              <a:off x="1344" y="3792"/>
              <a:ext cx="2448" cy="0"/>
            </a:xfrm>
            <a:prstGeom prst="line">
              <a:avLst/>
            </a:prstGeom>
            <a:noFill/>
            <a:ln w="28575"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 name="Picture 12">
              <a:extLst>
                <a:ext uri="{FF2B5EF4-FFF2-40B4-BE49-F238E27FC236}">
                  <a16:creationId xmlns:a16="http://schemas.microsoft.com/office/drawing/2014/main" id="{D9B66261-0D9B-E540-9919-D82C30DAD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0265"/>
            <a:stretch>
              <a:fillRect/>
            </a:stretch>
          </p:blipFill>
          <p:spPr bwMode="auto">
            <a:xfrm>
              <a:off x="1344" y="1824"/>
              <a:ext cx="3840"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515182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637570"/>
            <a:ext cx="6392882" cy="3913059"/>
          </a:xfrm>
          <a:prstGeom prst="rect">
            <a:avLst/>
          </a:prstGeom>
          <a:noFill/>
        </p:spPr>
        <p:txBody>
          <a:bodyPr wrap="square" rtlCol="0">
            <a:spAutoFit/>
          </a:bodyPr>
          <a:lstStyle/>
          <a:p>
            <a:r>
              <a:rPr lang="en-US" altLang="zh-CN" sz="2400" b="1" dirty="0">
                <a:latin typeface="Courier New" panose="02070309020205020404" pitchFamily="49" charset="0"/>
                <a:ea typeface="宋体" panose="02010600030101010101" pitchFamily="2" charset="-122"/>
                <a:cs typeface="Courier New" panose="02070309020205020404" pitchFamily="49" charset="0"/>
              </a:rPr>
              <a:t>void sub(float total, int part)</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int list[4]; </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float sum;</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p>
          <a:p>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举例：</a:t>
            </a:r>
            <a:r>
              <a:rPr lang="en-US" altLang="zh-CN" sz="2800" b="1" dirty="0">
                <a:solidFill>
                  <a:prstClr val="black">
                    <a:lumMod val="65000"/>
                    <a:lumOff val="35000"/>
                  </a:prstClr>
                </a:solidFill>
                <a:ea typeface="微软雅黑" panose="020B0503020204020204" charset="-122"/>
                <a:sym typeface="Arial" panose="020B0604020202020204" pitchFamily="34" charset="0"/>
              </a:rPr>
              <a:t>C</a:t>
            </a:r>
            <a:r>
              <a:rPr lang="zh-CN" altLang="en-US" sz="2800" b="1" dirty="0">
                <a:solidFill>
                  <a:prstClr val="black">
                    <a:lumMod val="65000"/>
                    <a:lumOff val="35000"/>
                  </a:prstClr>
                </a:solidFill>
                <a:ea typeface="微软雅黑" panose="020B0503020204020204" charset="-122"/>
                <a:sym typeface="Arial" panose="020B0604020202020204" pitchFamily="34" charset="0"/>
              </a:rPr>
              <a:t> 函数</a:t>
            </a:r>
          </a:p>
        </p:txBody>
      </p:sp>
      <p:pic>
        <p:nvPicPr>
          <p:cNvPr id="13" name="Picture 11">
            <a:extLst>
              <a:ext uri="{FF2B5EF4-FFF2-40B4-BE49-F238E27FC236}">
                <a16:creationId xmlns:a16="http://schemas.microsoft.com/office/drawing/2014/main" id="{81F62D3D-D835-7648-920C-FA4C938EA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0563" y="1472470"/>
            <a:ext cx="3640164" cy="441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08599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691817" y="1749469"/>
            <a:ext cx="3459182" cy="3359061"/>
          </a:xfrm>
          <a:prstGeom prst="rect">
            <a:avLst/>
          </a:prstGeom>
          <a:noFill/>
        </p:spPr>
        <p:txBody>
          <a:bodyPr wrap="square" rtlCol="0">
            <a:spAutoFit/>
          </a:bodyPr>
          <a:lstStyle/>
          <a:p>
            <a:pPr>
              <a:lnSpc>
                <a:spcPct val="150000"/>
              </a:lnSpc>
              <a:spcBef>
                <a:spcPct val="0"/>
              </a:spcBef>
              <a:buClr>
                <a:srgbClr val="8B0012"/>
              </a:buClr>
            </a:pPr>
            <a:r>
              <a:rPr lang="en-US" altLang="zh-CN" sz="2400" b="1" dirty="0">
                <a:ea typeface="宋体" panose="02010600030101010101" pitchFamily="2" charset="-122"/>
              </a:rPr>
              <a:t>main </a:t>
            </a:r>
            <a:r>
              <a:rPr lang="zh-CN" altLang="en-US" sz="2400" b="1" dirty="0">
                <a:ea typeface="宋体" panose="02010600030101010101" pitchFamily="2" charset="-122"/>
              </a:rPr>
              <a:t>调用</a:t>
            </a:r>
            <a:r>
              <a:rPr lang="en-US" altLang="zh-CN" sz="2400" b="1" dirty="0">
                <a:ea typeface="宋体" panose="02010600030101010101" pitchFamily="2" charset="-122"/>
              </a:rPr>
              <a:t>fun1</a:t>
            </a:r>
          </a:p>
          <a:p>
            <a:pPr>
              <a:lnSpc>
                <a:spcPct val="150000"/>
              </a:lnSpc>
              <a:spcBef>
                <a:spcPct val="0"/>
              </a:spcBef>
              <a:buClr>
                <a:srgbClr val="8B0012"/>
              </a:buClr>
            </a:pPr>
            <a:r>
              <a:rPr lang="en-US" altLang="zh-CN" sz="2400" b="1" dirty="0">
                <a:ea typeface="宋体" panose="02010600030101010101" pitchFamily="2" charset="-122"/>
              </a:rPr>
              <a:t>fun1</a:t>
            </a:r>
            <a:r>
              <a:rPr lang="zh-CN" altLang="en-US" sz="2400" b="1" dirty="0">
                <a:ea typeface="宋体" panose="02010600030101010101" pitchFamily="2" charset="-122"/>
              </a:rPr>
              <a:t>调用</a:t>
            </a:r>
            <a:r>
              <a:rPr lang="en-US" altLang="zh-CN" sz="2400" b="1" dirty="0">
                <a:ea typeface="宋体" panose="02010600030101010101" pitchFamily="2" charset="-122"/>
              </a:rPr>
              <a:t>fun2</a:t>
            </a:r>
          </a:p>
          <a:p>
            <a:pPr>
              <a:lnSpc>
                <a:spcPct val="150000"/>
              </a:lnSpc>
              <a:spcBef>
                <a:spcPct val="0"/>
              </a:spcBef>
              <a:buClr>
                <a:srgbClr val="8B0012"/>
              </a:buClr>
            </a:pPr>
            <a:r>
              <a:rPr lang="en-US" altLang="zh-CN" sz="2400" b="1" dirty="0">
                <a:ea typeface="宋体" panose="02010600030101010101" pitchFamily="2" charset="-122"/>
              </a:rPr>
              <a:t>fun2</a:t>
            </a:r>
            <a:r>
              <a:rPr lang="zh-CN" altLang="en-US" sz="2400" b="1" dirty="0">
                <a:ea typeface="宋体" panose="02010600030101010101" pitchFamily="2" charset="-122"/>
              </a:rPr>
              <a:t>调用</a:t>
            </a:r>
            <a:r>
              <a:rPr lang="en-US" altLang="zh-CN" sz="2400" b="1" dirty="0">
                <a:ea typeface="宋体" panose="02010600030101010101" pitchFamily="2" charset="-122"/>
              </a:rPr>
              <a:t>fun3</a:t>
            </a: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不具有递归的例子</a:t>
            </a:r>
          </a:p>
        </p:txBody>
      </p:sp>
      <p:pic>
        <p:nvPicPr>
          <p:cNvPr id="8" name="Picture 9">
            <a:extLst>
              <a:ext uri="{FF2B5EF4-FFF2-40B4-BE49-F238E27FC236}">
                <a16:creationId xmlns:a16="http://schemas.microsoft.com/office/drawing/2014/main" id="{29E972F1-B1D8-1E45-BDE0-850815B2E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11576"/>
            <a:ext cx="4953000"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54911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不具有递归的例子（运行时栈的内容）</a:t>
            </a:r>
          </a:p>
        </p:txBody>
      </p:sp>
      <p:pic>
        <p:nvPicPr>
          <p:cNvPr id="10" name="Picture 6">
            <a:extLst>
              <a:ext uri="{FF2B5EF4-FFF2-40B4-BE49-F238E27FC236}">
                <a16:creationId xmlns:a16="http://schemas.microsoft.com/office/drawing/2014/main" id="{503FEC85-C906-A440-86E6-CCCD3CAE8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72" y="1111576"/>
            <a:ext cx="810577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253829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472470"/>
            <a:ext cx="10825182" cy="4467057"/>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在某个给定时刻，堆栈中的动态链接的集合称为</a:t>
            </a:r>
            <a:r>
              <a:rPr lang="zh-CN" altLang="en-US" sz="2400" b="1" dirty="0">
                <a:solidFill>
                  <a:srgbClr val="FF0000"/>
                </a:solidFill>
                <a:ea typeface="宋体" panose="02010600030101010101" pitchFamily="2" charset="-122"/>
              </a:rPr>
              <a:t>动态链</a:t>
            </a:r>
            <a:r>
              <a:rPr lang="zh-CN" altLang="en-US" sz="2400" b="1" dirty="0">
                <a:ea typeface="宋体" panose="02010600030101010101" pitchFamily="2" charset="-122"/>
              </a:rPr>
              <a:t>，或调用链</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局部变量可以通过相对于活动记录的起始地址的偏移量来访问，这个偏移量称为</a:t>
            </a:r>
            <a:r>
              <a:rPr lang="zh-CN" altLang="en-US" sz="2400" b="1" dirty="0">
                <a:solidFill>
                  <a:srgbClr val="FF0000"/>
                </a:solidFill>
                <a:ea typeface="宋体" panose="02010600030101010101" pitchFamily="2" charset="-122"/>
              </a:rPr>
              <a:t>局部偏移</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局部变量的局部偏移可以由编译器决定</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假设所有的堆栈位置所对应的存储空间的大小是同样的，第一个声明的局部变量的偏移地址就是</a:t>
            </a:r>
          </a:p>
          <a:p>
            <a:pPr marL="1200150" lvl="3" indent="-285750">
              <a:lnSpc>
                <a:spcPct val="150000"/>
              </a:lnSpc>
              <a:buClr>
                <a:schemeClr val="accent2"/>
              </a:buClr>
              <a:buFont typeface="Wingdings" pitchFamily="2" charset="2"/>
              <a:buChar char="§"/>
            </a:pPr>
            <a:r>
              <a:rPr lang="zh-CN" altLang="en-US" sz="2400" b="1" dirty="0">
                <a:ea typeface="宋体" panose="02010600030101010101" pitchFamily="2" charset="-122"/>
              </a:rPr>
              <a:t>参数个数</a:t>
            </a:r>
            <a:r>
              <a:rPr lang="en-US" altLang="zh-CN" sz="2400" b="1" dirty="0">
                <a:ea typeface="宋体" panose="02010600030101010101" pitchFamily="2" charset="-122"/>
              </a:rPr>
              <a:t>+3</a:t>
            </a: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动态链和局部偏移</a:t>
            </a:r>
          </a:p>
        </p:txBody>
      </p:sp>
    </p:spTree>
    <p:extLst>
      <p:ext uri="{BB962C8B-B14F-4D97-AF65-F5344CB8AC3E}">
        <p14:creationId xmlns:p14="http://schemas.microsoft.com/office/powerpoint/2010/main" val="373088998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78276"/>
            <a:ext cx="11039476" cy="583108"/>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前面描述的活动记录可以支持递归调用</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有递归的例子</a:t>
            </a:r>
          </a:p>
        </p:txBody>
      </p:sp>
      <p:pic>
        <p:nvPicPr>
          <p:cNvPr id="8" name="Picture 4">
            <a:extLst>
              <a:ext uri="{FF2B5EF4-FFF2-40B4-BE49-F238E27FC236}">
                <a16:creationId xmlns:a16="http://schemas.microsoft.com/office/drawing/2014/main" id="{EEA157F6-39BE-7D45-A76D-6AFE1A92C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695" y="2303861"/>
            <a:ext cx="6335713"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43754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函数</a:t>
            </a:r>
            <a:r>
              <a:rPr lang="en-US" altLang="zh-CN" sz="2800" b="1" dirty="0">
                <a:solidFill>
                  <a:prstClr val="black">
                    <a:lumMod val="65000"/>
                    <a:lumOff val="35000"/>
                  </a:prstClr>
                </a:solidFill>
                <a:ea typeface="微软雅黑" panose="020B0503020204020204" charset="-122"/>
                <a:sym typeface="Arial" panose="020B0604020202020204" pitchFamily="34" charset="0"/>
              </a:rPr>
              <a:t>factorial</a:t>
            </a:r>
            <a:r>
              <a:rPr lang="zh-CN" altLang="en-US" sz="2800" b="1" dirty="0">
                <a:solidFill>
                  <a:prstClr val="black">
                    <a:lumMod val="65000"/>
                    <a:lumOff val="35000"/>
                  </a:prstClr>
                </a:solidFill>
                <a:ea typeface="微软雅黑" panose="020B0503020204020204" charset="-122"/>
                <a:sym typeface="Arial" panose="020B0604020202020204" pitchFamily="34" charset="0"/>
              </a:rPr>
              <a:t>的活动记录</a:t>
            </a:r>
          </a:p>
        </p:txBody>
      </p:sp>
      <p:pic>
        <p:nvPicPr>
          <p:cNvPr id="10" name="Picture 4" descr="f10-06">
            <a:extLst>
              <a:ext uri="{FF2B5EF4-FFF2-40B4-BE49-F238E27FC236}">
                <a16:creationId xmlns:a16="http://schemas.microsoft.com/office/drawing/2014/main" id="{48B4F3BA-4EC4-4446-8108-2C248C75F21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952" y="1968500"/>
            <a:ext cx="7315200"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5400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运行时栈的内容</a:t>
            </a:r>
          </a:p>
        </p:txBody>
      </p:sp>
      <p:pic>
        <p:nvPicPr>
          <p:cNvPr id="8" name="Picture 6">
            <a:extLst>
              <a:ext uri="{FF2B5EF4-FFF2-40B4-BE49-F238E27FC236}">
                <a16:creationId xmlns:a16="http://schemas.microsoft.com/office/drawing/2014/main" id="{AEF60F9C-BBBB-BA48-9896-80900E978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76200"/>
            <a:ext cx="7722754" cy="665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93374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运行时栈的内容</a:t>
            </a:r>
          </a:p>
        </p:txBody>
      </p:sp>
      <p:pic>
        <p:nvPicPr>
          <p:cNvPr id="9" name="Picture 8">
            <a:extLst>
              <a:ext uri="{FF2B5EF4-FFF2-40B4-BE49-F238E27FC236}">
                <a16:creationId xmlns:a16="http://schemas.microsoft.com/office/drawing/2014/main" id="{FCA43F8C-5178-C649-8A46-A4AB9CF1A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816" y="1111576"/>
            <a:ext cx="8305800" cy="558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84184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运行时栈的内容</a:t>
            </a:r>
          </a:p>
        </p:txBody>
      </p:sp>
      <p:pic>
        <p:nvPicPr>
          <p:cNvPr id="8" name="Picture 7">
            <a:extLst>
              <a:ext uri="{FF2B5EF4-FFF2-40B4-BE49-F238E27FC236}">
                <a16:creationId xmlns:a16="http://schemas.microsoft.com/office/drawing/2014/main" id="{4F1C7394-DE94-1B47-9874-4C63C7E63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614" y="1568946"/>
            <a:ext cx="89058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90819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690338"/>
            <a:ext cx="8305800"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4800" b="1" i="1" dirty="0">
                <a:latin typeface="Tahoma" panose="020B0604030504040204" pitchFamily="34" charset="0"/>
              </a:rPr>
              <a:t>10   </a:t>
            </a:r>
            <a:r>
              <a:rPr lang="zh-CN" altLang="en-US" sz="4800" b="1" dirty="0">
                <a:latin typeface="Tahoma" panose="020B0604030504040204" pitchFamily="34" charset="0"/>
              </a:rPr>
              <a:t>子程序的实现</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62376"/>
            <a:ext cx="11039476" cy="5078313"/>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一些不基于</a:t>
            </a:r>
            <a:r>
              <a:rPr lang="en-US" altLang="zh-CN" sz="2400" b="1" dirty="0">
                <a:ea typeface="宋体" panose="02010600030101010101" pitchFamily="2" charset="-122"/>
              </a:rPr>
              <a:t>C</a:t>
            </a:r>
            <a:r>
              <a:rPr lang="zh-CN" altLang="en-US" sz="2400" b="1" dirty="0">
                <a:ea typeface="宋体" panose="02010600030101010101" pitchFamily="2" charset="-122"/>
              </a:rPr>
              <a:t>的静态作用域程序设计语言</a:t>
            </a:r>
            <a:r>
              <a:rPr lang="en-US" altLang="zh-CN" sz="2400" b="1" dirty="0">
                <a:ea typeface="宋体" panose="02010600030101010101" pitchFamily="2" charset="-122"/>
              </a:rPr>
              <a:t>(</a:t>
            </a:r>
            <a:r>
              <a:rPr lang="zh-CN" altLang="en-US" sz="2400" b="1" dirty="0">
                <a:ea typeface="宋体" panose="02010600030101010101" pitchFamily="2" charset="-122"/>
              </a:rPr>
              <a:t>如</a:t>
            </a:r>
            <a:r>
              <a:rPr lang="en-US" altLang="zh-CN" sz="2400" b="1" dirty="0">
                <a:ea typeface="宋体" panose="02010600030101010101" pitchFamily="2" charset="-122"/>
              </a:rPr>
              <a:t>Fortran 95, Ada, JavaScript)</a:t>
            </a:r>
            <a:r>
              <a:rPr lang="zh-CN" altLang="en-US" sz="2400" b="1" dirty="0">
                <a:ea typeface="宋体" panose="02010600030101010101" pitchFamily="2" charset="-122"/>
              </a:rPr>
              <a:t>使用栈动态局部变量，并且允许子程序嵌套</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所有可被非局部访问的变量都处于堆栈中的某个活动记录的实例中</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非局部变量的引用的定位过程</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找到正确的活动记录实例</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确定它在该活动记录实例中的正确偏移地址</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计算正确的偏移地址很容易，但要找到正确的活动记录实例则比较困难</a:t>
            </a:r>
          </a:p>
          <a:p>
            <a:pPr marL="285750" lvl="1" indent="-285750">
              <a:lnSpc>
                <a:spcPct val="150000"/>
              </a:lnSpc>
              <a:buClr>
                <a:srgbClr val="8B0012"/>
              </a:buClr>
              <a:buFont typeface="Wingdings" pitchFamily="2" charset="2"/>
              <a:buChar char="§"/>
            </a:pPr>
            <a:r>
              <a:rPr lang="zh-CN" altLang="en-US" sz="2400" b="1" dirty="0">
                <a:ea typeface="宋体" panose="02010600030101010101" pitchFamily="2" charset="-122"/>
              </a:rPr>
              <a:t>静态语义规则保证所有可以引用的非局部变量已经在某个活动记录实例中分配了内存</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嵌套子程序</a:t>
            </a:r>
          </a:p>
        </p:txBody>
      </p:sp>
    </p:spTree>
    <p:extLst>
      <p:ext uri="{BB962C8B-B14F-4D97-AF65-F5344CB8AC3E}">
        <p14:creationId xmlns:p14="http://schemas.microsoft.com/office/powerpoint/2010/main" val="14261474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51276"/>
            <a:ext cx="11039476" cy="4524315"/>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确定正确的活动记录实例的技术</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静态链</a:t>
            </a:r>
          </a:p>
          <a:p>
            <a:pPr marL="1200150" lvl="4" indent="-285750">
              <a:lnSpc>
                <a:spcPct val="150000"/>
              </a:lnSpc>
              <a:buClr>
                <a:schemeClr val="accent2"/>
              </a:buClr>
              <a:buFont typeface="Wingdings" pitchFamily="2" charset="2"/>
              <a:buChar char="§"/>
            </a:pPr>
            <a:r>
              <a:rPr lang="zh-CN" altLang="en-US" sz="2400" b="1" dirty="0">
                <a:ea typeface="宋体" panose="02010600030101010101" pitchFamily="2" charset="-122"/>
              </a:rPr>
              <a:t>静态链就是一串连接特定的活动记录实例的静态链接</a:t>
            </a:r>
          </a:p>
          <a:p>
            <a:pPr marL="1200150" lvl="4" indent="-285750">
              <a:lnSpc>
                <a:spcPct val="150000"/>
              </a:lnSpc>
              <a:buClr>
                <a:schemeClr val="accent2"/>
              </a:buClr>
              <a:buFont typeface="Wingdings" pitchFamily="2" charset="2"/>
              <a:buChar char="§"/>
            </a:pPr>
            <a:r>
              <a:rPr lang="zh-CN" altLang="en-US" sz="2400" b="1" dirty="0">
                <a:ea typeface="宋体" panose="02010600030101010101" pitchFamily="2" charset="-122"/>
              </a:rPr>
              <a:t>子程序</a:t>
            </a:r>
            <a:r>
              <a:rPr lang="en-US" altLang="zh-CN" sz="2400" b="1" dirty="0">
                <a:ea typeface="宋体" panose="02010600030101010101" pitchFamily="2" charset="-122"/>
              </a:rPr>
              <a:t>A</a:t>
            </a:r>
            <a:r>
              <a:rPr lang="zh-CN" altLang="en-US" sz="2400" b="1" dirty="0">
                <a:ea typeface="宋体" panose="02010600030101010101" pitchFamily="2" charset="-122"/>
              </a:rPr>
              <a:t>的活动记录实例的静态链接指向</a:t>
            </a:r>
            <a:r>
              <a:rPr lang="en-US" altLang="zh-CN" sz="2400" b="1" dirty="0">
                <a:ea typeface="宋体" panose="02010600030101010101" pitchFamily="2" charset="-122"/>
              </a:rPr>
              <a:t>A</a:t>
            </a:r>
            <a:r>
              <a:rPr lang="zh-CN" altLang="en-US" sz="2400" b="1" dirty="0">
                <a:ea typeface="宋体" panose="02010600030101010101" pitchFamily="2" charset="-122"/>
              </a:rPr>
              <a:t>的静态父母的某个活动记录实例的底部</a:t>
            </a:r>
          </a:p>
          <a:p>
            <a:pPr marL="1200150" lvl="4" indent="-285750">
              <a:lnSpc>
                <a:spcPct val="150000"/>
              </a:lnSpc>
              <a:buClr>
                <a:schemeClr val="accent2"/>
              </a:buClr>
              <a:buFont typeface="Wingdings" pitchFamily="2" charset="2"/>
              <a:buChar char="§"/>
            </a:pPr>
            <a:r>
              <a:rPr lang="zh-CN" altLang="en-US" sz="2400" b="1" dirty="0">
                <a:ea typeface="宋体" panose="02010600030101010101" pitchFamily="2" charset="-122"/>
              </a:rPr>
              <a:t>从某个活动记录实例开始的静态链把它与它所有的静态父母相连接</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要找到一个非局部变量引用的声明</a:t>
            </a:r>
          </a:p>
          <a:p>
            <a:pPr marL="1200150" lvl="4" indent="-285750">
              <a:lnSpc>
                <a:spcPct val="150000"/>
              </a:lnSpc>
              <a:buClr>
                <a:schemeClr val="accent2"/>
              </a:buClr>
              <a:buFont typeface="Wingdings" pitchFamily="2" charset="2"/>
              <a:buChar char="§"/>
            </a:pPr>
            <a:r>
              <a:rPr lang="zh-CN" altLang="en-US" sz="2400" b="1" dirty="0">
                <a:ea typeface="宋体" panose="02010600030101010101" pitchFamily="2" charset="-122"/>
              </a:rPr>
              <a:t>沿着静态链查找，直到在某个活动记录实例找到该变量为止</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静态作用域</a:t>
            </a:r>
          </a:p>
        </p:txBody>
      </p:sp>
    </p:spTree>
    <p:extLst>
      <p:ext uri="{BB962C8B-B14F-4D97-AF65-F5344CB8AC3E}">
        <p14:creationId xmlns:p14="http://schemas.microsoft.com/office/powerpoint/2010/main" val="28128075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162376"/>
            <a:ext cx="11039476" cy="5015091"/>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非局部变量的引用的静态深度是指其值在某个静态作用域的嵌套深度</a:t>
            </a: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一个非局部引用的</a:t>
            </a:r>
            <a:r>
              <a:rPr lang="zh-CN" altLang="en-US" sz="2400" b="1" dirty="0">
                <a:solidFill>
                  <a:srgbClr val="FF0000"/>
                </a:solidFill>
                <a:ea typeface="宋体" panose="02010600030101010101" pitchFamily="2" charset="-122"/>
              </a:rPr>
              <a:t>链偏移或嵌套深度</a:t>
            </a:r>
            <a:r>
              <a:rPr lang="zh-CN" altLang="en-US" sz="2400" b="1" dirty="0">
                <a:ea typeface="宋体" panose="02010600030101010101" pitchFamily="2" charset="-122"/>
              </a:rPr>
              <a:t>是该引用的静态深度和其声明的作用域的差</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引用可以用（</a:t>
            </a:r>
            <a:r>
              <a:rPr lang="zh-CN" altLang="en-US" sz="2400" b="1" dirty="0">
                <a:solidFill>
                  <a:srgbClr val="FF0000"/>
                </a:solidFill>
                <a:ea typeface="宋体" panose="02010600030101010101" pitchFamily="2" charset="-122"/>
              </a:rPr>
              <a:t>链偏移，局部偏移地址</a:t>
            </a:r>
            <a:r>
              <a:rPr lang="zh-CN" altLang="en-US" sz="2400" b="1" dirty="0">
                <a:ea typeface="宋体" panose="02010600030101010101" pitchFamily="2" charset="-122"/>
              </a:rPr>
              <a:t>）对来表示，其中局部偏移地址是引用变量的活动记录中的位移</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非局部变量的引用</a:t>
            </a:r>
          </a:p>
        </p:txBody>
      </p:sp>
      <p:pic>
        <p:nvPicPr>
          <p:cNvPr id="8" name="Picture 4">
            <a:extLst>
              <a:ext uri="{FF2B5EF4-FFF2-40B4-BE49-F238E27FC236}">
                <a16:creationId xmlns:a16="http://schemas.microsoft.com/office/drawing/2014/main" id="{5260A802-D504-B94F-9B06-0A91FA387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00" y="1844675"/>
            <a:ext cx="355282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78635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非局部变量的引用</a:t>
            </a:r>
          </a:p>
        </p:txBody>
      </p:sp>
      <p:pic>
        <p:nvPicPr>
          <p:cNvPr id="8" name="Picture 4">
            <a:extLst>
              <a:ext uri="{FF2B5EF4-FFF2-40B4-BE49-F238E27FC236}">
                <a16:creationId xmlns:a16="http://schemas.microsoft.com/office/drawing/2014/main" id="{63F41937-541F-5F43-9F4E-1ABCA8E3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442530"/>
            <a:ext cx="584835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103011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非局部变量的引用</a:t>
            </a:r>
          </a:p>
        </p:txBody>
      </p:sp>
      <p:sp>
        <p:nvSpPr>
          <p:cNvPr id="2" name="Rectangle 1">
            <a:extLst>
              <a:ext uri="{FF2B5EF4-FFF2-40B4-BE49-F238E27FC236}">
                <a16:creationId xmlns:a16="http://schemas.microsoft.com/office/drawing/2014/main" id="{EBDAAF57-BD69-BF4C-B6B2-03ED5559AC55}"/>
              </a:ext>
            </a:extLst>
          </p:cNvPr>
          <p:cNvSpPr/>
          <p:nvPr/>
        </p:nvSpPr>
        <p:spPr>
          <a:xfrm>
            <a:off x="575788" y="2643861"/>
            <a:ext cx="3526312" cy="589072"/>
          </a:xfrm>
          <a:prstGeom prst="rect">
            <a:avLst/>
          </a:prstGeom>
        </p:spPr>
        <p:txBody>
          <a:bodyPr wrap="square">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栈的内容</a:t>
            </a:r>
            <a:r>
              <a:rPr lang="en-US" altLang="zh-CN" sz="2400" b="1" dirty="0">
                <a:ea typeface="宋体" panose="02010600030101010101" pitchFamily="2" charset="-122"/>
              </a:rPr>
              <a:t>——</a:t>
            </a:r>
            <a:r>
              <a:rPr lang="zh-CN" altLang="en-US" sz="2400" b="1" dirty="0">
                <a:ea typeface="宋体" panose="02010600030101010101" pitchFamily="2" charset="-122"/>
              </a:rPr>
              <a:t>位置</a:t>
            </a:r>
            <a:r>
              <a:rPr lang="en-US" altLang="zh-CN" sz="2400" b="1" dirty="0">
                <a:ea typeface="宋体" panose="02010600030101010101" pitchFamily="2" charset="-122"/>
              </a:rPr>
              <a:t>1</a:t>
            </a:r>
            <a:endParaRPr lang="zh-CN" altLang="en-US" sz="2400" b="1" dirty="0">
              <a:ea typeface="宋体" panose="02010600030101010101" pitchFamily="2" charset="-122"/>
            </a:endParaRPr>
          </a:p>
        </p:txBody>
      </p:sp>
      <p:pic>
        <p:nvPicPr>
          <p:cNvPr id="9" name="Picture 6">
            <a:extLst>
              <a:ext uri="{FF2B5EF4-FFF2-40B4-BE49-F238E27FC236}">
                <a16:creationId xmlns:a16="http://schemas.microsoft.com/office/drawing/2014/main" id="{98E30B49-5700-EE40-B015-F327669CB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675" y="66675"/>
            <a:ext cx="650557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671905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非局部变量的引用</a:t>
            </a:r>
          </a:p>
        </p:txBody>
      </p:sp>
      <p:sp>
        <p:nvSpPr>
          <p:cNvPr id="2" name="Rectangle 1">
            <a:extLst>
              <a:ext uri="{FF2B5EF4-FFF2-40B4-BE49-F238E27FC236}">
                <a16:creationId xmlns:a16="http://schemas.microsoft.com/office/drawing/2014/main" id="{EBDAAF57-BD69-BF4C-B6B2-03ED5559AC55}"/>
              </a:ext>
            </a:extLst>
          </p:cNvPr>
          <p:cNvSpPr/>
          <p:nvPr/>
        </p:nvSpPr>
        <p:spPr>
          <a:xfrm>
            <a:off x="575787" y="2643861"/>
            <a:ext cx="4123847" cy="2799100"/>
          </a:xfrm>
          <a:prstGeom prst="rect">
            <a:avLst/>
          </a:prstGeom>
        </p:spPr>
        <p:txBody>
          <a:bodyPr wrap="square">
            <a:spAutoFit/>
          </a:bodyPr>
          <a:lstStyle/>
          <a:p>
            <a:pPr marL="285750" indent="-285750">
              <a:lnSpc>
                <a:spcPct val="150000"/>
              </a:lnSpc>
              <a:spcBef>
                <a:spcPct val="0"/>
              </a:spcBef>
              <a:buClr>
                <a:srgbClr val="8B0012"/>
              </a:buClr>
              <a:buFont typeface="Wingdings" pitchFamily="2" charset="2"/>
              <a:buChar char="§"/>
            </a:pPr>
            <a:r>
              <a:rPr lang="en-US" altLang="zh-CN" sz="2400" b="1" dirty="0">
                <a:ea typeface="宋体" panose="02010600030101010101" pitchFamily="2" charset="-122"/>
              </a:rPr>
              <a:t>MAIN_2</a:t>
            </a:r>
            <a:r>
              <a:rPr lang="zh-CN" altLang="en-US" sz="2400" b="1" dirty="0">
                <a:ea typeface="宋体" panose="02010600030101010101" pitchFamily="2" charset="-122"/>
              </a:rPr>
              <a:t>的调用顺序</a:t>
            </a:r>
          </a:p>
          <a:p>
            <a:pPr marL="742950" lvl="2" indent="-285750">
              <a:lnSpc>
                <a:spcPct val="150000"/>
              </a:lnSpc>
              <a:spcBef>
                <a:spcPct val="0"/>
              </a:spcBef>
              <a:buClr>
                <a:srgbClr val="0070C0"/>
              </a:buClr>
              <a:buFont typeface="Wingdings" pitchFamily="2" charset="2"/>
              <a:buChar char="§"/>
            </a:pPr>
            <a:r>
              <a:rPr lang="en-US" altLang="zh-CN" sz="2400" b="1" dirty="0">
                <a:ea typeface="宋体" panose="02010600030101010101" pitchFamily="2" charset="-122"/>
              </a:rPr>
              <a:t>MAIN_2</a:t>
            </a:r>
            <a:r>
              <a:rPr lang="zh-CN" altLang="en-US" sz="2400" b="1" dirty="0">
                <a:ea typeface="宋体" panose="02010600030101010101" pitchFamily="2" charset="-122"/>
              </a:rPr>
              <a:t>调用</a:t>
            </a:r>
            <a:r>
              <a:rPr lang="en-US" altLang="zh-CN" sz="2400" b="1" dirty="0">
                <a:ea typeface="宋体" panose="02010600030101010101" pitchFamily="2" charset="-122"/>
              </a:rPr>
              <a:t>BIGSUB</a:t>
            </a:r>
          </a:p>
          <a:p>
            <a:pPr marL="742950" lvl="2" indent="-285750">
              <a:lnSpc>
                <a:spcPct val="150000"/>
              </a:lnSpc>
              <a:spcBef>
                <a:spcPct val="0"/>
              </a:spcBef>
              <a:buClr>
                <a:srgbClr val="0070C0"/>
              </a:buClr>
              <a:buFont typeface="Wingdings" pitchFamily="2" charset="2"/>
              <a:buChar char="§"/>
            </a:pPr>
            <a:r>
              <a:rPr lang="en-US" altLang="zh-CN" sz="2400" b="1" dirty="0">
                <a:ea typeface="宋体" panose="02010600030101010101" pitchFamily="2" charset="-122"/>
              </a:rPr>
              <a:t>BIGSUB</a:t>
            </a:r>
            <a:r>
              <a:rPr lang="zh-CN" altLang="en-US" sz="2400" b="1" dirty="0">
                <a:ea typeface="宋体" panose="02010600030101010101" pitchFamily="2" charset="-122"/>
              </a:rPr>
              <a:t>调用</a:t>
            </a:r>
            <a:r>
              <a:rPr lang="en-US" altLang="zh-CN" sz="2400" b="1" dirty="0">
                <a:ea typeface="宋体" panose="02010600030101010101" pitchFamily="2" charset="-122"/>
              </a:rPr>
              <a:t>SUB2</a:t>
            </a:r>
          </a:p>
          <a:p>
            <a:pPr marL="742950" lvl="2" indent="-285750">
              <a:lnSpc>
                <a:spcPct val="150000"/>
              </a:lnSpc>
              <a:spcBef>
                <a:spcPct val="0"/>
              </a:spcBef>
              <a:buClr>
                <a:srgbClr val="0070C0"/>
              </a:buClr>
              <a:buFont typeface="Wingdings" pitchFamily="2" charset="2"/>
              <a:buChar char="§"/>
            </a:pPr>
            <a:r>
              <a:rPr lang="en-US" altLang="zh-CN" sz="2400" b="1" dirty="0">
                <a:ea typeface="宋体" panose="02010600030101010101" pitchFamily="2" charset="-122"/>
              </a:rPr>
              <a:t>SUB2</a:t>
            </a:r>
            <a:r>
              <a:rPr lang="zh-CN" altLang="en-US" sz="2400" b="1" dirty="0">
                <a:ea typeface="宋体" panose="02010600030101010101" pitchFamily="2" charset="-122"/>
              </a:rPr>
              <a:t>调用</a:t>
            </a:r>
            <a:r>
              <a:rPr lang="en-US" altLang="zh-CN" sz="2400" b="1" dirty="0">
                <a:ea typeface="宋体" panose="02010600030101010101" pitchFamily="2" charset="-122"/>
              </a:rPr>
              <a:t>SUB3</a:t>
            </a:r>
          </a:p>
          <a:p>
            <a:pPr marL="742950" lvl="2" indent="-285750">
              <a:lnSpc>
                <a:spcPct val="150000"/>
              </a:lnSpc>
              <a:spcBef>
                <a:spcPct val="0"/>
              </a:spcBef>
              <a:buClr>
                <a:srgbClr val="0070C0"/>
              </a:buClr>
              <a:buFont typeface="Wingdings" pitchFamily="2" charset="2"/>
              <a:buChar char="§"/>
            </a:pPr>
            <a:r>
              <a:rPr lang="en-US" altLang="zh-CN" sz="2400" b="1" dirty="0">
                <a:ea typeface="宋体" panose="02010600030101010101" pitchFamily="2" charset="-122"/>
              </a:rPr>
              <a:t>SUB3</a:t>
            </a:r>
            <a:r>
              <a:rPr lang="zh-CN" altLang="en-US" sz="2400" b="1" dirty="0">
                <a:ea typeface="宋体" panose="02010600030101010101" pitchFamily="2" charset="-122"/>
              </a:rPr>
              <a:t>调用</a:t>
            </a:r>
            <a:r>
              <a:rPr lang="en-US" altLang="zh-CN" sz="2400" b="1" dirty="0">
                <a:ea typeface="宋体" panose="02010600030101010101" pitchFamily="2" charset="-122"/>
              </a:rPr>
              <a:t>SUB1</a:t>
            </a:r>
            <a:endParaRPr lang="zh-CN" altLang="en-US" sz="2400" b="1" dirty="0">
              <a:ea typeface="宋体" panose="02010600030101010101" pitchFamily="2" charset="-122"/>
            </a:endParaRPr>
          </a:p>
        </p:txBody>
      </p:sp>
      <p:pic>
        <p:nvPicPr>
          <p:cNvPr id="8" name="Picture 4">
            <a:extLst>
              <a:ext uri="{FF2B5EF4-FFF2-40B4-BE49-F238E27FC236}">
                <a16:creationId xmlns:a16="http://schemas.microsoft.com/office/drawing/2014/main" id="{A3C2D063-B764-804C-8663-E71A66EAB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552" y="1111576"/>
            <a:ext cx="26289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31172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2308324"/>
          </a:xfrm>
          <a:prstGeom prst="rect">
            <a:avLst/>
          </a:prstGeom>
          <a:noFill/>
        </p:spPr>
        <p:txBody>
          <a:bodyPr wrap="square" rtlCol="0">
            <a:spAutoFit/>
          </a:bodyPr>
          <a:lstStyle/>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调用时（假设没有子程序类型的参数，并且没有按名字传递的参数）</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必须建立活动记录实例</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动态链接指向调用者的活动记录实例底部</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静态链接指向最近的静态父母的活动记录实例</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静态链的维护</a:t>
            </a:r>
          </a:p>
        </p:txBody>
      </p:sp>
    </p:spTree>
    <p:extLst>
      <p:ext uri="{BB962C8B-B14F-4D97-AF65-F5344CB8AC3E}">
        <p14:creationId xmlns:p14="http://schemas.microsoft.com/office/powerpoint/2010/main" val="106130818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575788" y="1111576"/>
            <a:ext cx="11039476" cy="5569089"/>
          </a:xfrm>
          <a:prstGeom prst="rect">
            <a:avLst/>
          </a:prstGeom>
          <a:noFill/>
        </p:spPr>
        <p:txBody>
          <a:bodyPr wrap="square" rtlCol="0">
            <a:spAutoFit/>
          </a:bodyPr>
          <a:lstStyle/>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两种方法</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查找动态链直到找到静态父母的首个活动记录实例</a:t>
            </a:r>
          </a:p>
          <a:p>
            <a:pPr marL="971550" lvl="4" indent="-285750">
              <a:lnSpc>
                <a:spcPct val="150000"/>
              </a:lnSpc>
              <a:buClr>
                <a:srgbClr val="0070C0"/>
              </a:buClr>
              <a:buFont typeface="Wingdings" pitchFamily="2" charset="2"/>
              <a:buChar char="§"/>
            </a:pPr>
            <a:r>
              <a:rPr lang="zh-CN" altLang="en-US" sz="2400" b="1" dirty="0">
                <a:ea typeface="宋体" panose="02010600030101010101" pitchFamily="2" charset="-122"/>
              </a:rPr>
              <a:t>很容易，但是很慢</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将过程调用和定义当作变量引用和定义</a:t>
            </a:r>
          </a:p>
          <a:p>
            <a:pPr marL="971550" lvl="4" indent="-285750">
              <a:lnSpc>
                <a:spcPct val="150000"/>
              </a:lnSpc>
              <a:buClr>
                <a:srgbClr val="0070C0"/>
              </a:buClr>
              <a:buFont typeface="Wingdings" pitchFamily="2" charset="2"/>
              <a:buChar char="§"/>
            </a:pPr>
            <a:r>
              <a:rPr lang="zh-CN" altLang="en-US" sz="2400" b="1" dirty="0">
                <a:ea typeface="宋体" panose="02010600030101010101" pitchFamily="2" charset="-122"/>
              </a:rPr>
              <a:t>让编译器计算调用者和声明该调用者的过程间的嵌套深度，或外围作用域的层数；保存嵌套深度，将其与调用一起发出</a:t>
            </a:r>
          </a:p>
          <a:p>
            <a:pPr marL="971550" lvl="4" indent="-285750">
              <a:lnSpc>
                <a:spcPct val="150000"/>
              </a:lnSpc>
              <a:buClr>
                <a:srgbClr val="0070C0"/>
              </a:buClr>
              <a:buFont typeface="Wingdings" pitchFamily="2" charset="2"/>
              <a:buChar char="§"/>
            </a:pPr>
            <a:r>
              <a:rPr lang="zh-CN" altLang="en-US" sz="2400" b="1" dirty="0">
                <a:ea typeface="宋体" panose="02010600030101010101" pitchFamily="2" charset="-122"/>
              </a:rPr>
              <a:t>例如：看</a:t>
            </a:r>
            <a:r>
              <a:rPr lang="en-US" altLang="zh-CN" sz="2400" b="1" dirty="0">
                <a:ea typeface="宋体" panose="02010600030101010101" pitchFamily="2" charset="-122"/>
              </a:rPr>
              <a:t>MAIN_2</a:t>
            </a:r>
            <a:endParaRPr lang="zh-CN" altLang="en-US" sz="2400" b="1" dirty="0">
              <a:ea typeface="宋体" panose="02010600030101010101" pitchFamily="2" charset="-122"/>
            </a:endParaRPr>
          </a:p>
          <a:p>
            <a:pPr marL="1428750" lvl="5" indent="-285750">
              <a:lnSpc>
                <a:spcPct val="150000"/>
              </a:lnSpc>
              <a:buClr>
                <a:srgbClr val="0070C0"/>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SUB3</a:t>
            </a:r>
            <a:r>
              <a:rPr lang="zh-CN" altLang="en-US" sz="2400" b="1" dirty="0">
                <a:ea typeface="宋体" panose="02010600030101010101" pitchFamily="2" charset="-122"/>
              </a:rPr>
              <a:t>中调用</a:t>
            </a:r>
            <a:r>
              <a:rPr lang="en-US" altLang="zh-CN" sz="2400" b="1" dirty="0">
                <a:ea typeface="宋体" panose="02010600030101010101" pitchFamily="2" charset="-122"/>
              </a:rPr>
              <a:t>SUB1</a:t>
            </a:r>
            <a:r>
              <a:rPr lang="zh-CN" altLang="en-US" sz="2400" b="1" dirty="0">
                <a:ea typeface="宋体" panose="02010600030101010101" pitchFamily="2" charset="-122"/>
              </a:rPr>
              <a:t>时，嵌套深度是</a:t>
            </a:r>
            <a:r>
              <a:rPr lang="en-US" altLang="zh-CN" sz="2400" b="1" dirty="0">
                <a:ea typeface="宋体" panose="02010600030101010101" pitchFamily="2" charset="-122"/>
              </a:rPr>
              <a:t>2</a:t>
            </a:r>
            <a:r>
              <a:rPr lang="zh-CN" altLang="en-US" sz="2400" b="1" dirty="0">
                <a:ea typeface="宋体" panose="02010600030101010101" pitchFamily="2" charset="-122"/>
              </a:rPr>
              <a:t>，该值随调用一起发给</a:t>
            </a:r>
            <a:r>
              <a:rPr lang="en-US" altLang="zh-CN" sz="2400" b="1" dirty="0">
                <a:ea typeface="宋体" panose="02010600030101010101" pitchFamily="2" charset="-122"/>
              </a:rPr>
              <a:t>SUB1</a:t>
            </a:r>
            <a:r>
              <a:rPr lang="zh-CN" altLang="en-US" sz="2400" b="1" dirty="0">
                <a:ea typeface="宋体" panose="02010600030101010101" pitchFamily="2" charset="-122"/>
              </a:rPr>
              <a:t>。</a:t>
            </a:r>
            <a:r>
              <a:rPr lang="en-US" altLang="zh-CN" sz="2400" b="1" dirty="0">
                <a:ea typeface="宋体" panose="02010600030101010101" pitchFamily="2" charset="-122"/>
              </a:rPr>
              <a:t>SUB1</a:t>
            </a:r>
            <a:r>
              <a:rPr lang="zh-CN" altLang="en-US" sz="2400" b="1" dirty="0">
                <a:ea typeface="宋体" panose="02010600030101010101" pitchFamily="2" charset="-122"/>
              </a:rPr>
              <a:t>的新的活动记录实例中的静态链接被设置指向活动记录实例</a:t>
            </a:r>
            <a:r>
              <a:rPr lang="en-US" altLang="zh-CN" sz="2400" b="1" dirty="0">
                <a:ea typeface="宋体" panose="02010600030101010101" pitchFamily="2" charset="-122"/>
              </a:rPr>
              <a:t>——</a:t>
            </a:r>
            <a:r>
              <a:rPr lang="zh-CN" altLang="en-US" sz="2400" b="1" dirty="0">
                <a:ea typeface="宋体" panose="02010600030101010101" pitchFamily="2" charset="-122"/>
              </a:rPr>
              <a:t>被</a:t>
            </a:r>
            <a:r>
              <a:rPr lang="en-US" altLang="zh-CN" sz="2400" b="1" dirty="0">
                <a:ea typeface="宋体" panose="02010600030101010101" pitchFamily="2" charset="-122"/>
              </a:rPr>
              <a:t>SUB3</a:t>
            </a:r>
            <a:r>
              <a:rPr lang="zh-CN" altLang="en-US" sz="2400" b="1" dirty="0">
                <a:ea typeface="宋体" panose="02010600030101010101" pitchFamily="2" charset="-122"/>
              </a:rPr>
              <a:t>的活动记录实例的静态链的第二个链接所指向的活动记录实例</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静态链的维护</a:t>
            </a:r>
          </a:p>
        </p:txBody>
      </p:sp>
    </p:spTree>
    <p:extLst>
      <p:ext uri="{BB962C8B-B14F-4D97-AF65-F5344CB8AC3E}">
        <p14:creationId xmlns:p14="http://schemas.microsoft.com/office/powerpoint/2010/main" val="65783914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390976"/>
            <a:ext cx="11039476" cy="2799100"/>
          </a:xfrm>
          <a:prstGeom prst="rect">
            <a:avLst/>
          </a:prstGeom>
          <a:noFill/>
        </p:spPr>
        <p:txBody>
          <a:bodyPr wrap="square" rtlCol="0">
            <a:spAutoFit/>
          </a:bodyPr>
          <a:lstStyle/>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问题</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如果引用和被引用变量的声明之间的作用域的数目很大，那么非局部引用就很慢</a:t>
            </a:r>
          </a:p>
          <a:p>
            <a:pPr marL="514350" lvl="3" indent="-285750">
              <a:lnSpc>
                <a:spcPct val="150000"/>
              </a:lnSpc>
              <a:buClr>
                <a:srgbClr val="0070C0"/>
              </a:buClr>
              <a:buFont typeface="Wingdings" pitchFamily="2" charset="2"/>
              <a:buChar char="§"/>
            </a:pPr>
            <a:r>
              <a:rPr lang="zh-CN" altLang="en-US" sz="2400" b="1" dirty="0">
                <a:ea typeface="宋体" panose="02010600030101010101" pitchFamily="2" charset="-122"/>
              </a:rPr>
              <a:t>很难实现时间关键的代码，因为非局部引用的开销是不相等的，并且能够随着代码升级和修补而改变</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静态链方法的评价</a:t>
            </a:r>
          </a:p>
        </p:txBody>
      </p:sp>
    </p:spTree>
    <p:extLst>
      <p:ext uri="{BB962C8B-B14F-4D97-AF65-F5344CB8AC3E}">
        <p14:creationId xmlns:p14="http://schemas.microsoft.com/office/powerpoint/2010/main" val="120995697"/>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390976"/>
            <a:ext cx="11039476" cy="4438010"/>
          </a:xfrm>
          <a:prstGeom prst="rect">
            <a:avLst/>
          </a:prstGeom>
          <a:noFill/>
        </p:spPr>
        <p:txBody>
          <a:bodyPr wrap="square" rtlCol="0">
            <a:spAutoFit/>
          </a:bodyPr>
          <a:lstStyle/>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用户指定的局部作用域</a:t>
            </a:r>
          </a:p>
          <a:p>
            <a:pPr marL="57150" lvl="1" indent="-285750">
              <a:lnSpc>
                <a:spcPct val="150000"/>
              </a:lnSpc>
              <a:buClr>
                <a:srgbClr val="8B0012"/>
              </a:buClr>
              <a:buFont typeface="Wingdings" pitchFamily="2" charset="2"/>
              <a:buChar char="§"/>
            </a:pPr>
            <a:r>
              <a:rPr lang="en-US" altLang="zh-CN" sz="2400" b="1" dirty="0">
                <a:ea typeface="宋体" panose="02010600030101010101" pitchFamily="2" charset="-122"/>
              </a:rPr>
              <a:t>C</a:t>
            </a:r>
            <a:r>
              <a:rPr lang="zh-CN" altLang="en-US" sz="2400" b="1" dirty="0">
                <a:ea typeface="宋体" panose="02010600030101010101" pitchFamily="2" charset="-122"/>
              </a:rPr>
              <a:t>举例</a:t>
            </a:r>
          </a:p>
          <a:p>
            <a:r>
              <a:rPr lang="zh-CN" altLang="en-US" sz="2500" b="1" dirty="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{int temp;</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	 temp = list [upper];</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	 list [upper] = list [lower];</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	 list [lower] = temp</a:t>
            </a:r>
          </a:p>
          <a:p>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p>
          <a:p>
            <a:pPr marL="57150" lvl="1" indent="-285750">
              <a:lnSpc>
                <a:spcPct val="150000"/>
              </a:lnSpc>
              <a:buClr>
                <a:srgbClr val="8B0012"/>
              </a:buClr>
              <a:buFont typeface="Wingdings" pitchFamily="2" charset="2"/>
              <a:buChar char="§"/>
            </a:pPr>
            <a:r>
              <a:rPr lang="en-US" altLang="zh-CN" sz="2500" b="1" dirty="0">
                <a:ea typeface="宋体" panose="02010600030101010101" pitchFamily="2" charset="-122"/>
              </a:rPr>
              <a:t> </a:t>
            </a:r>
            <a:r>
              <a:rPr lang="en-US" altLang="zh-CN" sz="2400" b="1" dirty="0">
                <a:ea typeface="宋体" panose="02010600030101010101" pitchFamily="2" charset="-122"/>
              </a:rPr>
              <a:t>temp</a:t>
            </a:r>
            <a:r>
              <a:rPr lang="zh-CN" altLang="en-US" sz="2400" b="1" dirty="0">
                <a:ea typeface="宋体" panose="02010600030101010101" pitchFamily="2" charset="-122"/>
              </a:rPr>
              <a:t>的生存期从控制进入块开始，到控制退出块时终止</a:t>
            </a:r>
          </a:p>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使用这样一种局部变量的优越性在于它不会干扰任何在程序中其他位置声明的同名变量</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块</a:t>
            </a:r>
          </a:p>
        </p:txBody>
      </p:sp>
    </p:spTree>
    <p:extLst>
      <p:ext uri="{BB962C8B-B14F-4D97-AF65-F5344CB8AC3E}">
        <p14:creationId xmlns:p14="http://schemas.microsoft.com/office/powerpoint/2010/main" val="235128076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71905"/>
            <a:ext cx="11039476" cy="5078313"/>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语言的子程序调用和返回操作统称为</a:t>
            </a:r>
            <a:r>
              <a:rPr lang="zh-CN" altLang="en-US" sz="2400" b="1" dirty="0">
                <a:solidFill>
                  <a:srgbClr val="FF0000"/>
                </a:solidFill>
                <a:ea typeface="宋体" panose="02010600030101010101" pitchFamily="2" charset="-122"/>
              </a:rPr>
              <a:t>子程序链接</a:t>
            </a: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子程序的实现方法依赖于子程序链接的语义</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与子程序调用相关的动作有很多</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调用</a:t>
            </a:r>
          </a:p>
          <a:p>
            <a:pPr marL="1200150" lvl="4" indent="-285750">
              <a:lnSpc>
                <a:spcPct val="150000"/>
              </a:lnSpc>
              <a:buClr>
                <a:schemeClr val="accent2"/>
              </a:buClr>
              <a:buFont typeface="Wingdings" pitchFamily="2" charset="2"/>
              <a:buChar char="§"/>
            </a:pPr>
            <a:r>
              <a:rPr lang="zh-CN" altLang="en-US" sz="2400" b="1" dirty="0">
                <a:ea typeface="宋体" panose="02010600030101010101" pitchFamily="2" charset="-122"/>
              </a:rPr>
              <a:t>局部变量的内存分配、参数传递、保存执行状态、执行结束返回点、非局部变量的引用</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返回</a:t>
            </a:r>
          </a:p>
          <a:p>
            <a:pPr marL="1200150" lvl="4" indent="-285750">
              <a:lnSpc>
                <a:spcPct val="150000"/>
              </a:lnSpc>
              <a:buClr>
                <a:schemeClr val="accent2"/>
              </a:buClr>
              <a:buFont typeface="Wingdings" pitchFamily="2" charset="2"/>
              <a:buChar char="§"/>
            </a:pPr>
            <a:r>
              <a:rPr lang="zh-CN" altLang="en-US" sz="2400" b="1" dirty="0">
                <a:ea typeface="宋体" panose="02010600030101010101" pitchFamily="2" charset="-122"/>
              </a:rPr>
              <a:t>参数返回、内存空间的释放、非局部变量的引用的释放、恢复执行状态、返回调用者</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调用和返回的一般语义</a:t>
            </a:r>
          </a:p>
        </p:txBody>
      </p:sp>
    </p:spTree>
    <p:extLst>
      <p:ext uri="{BB962C8B-B14F-4D97-AF65-F5344CB8AC3E}">
        <p14:creationId xmlns:p14="http://schemas.microsoft.com/office/powerpoint/2010/main" val="98146037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390976"/>
            <a:ext cx="11039476" cy="2862322"/>
          </a:xfrm>
          <a:prstGeom prst="rect">
            <a:avLst/>
          </a:prstGeom>
          <a:noFill/>
        </p:spPr>
        <p:txBody>
          <a:bodyPr wrap="square" rtlCol="0">
            <a:spAutoFit/>
          </a:bodyPr>
          <a:lstStyle/>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两种方法：</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将块看作无参数的子程序，总是从同一位置调用</a:t>
            </a:r>
          </a:p>
          <a:p>
            <a:pPr marL="971550" lvl="3" indent="-285750">
              <a:lnSpc>
                <a:spcPct val="150000"/>
              </a:lnSpc>
              <a:buClr>
                <a:schemeClr val="accent2"/>
              </a:buClr>
              <a:buFont typeface="Wingdings" pitchFamily="2" charset="2"/>
              <a:buChar char="§"/>
            </a:pPr>
            <a:r>
              <a:rPr lang="zh-CN" altLang="en-US" sz="2400" b="1" dirty="0">
                <a:ea typeface="宋体" panose="02010600030101010101" pitchFamily="2" charset="-122"/>
              </a:rPr>
              <a:t>利用活动记录</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由于块所需要的最大存储空间可以被静态地确定，可在子程序的活动记录实例中局部变量的后面分配块的存储空间</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程序块的实现</a:t>
            </a:r>
          </a:p>
        </p:txBody>
      </p:sp>
    </p:spTree>
    <p:extLst>
      <p:ext uri="{BB962C8B-B14F-4D97-AF65-F5344CB8AC3E}">
        <p14:creationId xmlns:p14="http://schemas.microsoft.com/office/powerpoint/2010/main" val="195827966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390976"/>
            <a:ext cx="11039476" cy="3353097"/>
          </a:xfrm>
          <a:prstGeom prst="rect">
            <a:avLst/>
          </a:prstGeom>
          <a:noFill/>
        </p:spPr>
        <p:txBody>
          <a:bodyPr wrap="square" rtlCol="0">
            <a:spAutoFit/>
          </a:bodyPr>
          <a:lstStyle/>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深访问</a:t>
            </a:r>
            <a:r>
              <a:rPr lang="en-US" altLang="zh-CN" sz="2400" b="1" dirty="0">
                <a:ea typeface="宋体" panose="02010600030101010101" pitchFamily="2" charset="-122"/>
              </a:rPr>
              <a:t>——</a:t>
            </a:r>
            <a:r>
              <a:rPr lang="zh-CN" altLang="en-US" sz="2400" b="1" dirty="0">
                <a:ea typeface="宋体" panose="02010600030101010101" pitchFamily="2" charset="-122"/>
              </a:rPr>
              <a:t>非局部引用通过搜索动态链上的活动记录实例进行查找</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链的长度不能静态决定</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每个活动记录实例中必须包含变量名</a:t>
            </a:r>
          </a:p>
          <a:p>
            <a:pPr marL="57150" lvl="1" indent="-285750">
              <a:lnSpc>
                <a:spcPct val="150000"/>
              </a:lnSpc>
              <a:buClr>
                <a:srgbClr val="8B0012"/>
              </a:buClr>
              <a:buFont typeface="Wingdings" pitchFamily="2" charset="2"/>
              <a:buChar char="§"/>
            </a:pPr>
            <a:r>
              <a:rPr lang="zh-CN" altLang="en-US" sz="2400" b="1" dirty="0">
                <a:ea typeface="宋体" panose="02010600030101010101" pitchFamily="2" charset="-122"/>
              </a:rPr>
              <a:t>浅访问</a:t>
            </a:r>
            <a:r>
              <a:rPr lang="en-US" altLang="zh-CN" sz="2400" b="1" dirty="0">
                <a:ea typeface="宋体" panose="02010600030101010101" pitchFamily="2" charset="-122"/>
              </a:rPr>
              <a:t>——</a:t>
            </a:r>
            <a:r>
              <a:rPr lang="zh-CN" altLang="en-US" sz="2400" b="1" dirty="0">
                <a:ea typeface="宋体" panose="02010600030101010101" pitchFamily="2" charset="-122"/>
              </a:rPr>
              <a:t>将局部变量集中放在某个地方（中央表）</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为每个变量名都建立一个堆栈</a:t>
            </a:r>
          </a:p>
          <a:p>
            <a:pPr marL="514350" lvl="2" indent="-285750">
              <a:lnSpc>
                <a:spcPct val="150000"/>
              </a:lnSpc>
              <a:buClr>
                <a:srgbClr val="0070C0"/>
              </a:buClr>
              <a:buFont typeface="Wingdings" pitchFamily="2" charset="2"/>
              <a:buChar char="§"/>
            </a:pPr>
            <a:r>
              <a:rPr lang="zh-CN" altLang="en-US" sz="2400" b="1" dirty="0">
                <a:ea typeface="宋体" panose="02010600030101010101" pitchFamily="2" charset="-122"/>
              </a:rPr>
              <a:t>每个变量名在中央表中都对应一个入口</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动态作用域的实现</a:t>
            </a:r>
          </a:p>
        </p:txBody>
      </p:sp>
    </p:spTree>
    <p:extLst>
      <p:ext uri="{BB962C8B-B14F-4D97-AF65-F5344CB8AC3E}">
        <p14:creationId xmlns:p14="http://schemas.microsoft.com/office/powerpoint/2010/main" val="218792739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用浅访问实现动态作用域</a:t>
            </a:r>
          </a:p>
        </p:txBody>
      </p:sp>
      <p:pic>
        <p:nvPicPr>
          <p:cNvPr id="8" name="Picture 4">
            <a:extLst>
              <a:ext uri="{FF2B5EF4-FFF2-40B4-BE49-F238E27FC236}">
                <a16:creationId xmlns:a16="http://schemas.microsoft.com/office/drawing/2014/main" id="{DD9CC516-7271-0542-A918-A5153E89E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52" y="2032000"/>
            <a:ext cx="65532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619876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5575052"/>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子程序链接的语义</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“简单”子程序</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在具有栈动态局部变量以及嵌套子程序的语言中，子程序具有两个部分：静态的实际代码以及栈动态的活动记录</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活动记录实例包括形参、局部变量，以及其他一些数据</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静态链是在具有嵌套子程序的静态作用域的语言中实现非局部变量存取的主要方法</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在动态作用域语言中，可以通过使用动态链或者中央变量表格的方法来实现对非局部变量的存取</a:t>
            </a:r>
          </a:p>
          <a:p>
            <a:pPr marL="571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小结</a:t>
            </a:r>
          </a:p>
        </p:txBody>
      </p:sp>
    </p:spTree>
    <p:extLst>
      <p:ext uri="{BB962C8B-B14F-4D97-AF65-F5344CB8AC3E}">
        <p14:creationId xmlns:p14="http://schemas.microsoft.com/office/powerpoint/2010/main" val="319318073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7976"/>
            <a:ext cx="11039476" cy="2245102"/>
          </a:xfrm>
          <a:prstGeom prst="rect">
            <a:avLst/>
          </a:prstGeom>
          <a:noFill/>
        </p:spPr>
        <p:txBody>
          <a:bodyPr wrap="square" rtlCol="0">
            <a:spAutoFit/>
          </a:bodyPr>
          <a:lstStyle/>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子程序为什么要分为代码和活动记录两部分？</a:t>
            </a: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“简单”子程序的实现方法能否支持递归调用，为什么？</a:t>
            </a:r>
            <a:endParaRPr lang="en-US" altLang="zh-CN" sz="2400" b="1" dirty="0">
              <a:ea typeface="宋体" panose="02010600030101010101" pitchFamily="2" charset="-122"/>
            </a:endParaRP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调用链的主要用途是什么？</a:t>
            </a:r>
            <a:endParaRPr lang="en-US" altLang="zh-CN" sz="2400" b="1" dirty="0">
              <a:ea typeface="宋体" panose="02010600030101010101" pitchFamily="2" charset="-122"/>
            </a:endParaRPr>
          </a:p>
          <a:p>
            <a:pPr marL="57150" indent="-285750">
              <a:lnSpc>
                <a:spcPct val="150000"/>
              </a:lnSpc>
              <a:buClr>
                <a:srgbClr val="8B0012"/>
              </a:buClr>
              <a:buFont typeface="Wingdings" pitchFamily="2" charset="2"/>
              <a:buChar char="§"/>
            </a:pPr>
            <a:r>
              <a:rPr lang="zh-CN" altLang="en-US" sz="2400" b="1" dirty="0">
                <a:ea typeface="宋体" panose="02010600030101010101" pitchFamily="2" charset="-122"/>
              </a:rPr>
              <a:t>为什么要同时保存动态调用链和静态调用链？</a:t>
            </a:r>
            <a:endParaRPr lang="en-US" altLang="zh-CN"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问题研讨</a:t>
            </a:r>
          </a:p>
        </p:txBody>
      </p:sp>
    </p:spTree>
    <p:extLst>
      <p:ext uri="{BB962C8B-B14F-4D97-AF65-F5344CB8AC3E}">
        <p14:creationId xmlns:p14="http://schemas.microsoft.com/office/powerpoint/2010/main" val="130817131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71905"/>
            <a:ext cx="11039476" cy="4461093"/>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“简单”</a:t>
            </a:r>
            <a:endParaRPr lang="en-US" altLang="zh-CN"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子程序不嵌套</a:t>
            </a:r>
            <a:endParaRPr lang="en-US" altLang="zh-CN"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所有局部变量都是静态的</a:t>
            </a:r>
            <a:endParaRPr lang="en-US" altLang="zh-CN" sz="2400" b="1" dirty="0">
              <a:ea typeface="宋体" panose="02010600030101010101" pitchFamily="2" charset="-122"/>
            </a:endParaRP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调用语义</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保存调用者的执行状态</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执行参数传递过程</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将返回地址传递给被调用程序</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将控制权传给被调用程序</a:t>
            </a: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简单</a:t>
            </a: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子程序的实现</a:t>
            </a:r>
          </a:p>
        </p:txBody>
      </p:sp>
    </p:spTree>
    <p:extLst>
      <p:ext uri="{BB962C8B-B14F-4D97-AF65-F5344CB8AC3E}">
        <p14:creationId xmlns:p14="http://schemas.microsoft.com/office/powerpoint/2010/main" val="228398052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271905"/>
            <a:ext cx="11039476" cy="4524315"/>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返回语义</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如果按值</a:t>
            </a:r>
            <a:r>
              <a:rPr lang="en-US" altLang="zh-CN" sz="2400" b="1" dirty="0">
                <a:ea typeface="宋体" panose="02010600030101010101" pitchFamily="2" charset="-122"/>
              </a:rPr>
              <a:t>-</a:t>
            </a:r>
            <a:r>
              <a:rPr lang="zh-CN" altLang="en-US" sz="2400" b="1" dirty="0">
                <a:solidFill>
                  <a:srgbClr val="FF0000"/>
                </a:solidFill>
                <a:ea typeface="宋体" panose="02010600030101010101" pitchFamily="2" charset="-122"/>
              </a:rPr>
              <a:t>结果</a:t>
            </a:r>
            <a:r>
              <a:rPr lang="zh-CN" altLang="en-US" sz="2400" b="1" dirty="0">
                <a:ea typeface="宋体" panose="02010600030101010101" pitchFamily="2" charset="-122"/>
              </a:rPr>
              <a:t>方式传递参数，将那些参数的当前值传给对应的实际参数</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如果是一个函数，将函数的值放到一个调用者可以取到该值的地方</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恢复调用者的执行状态</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将控制权传给调用者</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需要存储的信息：调用者的状态信息，参数，返回地址，以及函数值（如果是个函数的话）、子程序的局部变量和代码</a:t>
            </a: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简单</a:t>
            </a: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子程序的实现（续）</a:t>
            </a:r>
          </a:p>
        </p:txBody>
      </p:sp>
    </p:spTree>
    <p:extLst>
      <p:ext uri="{BB962C8B-B14F-4D97-AF65-F5344CB8AC3E}">
        <p14:creationId xmlns:p14="http://schemas.microsoft.com/office/powerpoint/2010/main" val="388522788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472470"/>
            <a:ext cx="11039476" cy="3913059"/>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一个简单子程序包括两个分开的部分</a:t>
            </a:r>
            <a:endParaRPr lang="en-US" altLang="zh-CN"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实际代码和非代码部分（局部变量和上页所列信息）</a:t>
            </a: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子程序的非代码部分的格式或布局称为子程序的</a:t>
            </a:r>
            <a:r>
              <a:rPr lang="zh-CN" altLang="en-US" sz="2400" b="1" dirty="0">
                <a:solidFill>
                  <a:srgbClr val="FF0000"/>
                </a:solidFill>
                <a:ea typeface="宋体" panose="02010600030101010101" pitchFamily="2" charset="-122"/>
              </a:rPr>
              <a:t>活动记录</a:t>
            </a:r>
          </a:p>
          <a:p>
            <a:pPr marL="285750" indent="-285750">
              <a:lnSpc>
                <a:spcPct val="150000"/>
              </a:lnSpc>
              <a:buClr>
                <a:srgbClr val="8B0012"/>
              </a:buClr>
              <a:buFont typeface="Wingdings" pitchFamily="2" charset="2"/>
              <a:buChar char="§"/>
            </a:pPr>
            <a:r>
              <a:rPr lang="zh-CN" altLang="en-US" sz="2400" b="1" dirty="0">
                <a:solidFill>
                  <a:srgbClr val="FF0000"/>
                </a:solidFill>
                <a:ea typeface="宋体" panose="02010600030101010101" pitchFamily="2" charset="-122"/>
              </a:rPr>
              <a:t>活动记录实例</a:t>
            </a:r>
            <a:r>
              <a:rPr lang="zh-CN" altLang="en-US" sz="2400" b="1" dirty="0">
                <a:ea typeface="宋体" panose="02010600030101010101" pitchFamily="2" charset="-122"/>
              </a:rPr>
              <a:t>是活动记录的一个具体的例子， 即子程序的某次活动期间的数据集</a:t>
            </a: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简单</a:t>
            </a: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子程序的实现（续）</a:t>
            </a:r>
          </a:p>
        </p:txBody>
      </p:sp>
    </p:spTree>
    <p:extLst>
      <p:ext uri="{BB962C8B-B14F-4D97-AF65-F5344CB8AC3E}">
        <p14:creationId xmlns:p14="http://schemas.microsoft.com/office/powerpoint/2010/main" val="204227545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简单</a:t>
            </a: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子程序的活动记录</a:t>
            </a:r>
          </a:p>
        </p:txBody>
      </p:sp>
      <p:grpSp>
        <p:nvGrpSpPr>
          <p:cNvPr id="8" name="组合 1">
            <a:extLst>
              <a:ext uri="{FF2B5EF4-FFF2-40B4-BE49-F238E27FC236}">
                <a16:creationId xmlns:a16="http://schemas.microsoft.com/office/drawing/2014/main" id="{8E68754E-E950-5E4B-AA84-C80013200A74}"/>
              </a:ext>
            </a:extLst>
          </p:cNvPr>
          <p:cNvGrpSpPr>
            <a:grpSpLocks/>
          </p:cNvGrpSpPr>
          <p:nvPr/>
        </p:nvGrpSpPr>
        <p:grpSpPr bwMode="auto">
          <a:xfrm>
            <a:off x="4821396" y="1850231"/>
            <a:ext cx="3008312" cy="3157537"/>
            <a:chOff x="2786063" y="2315958"/>
            <a:chExt cx="3008413" cy="3157742"/>
          </a:xfrm>
        </p:grpSpPr>
        <p:pic>
          <p:nvPicPr>
            <p:cNvPr id="10" name="Picture 5">
              <a:extLst>
                <a:ext uri="{FF2B5EF4-FFF2-40B4-BE49-F238E27FC236}">
                  <a16:creationId xmlns:a16="http://schemas.microsoft.com/office/drawing/2014/main" id="{88CE9C17-1E2B-EF42-820D-3348678E9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2315958"/>
              <a:ext cx="3008412" cy="315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a:extLst>
                <a:ext uri="{FF2B5EF4-FFF2-40B4-BE49-F238E27FC236}">
                  <a16:creationId xmlns:a16="http://schemas.microsoft.com/office/drawing/2014/main" id="{4B499503-11AA-AF44-B1DF-086F74F5BF2A}"/>
                </a:ext>
              </a:extLst>
            </p:cNvPr>
            <p:cNvSpPr>
              <a:spLocks noChangeArrowheads="1"/>
            </p:cNvSpPr>
            <p:nvPr/>
          </p:nvSpPr>
          <p:spPr bwMode="auto">
            <a:xfrm>
              <a:off x="2786064" y="2315958"/>
              <a:ext cx="3008412" cy="776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latin typeface="Tahoma" panose="020B0604030504040204" pitchFamily="34" charset="0"/>
              </a:endParaRPr>
            </a:p>
          </p:txBody>
        </p:sp>
      </p:grpSp>
    </p:spTree>
    <p:extLst>
      <p:ext uri="{BB962C8B-B14F-4D97-AF65-F5344CB8AC3E}">
        <p14:creationId xmlns:p14="http://schemas.microsoft.com/office/powerpoint/2010/main" val="31598618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472470"/>
            <a:ext cx="5389582" cy="5021055"/>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“简单”子程序</a:t>
            </a:r>
            <a:endParaRPr lang="en-US" altLang="zh-CN"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子程序不能嵌套</a:t>
            </a:r>
            <a:endParaRPr lang="en-US" altLang="zh-CN"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所有局部变量都是</a:t>
            </a:r>
            <a:r>
              <a:rPr lang="zh-CN" altLang="en-US" sz="2400" b="1" dirty="0">
                <a:solidFill>
                  <a:srgbClr val="FF0000"/>
                </a:solidFill>
                <a:ea typeface="宋体" panose="02010600030101010101" pitchFamily="2" charset="-122"/>
              </a:rPr>
              <a:t>静态</a:t>
            </a:r>
            <a:r>
              <a:rPr lang="zh-CN" altLang="en-US" sz="2400" b="1" dirty="0">
                <a:ea typeface="宋体" panose="02010600030101010101" pitchFamily="2" charset="-122"/>
              </a:rPr>
              <a:t>的</a:t>
            </a:r>
            <a:endParaRPr lang="en-US" altLang="zh-CN" sz="2400" b="1" dirty="0">
              <a:ea typeface="宋体" panose="02010600030101010101" pitchFamily="2" charset="-122"/>
            </a:endParaRPr>
          </a:p>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由于“简单”子程序的活动记录实例有固定的大小，所以它可以静态地分配存储空间。事实上，它可以依附到子程序的代码部分</a:t>
            </a:r>
            <a:endParaRPr lang="en-US" altLang="zh-CN" sz="2400" b="1" dirty="0">
              <a:ea typeface="宋体" panose="02010600030101010101" pitchFamily="2" charset="-122"/>
            </a:endParaRPr>
          </a:p>
          <a:p>
            <a:pPr>
              <a:lnSpc>
                <a:spcPct val="150000"/>
              </a:lnSpc>
              <a:buClr>
                <a:srgbClr val="8B0012"/>
              </a:buCl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368261"/>
            <a:ext cx="11039475" cy="861774"/>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rPr>
              <a:t>一个包含</a:t>
            </a: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简单</a:t>
            </a:r>
            <a:r>
              <a:rPr lang="zh-CN" altLang="en-US" sz="2800" b="1" dirty="0">
                <a:ea typeface="宋体" panose="02010600030101010101" pitchFamily="2" charset="-122"/>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子程序的程序的代码和</a:t>
            </a:r>
            <a:endParaRPr lang="en-US" altLang="zh-CN" sz="2800" b="1" dirty="0">
              <a:solidFill>
                <a:prstClr val="black">
                  <a:lumMod val="65000"/>
                  <a:lumOff val="35000"/>
                </a:prstClr>
              </a:solidFill>
              <a:ea typeface="微软雅黑" panose="020B0503020204020204" charset="-122"/>
              <a:sym typeface="Arial" panose="020B0604020202020204" pitchFamily="34" charset="0"/>
            </a:endParaRPr>
          </a:p>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活动记录</a:t>
            </a:r>
          </a:p>
        </p:txBody>
      </p:sp>
      <p:pic>
        <p:nvPicPr>
          <p:cNvPr id="8" name="Picture 4">
            <a:extLst>
              <a:ext uri="{FF2B5EF4-FFF2-40B4-BE49-F238E27FC236}">
                <a16:creationId xmlns:a16="http://schemas.microsoft.com/office/drawing/2014/main" id="{537D4B64-C1A9-C54A-B91A-4472AF8E83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0475" y="247650"/>
            <a:ext cx="2749550"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00228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88918" y="1472470"/>
            <a:ext cx="11039476" cy="3913059"/>
          </a:xfrm>
          <a:prstGeom prst="rect">
            <a:avLst/>
          </a:prstGeom>
          <a:noFill/>
        </p:spPr>
        <p:txBody>
          <a:bodyPr wrap="square" rtlCol="0">
            <a:spAutoFit/>
          </a:bodyPr>
          <a:lstStyle/>
          <a:p>
            <a:pPr marL="285750" indent="-285750">
              <a:lnSpc>
                <a:spcPct val="150000"/>
              </a:lnSpc>
              <a:buClr>
                <a:srgbClr val="8B0012"/>
              </a:buClr>
              <a:buFont typeface="Wingdings" pitchFamily="2" charset="2"/>
              <a:buChar char="§"/>
            </a:pPr>
            <a:r>
              <a:rPr lang="zh-CN" altLang="en-US" sz="2400" b="1" dirty="0">
                <a:ea typeface="宋体" panose="02010600030101010101" pitchFamily="2" charset="-122"/>
              </a:rPr>
              <a:t>实现起来更加复杂</a:t>
            </a:r>
            <a:endParaRPr lang="en-US" altLang="zh-CN" sz="2400" b="1" dirty="0">
              <a:ea typeface="宋体" panose="02010600030101010101" pitchFamily="2" charset="-122"/>
            </a:endParaRP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编译器必须为局部变量的存储空间隐式分配和解除分配产生代码</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支持递归</a:t>
            </a:r>
          </a:p>
          <a:p>
            <a:pPr marL="742950" lvl="2" indent="-285750">
              <a:lnSpc>
                <a:spcPct val="150000"/>
              </a:lnSpc>
              <a:buClr>
                <a:srgbClr val="0070C0"/>
              </a:buClr>
              <a:buFont typeface="Wingdings" pitchFamily="2" charset="2"/>
              <a:buChar char="§"/>
            </a:pPr>
            <a:r>
              <a:rPr lang="zh-CN" altLang="en-US" sz="2400" b="1" dirty="0">
                <a:ea typeface="宋体" panose="02010600030101010101" pitchFamily="2" charset="-122"/>
              </a:rPr>
              <a:t>增加了一个子程序同时有多个活动记录的可能性</a:t>
            </a: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a:p>
            <a:pPr marL="285750" indent="-285750">
              <a:lnSpc>
                <a:spcPct val="150000"/>
              </a:lnSpc>
              <a:buClr>
                <a:srgbClr val="8B0012"/>
              </a:buClr>
              <a:buFont typeface="Wingdings" pitchFamily="2" charset="2"/>
              <a:buChar char="§"/>
            </a:pPr>
            <a:endParaRPr lang="zh-CN" altLang="en-US" sz="2400" b="1" dirty="0">
              <a:ea typeface="宋体" panose="02010600030101010101" pitchFamily="2" charset="-122"/>
            </a:endParaRPr>
          </a:p>
          <a:p>
            <a:pPr marL="742950" lvl="2" indent="-285750">
              <a:lnSpc>
                <a:spcPct val="150000"/>
              </a:lnSpc>
              <a:buClr>
                <a:srgbClr val="0070C0"/>
              </a:buClr>
              <a:buFont typeface="Wingdings" pitchFamily="2" charset="2"/>
              <a:buChar char="§"/>
            </a:pPr>
            <a:endParaRPr lang="zh-CN" altLang="en-US" sz="2400" b="1" dirty="0">
              <a:ea typeface="宋体" panose="02010600030101010101" pitchFamily="2" charset="-122"/>
            </a:endParaRPr>
          </a:p>
        </p:txBody>
      </p:sp>
      <p:sp>
        <p:nvSpPr>
          <p:cNvPr id="7" name="TextBox 8">
            <a:extLst>
              <a:ext uri="{FF2B5EF4-FFF2-40B4-BE49-F238E27FC236}">
                <a16:creationId xmlns:a16="http://schemas.microsoft.com/office/drawing/2014/main"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具有栈动态局部变量的子程序的实现</a:t>
            </a:r>
          </a:p>
        </p:txBody>
      </p:sp>
    </p:spTree>
    <p:extLst>
      <p:ext uri="{BB962C8B-B14F-4D97-AF65-F5344CB8AC3E}">
        <p14:creationId xmlns:p14="http://schemas.microsoft.com/office/powerpoint/2010/main" val="183142607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8472</TotalTime>
  <Words>1723</Words>
  <Application>Microsoft Macintosh PowerPoint</Application>
  <PresentationFormat>Widescreen</PresentationFormat>
  <Paragraphs>202</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微软雅黑</vt:lpstr>
      <vt:lpstr>Arial</vt:lpstr>
      <vt:lpstr>Calibri</vt:lpstr>
      <vt:lpstr>Courier New</vt:lpstr>
      <vt:lpstr>Tahoma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王天浩</dc:creator>
  <cp:lastModifiedBy>Zhai Jingmin</cp:lastModifiedBy>
  <cp:revision>623</cp:revision>
  <cp:lastPrinted>2020-04-10T01:53:05Z</cp:lastPrinted>
  <dcterms:created xsi:type="dcterms:W3CDTF">2020-02-13T08:17:00Z</dcterms:created>
  <dcterms:modified xsi:type="dcterms:W3CDTF">2022-05-27T01:46:21Z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