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4" r:id="rId5"/>
    <p:sldId id="265" r:id="rId6"/>
    <p:sldId id="261" r:id="rId7"/>
    <p:sldId id="272" r:id="rId8"/>
    <p:sldId id="266" r:id="rId9"/>
    <p:sldId id="262" r:id="rId10"/>
    <p:sldId id="257" r:id="rId11"/>
    <p:sldId id="274" r:id="rId12"/>
    <p:sldId id="268" r:id="rId13"/>
    <p:sldId id="267" r:id="rId14"/>
    <p:sldId id="270" r:id="rId15"/>
    <p:sldId id="276" r:id="rId16"/>
    <p:sldId id="277"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CF4D03-1193-4CE5-9E57-BE1EE34BEEE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783396C-B608-4D2E-A468-A5EE280A6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CAEB734-9880-424B-BE7C-A472B5AA0D9B}"/>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5FBE0603-35FA-419D-B382-7C7DE9EE6AE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6A8E40-1D32-4D16-B796-A882AC5FA0D9}"/>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269992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95E13-3F16-4551-B0FB-0B3BB35C984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8BF8131-54A8-44BA-BCB4-30150E0205B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6A82151-4327-4F15-8606-B74EAA5D3A00}"/>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F15C0D51-4380-4BDB-8C55-BA36C2C915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D45966-CE3E-4876-B854-7D670A1F8253}"/>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151745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F06A9FD-DC9E-476D-A1C5-D8109480A6A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9B09AB3-B72A-407A-B45D-A02AE5A2224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4239CD2-E118-4974-831F-916D8FFEAC12}"/>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C72B4D66-A8BF-4C24-9001-046136A9DBD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312C8D4-6C34-4E97-8A07-7C5DAA7BB48B}"/>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151503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876790-350C-458E-BC39-64C53291D53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CA1D192-1215-4A65-A213-CC9702801DEB}"/>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ACB153A-C219-49CC-BFC6-9DA429CE012A}"/>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22A30019-711E-4248-B993-4189EE758B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A0F328-9DCF-471D-BB19-432D3FEE0A86}"/>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94370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822BD4-B6DF-4BF8-9CF5-987CE5CF0A5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8928706-9B2C-48F2-A6AB-0D8A566A7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1906DD3A-0C6C-4769-8EE0-B37398B5468B}"/>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1E03A076-E116-4ED2-A10A-5B2ABF572A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29CBDD-98E8-4E28-8426-33F8BFBA3EA9}"/>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192561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AC9A70-5F8E-4AAB-810B-D57CE36F086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F0B75E-4942-4916-BDF4-607DC9229761}"/>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7C26FA3C-CA68-4F55-99E5-7D0B40DA7A75}"/>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5E01E845-6C40-429D-BF2C-0EB8D0D10A83}"/>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6" name="바닥글 개체 틀 5">
            <a:extLst>
              <a:ext uri="{FF2B5EF4-FFF2-40B4-BE49-F238E27FC236}">
                <a16:creationId xmlns:a16="http://schemas.microsoft.com/office/drawing/2014/main" id="{00EF174A-3432-4D46-AF2D-029E0A1906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A9659E-1890-4326-A13B-66F9EB5DB8ED}"/>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389610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A8FD18-DAEB-496D-95AB-048490A0147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645E90C-8C41-4E70-AE84-FA921190D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B4AB7CBC-5471-4C88-9826-1F666409DD5A}"/>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6C9E3AC8-B07B-42FB-A165-780146CAD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1DAF3EB3-AD09-46AB-94CE-8E8820830454}"/>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947C3388-8B7E-4019-A325-9E8450AA48CB}"/>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8" name="바닥글 개체 틀 7">
            <a:extLst>
              <a:ext uri="{FF2B5EF4-FFF2-40B4-BE49-F238E27FC236}">
                <a16:creationId xmlns:a16="http://schemas.microsoft.com/office/drawing/2014/main" id="{F05F0533-C5E3-4920-A003-21E4A3E3E98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F5ACDAE-77C4-48D0-87CA-CEC1F79C1F64}"/>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114933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7B1028-816F-46C0-927D-7C19C08E1C2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3826074-B5D9-45D1-812E-0F7EBF68B0DD}"/>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4" name="바닥글 개체 틀 3">
            <a:extLst>
              <a:ext uri="{FF2B5EF4-FFF2-40B4-BE49-F238E27FC236}">
                <a16:creationId xmlns:a16="http://schemas.microsoft.com/office/drawing/2014/main" id="{A00A6C54-FBD8-40D7-A5F4-DC8DDC8841D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0EDABA6-C386-4BD9-BEE1-F82579FAFB13}"/>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371089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CCDBA88-DBDB-4089-88AC-D3B0E2BBDE29}"/>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3" name="바닥글 개체 틀 2">
            <a:extLst>
              <a:ext uri="{FF2B5EF4-FFF2-40B4-BE49-F238E27FC236}">
                <a16:creationId xmlns:a16="http://schemas.microsoft.com/office/drawing/2014/main" id="{5E70ABE1-CEA4-46FF-BDFE-F8FE34A7C28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EC3CC57-55BF-4097-B513-10CFE44F8944}"/>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418626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0834F6-DB09-4B7A-A0CE-A035A545B1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67F16A1-6480-4E8B-BE5E-A1028242B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0EB4D6F-0901-4BCC-BBA6-1CA9C84B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6336742-9972-48E5-8D11-0454BB47F133}"/>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6" name="바닥글 개체 틀 5">
            <a:extLst>
              <a:ext uri="{FF2B5EF4-FFF2-40B4-BE49-F238E27FC236}">
                <a16:creationId xmlns:a16="http://schemas.microsoft.com/office/drawing/2014/main" id="{C1DE85D1-ADD0-4BBD-A3DA-5BD99E01867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6915D0A-C45F-4810-BA90-36BCFC4B5BD4}"/>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338735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BEF84E-44D7-4AE8-88BB-8074A7AB355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DB43091-6710-4A16-B38C-11D67F913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8F4D9BC-C368-40CC-8193-9A1804F2D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F61A74B-39BD-470B-B678-311E5C6570AF}"/>
              </a:ext>
            </a:extLst>
          </p:cNvPr>
          <p:cNvSpPr>
            <a:spLocks noGrp="1"/>
          </p:cNvSpPr>
          <p:nvPr>
            <p:ph type="dt" sz="half" idx="10"/>
          </p:nvPr>
        </p:nvSpPr>
        <p:spPr/>
        <p:txBody>
          <a:bodyPr/>
          <a:lstStyle/>
          <a:p>
            <a:fld id="{B6C75310-0CFD-4D79-9888-42503D1999E0}" type="datetimeFigureOut">
              <a:rPr lang="ko-KR" altLang="en-US" smtClean="0"/>
              <a:t>2022-04-26</a:t>
            </a:fld>
            <a:endParaRPr lang="ko-KR" altLang="en-US"/>
          </a:p>
        </p:txBody>
      </p:sp>
      <p:sp>
        <p:nvSpPr>
          <p:cNvPr id="6" name="바닥글 개체 틀 5">
            <a:extLst>
              <a:ext uri="{FF2B5EF4-FFF2-40B4-BE49-F238E27FC236}">
                <a16:creationId xmlns:a16="http://schemas.microsoft.com/office/drawing/2014/main" id="{E6983725-2CD5-4F6A-838A-D07270A501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CBD2FD7-9B75-4A15-B367-F729A9B5FAF9}"/>
              </a:ext>
            </a:extLst>
          </p:cNvPr>
          <p:cNvSpPr>
            <a:spLocks noGrp="1"/>
          </p:cNvSpPr>
          <p:nvPr>
            <p:ph type="sldNum" sz="quarter" idx="12"/>
          </p:nvPr>
        </p:nvSpPr>
        <p:spPr/>
        <p:txBody>
          <a:body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153437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1788A32-E65B-4F09-9885-6299569AA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1DD5F7C-98FC-4DC0-A250-85A222CEF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D416603-C496-412E-9966-1C54744C4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75310-0CFD-4D79-9888-42503D1999E0}" type="datetimeFigureOut">
              <a:rPr lang="ko-KR" altLang="en-US" smtClean="0"/>
              <a:t>2022-04-26</a:t>
            </a:fld>
            <a:endParaRPr lang="ko-KR" altLang="en-US"/>
          </a:p>
        </p:txBody>
      </p:sp>
      <p:sp>
        <p:nvSpPr>
          <p:cNvPr id="5" name="바닥글 개체 틀 4">
            <a:extLst>
              <a:ext uri="{FF2B5EF4-FFF2-40B4-BE49-F238E27FC236}">
                <a16:creationId xmlns:a16="http://schemas.microsoft.com/office/drawing/2014/main" id="{D377EDFC-5FE0-40FA-8DBB-DFA9761BB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0B9C9A-F9FF-4C7A-B770-1B40E7AC4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DA730-BA74-4BEA-9577-09418FA67358}" type="slidenum">
              <a:rPr lang="ko-KR" altLang="en-US" smtClean="0"/>
              <a:t>‹#›</a:t>
            </a:fld>
            <a:endParaRPr lang="ko-KR" altLang="en-US"/>
          </a:p>
        </p:txBody>
      </p:sp>
    </p:spTree>
    <p:extLst>
      <p:ext uri="{BB962C8B-B14F-4D97-AF65-F5344CB8AC3E}">
        <p14:creationId xmlns:p14="http://schemas.microsoft.com/office/powerpoint/2010/main" val="414448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567C00-48D9-4CA2-B794-559934CCEFFF}"/>
              </a:ext>
            </a:extLst>
          </p:cNvPr>
          <p:cNvSpPr>
            <a:spLocks noGrp="1"/>
          </p:cNvSpPr>
          <p:nvPr>
            <p:ph type="ctrTitle"/>
          </p:nvPr>
        </p:nvSpPr>
        <p:spPr/>
        <p:txBody>
          <a:bodyPr/>
          <a:lstStyle/>
          <a:p>
            <a:r>
              <a:rPr lang="zh-CN" altLang="en-US" dirty="0"/>
              <a:t>卡尔曼滤波</a:t>
            </a:r>
            <a:r>
              <a:rPr lang="en-US" altLang="zh-CN" dirty="0"/>
              <a:t>-</a:t>
            </a:r>
            <a:r>
              <a:rPr lang="zh-CN" altLang="en-US" dirty="0"/>
              <a:t>物体跟踪实验</a:t>
            </a:r>
            <a:endParaRPr lang="ko-KR" altLang="en-US" dirty="0"/>
          </a:p>
        </p:txBody>
      </p:sp>
      <p:sp>
        <p:nvSpPr>
          <p:cNvPr id="3" name="부제목 2">
            <a:extLst>
              <a:ext uri="{FF2B5EF4-FFF2-40B4-BE49-F238E27FC236}">
                <a16:creationId xmlns:a16="http://schemas.microsoft.com/office/drawing/2014/main" id="{0FE00A7A-6D4F-4281-A895-F4269881F72A}"/>
              </a:ext>
            </a:extLst>
          </p:cNvPr>
          <p:cNvSpPr>
            <a:spLocks noGrp="1"/>
          </p:cNvSpPr>
          <p:nvPr>
            <p:ph type="subTitle" idx="1"/>
          </p:nvPr>
        </p:nvSpPr>
        <p:spPr/>
        <p:txBody>
          <a:bodyPr/>
          <a:lstStyle/>
          <a:p>
            <a:r>
              <a:rPr lang="zh-CN" altLang="en-US" dirty="0"/>
              <a:t>金镇雄</a:t>
            </a:r>
            <a:endParaRPr lang="ko-KR" altLang="en-US" dirty="0"/>
          </a:p>
        </p:txBody>
      </p:sp>
    </p:spTree>
    <p:extLst>
      <p:ext uri="{BB962C8B-B14F-4D97-AF65-F5344CB8AC3E}">
        <p14:creationId xmlns:p14="http://schemas.microsoft.com/office/powerpoint/2010/main" val="77596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B20A6E-0481-474F-B56C-7D5ED246DF73}"/>
              </a:ext>
            </a:extLst>
          </p:cNvPr>
          <p:cNvSpPr>
            <a:spLocks noGrp="1"/>
          </p:cNvSpPr>
          <p:nvPr>
            <p:ph type="title"/>
          </p:nvPr>
        </p:nvSpPr>
        <p:spPr/>
        <p:txBody>
          <a:bodyPr/>
          <a:lstStyle/>
          <a:p>
            <a:r>
              <a:rPr lang="zh-CN" altLang="en-US" dirty="0"/>
              <a:t>实验结果</a:t>
            </a:r>
            <a:endParaRPr lang="ko-KR" altLang="en-US" dirty="0"/>
          </a:p>
        </p:txBody>
      </p:sp>
      <p:pic>
        <p:nvPicPr>
          <p:cNvPr id="9" name="내용 개체 틀 8">
            <a:extLst>
              <a:ext uri="{FF2B5EF4-FFF2-40B4-BE49-F238E27FC236}">
                <a16:creationId xmlns:a16="http://schemas.microsoft.com/office/drawing/2014/main" id="{580B0DAF-7B1A-49EC-BE11-EF32C53C8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8" y="1455862"/>
            <a:ext cx="7704973" cy="5247928"/>
          </a:xfrm>
        </p:spPr>
      </p:pic>
    </p:spTree>
    <p:extLst>
      <p:ext uri="{BB962C8B-B14F-4D97-AF65-F5344CB8AC3E}">
        <p14:creationId xmlns:p14="http://schemas.microsoft.com/office/powerpoint/2010/main" val="212238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B20A6E-0481-474F-B56C-7D5ED246DF73}"/>
              </a:ext>
            </a:extLst>
          </p:cNvPr>
          <p:cNvSpPr>
            <a:spLocks noGrp="1"/>
          </p:cNvSpPr>
          <p:nvPr>
            <p:ph type="title"/>
          </p:nvPr>
        </p:nvSpPr>
        <p:spPr/>
        <p:txBody>
          <a:bodyPr/>
          <a:lstStyle/>
          <a:p>
            <a:r>
              <a:rPr lang="zh-CN" altLang="en-US" dirty="0"/>
              <a:t>实验结果</a:t>
            </a:r>
            <a:endParaRPr lang="ko-KR" altLang="en-US" dirty="0"/>
          </a:p>
        </p:txBody>
      </p:sp>
      <p:pic>
        <p:nvPicPr>
          <p:cNvPr id="4" name="그림 3">
            <a:extLst>
              <a:ext uri="{FF2B5EF4-FFF2-40B4-BE49-F238E27FC236}">
                <a16:creationId xmlns:a16="http://schemas.microsoft.com/office/drawing/2014/main" id="{455EECE3-1D3A-4D45-B408-3333604C2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463" y="1804873"/>
            <a:ext cx="6992758" cy="4806552"/>
          </a:xfrm>
          <a:prstGeom prst="rect">
            <a:avLst/>
          </a:prstGeom>
        </p:spPr>
      </p:pic>
    </p:spTree>
    <p:extLst>
      <p:ext uri="{BB962C8B-B14F-4D97-AF65-F5344CB8AC3E}">
        <p14:creationId xmlns:p14="http://schemas.microsoft.com/office/powerpoint/2010/main" val="43569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C0E79B-5BBA-48CC-ABFE-73CD4F51756C}"/>
              </a:ext>
            </a:extLst>
          </p:cNvPr>
          <p:cNvSpPr>
            <a:spLocks noGrp="1"/>
          </p:cNvSpPr>
          <p:nvPr>
            <p:ph type="title"/>
          </p:nvPr>
        </p:nvSpPr>
        <p:spPr/>
        <p:txBody>
          <a:bodyPr/>
          <a:lstStyle/>
          <a:p>
            <a:r>
              <a:rPr lang="zh-CN" altLang="en-US" dirty="0"/>
              <a:t>实验结果</a:t>
            </a:r>
            <a:endParaRPr lang="ko-KR" altLang="en-US" dirty="0"/>
          </a:p>
        </p:txBody>
      </p:sp>
      <p:pic>
        <p:nvPicPr>
          <p:cNvPr id="4" name="내용 개체 틀 3">
            <a:extLst>
              <a:ext uri="{FF2B5EF4-FFF2-40B4-BE49-F238E27FC236}">
                <a16:creationId xmlns:a16="http://schemas.microsoft.com/office/drawing/2014/main" id="{FF4DA82D-420F-463B-AB0F-898B19CD7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602" y="1825625"/>
            <a:ext cx="7948796" cy="4351338"/>
          </a:xfrm>
          <a:prstGeom prst="rect">
            <a:avLst/>
          </a:prstGeom>
        </p:spPr>
      </p:pic>
    </p:spTree>
    <p:extLst>
      <p:ext uri="{BB962C8B-B14F-4D97-AF65-F5344CB8AC3E}">
        <p14:creationId xmlns:p14="http://schemas.microsoft.com/office/powerpoint/2010/main" val="202011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FA2AD-BC70-4D37-A0FF-CA503E47AE9B}"/>
              </a:ext>
            </a:extLst>
          </p:cNvPr>
          <p:cNvSpPr>
            <a:spLocks noGrp="1"/>
          </p:cNvSpPr>
          <p:nvPr>
            <p:ph type="title"/>
          </p:nvPr>
        </p:nvSpPr>
        <p:spPr/>
        <p:txBody>
          <a:bodyPr/>
          <a:lstStyle/>
          <a:p>
            <a:r>
              <a:rPr lang="zh-CN" altLang="en-US" dirty="0"/>
              <a:t>实验结果：</a:t>
            </a:r>
            <a:r>
              <a:rPr lang="en-US" altLang="zh-CN" dirty="0"/>
              <a:t>R</a:t>
            </a:r>
            <a:r>
              <a:rPr lang="zh-CN" altLang="en-US" dirty="0"/>
              <a:t>固定，</a:t>
            </a:r>
            <a:r>
              <a:rPr lang="en-US" altLang="zh-CN" dirty="0"/>
              <a:t>Q</a:t>
            </a:r>
            <a:r>
              <a:rPr lang="zh-CN" altLang="en-US" dirty="0"/>
              <a:t>不同</a:t>
            </a:r>
            <a:endParaRPr lang="ko-KR" altLang="en-US" dirty="0"/>
          </a:p>
        </p:txBody>
      </p:sp>
      <p:pic>
        <p:nvPicPr>
          <p:cNvPr id="5" name="내용 개체 틀 4">
            <a:extLst>
              <a:ext uri="{FF2B5EF4-FFF2-40B4-BE49-F238E27FC236}">
                <a16:creationId xmlns:a16="http://schemas.microsoft.com/office/drawing/2014/main" id="{BDC932DC-02DB-4941-B2B3-5917AE0A2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602" y="1825625"/>
            <a:ext cx="7948796" cy="4351338"/>
          </a:xfrm>
        </p:spPr>
      </p:pic>
    </p:spTree>
    <p:extLst>
      <p:ext uri="{BB962C8B-B14F-4D97-AF65-F5344CB8AC3E}">
        <p14:creationId xmlns:p14="http://schemas.microsoft.com/office/powerpoint/2010/main" val="131585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3C3A5-1D73-46A7-B623-6BFBFE2EA5CF}"/>
              </a:ext>
            </a:extLst>
          </p:cNvPr>
          <p:cNvSpPr>
            <a:spLocks noGrp="1"/>
          </p:cNvSpPr>
          <p:nvPr>
            <p:ph type="title"/>
          </p:nvPr>
        </p:nvSpPr>
        <p:spPr/>
        <p:txBody>
          <a:bodyPr/>
          <a:lstStyle/>
          <a:p>
            <a:r>
              <a:rPr lang="zh-CN" altLang="en-US" dirty="0"/>
              <a:t>实验结果</a:t>
            </a:r>
            <a:endParaRPr lang="ko-KR" altLang="en-US" dirty="0"/>
          </a:p>
        </p:txBody>
      </p:sp>
      <p:pic>
        <p:nvPicPr>
          <p:cNvPr id="5" name="내용 개체 틀 4">
            <a:extLst>
              <a:ext uri="{FF2B5EF4-FFF2-40B4-BE49-F238E27FC236}">
                <a16:creationId xmlns:a16="http://schemas.microsoft.com/office/drawing/2014/main" id="{2839340A-E618-4046-8999-14255A58B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602" y="1825625"/>
            <a:ext cx="7948796" cy="4351338"/>
          </a:xfrm>
        </p:spPr>
      </p:pic>
      <p:sp>
        <p:nvSpPr>
          <p:cNvPr id="8" name="직사각형 7">
            <a:extLst>
              <a:ext uri="{FF2B5EF4-FFF2-40B4-BE49-F238E27FC236}">
                <a16:creationId xmlns:a16="http://schemas.microsoft.com/office/drawing/2014/main" id="{31D6EED6-9F38-4449-B572-50016FC04AEF}"/>
              </a:ext>
            </a:extLst>
          </p:cNvPr>
          <p:cNvSpPr/>
          <p:nvPr/>
        </p:nvSpPr>
        <p:spPr>
          <a:xfrm>
            <a:off x="5489051" y="704740"/>
            <a:ext cx="6096000" cy="646331"/>
          </a:xfrm>
          <a:prstGeom prst="rect">
            <a:avLst/>
          </a:prstGeom>
        </p:spPr>
        <p:txBody>
          <a:bodyPr>
            <a:spAutoFit/>
          </a:bodyPr>
          <a:lstStyle/>
          <a:p>
            <a:r>
              <a:rPr lang="en-US" altLang="zh-CN" b="0" i="0" dirty="0">
                <a:solidFill>
                  <a:srgbClr val="4D4D4D"/>
                </a:solidFill>
                <a:effectLst/>
                <a:latin typeface="-apple-system"/>
              </a:rPr>
              <a:t>Q</a:t>
            </a:r>
            <a:r>
              <a:rPr lang="zh-CN" altLang="en-US" dirty="0">
                <a:solidFill>
                  <a:srgbClr val="4D4D4D"/>
                </a:solidFill>
                <a:latin typeface="-apple-system"/>
              </a:rPr>
              <a:t>越小，</a:t>
            </a:r>
            <a:r>
              <a:rPr lang="zh-CN" altLang="en-US" b="0" i="0" dirty="0">
                <a:solidFill>
                  <a:srgbClr val="4D4D4D"/>
                </a:solidFill>
                <a:effectLst/>
                <a:latin typeface="-apple-system"/>
              </a:rPr>
              <a:t>滤波结果更加接近由系统状态估计值</a:t>
            </a:r>
            <a:endParaRPr lang="en-US" altLang="zh-CN" b="0" i="0" dirty="0">
              <a:solidFill>
                <a:srgbClr val="4D4D4D"/>
              </a:solidFill>
              <a:effectLst/>
              <a:latin typeface="-apple-system"/>
            </a:endParaRPr>
          </a:p>
          <a:p>
            <a:r>
              <a:rPr lang="en-US" altLang="zh-CN" b="0" i="0" dirty="0">
                <a:solidFill>
                  <a:srgbClr val="4D4D4D"/>
                </a:solidFill>
                <a:effectLst/>
                <a:latin typeface="-apple-system"/>
              </a:rPr>
              <a:t>Q</a:t>
            </a:r>
            <a:r>
              <a:rPr lang="zh-CN" altLang="en-US" b="0" i="0" dirty="0">
                <a:solidFill>
                  <a:srgbClr val="4D4D4D"/>
                </a:solidFill>
                <a:effectLst/>
                <a:latin typeface="-apple-system"/>
              </a:rPr>
              <a:t>越大，滤波结果更加接近于观测值。</a:t>
            </a:r>
            <a:endParaRPr lang="ko-KR" altLang="en-US" dirty="0"/>
          </a:p>
        </p:txBody>
      </p:sp>
    </p:spTree>
    <p:extLst>
      <p:ext uri="{BB962C8B-B14F-4D97-AF65-F5344CB8AC3E}">
        <p14:creationId xmlns:p14="http://schemas.microsoft.com/office/powerpoint/2010/main" val="43873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6B69CD-ACC6-4341-9FF1-D1000BBDA956}"/>
              </a:ext>
            </a:extLst>
          </p:cNvPr>
          <p:cNvSpPr>
            <a:spLocks noGrp="1"/>
          </p:cNvSpPr>
          <p:nvPr>
            <p:ph type="title"/>
          </p:nvPr>
        </p:nvSpPr>
        <p:spPr/>
        <p:txBody>
          <a:bodyPr/>
          <a:lstStyle/>
          <a:p>
            <a:r>
              <a:rPr lang="zh-CN" altLang="en-US" dirty="0"/>
              <a:t>结论</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61217EED-B8AE-49F6-87A8-0D4D94ED1469}"/>
                  </a:ext>
                </a:extLst>
              </p:cNvPr>
              <p:cNvSpPr>
                <a:spLocks noGrp="1"/>
              </p:cNvSpPr>
              <p:nvPr>
                <p:ph idx="1"/>
              </p:nvPr>
            </p:nvSpPr>
            <p:spPr/>
            <p:txBody>
              <a:bodyPr anchor="ctr">
                <a:normAutofit/>
              </a:bodyPr>
              <a:lstStyle/>
              <a:p>
                <a:pPr marL="0" indent="0">
                  <a:buNone/>
                </a:pPr>
                <a:r>
                  <a:rPr lang="zh-CN" altLang="en-US" dirty="0"/>
                  <a:t>由</a:t>
                </a:r>
                <a:endParaRPr lang="en-US" altLang="ko-KR" dirty="0"/>
              </a:p>
              <a:p>
                <a:pPr marL="0" indent="0">
                  <a:buNone/>
                </a:pPr>
                <a14:m>
                  <m:oMathPara xmlns:m="http://schemas.openxmlformats.org/officeDocument/2006/math">
                    <m:oMathParaPr>
                      <m:jc m:val="centerGroup"/>
                    </m:oMathParaPr>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r>
                        <a:rPr lang="en-US" altLang="ko-KR" i="1">
                          <a:latin typeface="Cambria Math" panose="02040503050406030204" pitchFamily="18" charset="0"/>
                        </a:rPr>
                        <m:t>=</m:t>
                      </m:r>
                      <m:f>
                        <m:fPr>
                          <m:ctrlPr>
                            <a:rPr lang="ko-KR" altLang="ko-KR" i="1">
                              <a:latin typeface="Cambria Math" panose="02040503050406030204" pitchFamily="18" charset="0"/>
                            </a:rPr>
                          </m:ctrlPr>
                        </m:fPr>
                        <m:num>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zh-CN" altLang="en-US" i="1">
                                  <a:latin typeface="Cambria Math" panose="02040503050406030204" pitchFamily="18" charset="0"/>
                                </a:rPr>
                                <m:t>−</m:t>
                              </m:r>
                            </m:sup>
                          </m:sSubSup>
                          <m:sSup>
                            <m:sSupPr>
                              <m:ctrlPr>
                                <a:rPr lang="ko-KR" altLang="ko-KR" i="1">
                                  <a:latin typeface="Cambria Math" panose="02040503050406030204" pitchFamily="18" charset="0"/>
                                </a:rPr>
                              </m:ctrlPr>
                            </m:sSupPr>
                            <m:e>
                              <m:r>
                                <a:rPr lang="en-US" altLang="ko-KR" i="1">
                                  <a:latin typeface="Cambria Math" panose="02040503050406030204" pitchFamily="18" charset="0"/>
                                </a:rPr>
                                <m:t>𝐻</m:t>
                              </m:r>
                            </m:e>
                            <m:sup>
                              <m:r>
                                <a:rPr lang="en-US" altLang="ko-KR" i="1">
                                  <a:latin typeface="Cambria Math" panose="02040503050406030204" pitchFamily="18" charset="0"/>
                                </a:rPr>
                                <m:t>𝑇</m:t>
                              </m:r>
                            </m:sup>
                          </m:sSup>
                        </m:num>
                        <m:den>
                          <m:r>
                            <a:rPr lang="en-US" altLang="ko-KR" i="1">
                              <a:latin typeface="Cambria Math" panose="02040503050406030204" pitchFamily="18" charset="0"/>
                            </a:rPr>
                            <m:t>𝐻</m:t>
                          </m:r>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zh-CN" altLang="en-US" i="1">
                                  <a:latin typeface="Cambria Math" panose="02040503050406030204" pitchFamily="18" charset="0"/>
                                </a:rPr>
                                <m:t>−</m:t>
                              </m:r>
                            </m:sup>
                          </m:sSubSup>
                          <m:sSup>
                            <m:sSupPr>
                              <m:ctrlPr>
                                <a:rPr lang="ko-KR" altLang="ko-KR" i="1">
                                  <a:latin typeface="Cambria Math" panose="02040503050406030204" pitchFamily="18" charset="0"/>
                                </a:rPr>
                              </m:ctrlPr>
                            </m:sSupPr>
                            <m:e>
                              <m:r>
                                <a:rPr lang="en-US" altLang="ko-KR" i="1">
                                  <a:latin typeface="Cambria Math" panose="02040503050406030204" pitchFamily="18" charset="0"/>
                                </a:rPr>
                                <m:t>𝐻</m:t>
                              </m:r>
                            </m:e>
                            <m:sup>
                              <m:r>
                                <a:rPr lang="en-US" altLang="ko-KR" i="1">
                                  <a:latin typeface="Cambria Math" panose="02040503050406030204" pitchFamily="18" charset="0"/>
                                </a:rPr>
                                <m:t>𝑇</m:t>
                              </m:r>
                            </m:sup>
                          </m:sSup>
                          <m:r>
                            <a:rPr lang="en-US" altLang="ko-KR" i="1">
                              <a:latin typeface="Cambria Math" panose="02040503050406030204" pitchFamily="18" charset="0"/>
                            </a:rPr>
                            <m:t>+</m:t>
                          </m:r>
                          <m:r>
                            <a:rPr lang="en-US" altLang="ko-KR" i="1">
                              <a:latin typeface="Cambria Math" panose="02040503050406030204" pitchFamily="18" charset="0"/>
                            </a:rPr>
                            <m:t>𝑅</m:t>
                          </m:r>
                        </m:den>
                      </m:f>
                    </m:oMath>
                  </m:oMathPara>
                </a14:m>
                <a:endParaRPr lang="ko-KR" altLang="ko-KR" dirty="0"/>
              </a:p>
              <a:p>
                <a:pPr marL="0" indent="0">
                  <a:buNone/>
                </a:pPr>
                <a:r>
                  <a:rPr lang="en-US" altLang="ko-KR" dirty="0"/>
                  <a:t>R</a:t>
                </a:r>
                <a:r>
                  <a:rPr lang="zh-CN" altLang="ko-KR" dirty="0"/>
                  <a:t>越大，</a:t>
                </a:r>
                <a:r>
                  <a:rPr lang="en-US" altLang="ko-KR" dirty="0"/>
                  <a:t>K</a:t>
                </a:r>
                <a:r>
                  <a:rPr lang="zh-CN" altLang="ko-KR" dirty="0"/>
                  <a:t>值越小；</a:t>
                </a:r>
                <a:endParaRPr lang="en-US" altLang="zh-CN" dirty="0">
                  <a:latin typeface="SimSun" panose="02010600030101010101" pitchFamily="2" charset="-122"/>
                  <a:ea typeface="SimSun" panose="02010600030101010101" pitchFamily="2" charset="-122"/>
                </a:endParaRPr>
              </a:p>
              <a:p>
                <a:pPr marL="0" indent="0">
                  <a:buNone/>
                </a:pPr>
                <a:r>
                  <a:rPr lang="en-US" altLang="ko-KR" dirty="0"/>
                  <a:t>R</a:t>
                </a:r>
                <a:r>
                  <a:rPr lang="zh-CN" altLang="ko-KR" dirty="0"/>
                  <a:t>越小，</a:t>
                </a:r>
                <a:r>
                  <a:rPr lang="en-US" altLang="ko-KR" dirty="0"/>
                  <a:t>K</a:t>
                </a:r>
                <a:r>
                  <a:rPr lang="zh-CN" altLang="ko-KR" dirty="0"/>
                  <a:t>值越大</a:t>
                </a:r>
                <a:r>
                  <a:rPr lang="en-US" altLang="zh-CN" dirty="0"/>
                  <a:t>.</a:t>
                </a:r>
                <a:endParaRPr lang="ko-KR" altLang="ko-KR" dirty="0"/>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zh-CN" altLang="en-US" i="1">
                              <a:latin typeface="Cambria Math" panose="02040503050406030204" pitchFamily="18" charset="0"/>
                            </a:rPr>
                            <m:t>−</m:t>
                          </m:r>
                        </m:sup>
                      </m:sSubSup>
                      <m:r>
                        <a:rPr lang="en-US" altLang="ko-KR" i="1">
                          <a:latin typeface="Cambria Math" panose="02040503050406030204" pitchFamily="18" charset="0"/>
                        </a:rPr>
                        <m:t>=</m:t>
                      </m:r>
                      <m:r>
                        <a:rPr lang="en-US" altLang="ko-KR" i="1">
                          <a:latin typeface="Cambria Math" panose="02040503050406030204" pitchFamily="18" charset="0"/>
                        </a:rPr>
                        <m:t>𝐴</m:t>
                      </m:r>
                      <m:sSub>
                        <m:sSubPr>
                          <m:ctrlPr>
                            <a:rPr lang="ko-KR"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𝑘</m:t>
                          </m:r>
                          <m:r>
                            <a:rPr lang="en-US" altLang="ko-KR" i="1">
                              <a:latin typeface="Cambria Math" panose="02040503050406030204" pitchFamily="18" charset="0"/>
                            </a:rPr>
                            <m:t>−1</m:t>
                          </m:r>
                        </m:sub>
                      </m:sSub>
                      <m:sSup>
                        <m:sSupPr>
                          <m:ctrlPr>
                            <a:rPr lang="ko-KR" altLang="ko-KR" i="1">
                              <a:latin typeface="Cambria Math" panose="02040503050406030204" pitchFamily="18" charset="0"/>
                            </a:rPr>
                          </m:ctrlPr>
                        </m:sSupPr>
                        <m:e>
                          <m:r>
                            <a:rPr lang="en-US" altLang="ko-KR" i="1">
                              <a:latin typeface="Cambria Math" panose="02040503050406030204" pitchFamily="18" charset="0"/>
                            </a:rPr>
                            <m:t>𝐴</m:t>
                          </m:r>
                        </m:e>
                        <m:sup>
                          <m:r>
                            <a:rPr lang="en-US" altLang="ko-KR" i="1">
                              <a:latin typeface="Cambria Math" panose="02040503050406030204" pitchFamily="18" charset="0"/>
                            </a:rPr>
                            <m:t>𝑇</m:t>
                          </m:r>
                        </m:sup>
                      </m:sSup>
                      <m:r>
                        <a:rPr lang="en-US" altLang="ko-KR" i="1">
                          <a:latin typeface="Cambria Math" panose="02040503050406030204" pitchFamily="18" charset="0"/>
                        </a:rPr>
                        <m:t>+</m:t>
                      </m:r>
                      <m:r>
                        <a:rPr lang="en-US" altLang="ko-KR" i="1">
                          <a:latin typeface="Cambria Math" panose="02040503050406030204" pitchFamily="18" charset="0"/>
                        </a:rPr>
                        <m:t>𝑄</m:t>
                      </m:r>
                    </m:oMath>
                  </m:oMathPara>
                </a14:m>
                <a:endParaRPr lang="ko-KR" altLang="ko-KR" dirty="0"/>
              </a:p>
              <a:p>
                <a:pPr marL="0" indent="0">
                  <a:buNone/>
                </a:pPr>
                <a:r>
                  <a:rPr lang="en-US" altLang="ko-KR" dirty="0"/>
                  <a:t>Q</a:t>
                </a:r>
                <a:r>
                  <a:rPr lang="zh-CN" altLang="ko-KR" dirty="0"/>
                  <a:t>越大，</a:t>
                </a:r>
                <a14:m>
                  <m:oMath xmlns:m="http://schemas.openxmlformats.org/officeDocument/2006/math">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zh-CN" altLang="en-US" i="1">
                            <a:latin typeface="Cambria Math" panose="02040503050406030204" pitchFamily="18" charset="0"/>
                          </a:rPr>
                          <m:t>−</m:t>
                        </m:r>
                      </m:sup>
                    </m:sSubSup>
                  </m:oMath>
                </a14:m>
                <a:r>
                  <a:rPr lang="zh-CN" altLang="ko-KR" dirty="0"/>
                  <a:t>越大，</a:t>
                </a:r>
                <a:r>
                  <a:rPr lang="en-US" altLang="ko-KR" dirty="0"/>
                  <a:t>K</a:t>
                </a:r>
                <a:r>
                  <a:rPr lang="zh-CN" altLang="ko-KR" dirty="0"/>
                  <a:t>值越</a:t>
                </a:r>
                <a:r>
                  <a:rPr lang="zh-CN" altLang="en-US" dirty="0"/>
                  <a:t>大</a:t>
                </a:r>
                <a:r>
                  <a:rPr lang="zh-CN" altLang="ko-KR" dirty="0"/>
                  <a:t>；</a:t>
                </a:r>
                <a:endParaRPr lang="en-US" altLang="zh-CN" dirty="0"/>
              </a:p>
              <a:p>
                <a:pPr marL="0" indent="0">
                  <a:buNone/>
                </a:pPr>
                <a:r>
                  <a:rPr lang="en-US" altLang="ko-KR" dirty="0"/>
                  <a:t>Q</a:t>
                </a:r>
                <a:r>
                  <a:rPr lang="zh-CN" altLang="ko-KR" dirty="0"/>
                  <a:t>越小，</a:t>
                </a:r>
                <a14:m>
                  <m:oMath xmlns:m="http://schemas.openxmlformats.org/officeDocument/2006/math">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zh-CN" altLang="en-US" i="1">
                            <a:latin typeface="Cambria Math" panose="02040503050406030204" pitchFamily="18" charset="0"/>
                          </a:rPr>
                          <m:t>−</m:t>
                        </m:r>
                      </m:sup>
                    </m:sSubSup>
                  </m:oMath>
                </a14:m>
                <a:r>
                  <a:rPr lang="zh-CN" altLang="ko-KR" dirty="0"/>
                  <a:t>越小，</a:t>
                </a:r>
                <a:r>
                  <a:rPr lang="en-US" altLang="ko-KR" dirty="0"/>
                  <a:t>K</a:t>
                </a:r>
                <a:r>
                  <a:rPr lang="zh-CN" altLang="ko-KR" dirty="0"/>
                  <a:t>值越</a:t>
                </a:r>
                <a:r>
                  <a:rPr lang="zh-CN" altLang="en-US" dirty="0"/>
                  <a:t>小</a:t>
                </a:r>
                <a:r>
                  <a:rPr lang="en-US" altLang="zh-CN" dirty="0"/>
                  <a:t>.</a:t>
                </a:r>
                <a:endParaRPr lang="ko-KR" altLang="ko-KR" dirty="0"/>
              </a:p>
            </p:txBody>
          </p:sp>
        </mc:Choice>
        <mc:Fallback>
          <p:sp>
            <p:nvSpPr>
              <p:cNvPr id="3" name="내용 개체 틀 2">
                <a:extLst>
                  <a:ext uri="{FF2B5EF4-FFF2-40B4-BE49-F238E27FC236}">
                    <a16:creationId xmlns:a16="http://schemas.microsoft.com/office/drawing/2014/main" id="{61217EED-B8AE-49F6-87A8-0D4D94ED1469}"/>
                  </a:ext>
                </a:extLst>
              </p:cNvPr>
              <p:cNvSpPr>
                <a:spLocks noGrp="1" noRot="1" noChangeAspect="1" noMove="1" noResize="1" noEditPoints="1" noAdjustHandles="1" noChangeArrowheads="1" noChangeShapeType="1" noTextEdit="1"/>
              </p:cNvSpPr>
              <p:nvPr>
                <p:ph idx="1"/>
              </p:nvPr>
            </p:nvSpPr>
            <p:spPr>
              <a:blipFill>
                <a:blip r:embed="rId2"/>
                <a:stretch>
                  <a:fillRect l="-1217" b="-14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9090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B68955-6143-4C0C-9C1C-2BDBF7AE6BA0}"/>
              </a:ext>
            </a:extLst>
          </p:cNvPr>
          <p:cNvSpPr>
            <a:spLocks noGrp="1"/>
          </p:cNvSpPr>
          <p:nvPr>
            <p:ph type="title"/>
          </p:nvPr>
        </p:nvSpPr>
        <p:spPr/>
        <p:txBody>
          <a:bodyPr/>
          <a:lstStyle/>
          <a:p>
            <a:r>
              <a:rPr lang="zh-CN" altLang="en-US" dirty="0"/>
              <a:t>结论</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747EB47-9BED-4428-B5EE-C53D009D7BA2}"/>
                  </a:ext>
                </a:extLst>
              </p:cNvPr>
              <p:cNvSpPr>
                <a:spLocks noGrp="1"/>
              </p:cNvSpPr>
              <p:nvPr>
                <p:ph idx="1"/>
              </p:nvPr>
            </p:nvSpPr>
            <p:spPr/>
            <p:txBody>
              <a:bodyPr anchor="ct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altLang="ko-KR" i="1" smtClean="0">
                          <a:latin typeface="Cambria Math" panose="02040503050406030204" pitchFamily="18" charset="0"/>
                        </a:rPr>
                        <m:t>𝐾</m:t>
                      </m:r>
                      <m:r>
                        <m:rPr>
                          <m:nor/>
                        </m:rPr>
                        <a:rPr lang="zh-CN" altLang="en-US" dirty="0" smtClean="0">
                          <a:latin typeface="SimSun" panose="02010600030101010101" pitchFamily="2" charset="-122"/>
                          <a:ea typeface="SimSun" panose="02010600030101010101" pitchFamily="2" charset="-122"/>
                        </a:rPr>
                        <m:t>信息</m:t>
                      </m:r>
                      <m:r>
                        <a:rPr lang="en-US" altLang="ko-KR" i="1">
                          <a:latin typeface="Cambria Math" panose="02040503050406030204" pitchFamily="18" charset="0"/>
                        </a:rPr>
                        <m:t>=</m:t>
                      </m:r>
                      <m:f>
                        <m:fPr>
                          <m:ctrlPr>
                            <a:rPr lang="ko-KR" altLang="ko-KR" i="1">
                              <a:latin typeface="Cambria Math" panose="02040503050406030204" pitchFamily="18" charset="0"/>
                            </a:rPr>
                          </m:ctrlPr>
                        </m:fPr>
                        <m:num>
                          <m:r>
                            <a:rPr lang="en-US" altLang="ko-KR" b="0" i="1" smtClean="0">
                              <a:latin typeface="Cambria Math" panose="02040503050406030204" pitchFamily="18" charset="0"/>
                            </a:rPr>
                            <m:t>𝑄</m:t>
                          </m:r>
                          <m:r>
                            <m:rPr>
                              <m:nor/>
                            </m:rPr>
                            <a:rPr lang="zh-CN" altLang="en-US" dirty="0" smtClean="0">
                              <a:latin typeface="SimSun" panose="02010600030101010101" pitchFamily="2" charset="-122"/>
                              <a:ea typeface="SimSun" panose="02010600030101010101" pitchFamily="2" charset="-122"/>
                            </a:rPr>
                            <m:t>信息</m:t>
                          </m:r>
                        </m:num>
                        <m:den>
                          <m:r>
                            <a:rPr lang="en-US" altLang="ko-KR" b="0" i="1" smtClean="0">
                              <a:latin typeface="Cambria Math" panose="02040503050406030204" pitchFamily="18" charset="0"/>
                            </a:rPr>
                            <m:t>𝑄</m:t>
                          </m:r>
                          <m:r>
                            <m:rPr>
                              <m:nor/>
                            </m:rPr>
                            <a:rPr lang="zh-CN" altLang="en-US" dirty="0" smtClean="0">
                              <a:latin typeface="SimSun" panose="02010600030101010101" pitchFamily="2" charset="-122"/>
                              <a:ea typeface="SimSun" panose="02010600030101010101" pitchFamily="2" charset="-122"/>
                            </a:rPr>
                            <m:t>信息</m:t>
                          </m:r>
                          <m:r>
                            <a:rPr lang="en-US" altLang="ko-KR" i="1">
                              <a:latin typeface="Cambria Math" panose="02040503050406030204" pitchFamily="18" charset="0"/>
                            </a:rPr>
                            <m:t>+</m:t>
                          </m:r>
                          <m:r>
                            <a:rPr lang="en-US" altLang="ko-KR" i="1">
                              <a:latin typeface="Cambria Math" panose="02040503050406030204" pitchFamily="18" charset="0"/>
                            </a:rPr>
                            <m:t>𝑅</m:t>
                          </m:r>
                          <m:r>
                            <m:rPr>
                              <m:nor/>
                            </m:rPr>
                            <a:rPr lang="zh-CN" altLang="en-US" dirty="0" smtClean="0">
                              <a:latin typeface="SimSun" panose="02010600030101010101" pitchFamily="2" charset="-122"/>
                              <a:ea typeface="SimSun" panose="02010600030101010101" pitchFamily="2" charset="-122"/>
                            </a:rPr>
                            <m:t>信息</m:t>
                          </m:r>
                        </m:den>
                      </m:f>
                    </m:oMath>
                  </m:oMathPara>
                </a14:m>
                <a:endParaRPr lang="en-US" altLang="ko-KR" dirty="0"/>
              </a:p>
              <a:p>
                <a:pPr marL="0" indent="0">
                  <a:buNone/>
                </a:pPr>
                <a:endParaRPr lang="en-US" altLang="ko-KR"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ko-KR" altLang="ko-KR" i="1" smtClean="0">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Sub>
                      <m:r>
                        <a:rPr lang="en-US" altLang="ko-KR" i="1">
                          <a:latin typeface="Cambria Math" panose="02040503050406030204" pitchFamily="18" charset="0"/>
                        </a:rPr>
                        <m:t>=</m:t>
                      </m:r>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d>
                        <m:dPr>
                          <m:ctrlPr>
                            <a:rPr lang="ko-KR" altLang="ko-KR" i="1">
                              <a:latin typeface="Cambria Math" panose="02040503050406030204" pitchFamily="18" charset="0"/>
                            </a:rPr>
                          </m:ctrlPr>
                        </m:dPr>
                        <m:e>
                          <m:sSub>
                            <m:sSubPr>
                              <m:ctrlPr>
                                <a:rPr lang="ko-KR"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𝐻</m:t>
                          </m:r>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e>
                      </m:d>
                      <m:r>
                        <a:rPr lang="en-US" altLang="ko-KR">
                          <a:latin typeface="Cambria Math" panose="02040503050406030204" pitchFamily="18" charset="0"/>
                        </a:rPr>
                        <m:t>=</m:t>
                      </m:r>
                      <m:d>
                        <m:dPr>
                          <m:begChr m:val="（"/>
                          <m:endChr m:val="）"/>
                          <m:ctrlPr>
                            <a:rPr lang="ko-KR" altLang="ko-KR" i="1">
                              <a:latin typeface="Cambria Math" panose="02040503050406030204" pitchFamily="18" charset="0"/>
                            </a:rPr>
                          </m:ctrlPr>
                        </m:dPr>
                        <m:e>
                          <m:r>
                            <a:rPr lang="en-US" altLang="ko-KR">
                              <a:latin typeface="Cambria Math" panose="02040503050406030204" pitchFamily="18" charset="0"/>
                            </a:rPr>
                            <m:t>1</m:t>
                          </m:r>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r>
                            <a:rPr lang="en-US" altLang="ko-KR" i="1">
                              <a:latin typeface="Cambria Math" panose="02040503050406030204" pitchFamily="18" charset="0"/>
                            </a:rPr>
                            <m:t>𝐻</m:t>
                          </m:r>
                        </m:e>
                      </m:d>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sSub>
                        <m:sSubPr>
                          <m:ctrlPr>
                            <a:rPr lang="ko-KR"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𝑘</m:t>
                          </m:r>
                        </m:sub>
                      </m:sSub>
                    </m:oMath>
                  </m:oMathPara>
                </a14:m>
                <a:endParaRPr lang="ko-KR" altLang="ko-KR" dirty="0"/>
              </a:p>
              <a:p>
                <a:pPr marL="0" indent="0">
                  <a:lnSpc>
                    <a:spcPct val="150000"/>
                  </a:lnSpc>
                  <a:buNone/>
                </a:pPr>
                <a:r>
                  <a:rPr lang="en-US" altLang="ko-KR" dirty="0"/>
                  <a:t>K</a:t>
                </a:r>
                <a:r>
                  <a:rPr lang="zh-CN" altLang="ko-KR" dirty="0"/>
                  <a:t>值越大，滤波结果更加接近于观测值所反算出来的状态变量。</a:t>
                </a:r>
                <a:endParaRPr lang="ko-KR" altLang="ko-KR" dirty="0"/>
              </a:p>
              <a:p>
                <a:pPr marL="0" indent="0">
                  <a:buNone/>
                </a:pPr>
                <a:r>
                  <a:rPr lang="en-US" altLang="ko-KR" dirty="0"/>
                  <a:t>K</a:t>
                </a:r>
                <a:r>
                  <a:rPr lang="zh-CN" altLang="ko-KR" dirty="0"/>
                  <a:t>值越小，滤波结果更加接近于</a:t>
                </a:r>
                <a:r>
                  <a:rPr lang="zh-CN" altLang="en-US" dirty="0"/>
                  <a:t>由系统状态估计值给出的递归结果</a:t>
                </a:r>
                <a:r>
                  <a:rPr lang="zh-CN" altLang="ko-KR" dirty="0"/>
                  <a:t>。</a:t>
                </a:r>
                <a:endParaRPr lang="ko-KR" altLang="ko-KR" dirty="0"/>
              </a:p>
            </p:txBody>
          </p:sp>
        </mc:Choice>
        <mc:Fallback xmlns="">
          <p:sp>
            <p:nvSpPr>
              <p:cNvPr id="3" name="내용 개체 틀 2">
                <a:extLst>
                  <a:ext uri="{FF2B5EF4-FFF2-40B4-BE49-F238E27FC236}">
                    <a16:creationId xmlns:a16="http://schemas.microsoft.com/office/drawing/2014/main" id="{4747EB47-9BED-4428-B5EE-C53D009D7BA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2737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27D73B-298F-491C-8ED2-15C7860635ED}"/>
              </a:ext>
            </a:extLst>
          </p:cNvPr>
          <p:cNvSpPr>
            <a:spLocks noGrp="1"/>
          </p:cNvSpPr>
          <p:nvPr>
            <p:ph type="title"/>
          </p:nvPr>
        </p:nvSpPr>
        <p:spPr/>
        <p:txBody>
          <a:bodyPr/>
          <a:lstStyle/>
          <a:p>
            <a:r>
              <a:rPr lang="zh-CN" altLang="en-US" dirty="0"/>
              <a:t>实验内容</a:t>
            </a:r>
            <a:endParaRPr lang="ko-KR" altLang="en-US" dirty="0"/>
          </a:p>
        </p:txBody>
      </p:sp>
      <p:sp>
        <p:nvSpPr>
          <p:cNvPr id="3" name="내용 개체 틀 2">
            <a:extLst>
              <a:ext uri="{FF2B5EF4-FFF2-40B4-BE49-F238E27FC236}">
                <a16:creationId xmlns:a16="http://schemas.microsoft.com/office/drawing/2014/main" id="{27912B1A-0DA1-43B5-960E-30B991D28205}"/>
              </a:ext>
            </a:extLst>
          </p:cNvPr>
          <p:cNvSpPr>
            <a:spLocks noGrp="1"/>
          </p:cNvSpPr>
          <p:nvPr>
            <p:ph idx="1"/>
          </p:nvPr>
        </p:nvSpPr>
        <p:spPr>
          <a:xfrm>
            <a:off x="838200" y="1809583"/>
            <a:ext cx="10920663" cy="4351338"/>
          </a:xfrm>
        </p:spPr>
        <p:txBody>
          <a:bodyPr/>
          <a:lstStyle/>
          <a:p>
            <a:pPr marL="0" indent="0">
              <a:buNone/>
            </a:pPr>
            <a:r>
              <a:rPr lang="zh-CN" altLang="en-US" dirty="0"/>
              <a:t>将卡尔曼滤波器用于预测在二维平面上做匀速直线运动的物体的位置</a:t>
            </a:r>
            <a:endParaRPr lang="ko-KR" altLang="en-US" dirty="0"/>
          </a:p>
        </p:txBody>
      </p:sp>
      <p:pic>
        <p:nvPicPr>
          <p:cNvPr id="4" name="그림 3">
            <a:extLst>
              <a:ext uri="{FF2B5EF4-FFF2-40B4-BE49-F238E27FC236}">
                <a16:creationId xmlns:a16="http://schemas.microsoft.com/office/drawing/2014/main" id="{E8D9D383-A5BF-4CCB-A7CF-F40A80722B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9927" y="2644140"/>
            <a:ext cx="5732145" cy="3848735"/>
          </a:xfrm>
          <a:prstGeom prst="rect">
            <a:avLst/>
          </a:prstGeom>
          <a:noFill/>
          <a:ln>
            <a:solidFill>
              <a:schemeClr val="bg2">
                <a:lumMod val="90000"/>
              </a:schemeClr>
            </a:solidFill>
          </a:ln>
        </p:spPr>
      </p:pic>
    </p:spTree>
    <p:extLst>
      <p:ext uri="{BB962C8B-B14F-4D97-AF65-F5344CB8AC3E}">
        <p14:creationId xmlns:p14="http://schemas.microsoft.com/office/powerpoint/2010/main" val="241690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68B839-4679-4418-A13C-C2713097CD5B}"/>
              </a:ext>
            </a:extLst>
          </p:cNvPr>
          <p:cNvSpPr>
            <a:spLocks noGrp="1"/>
          </p:cNvSpPr>
          <p:nvPr>
            <p:ph type="title"/>
          </p:nvPr>
        </p:nvSpPr>
        <p:spPr/>
        <p:txBody>
          <a:bodyPr/>
          <a:lstStyle/>
          <a:p>
            <a:r>
              <a:rPr lang="zh-CN" altLang="en-US" dirty="0"/>
              <a:t>系统分析</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8AD8EA82-A72B-44CB-9ADC-6C6E39669A31}"/>
                  </a:ext>
                </a:extLst>
              </p:cNvPr>
              <p:cNvSpPr>
                <a:spLocks noGrp="1"/>
              </p:cNvSpPr>
              <p:nvPr>
                <p:ph idx="1"/>
              </p:nvPr>
            </p:nvSpPr>
            <p:spPr/>
            <p:txBody>
              <a:bodyPr>
                <a:normAutofit/>
              </a:bodyPr>
              <a:lstStyle/>
              <a:p>
                <a:pPr marL="0" indent="0">
                  <a:buNone/>
                </a:pPr>
                <a:r>
                  <a:rPr lang="zh-CN" altLang="ko-KR" dirty="0"/>
                  <a:t>由经典物理可知，</a:t>
                </a:r>
                <a:endParaRPr lang="ko-KR" altLang="ko-KR"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ko-KR" altLang="ko-KR" i="1">
                              <a:latin typeface="Cambria Math" panose="02040503050406030204" pitchFamily="18" charset="0"/>
                            </a:rPr>
                          </m:ctrlPr>
                        </m:dPr>
                        <m:e>
                          <m:eqArr>
                            <m:eqArrPr>
                              <m:ctrlPr>
                                <a:rPr lang="ko-KR" altLang="ko-KR" i="1">
                                  <a:latin typeface="Cambria Math" panose="02040503050406030204" pitchFamily="18" charset="0"/>
                                </a:rPr>
                              </m:ctrlPr>
                            </m:eqArrPr>
                            <m:e>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zh-CN" altLang="ko-KR" i="1">
                                  <a:latin typeface="Cambria Math" panose="02040503050406030204" pitchFamily="18" charset="0"/>
                                </a:rPr>
                                <m:t>·</m:t>
                              </m:r>
                              <m:r>
                                <a:rPr lang="en-US" altLang="ko-KR" i="1">
                                  <a:latin typeface="Cambria Math" panose="02040503050406030204" pitchFamily="18" charset="0"/>
                                </a:rPr>
                                <m:t>𝛥</m:t>
                              </m:r>
                              <m:r>
                                <a:rPr lang="en-US" altLang="ko-KR" i="1">
                                  <a:latin typeface="Cambria Math" panose="02040503050406030204" pitchFamily="18" charset="0"/>
                                </a:rPr>
                                <m:t>𝑡</m:t>
                              </m:r>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1</m:t>
                                  </m:r>
                                </m:sub>
                              </m:sSub>
                            </m:e>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2</m:t>
                                  </m:r>
                                </m:sub>
                              </m:sSub>
                            </m:e>
                          </m:eqArr>
                        </m:e>
                      </m:d>
                    </m:oMath>
                  </m:oMathPara>
                </a14:m>
                <a:endParaRPr lang="en-US" altLang="ko-KR" dirty="0"/>
              </a:p>
              <a:p>
                <a:pPr marL="0" indent="0">
                  <a:buNone/>
                </a:pPr>
                <a:endParaRPr lang="ko-KR" altLang="ko-KR"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ko-KR" altLang="ko-KR" i="1">
                              <a:latin typeface="Cambria Math" panose="02040503050406030204" pitchFamily="18" charset="0"/>
                            </a:rPr>
                          </m:ctrlPr>
                        </m:dPr>
                        <m:e>
                          <m:eqArr>
                            <m:eqArrPr>
                              <m:ctrlPr>
                                <a:rPr lang="ko-KR" altLang="ko-KR" i="1">
                                  <a:latin typeface="Cambria Math" panose="02040503050406030204" pitchFamily="18" charset="0"/>
                                </a:rPr>
                              </m:ctrlPr>
                            </m:eqArrPr>
                            <m:e>
                              <m:sSub>
                                <m:sSubPr>
                                  <m:ctrlPr>
                                    <a:rPr lang="ko-KR"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zh-CN" altLang="ko-KR" i="1">
                                  <a:latin typeface="Cambria Math" panose="02040503050406030204" pitchFamily="18" charset="0"/>
                                </a:rPr>
                                <m:t>·</m:t>
                              </m:r>
                              <m:r>
                                <a:rPr lang="en-US" altLang="ko-KR" i="1">
                                  <a:latin typeface="Cambria Math" panose="02040503050406030204" pitchFamily="18" charset="0"/>
                                </a:rPr>
                                <m:t>𝛥</m:t>
                              </m:r>
                              <m:r>
                                <a:rPr lang="en-US" altLang="ko-KR" i="1">
                                  <a:latin typeface="Cambria Math" panose="02040503050406030204" pitchFamily="18" charset="0"/>
                                </a:rPr>
                                <m:t>𝑡</m:t>
                              </m:r>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3</m:t>
                                  </m:r>
                                </m:sub>
                              </m:sSub>
                            </m:e>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4</m:t>
                                  </m:r>
                                </m:sub>
                              </m:sSub>
                            </m:e>
                          </m:eqArr>
                        </m:e>
                      </m:d>
                    </m:oMath>
                  </m:oMathPara>
                </a14:m>
                <a:endParaRPr lang="en-US" altLang="ko-KR" dirty="0"/>
              </a:p>
              <a:p>
                <a:pPr marL="0" indent="0">
                  <a:buNone/>
                </a:pPr>
                <a:endParaRPr lang="ko-KR" altLang="ko-KR" dirty="0"/>
              </a:p>
              <a:p>
                <a:pPr marL="0" indent="0">
                  <a:buNone/>
                </a:pPr>
                <a14:m>
                  <m:oMath xmlns:m="http://schemas.openxmlformats.org/officeDocument/2006/math">
                    <m:r>
                      <a:rPr lang="en-US" altLang="ko-KR" i="1">
                        <a:latin typeface="Cambria Math" panose="02040503050406030204" pitchFamily="18" charset="0"/>
                      </a:rPr>
                      <m:t>𝑥</m:t>
                    </m:r>
                    <m:r>
                      <a:rPr lang="en-US" altLang="ko-KR" i="1">
                        <a:latin typeface="Cambria Math" panose="02040503050406030204" pitchFamily="18" charset="0"/>
                      </a:rPr>
                      <m:t>, </m:t>
                    </m:r>
                    <m:r>
                      <a:rPr lang="en-US" altLang="ko-KR" i="1">
                        <a:latin typeface="Cambria Math" panose="02040503050406030204" pitchFamily="18" charset="0"/>
                      </a:rPr>
                      <m:t>𝑦</m:t>
                    </m:r>
                  </m:oMath>
                </a14:m>
                <a:r>
                  <a:rPr lang="en-US" altLang="ko-KR" dirty="0"/>
                  <a:t> </a:t>
                </a:r>
                <a:r>
                  <a:rPr lang="zh-CN" altLang="en-US" dirty="0"/>
                  <a:t>：</a:t>
                </a:r>
                <a:r>
                  <a:rPr lang="zh-CN" altLang="ko-KR" dirty="0"/>
                  <a:t>目标物体在坐标系中的</a:t>
                </a:r>
                <a:r>
                  <a:rPr lang="en-US" altLang="ko-KR" dirty="0"/>
                  <a:t>X</a:t>
                </a:r>
                <a:r>
                  <a:rPr lang="zh-CN" altLang="ko-KR" dirty="0"/>
                  <a:t>轴、</a:t>
                </a:r>
                <a:r>
                  <a:rPr lang="en-US" altLang="ko-KR" dirty="0"/>
                  <a:t>Y</a:t>
                </a:r>
                <a:r>
                  <a:rPr lang="zh-CN" altLang="ko-KR" dirty="0"/>
                  <a:t>轴的坐标位置</a:t>
                </a:r>
                <a:endParaRPr lang="en-US" altLang="zh-CN" dirty="0"/>
              </a:p>
              <a:p>
                <a:pPr marL="0" indent="0">
                  <a:buNone/>
                </a:pPr>
                <a14:m>
                  <m:oMath xmlns:m="http://schemas.openxmlformats.org/officeDocument/2006/math">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r>
                      <a:rPr lang="en-US" altLang="ko-KR" i="1">
                        <a:latin typeface="Cambria Math" panose="02040503050406030204" pitchFamily="18" charset="0"/>
                      </a:rPr>
                      <m:t>,</m:t>
                    </m:r>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r>
                      <a:rPr lang="en-US" altLang="ko-KR" b="0" i="1" smtClean="0">
                        <a:latin typeface="Cambria Math" panose="02040503050406030204" pitchFamily="18" charset="0"/>
                      </a:rPr>
                      <m:t>  </m:t>
                    </m:r>
                    <m:r>
                      <a:rPr lang="zh-CN" altLang="en-US" i="1" smtClean="0">
                        <a:latin typeface="Cambria Math" panose="02040503050406030204" pitchFamily="18" charset="0"/>
                      </a:rPr>
                      <m:t>：</m:t>
                    </m:r>
                  </m:oMath>
                </a14:m>
                <a:r>
                  <a:rPr lang="zh-CN" altLang="ko-KR" dirty="0"/>
                  <a:t>其微分，即物体的相对速度</a:t>
                </a:r>
                <a:endParaRPr lang="ko-KR" altLang="en-US" dirty="0"/>
              </a:p>
            </p:txBody>
          </p:sp>
        </mc:Choice>
        <mc:Fallback xmlns="">
          <p:sp>
            <p:nvSpPr>
              <p:cNvPr id="3" name="내용 개체 틀 2">
                <a:extLst>
                  <a:ext uri="{FF2B5EF4-FFF2-40B4-BE49-F238E27FC236}">
                    <a16:creationId xmlns:a16="http://schemas.microsoft.com/office/drawing/2014/main" id="{8AD8EA82-A72B-44CB-9ADC-6C6E39669A31}"/>
                  </a:ext>
                </a:extLst>
              </p:cNvPr>
              <p:cNvSpPr>
                <a:spLocks noGrp="1" noRot="1" noChangeAspect="1" noMove="1" noResize="1" noEditPoints="1" noAdjustHandles="1" noChangeArrowheads="1" noChangeShapeType="1" noTextEdit="1"/>
              </p:cNvSpPr>
              <p:nvPr>
                <p:ph idx="1"/>
              </p:nvPr>
            </p:nvSpPr>
            <p:spPr>
              <a:blipFill>
                <a:blip r:embed="rId2"/>
                <a:stretch>
                  <a:fillRect l="-1217" t="-2381" b="-112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1322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3287B-952F-4F55-B402-34E1C28A8A19}"/>
              </a:ext>
            </a:extLst>
          </p:cNvPr>
          <p:cNvSpPr>
            <a:spLocks noGrp="1"/>
          </p:cNvSpPr>
          <p:nvPr>
            <p:ph type="title"/>
          </p:nvPr>
        </p:nvSpPr>
        <p:spPr/>
        <p:txBody>
          <a:bodyPr/>
          <a:lstStyle/>
          <a:p>
            <a:r>
              <a:rPr lang="zh-CN" altLang="en-US" dirty="0"/>
              <a:t>离散状态空间方程</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486ECF3-C1E6-40F2-AB37-D71DE4271052}"/>
                  </a:ext>
                </a:extLst>
              </p:cNvPr>
              <p:cNvSpPr>
                <a:spLocks noGrp="1"/>
              </p:cNvSpPr>
              <p:nvPr>
                <p:ph idx="1"/>
              </p:nvPr>
            </p:nvSpPr>
            <p:spPr/>
            <p:txBody>
              <a:bodyPr>
                <a:normAutofit fontScale="92500"/>
              </a:bodyPr>
              <a:lstStyle/>
              <a:p>
                <a:pPr marL="0" indent="0">
                  <a:buNone/>
                </a:pPr>
                <a:r>
                  <a:rPr lang="zh-CN" altLang="ko-KR" dirty="0"/>
                  <a:t>观测向量： </a:t>
                </a:r>
                <a14:m>
                  <m:oMath xmlns:m="http://schemas.openxmlformats.org/officeDocument/2006/math">
                    <m:r>
                      <a:rPr lang="en-US" altLang="ko-KR" i="1">
                        <a:latin typeface="Cambria Math" panose="02040503050406030204" pitchFamily="18" charset="0"/>
                      </a:rPr>
                      <m:t>𝑍</m:t>
                    </m:r>
                    <m:r>
                      <a:rPr lang="en-US" altLang="ko-KR">
                        <a:latin typeface="Cambria Math" panose="02040503050406030204" pitchFamily="18" charset="0"/>
                      </a:rPr>
                      <m:t>=</m:t>
                    </m:r>
                    <m:sSup>
                      <m:sSupPr>
                        <m:ctrlPr>
                          <a:rPr lang="ko-KR" altLang="ko-KR" i="1">
                            <a:latin typeface="Cambria Math" panose="02040503050406030204" pitchFamily="18" charset="0"/>
                          </a:rPr>
                        </m:ctrlPr>
                      </m:sSupPr>
                      <m:e>
                        <m:d>
                          <m:dPr>
                            <m:begChr m:val="["/>
                            <m:endChr m:val="]"/>
                            <m:ctrlPr>
                              <a:rPr lang="ko-KR"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 </m:t>
                            </m:r>
                            <m:r>
                              <a:rPr lang="en-US" altLang="ko-KR" i="1">
                                <a:latin typeface="Cambria Math" panose="02040503050406030204" pitchFamily="18" charset="0"/>
                              </a:rPr>
                              <m:t>𝑦</m:t>
                            </m:r>
                          </m:e>
                        </m:d>
                      </m:e>
                      <m:sup>
                        <m:r>
                          <a:rPr lang="en-US" altLang="ko-KR" i="1">
                            <a:latin typeface="Cambria Math" panose="02040503050406030204" pitchFamily="18" charset="0"/>
                          </a:rPr>
                          <m:t>𝑇</m:t>
                        </m:r>
                      </m:sup>
                    </m:sSup>
                  </m:oMath>
                </a14:m>
                <a:endParaRPr lang="ko-KR" altLang="ko-KR" dirty="0"/>
              </a:p>
              <a:p>
                <a:pPr marL="0" indent="0">
                  <a:buNone/>
                </a:pPr>
                <a:r>
                  <a:rPr lang="zh-CN" altLang="ko-KR" dirty="0"/>
                  <a:t>被观测的状态向量：</a:t>
                </a:r>
                <a14:m>
                  <m:oMath xmlns:m="http://schemas.openxmlformats.org/officeDocument/2006/math">
                    <m:r>
                      <a:rPr lang="en-US" altLang="ko-KR" i="1">
                        <a:latin typeface="Cambria Math" panose="02040503050406030204" pitchFamily="18" charset="0"/>
                      </a:rPr>
                      <m:t>𝑋</m:t>
                    </m:r>
                    <m:r>
                      <a:rPr lang="en-US" altLang="ko-KR">
                        <a:latin typeface="Cambria Math" panose="02040503050406030204" pitchFamily="18" charset="0"/>
                      </a:rPr>
                      <m:t>=</m:t>
                    </m:r>
                    <m:sSup>
                      <m:sSupPr>
                        <m:ctrlPr>
                          <a:rPr lang="ko-KR" altLang="ko-KR" i="1">
                            <a:latin typeface="Cambria Math" panose="02040503050406030204" pitchFamily="18" charset="0"/>
                          </a:rPr>
                        </m:ctrlPr>
                      </m:sSupPr>
                      <m:e>
                        <m:d>
                          <m:dPr>
                            <m:begChr m:val="["/>
                            <m:endChr m:val="]"/>
                            <m:ctrlPr>
                              <a:rPr lang="ko-KR"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 </m:t>
                            </m:r>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r>
                              <a:rPr lang="en-US" altLang="ko-KR" i="1">
                                <a:latin typeface="Cambria Math" panose="02040503050406030204" pitchFamily="18" charset="0"/>
                              </a:rPr>
                              <m:t>,</m:t>
                            </m:r>
                            <m:r>
                              <a:rPr lang="en-US" altLang="ko-KR" i="1">
                                <a:latin typeface="Cambria Math" panose="02040503050406030204" pitchFamily="18" charset="0"/>
                              </a:rPr>
                              <m:t>𝑦</m:t>
                            </m:r>
                            <m:r>
                              <a:rPr lang="en-US" altLang="ko-KR" i="1">
                                <a:latin typeface="Cambria Math" panose="02040503050406030204" pitchFamily="18" charset="0"/>
                              </a:rPr>
                              <m:t>,</m:t>
                            </m:r>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d>
                      </m:e>
                      <m:sup>
                        <m:r>
                          <a:rPr lang="en-US" altLang="ko-KR" i="1">
                            <a:latin typeface="Cambria Math" panose="02040503050406030204" pitchFamily="18" charset="0"/>
                          </a:rPr>
                          <m:t>𝑇</m:t>
                        </m:r>
                      </m:sup>
                    </m:sSup>
                  </m:oMath>
                </a14:m>
                <a:endParaRPr lang="ko-KR" altLang="ko-KR" dirty="0"/>
              </a:p>
              <a:p>
                <a:pPr marL="0" indent="0">
                  <a:buNone/>
                </a:pPr>
                <a:r>
                  <a:rPr lang="zh-CN" altLang="ko-KR" dirty="0"/>
                  <a:t>设</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𝑡</m:t>
                        </m:r>
                      </m:e>
                      <m:sub>
                        <m:r>
                          <a:rPr lang="en-US" altLang="ko-KR" i="1">
                            <a:latin typeface="Cambria Math" panose="02040503050406030204" pitchFamily="18" charset="0"/>
                          </a:rPr>
                          <m:t>𝑘</m:t>
                        </m:r>
                      </m:sub>
                    </m:sSub>
                  </m:oMath>
                </a14:m>
                <a:r>
                  <a:rPr lang="zh-CN" altLang="ko-KR" dirty="0"/>
                  <a:t>时刻被估计状态的状态方程和线性观测方程为</a:t>
                </a:r>
                <a:r>
                  <a:rPr lang="en-US" altLang="zh-CN" dirty="0"/>
                  <a:t>:</a:t>
                </a:r>
              </a:p>
              <a:p>
                <a:pPr marL="0" indent="0">
                  <a:lnSpc>
                    <a:spcPct val="110000"/>
                  </a:lnSpc>
                  <a:buNone/>
                </a:pPr>
                <a:r>
                  <a:rPr lang="en-US" altLang="ko-KR" dirty="0"/>
                  <a:t> 		</a:t>
                </a:r>
                <a14:m>
                  <m:oMath xmlns:m="http://schemas.openxmlformats.org/officeDocument/2006/math">
                    <m:d>
                      <m:dPr>
                        <m:begChr m:val="{"/>
                        <m:endChr m:val=""/>
                        <m:ctrlPr>
                          <a:rPr lang="ko-KR" altLang="ko-KR" i="1" smtClean="0">
                            <a:latin typeface="Cambria Math" panose="02040503050406030204" pitchFamily="18" charset="0"/>
                          </a:rPr>
                        </m:ctrlPr>
                      </m:dPr>
                      <m:e>
                        <m:eqArr>
                          <m:eqArrPr>
                            <m:ctrlPr>
                              <a:rPr lang="ko-KR" altLang="ko-KR" i="1">
                                <a:latin typeface="Cambria Math" panose="02040503050406030204" pitchFamily="18" charset="0"/>
                              </a:rPr>
                            </m:ctrlPr>
                          </m:eqArrPr>
                          <m:e>
                            <m:sSub>
                              <m:sSubPr>
                                <m:ctrlPr>
                                  <a:rPr lang="ko-KR"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𝐴</m:t>
                            </m:r>
                            <m:sSub>
                              <m:sSubPr>
                                <m:ctrlPr>
                                  <a:rPr lang="ko-KR"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𝑘</m:t>
                                </m:r>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𝑘</m:t>
                                </m:r>
                                <m:r>
                                  <a:rPr lang="en-US" altLang="ko-KR" i="1">
                                    <a:latin typeface="Cambria Math" panose="02040503050406030204" pitchFamily="18" charset="0"/>
                                  </a:rPr>
                                  <m:t>−1</m:t>
                                </m:r>
                              </m:sub>
                            </m:sSub>
                          </m:e>
                          <m:e>
                            <m:sSub>
                              <m:sSubPr>
                                <m:ctrlPr>
                                  <a:rPr lang="ko-KR"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𝐻</m:t>
                            </m:r>
                            <m:sSub>
                              <m:sSubPr>
                                <m:ctrlPr>
                                  <a:rPr lang="ko-KR"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𝑘</m:t>
                                </m:r>
                              </m:sub>
                            </m:sSub>
                          </m:e>
                        </m:eqArr>
                      </m:e>
                    </m:d>
                  </m:oMath>
                </a14:m>
                <a:endParaRPr lang="ko-KR" altLang="ko-KR" dirty="0"/>
              </a:p>
              <a:p>
                <a:pPr marL="0" indent="0">
                  <a:lnSpc>
                    <a:spcPct val="100000"/>
                  </a:lnSpc>
                  <a:buNone/>
                </a:pPr>
                <a:r>
                  <a:rPr lang="zh-CN" altLang="ko-KR" dirty="0"/>
                  <a:t>其中</a:t>
                </a:r>
                <a14:m>
                  <m:oMath xmlns:m="http://schemas.openxmlformats.org/officeDocument/2006/math">
                    <m:r>
                      <m:rPr>
                        <m:sty m:val="p"/>
                      </m:rPr>
                      <a:rPr lang="en-US" altLang="ko-KR">
                        <a:latin typeface="Cambria Math" panose="02040503050406030204" pitchFamily="18" charset="0"/>
                      </a:rPr>
                      <m:t>A</m:t>
                    </m:r>
                    <m:r>
                      <a:rPr lang="en-US" altLang="ko-KR">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4"/>
                                  <m:mcJc m:val="center"/>
                                </m:mcPr>
                              </m:mc>
                            </m:mcs>
                            <m:ctrlPr>
                              <a:rPr lang="ko-KR" altLang="ko-KR" i="1">
                                <a:latin typeface="Cambria Math" panose="02040503050406030204" pitchFamily="18" charset="0"/>
                              </a:rPr>
                            </m:ctrlPr>
                          </m:mPr>
                          <m:mr>
                            <m:e>
                              <m:r>
                                <a:rPr lang="en-US" altLang="ko-KR" i="1">
                                  <a:latin typeface="Cambria Math" panose="02040503050406030204" pitchFamily="18" charset="0"/>
                                </a:rPr>
                                <m:t>1</m:t>
                              </m:r>
                            </m:e>
                            <m:e>
                              <m:r>
                                <a:rPr lang="en-US" altLang="ko-KR" i="1">
                                  <a:latin typeface="Cambria Math" panose="02040503050406030204" pitchFamily="18" charset="0"/>
                                </a:rPr>
                                <m:t>𝛥</m:t>
                              </m:r>
                              <m:r>
                                <a:rPr lang="en-US" altLang="ko-KR" i="1">
                                  <a:latin typeface="Cambria Math" panose="02040503050406030204" pitchFamily="18" charset="0"/>
                                </a:rPr>
                                <m:t>𝑡</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𝛥</m:t>
                              </m:r>
                              <m:r>
                                <a:rPr lang="en-US" altLang="ko-KR" i="1">
                                  <a:latin typeface="Cambria Math" panose="02040503050406030204" pitchFamily="18" charset="0"/>
                                </a:rPr>
                                <m:t>𝑡</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mr>
                        </m:m>
                      </m:e>
                    </m:d>
                  </m:oMath>
                </a14:m>
                <a:r>
                  <a:rPr lang="zh-CN" altLang="ko-KR" dirty="0"/>
                  <a:t>，</a:t>
                </a:r>
                <a14:m>
                  <m:oMath xmlns:m="http://schemas.openxmlformats.org/officeDocument/2006/math">
                    <m:r>
                      <m:rPr>
                        <m:sty m:val="p"/>
                      </m:rPr>
                      <a:rPr lang="en-US" altLang="ko-KR">
                        <a:latin typeface="Cambria Math" panose="02040503050406030204" pitchFamily="18" charset="0"/>
                      </a:rPr>
                      <m:t>H</m:t>
                    </m:r>
                    <m:r>
                      <a:rPr lang="en-US" altLang="ko-KR">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4"/>
                                  <m:mcJc m:val="center"/>
                                </m:mcPr>
                              </m:mc>
                            </m:mcs>
                            <m:ctrlPr>
                              <a:rPr lang="ko-KR" altLang="ko-KR" i="1">
                                <a:latin typeface="Cambria Math" panose="02040503050406030204" pitchFamily="18" charset="0"/>
                              </a:rPr>
                            </m:ctrlPr>
                          </m:mPr>
                          <m:mr>
                            <m:e>
                              <m:r>
                                <a:rPr lang="en-US" altLang="ko-KR" i="1">
                                  <a:latin typeface="Cambria Math" panose="02040503050406030204" pitchFamily="18" charset="0"/>
                                </a:rPr>
                                <m:t>1</m:t>
                              </m:r>
                            </m:e>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0</m:t>
                              </m:r>
                            </m:e>
                          </m:mr>
                        </m:m>
                      </m:e>
                    </m:d>
                  </m:oMath>
                </a14:m>
                <a:r>
                  <a:rPr lang="zh-CN" altLang="ko-KR" dirty="0"/>
                  <a:t>，</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𝑘</m:t>
                        </m:r>
                      </m:sub>
                    </m:sSub>
                    <m:r>
                      <a:rPr lang="en-US" altLang="ko-KR">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2</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3</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4</m:t>
                                  </m:r>
                                </m:sub>
                              </m:sSub>
                            </m:e>
                          </m:mr>
                        </m:m>
                      </m:e>
                    </m:d>
                  </m:oMath>
                </a14:m>
                <a:r>
                  <a:rPr lang="zh-CN" altLang="ko-KR" dirty="0"/>
                  <a:t>，</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𝑘</m:t>
                        </m:r>
                      </m:sub>
                    </m:sSub>
                    <m:r>
                      <a:rPr lang="en-US"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2</m:t>
                                  </m:r>
                                </m:sub>
                              </m:sSub>
                            </m:e>
                          </m:mr>
                        </m:m>
                      </m:e>
                    </m:d>
                  </m:oMath>
                </a14:m>
                <a:r>
                  <a:rPr lang="en-US" altLang="ko-KR" dirty="0"/>
                  <a:t>.</a:t>
                </a:r>
                <a:endParaRPr lang="ko-KR" altLang="en-US" dirty="0"/>
              </a:p>
            </p:txBody>
          </p:sp>
        </mc:Choice>
        <mc:Fallback xmlns="">
          <p:sp>
            <p:nvSpPr>
              <p:cNvPr id="3" name="내용 개체 틀 2">
                <a:extLst>
                  <a:ext uri="{FF2B5EF4-FFF2-40B4-BE49-F238E27FC236}">
                    <a16:creationId xmlns:a16="http://schemas.microsoft.com/office/drawing/2014/main" id="{A486ECF3-C1E6-40F2-AB37-D71DE4271052}"/>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40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B94193-6C9B-4FF7-8923-8C984DA1D1B5}"/>
              </a:ext>
            </a:extLst>
          </p:cNvPr>
          <p:cNvSpPr>
            <a:spLocks noGrp="1"/>
          </p:cNvSpPr>
          <p:nvPr>
            <p:ph type="title"/>
          </p:nvPr>
        </p:nvSpPr>
        <p:spPr/>
        <p:txBody>
          <a:bodyPr/>
          <a:lstStyle/>
          <a:p>
            <a:r>
              <a:rPr lang="zh-CN" altLang="en-US" dirty="0"/>
              <a:t>离散状态空间方程</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0098D90-47B7-402E-92D4-33DFB3917EC5}"/>
                  </a:ext>
                </a:extLst>
              </p:cNvPr>
              <p:cNvSpPr>
                <a:spLocks noGrp="1"/>
              </p:cNvSpPr>
              <p:nvPr>
                <p:ph idx="1"/>
              </p:nvPr>
            </p:nvSpPr>
            <p:spPr/>
            <p:txBody>
              <a:bodyPr anchor="ct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sub>
                                </m:sSub>
                              </m:e>
                            </m:mr>
                          </m:m>
                        </m:e>
                      </m:d>
                      <m:r>
                        <a:rPr lang="en-US"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4"/>
                                    <m:mcJc m:val="center"/>
                                  </m:mcPr>
                                </m:mc>
                              </m:mcs>
                              <m:ctrlPr>
                                <a:rPr lang="ko-KR" altLang="ko-KR" i="1">
                                  <a:latin typeface="Cambria Math" panose="02040503050406030204" pitchFamily="18" charset="0"/>
                                </a:rPr>
                              </m:ctrlPr>
                            </m:mPr>
                            <m:mr>
                              <m:e>
                                <m:r>
                                  <a:rPr lang="en-US" altLang="ko-KR" i="1">
                                    <a:latin typeface="Cambria Math" panose="02040503050406030204" pitchFamily="18" charset="0"/>
                                  </a:rPr>
                                  <m:t>1</m:t>
                                </m:r>
                              </m:e>
                              <m:e>
                                <m:r>
                                  <a:rPr lang="en-US" altLang="ko-KR" i="1">
                                    <a:latin typeface="Cambria Math" panose="02040503050406030204" pitchFamily="18" charset="0"/>
                                  </a:rPr>
                                  <m:t>𝛥</m:t>
                                </m:r>
                                <m:r>
                                  <a:rPr lang="en-US" altLang="ko-KR" i="1">
                                    <a:latin typeface="Cambria Math" panose="02040503050406030204" pitchFamily="18" charset="0"/>
                                  </a:rPr>
                                  <m:t>𝑡</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𝛥</m:t>
                                </m:r>
                                <m:r>
                                  <a:rPr lang="en-US" altLang="ko-KR" i="1">
                                    <a:latin typeface="Cambria Math" panose="02040503050406030204" pitchFamily="18" charset="0"/>
                                  </a:rPr>
                                  <m:t>𝑡</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mr>
                          </m:m>
                        </m:e>
                      </m:d>
                      <m:r>
                        <a:rPr lang="zh-CN"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e>
                            </m:mr>
                          </m:m>
                        </m:e>
                      </m:d>
                      <m:r>
                        <a:rPr lang="en-US"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2</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3</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i="1">
                                        <a:latin typeface="Cambria Math" panose="02040503050406030204" pitchFamily="18" charset="0"/>
                                      </a:rPr>
                                      <m:t>4</m:t>
                                    </m:r>
                                  </m:sub>
                                </m:sSub>
                              </m:e>
                            </m:mr>
                          </m:m>
                        </m:e>
                      </m:d>
                    </m:oMath>
                  </m:oMathPara>
                </a14:m>
                <a:endParaRPr lang="en-US" altLang="ko-KR" dirty="0"/>
              </a:p>
              <a:p>
                <a:pPr marL="0" indent="0">
                  <a:buNone/>
                </a:pPr>
                <a:endParaRPr lang="ko-KR" altLang="ko-KR"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r>
                                  <a:rPr lang="en-US" altLang="ko-KR" i="1">
                                    <a:latin typeface="Cambria Math" panose="02040503050406030204" pitchFamily="18" charset="0"/>
                                  </a:rPr>
                                  <m:t>𝑥</m:t>
                                </m:r>
                              </m:e>
                            </m:mr>
                            <m:mr>
                              <m:e>
                                <m:r>
                                  <a:rPr lang="en-US" altLang="ko-KR" i="1">
                                    <a:latin typeface="Cambria Math" panose="02040503050406030204" pitchFamily="18" charset="0"/>
                                  </a:rPr>
                                  <m:t>𝑦</m:t>
                                </m:r>
                              </m:e>
                            </m:mr>
                          </m:m>
                        </m:e>
                      </m:d>
                      <m:r>
                        <a:rPr lang="en-US" altLang="ko-KR">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4"/>
                                    <m:mcJc m:val="center"/>
                                  </m:mcPr>
                                </m:mc>
                              </m:mcs>
                              <m:ctrlPr>
                                <a:rPr lang="ko-KR" altLang="ko-KR" i="1">
                                  <a:latin typeface="Cambria Math" panose="02040503050406030204" pitchFamily="18" charset="0"/>
                                </a:rPr>
                              </m:ctrlPr>
                            </m:mPr>
                            <m:mr>
                              <m:e>
                                <m:r>
                                  <a:rPr lang="en-US" altLang="ko-KR" i="1">
                                    <a:latin typeface="Cambria Math" panose="02040503050406030204" pitchFamily="18" charset="0"/>
                                  </a:rPr>
                                  <m:t>1</m:t>
                                </m:r>
                              </m:e>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0</m:t>
                                </m:r>
                              </m:e>
                            </m:mr>
                            <m:mr>
                              <m:e>
                                <m:r>
                                  <a:rPr lang="en-US" altLang="ko-KR" i="1">
                                    <a:latin typeface="Cambria Math" panose="02040503050406030204" pitchFamily="18" charset="0"/>
                                  </a:rPr>
                                  <m:t>0</m:t>
                                </m:r>
                              </m:e>
                              <m:e>
                                <m:r>
                                  <a:rPr lang="en-US" altLang="ko-KR" i="1">
                                    <a:latin typeface="Cambria Math" panose="02040503050406030204" pitchFamily="18" charset="0"/>
                                  </a:rPr>
                                  <m:t>0</m:t>
                                </m:r>
                              </m:e>
                              <m:e>
                                <m:r>
                                  <a:rPr lang="en-US" altLang="ko-KR" i="1">
                                    <a:latin typeface="Cambria Math" panose="02040503050406030204" pitchFamily="18" charset="0"/>
                                  </a:rPr>
                                  <m:t>1</m:t>
                                </m:r>
                              </m:e>
                              <m:e>
                                <m:r>
                                  <a:rPr lang="en-US" altLang="ko-KR" i="1">
                                    <a:latin typeface="Cambria Math" panose="02040503050406030204" pitchFamily="18" charset="0"/>
                                  </a:rPr>
                                  <m:t>0</m:t>
                                </m:r>
                              </m:e>
                            </m:mr>
                          </m:m>
                        </m:e>
                      </m:d>
                      <m:r>
                        <a:rPr lang="zh-CN"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𝑘</m:t>
                                    </m:r>
                                  </m:sub>
                                </m:sSub>
                              </m:e>
                            </m:mr>
                            <m:mr>
                              <m:e>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𝑦</m:t>
                                        </m:r>
                                      </m:e>
                                    </m:acc>
                                  </m:e>
                                  <m:sub>
                                    <m:r>
                                      <a:rPr lang="en-US" altLang="ko-KR" i="1">
                                        <a:latin typeface="Cambria Math" panose="02040503050406030204" pitchFamily="18" charset="0"/>
                                      </a:rPr>
                                      <m:t>𝑘</m:t>
                                    </m:r>
                                  </m:sub>
                                </m:sSub>
                              </m:e>
                            </m:mr>
                          </m:m>
                        </m:e>
                      </m:d>
                      <m:r>
                        <a:rPr lang="en-US" altLang="ko-KR" i="1">
                          <a:latin typeface="Cambria Math" panose="02040503050406030204" pitchFamily="18" charset="0"/>
                        </a:rPr>
                        <m:t>+</m:t>
                      </m:r>
                      <m:d>
                        <m:dPr>
                          <m:begChr m:val="["/>
                          <m:endChr m:val="]"/>
                          <m:ctrlPr>
                            <a:rPr lang="ko-KR" altLang="ko-KR" i="1">
                              <a:latin typeface="Cambria Math" panose="02040503050406030204" pitchFamily="18" charset="0"/>
                            </a:rPr>
                          </m:ctrlPr>
                        </m:dPr>
                        <m:e>
                          <m:m>
                            <m:mPr>
                              <m:mcs>
                                <m:mc>
                                  <m:mcPr>
                                    <m:count m:val="1"/>
                                    <m:mcJc m:val="center"/>
                                  </m:mcPr>
                                </m:mc>
                              </m:mcs>
                              <m:ctrlPr>
                                <a:rPr lang="ko-KR" altLang="ko-KR" i="1">
                                  <a:latin typeface="Cambria Math" panose="02040503050406030204" pitchFamily="18" charset="0"/>
                                </a:rPr>
                              </m:ctrlPr>
                            </m:mP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1</m:t>
                                    </m:r>
                                  </m:sub>
                                </m:sSub>
                              </m:e>
                            </m:mr>
                            <m:mr>
                              <m:e>
                                <m:sSub>
                                  <m:sSubPr>
                                    <m:ctrlPr>
                                      <a:rPr lang="ko-KR"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2</m:t>
                                    </m:r>
                                  </m:sub>
                                </m:sSub>
                              </m:e>
                            </m:mr>
                          </m:m>
                        </m:e>
                      </m:d>
                    </m:oMath>
                  </m:oMathPara>
                </a14:m>
                <a:endParaRPr lang="ko-KR" altLang="ko-KR" dirty="0"/>
              </a:p>
            </p:txBody>
          </p:sp>
        </mc:Choice>
        <mc:Fallback xmlns="">
          <p:sp>
            <p:nvSpPr>
              <p:cNvPr id="3" name="내용 개체 틀 2">
                <a:extLst>
                  <a:ext uri="{FF2B5EF4-FFF2-40B4-BE49-F238E27FC236}">
                    <a16:creationId xmlns:a16="http://schemas.microsoft.com/office/drawing/2014/main" id="{50098D90-47B7-402E-92D4-33DFB3917EC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9298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BDBEE4-D366-4647-8624-CF78C86A17E2}"/>
              </a:ext>
            </a:extLst>
          </p:cNvPr>
          <p:cNvSpPr>
            <a:spLocks noGrp="1"/>
          </p:cNvSpPr>
          <p:nvPr>
            <p:ph type="title"/>
          </p:nvPr>
        </p:nvSpPr>
        <p:spPr/>
        <p:txBody>
          <a:bodyPr/>
          <a:lstStyle/>
          <a:p>
            <a:r>
              <a:rPr lang="zh-CN" altLang="en-US" dirty="0"/>
              <a:t>实验步骤：物体跟踪</a:t>
            </a:r>
            <a:endParaRPr lang="ko-KR" altLang="en-US" dirty="0"/>
          </a:p>
        </p:txBody>
      </p:sp>
      <p:sp>
        <p:nvSpPr>
          <p:cNvPr id="3" name="내용 개체 틀 2">
            <a:extLst>
              <a:ext uri="{FF2B5EF4-FFF2-40B4-BE49-F238E27FC236}">
                <a16:creationId xmlns:a16="http://schemas.microsoft.com/office/drawing/2014/main" id="{BA32511C-BDC8-4E25-A21E-6B728A7BCEC7}"/>
              </a:ext>
            </a:extLst>
          </p:cNvPr>
          <p:cNvSpPr>
            <a:spLocks noGrp="1"/>
          </p:cNvSpPr>
          <p:nvPr>
            <p:ph idx="1"/>
          </p:nvPr>
        </p:nvSpPr>
        <p:spPr/>
        <p:txBody>
          <a:bodyPr/>
          <a:lstStyle/>
          <a:p>
            <a:r>
              <a:rPr lang="zh-CN" altLang="en-US" dirty="0"/>
              <a:t>将图像与其背景相减提取前景（假设背景不变）</a:t>
            </a:r>
            <a:endParaRPr lang="en-US" altLang="zh-CN" dirty="0"/>
          </a:p>
        </p:txBody>
      </p:sp>
      <p:pic>
        <p:nvPicPr>
          <p:cNvPr id="5" name="그림 4">
            <a:extLst>
              <a:ext uri="{FF2B5EF4-FFF2-40B4-BE49-F238E27FC236}">
                <a16:creationId xmlns:a16="http://schemas.microsoft.com/office/drawing/2014/main" id="{14E0664F-26B8-4F7E-96B4-9414845E8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660" y="2598821"/>
            <a:ext cx="5250309" cy="3503930"/>
          </a:xfrm>
          <a:prstGeom prst="rect">
            <a:avLst/>
          </a:prstGeom>
        </p:spPr>
      </p:pic>
      <p:pic>
        <p:nvPicPr>
          <p:cNvPr id="17" name="그림 16">
            <a:extLst>
              <a:ext uri="{FF2B5EF4-FFF2-40B4-BE49-F238E27FC236}">
                <a16:creationId xmlns:a16="http://schemas.microsoft.com/office/drawing/2014/main" id="{1944FB61-DD17-469C-8C9F-E78A61304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63" y="2598821"/>
            <a:ext cx="5255892" cy="3503929"/>
          </a:xfrm>
          <a:prstGeom prst="rect">
            <a:avLst/>
          </a:prstGeom>
          <a:ln>
            <a:solidFill>
              <a:schemeClr val="bg2">
                <a:lumMod val="90000"/>
              </a:schemeClr>
            </a:solidFill>
          </a:ln>
        </p:spPr>
      </p:pic>
    </p:spTree>
    <p:extLst>
      <p:ext uri="{BB962C8B-B14F-4D97-AF65-F5344CB8AC3E}">
        <p14:creationId xmlns:p14="http://schemas.microsoft.com/office/powerpoint/2010/main" val="6697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BDBEE4-D366-4647-8624-CF78C86A17E2}"/>
              </a:ext>
            </a:extLst>
          </p:cNvPr>
          <p:cNvSpPr>
            <a:spLocks noGrp="1"/>
          </p:cNvSpPr>
          <p:nvPr>
            <p:ph type="title"/>
          </p:nvPr>
        </p:nvSpPr>
        <p:spPr/>
        <p:txBody>
          <a:bodyPr/>
          <a:lstStyle/>
          <a:p>
            <a:r>
              <a:rPr lang="zh-CN" altLang="en-US" dirty="0"/>
              <a:t>实验步骤：物体跟踪</a:t>
            </a:r>
            <a:endParaRPr lang="ko-KR" altLang="en-US" dirty="0"/>
          </a:p>
        </p:txBody>
      </p:sp>
      <p:sp>
        <p:nvSpPr>
          <p:cNvPr id="3" name="내용 개체 틀 2">
            <a:extLst>
              <a:ext uri="{FF2B5EF4-FFF2-40B4-BE49-F238E27FC236}">
                <a16:creationId xmlns:a16="http://schemas.microsoft.com/office/drawing/2014/main" id="{BA32511C-BDC8-4E25-A21E-6B728A7BCEC7}"/>
              </a:ext>
            </a:extLst>
          </p:cNvPr>
          <p:cNvSpPr>
            <a:spLocks noGrp="1"/>
          </p:cNvSpPr>
          <p:nvPr>
            <p:ph idx="1"/>
          </p:nvPr>
        </p:nvSpPr>
        <p:spPr/>
        <p:txBody>
          <a:bodyPr/>
          <a:lstStyle/>
          <a:p>
            <a:r>
              <a:rPr lang="zh-CN" altLang="en-US" dirty="0"/>
              <a:t>加入高斯噪声（</a:t>
            </a:r>
            <a:r>
              <a:rPr lang="en-US" altLang="zh-CN" dirty="0"/>
              <a:t>-30~30</a:t>
            </a:r>
            <a:r>
              <a:rPr lang="zh-CN" altLang="en-US" dirty="0"/>
              <a:t>像素）</a:t>
            </a:r>
            <a:endParaRPr lang="ko-KR" altLang="en-US" dirty="0"/>
          </a:p>
        </p:txBody>
      </p:sp>
      <p:pic>
        <p:nvPicPr>
          <p:cNvPr id="8" name="그림 7">
            <a:extLst>
              <a:ext uri="{FF2B5EF4-FFF2-40B4-BE49-F238E27FC236}">
                <a16:creationId xmlns:a16="http://schemas.microsoft.com/office/drawing/2014/main" id="{6EDCC178-CFD7-4C8D-8CF6-5964C0AC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49" y="2466222"/>
            <a:ext cx="5752361" cy="4026653"/>
          </a:xfrm>
          <a:prstGeom prst="rect">
            <a:avLst/>
          </a:prstGeom>
        </p:spPr>
      </p:pic>
    </p:spTree>
    <p:extLst>
      <p:ext uri="{BB962C8B-B14F-4D97-AF65-F5344CB8AC3E}">
        <p14:creationId xmlns:p14="http://schemas.microsoft.com/office/powerpoint/2010/main" val="294840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147492-022B-4AC2-9E60-50A5F7859AC8}"/>
              </a:ext>
            </a:extLst>
          </p:cNvPr>
          <p:cNvSpPr>
            <a:spLocks noGrp="1"/>
          </p:cNvSpPr>
          <p:nvPr>
            <p:ph type="title"/>
          </p:nvPr>
        </p:nvSpPr>
        <p:spPr/>
        <p:txBody>
          <a:bodyPr/>
          <a:lstStyle/>
          <a:p>
            <a:r>
              <a:rPr lang="zh-CN" altLang="en-US" dirty="0"/>
              <a:t>实验步骤：卡尔曼滤波（定义矩阵）</a:t>
            </a:r>
            <a:endParaRPr lang="ko-KR" altLang="en-US" dirty="0"/>
          </a:p>
        </p:txBody>
      </p:sp>
      <p:pic>
        <p:nvPicPr>
          <p:cNvPr id="4" name="내용 개체 틀 3">
            <a:extLst>
              <a:ext uri="{FF2B5EF4-FFF2-40B4-BE49-F238E27FC236}">
                <a16:creationId xmlns:a16="http://schemas.microsoft.com/office/drawing/2014/main" id="{E58AADED-1FAB-4B07-A798-44BA522A7DB4}"/>
              </a:ext>
            </a:extLst>
          </p:cNvPr>
          <p:cNvPicPr>
            <a:picLocks noGrp="1" noChangeAspect="1"/>
          </p:cNvPicPr>
          <p:nvPr>
            <p:ph idx="1"/>
          </p:nvPr>
        </p:nvPicPr>
        <p:blipFill>
          <a:blip r:embed="rId2"/>
          <a:stretch>
            <a:fillRect/>
          </a:stretch>
        </p:blipFill>
        <p:spPr>
          <a:xfrm>
            <a:off x="1090864" y="1409894"/>
            <a:ext cx="3080084" cy="5448106"/>
          </a:xfrm>
          <a:prstGeom prst="rect">
            <a:avLst/>
          </a:prstGeom>
        </p:spPr>
      </p:pic>
    </p:spTree>
    <p:extLst>
      <p:ext uri="{BB962C8B-B14F-4D97-AF65-F5344CB8AC3E}">
        <p14:creationId xmlns:p14="http://schemas.microsoft.com/office/powerpoint/2010/main" val="340673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D37FB947-FC71-4C07-8FA6-7E6CCB7F035B}"/>
                  </a:ext>
                </a:extLst>
              </p:cNvPr>
              <p:cNvSpPr>
                <a:spLocks noGrp="1"/>
              </p:cNvSpPr>
              <p:nvPr>
                <p:ph type="title"/>
              </p:nvPr>
            </p:nvSpPr>
            <p:spPr/>
            <p:txBody>
              <a:bodyPr/>
              <a:lstStyle/>
              <a:p>
                <a:r>
                  <a:rPr lang="zh-CN" altLang="en-US" dirty="0"/>
                  <a:t>实验步骤：卡尔曼滤波（</a:t>
                </a:r>
                <a:r>
                  <a:rPr lang="zh-CN" altLang="ko-KR" dirty="0"/>
                  <a:t>求</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𝑘</m:t>
                        </m:r>
                      </m:sub>
                    </m:sSub>
                  </m:oMath>
                </a14:m>
                <a:r>
                  <a:rPr lang="zh-CN" altLang="ko-KR" dirty="0"/>
                  <a:t>的估计</a:t>
                </a:r>
                <a14:m>
                  <m:oMath xmlns:m="http://schemas.openxmlformats.org/officeDocument/2006/math">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Sub>
                    <m:r>
                      <a:rPr lang="en-US" altLang="ko-KR" i="1">
                        <a:latin typeface="Cambria Math" panose="02040503050406030204" pitchFamily="18" charset="0"/>
                      </a:rPr>
                      <m:t> </m:t>
                    </m:r>
                  </m:oMath>
                </a14:m>
                <a:r>
                  <a:rPr lang="zh-CN" altLang="en-US" dirty="0"/>
                  <a:t>）</a:t>
                </a:r>
                <a:endParaRPr lang="ko-KR" altLang="en-US" dirty="0"/>
              </a:p>
            </p:txBody>
          </p:sp>
        </mc:Choice>
        <mc:Fallback xmlns="">
          <p:sp>
            <p:nvSpPr>
              <p:cNvPr id="2" name="제목 1">
                <a:extLst>
                  <a:ext uri="{FF2B5EF4-FFF2-40B4-BE49-F238E27FC236}">
                    <a16:creationId xmlns:a16="http://schemas.microsoft.com/office/drawing/2014/main" id="{D37FB947-FC71-4C07-8FA6-7E6CCB7F035B}"/>
                  </a:ext>
                </a:extLst>
              </p:cNvPr>
              <p:cNvSpPr>
                <a:spLocks noGrp="1" noRot="1" noChangeAspect="1" noMove="1" noResize="1" noEditPoints="1" noAdjustHandles="1" noChangeArrowheads="1" noChangeShapeType="1" noTextEdit="1"/>
              </p:cNvSpPr>
              <p:nvPr>
                <p:ph type="title"/>
              </p:nvPr>
            </p:nvSpPr>
            <p:spPr>
              <a:blipFill>
                <a:blip r:embed="rId2"/>
                <a:stretch>
                  <a:fillRect l="-2377" r="-2203"/>
                </a:stretch>
              </a:blipFill>
            </p:spPr>
            <p:txBody>
              <a:bodyPr/>
              <a:lstStyle/>
              <a:p>
                <a:r>
                  <a:rPr lang="ko-KR" altLang="en-US">
                    <a:noFill/>
                  </a:rPr>
                  <a:t> </a:t>
                </a:r>
              </a:p>
            </p:txBody>
          </p:sp>
        </mc:Fallback>
      </mc:AlternateContent>
      <p:sp>
        <p:nvSpPr>
          <p:cNvPr id="4" name="텍스트 개체 틀 3">
            <a:extLst>
              <a:ext uri="{FF2B5EF4-FFF2-40B4-BE49-F238E27FC236}">
                <a16:creationId xmlns:a16="http://schemas.microsoft.com/office/drawing/2014/main" id="{272C6EE2-DF40-4A73-AD05-1F55039BA0F0}"/>
              </a:ext>
            </a:extLst>
          </p:cNvPr>
          <p:cNvSpPr>
            <a:spLocks noGrp="1"/>
          </p:cNvSpPr>
          <p:nvPr>
            <p:ph type="body" idx="1"/>
          </p:nvPr>
        </p:nvSpPr>
        <p:spPr/>
        <p:txBody>
          <a:bodyPr/>
          <a:lstStyle/>
          <a:p>
            <a:r>
              <a:rPr lang="zh-CN" altLang="en-US" dirty="0"/>
              <a:t>求解过程</a:t>
            </a:r>
            <a:endParaRPr lang="ko-KR" altLang="en-US" dirty="0"/>
          </a:p>
        </p:txBody>
      </p:sp>
      <mc:AlternateContent xmlns:mc="http://schemas.openxmlformats.org/markup-compatibility/2006" xmlns:a14="http://schemas.microsoft.com/office/drawing/2010/main">
        <mc:Choice Requires="a14">
          <p:sp>
            <p:nvSpPr>
              <p:cNvPr id="5" name="내용 개체 틀 4">
                <a:extLst>
                  <a:ext uri="{FF2B5EF4-FFF2-40B4-BE49-F238E27FC236}">
                    <a16:creationId xmlns:a16="http://schemas.microsoft.com/office/drawing/2014/main" id="{28EDEBC7-90F7-4FCF-995F-D91C6C45BDD9}"/>
                  </a:ext>
                </a:extLst>
              </p:cNvPr>
              <p:cNvSpPr>
                <a:spLocks noGrp="1"/>
              </p:cNvSpPr>
              <p:nvPr>
                <p:ph sz="half" idx="2"/>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i="1" smtClean="0">
                          <a:latin typeface="Cambria Math" panose="02040503050406030204" pitchFamily="18" charset="0"/>
                        </a:rPr>
                        <m:t>=</m:t>
                      </m:r>
                      <m:sSub>
                        <m:sSubPr>
                          <m:ctrlPr>
                            <a:rPr lang="ko-KR" altLang="ko-KR" i="1" smtClean="0">
                              <a:latin typeface="Cambria Math" panose="02040503050406030204" pitchFamily="18" charset="0"/>
                            </a:rPr>
                          </m:ctrlPr>
                        </m:sSubPr>
                        <m:e>
                          <m:r>
                            <a:rPr lang="en-US" altLang="ko-KR" i="1">
                              <a:latin typeface="Cambria Math" panose="02040503050406030204" pitchFamily="18" charset="0"/>
                            </a:rPr>
                            <m:t>𝐴</m:t>
                          </m:r>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r>
                            <a:rPr lang="en-US" altLang="ko-KR" i="1">
                              <a:latin typeface="Cambria Math" panose="02040503050406030204" pitchFamily="18" charset="0"/>
                            </a:rPr>
                            <m:t>−1</m:t>
                          </m:r>
                        </m:sub>
                      </m:sSub>
                    </m:oMath>
                  </m:oMathPara>
                </a14:m>
                <a:endParaRPr lang="ko-KR" altLang="ko-KR" dirty="0"/>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i="1">
                          <a:latin typeface="Cambria Math" panose="02040503050406030204" pitchFamily="18" charset="0"/>
                        </a:rPr>
                        <m:t>=</m:t>
                      </m:r>
                      <m:r>
                        <a:rPr lang="en-US" altLang="ko-KR" i="1">
                          <a:latin typeface="Cambria Math" panose="02040503050406030204" pitchFamily="18" charset="0"/>
                        </a:rPr>
                        <m:t>𝐴</m:t>
                      </m:r>
                      <m:sSub>
                        <m:sSubPr>
                          <m:ctrlPr>
                            <a:rPr lang="ko-KR"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𝑘</m:t>
                          </m:r>
                          <m:r>
                            <a:rPr lang="en-US" altLang="ko-KR" i="1">
                              <a:latin typeface="Cambria Math" panose="02040503050406030204" pitchFamily="18" charset="0"/>
                            </a:rPr>
                            <m:t>−1</m:t>
                          </m:r>
                        </m:sub>
                      </m:sSub>
                      <m:sSup>
                        <m:sSupPr>
                          <m:ctrlPr>
                            <a:rPr lang="ko-KR" altLang="ko-KR" i="1">
                              <a:latin typeface="Cambria Math" panose="02040503050406030204" pitchFamily="18" charset="0"/>
                            </a:rPr>
                          </m:ctrlPr>
                        </m:sSupPr>
                        <m:e>
                          <m:r>
                            <a:rPr lang="en-US" altLang="ko-KR" i="1">
                              <a:latin typeface="Cambria Math" panose="02040503050406030204" pitchFamily="18" charset="0"/>
                            </a:rPr>
                            <m:t>𝐴</m:t>
                          </m:r>
                        </m:e>
                        <m:sup>
                          <m:r>
                            <a:rPr lang="en-US" altLang="ko-KR" i="1">
                              <a:latin typeface="Cambria Math" panose="02040503050406030204" pitchFamily="18" charset="0"/>
                            </a:rPr>
                            <m:t>𝑇</m:t>
                          </m:r>
                        </m:sup>
                      </m:sSup>
                      <m:r>
                        <a:rPr lang="en-US" altLang="ko-KR" i="1">
                          <a:latin typeface="Cambria Math" panose="02040503050406030204" pitchFamily="18" charset="0"/>
                        </a:rPr>
                        <m:t>+</m:t>
                      </m:r>
                      <m:r>
                        <a:rPr lang="en-US" altLang="ko-KR" i="1">
                          <a:latin typeface="Cambria Math" panose="02040503050406030204" pitchFamily="18" charset="0"/>
                        </a:rPr>
                        <m:t>𝑄</m:t>
                      </m:r>
                    </m:oMath>
                  </m:oMathPara>
                </a14:m>
                <a:endParaRPr lang="ko-KR" altLang="ko-KR"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r>
                        <a:rPr lang="en-US" altLang="ko-KR" i="1">
                          <a:latin typeface="Cambria Math" panose="02040503050406030204" pitchFamily="18" charset="0"/>
                        </a:rPr>
                        <m:t>=</m:t>
                      </m:r>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sSup>
                        <m:sSupPr>
                          <m:ctrlPr>
                            <a:rPr lang="ko-KR" altLang="ko-KR" i="1">
                              <a:latin typeface="Cambria Math" panose="02040503050406030204" pitchFamily="18" charset="0"/>
                            </a:rPr>
                          </m:ctrlPr>
                        </m:sSupPr>
                        <m:e>
                          <m:r>
                            <a:rPr lang="en-US" altLang="ko-KR" i="1">
                              <a:latin typeface="Cambria Math" panose="02040503050406030204" pitchFamily="18" charset="0"/>
                            </a:rPr>
                            <m:t>𝐻</m:t>
                          </m:r>
                        </m:e>
                        <m:sup>
                          <m:r>
                            <a:rPr lang="en-US" altLang="ko-KR" i="1">
                              <a:latin typeface="Cambria Math" panose="02040503050406030204" pitchFamily="18" charset="0"/>
                            </a:rPr>
                            <m:t>𝑇</m:t>
                          </m:r>
                        </m:sup>
                      </m:sSup>
                      <m:sSup>
                        <m:sSupPr>
                          <m:ctrlPr>
                            <a:rPr lang="ko-KR" altLang="ko-KR" i="1">
                              <a:latin typeface="Cambria Math" panose="02040503050406030204" pitchFamily="18" charset="0"/>
                            </a:rPr>
                          </m:ctrlPr>
                        </m:sSupPr>
                        <m:e>
                          <m:d>
                            <m:dPr>
                              <m:ctrlPr>
                                <a:rPr lang="ko-KR" altLang="ko-KR" i="1">
                                  <a:latin typeface="Cambria Math" panose="02040503050406030204" pitchFamily="18" charset="0"/>
                                </a:rPr>
                              </m:ctrlPr>
                            </m:dPr>
                            <m:e>
                              <m:r>
                                <a:rPr lang="en-US" altLang="ko-KR" i="1">
                                  <a:latin typeface="Cambria Math" panose="02040503050406030204" pitchFamily="18" charset="0"/>
                                </a:rPr>
                                <m:t>𝐻</m:t>
                              </m:r>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sSup>
                                <m:sSupPr>
                                  <m:ctrlPr>
                                    <a:rPr lang="ko-KR" altLang="ko-KR" i="1">
                                      <a:latin typeface="Cambria Math" panose="02040503050406030204" pitchFamily="18" charset="0"/>
                                    </a:rPr>
                                  </m:ctrlPr>
                                </m:sSupPr>
                                <m:e>
                                  <m:r>
                                    <a:rPr lang="en-US" altLang="ko-KR" i="1">
                                      <a:latin typeface="Cambria Math" panose="02040503050406030204" pitchFamily="18" charset="0"/>
                                    </a:rPr>
                                    <m:t>𝐻</m:t>
                                  </m:r>
                                </m:e>
                                <m:sup>
                                  <m:r>
                                    <a:rPr lang="en-US" altLang="ko-KR" i="1">
                                      <a:latin typeface="Cambria Math" panose="02040503050406030204" pitchFamily="18" charset="0"/>
                                    </a:rPr>
                                    <m:t>𝑇</m:t>
                                  </m:r>
                                </m:sup>
                              </m:sSup>
                              <m:r>
                                <a:rPr lang="en-US" altLang="ko-KR" i="1">
                                  <a:latin typeface="Cambria Math" panose="02040503050406030204" pitchFamily="18" charset="0"/>
                                </a:rPr>
                                <m:t>+</m:t>
                              </m:r>
                              <m:r>
                                <a:rPr lang="en-US" altLang="ko-KR" i="1">
                                  <a:latin typeface="Cambria Math" panose="02040503050406030204" pitchFamily="18" charset="0"/>
                                </a:rPr>
                                <m:t>𝑅</m:t>
                              </m:r>
                            </m:e>
                          </m:d>
                        </m:e>
                        <m:sup>
                          <m:r>
                            <a:rPr lang="en-US" altLang="ko-KR" i="1">
                              <a:latin typeface="Cambria Math" panose="02040503050406030204" pitchFamily="18" charset="0"/>
                            </a:rPr>
                            <m:t>−1</m:t>
                          </m:r>
                        </m:sup>
                      </m:sSup>
                    </m:oMath>
                  </m:oMathPara>
                </a14:m>
                <a:endParaRPr lang="ko-KR" altLang="ko-KR"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Sub>
                      <m:r>
                        <a:rPr lang="en-US" altLang="ko-KR" i="1">
                          <a:latin typeface="Cambria Math" panose="02040503050406030204" pitchFamily="18" charset="0"/>
                        </a:rPr>
                        <m:t>=</m:t>
                      </m:r>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𝐻</m:t>
                      </m:r>
                      <m:sSubSup>
                        <m:sSubSupPr>
                          <m:ctrlPr>
                            <a:rPr lang="ko-KR" altLang="ko-KR" i="1">
                              <a:latin typeface="Cambria Math" panose="02040503050406030204" pitchFamily="18" charset="0"/>
                            </a:rPr>
                          </m:ctrlPr>
                        </m:sSubSup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r>
                        <a:rPr lang="en-US" altLang="ko-KR">
                          <a:latin typeface="Cambria Math" panose="02040503050406030204" pitchFamily="18" charset="0"/>
                        </a:rPr>
                        <m:t>)</m:t>
                      </m:r>
                    </m:oMath>
                  </m:oMathPara>
                </a14:m>
                <a:endParaRPr lang="ko-KR" altLang="ko-KR"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𝑘</m:t>
                          </m:r>
                        </m:sub>
                      </m:sSub>
                      <m:r>
                        <a:rPr lang="en-US" altLang="ko-KR" i="1">
                          <a:latin typeface="Cambria Math" panose="02040503050406030204" pitchFamily="18" charset="0"/>
                        </a:rPr>
                        <m:t>=(</m:t>
                      </m:r>
                      <m:r>
                        <a:rPr lang="en-US" altLang="ko-KR" i="1">
                          <a:latin typeface="Cambria Math" panose="02040503050406030204" pitchFamily="18" charset="0"/>
                        </a:rPr>
                        <m:t>𝐼</m:t>
                      </m:r>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𝐾</m:t>
                          </m:r>
                        </m:e>
                        <m:sub>
                          <m:r>
                            <a:rPr lang="en-US" altLang="ko-KR" i="1">
                              <a:latin typeface="Cambria Math" panose="02040503050406030204" pitchFamily="18" charset="0"/>
                            </a:rPr>
                            <m:t>𝑘</m:t>
                          </m:r>
                        </m:sub>
                      </m:sSub>
                      <m:r>
                        <a:rPr lang="en-US" altLang="ko-KR" i="1">
                          <a:latin typeface="Cambria Math" panose="02040503050406030204" pitchFamily="18" charset="0"/>
                        </a:rPr>
                        <m:t>𝐻</m:t>
                      </m:r>
                      <m:r>
                        <a:rPr lang="en-US" altLang="ko-KR" i="1">
                          <a:latin typeface="Cambria Math" panose="02040503050406030204" pitchFamily="18" charset="0"/>
                        </a:rPr>
                        <m:t>)</m:t>
                      </m:r>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𝑃</m:t>
                          </m:r>
                        </m:e>
                        <m:sub>
                          <m:r>
                            <a:rPr lang="en-US" altLang="ko-KR" i="1">
                              <a:latin typeface="Cambria Math" panose="02040503050406030204" pitchFamily="18" charset="0"/>
                            </a:rPr>
                            <m:t>𝑘</m:t>
                          </m:r>
                        </m:sub>
                        <m:sup>
                          <m:r>
                            <a:rPr lang="en-US" altLang="ko-KR" i="1">
                              <a:latin typeface="Cambria Math" panose="02040503050406030204" pitchFamily="18" charset="0"/>
                            </a:rPr>
                            <m:t>−</m:t>
                          </m:r>
                        </m:sup>
                      </m:sSubSup>
                    </m:oMath>
                  </m:oMathPara>
                </a14:m>
                <a:endParaRPr lang="ko-KR" altLang="ko-KR" dirty="0"/>
              </a:p>
              <a:p>
                <a:endParaRPr lang="ko-KR" altLang="en-US" dirty="0"/>
              </a:p>
            </p:txBody>
          </p:sp>
        </mc:Choice>
        <mc:Fallback xmlns="">
          <p:sp>
            <p:nvSpPr>
              <p:cNvPr id="5" name="내용 개체 틀 4">
                <a:extLst>
                  <a:ext uri="{FF2B5EF4-FFF2-40B4-BE49-F238E27FC236}">
                    <a16:creationId xmlns:a16="http://schemas.microsoft.com/office/drawing/2014/main" id="{28EDEBC7-90F7-4FCF-995F-D91C6C45BDD9}"/>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ko-KR" altLang="en-US">
                    <a:noFill/>
                  </a:rPr>
                  <a:t> </a:t>
                </a:r>
              </a:p>
            </p:txBody>
          </p:sp>
        </mc:Fallback>
      </mc:AlternateContent>
      <p:sp>
        <p:nvSpPr>
          <p:cNvPr id="6" name="텍스트 개체 틀 5">
            <a:extLst>
              <a:ext uri="{FF2B5EF4-FFF2-40B4-BE49-F238E27FC236}">
                <a16:creationId xmlns:a16="http://schemas.microsoft.com/office/drawing/2014/main" id="{0A08EC01-4C1B-456A-8FD7-2A74726F09CB}"/>
              </a:ext>
            </a:extLst>
          </p:cNvPr>
          <p:cNvSpPr>
            <a:spLocks noGrp="1"/>
          </p:cNvSpPr>
          <p:nvPr>
            <p:ph type="body" sz="quarter" idx="3"/>
          </p:nvPr>
        </p:nvSpPr>
        <p:spPr/>
        <p:txBody>
          <a:bodyPr/>
          <a:lstStyle/>
          <a:p>
            <a:r>
              <a:rPr lang="en-US" altLang="zh-CN" dirty="0"/>
              <a:t>MATLAB</a:t>
            </a:r>
            <a:r>
              <a:rPr lang="zh-CN" altLang="en-US" dirty="0"/>
              <a:t>代码</a:t>
            </a:r>
            <a:endParaRPr lang="ko-KR" altLang="en-US" dirty="0"/>
          </a:p>
        </p:txBody>
      </p:sp>
      <p:pic>
        <p:nvPicPr>
          <p:cNvPr id="8" name="내용 개체 틀 7">
            <a:extLst>
              <a:ext uri="{FF2B5EF4-FFF2-40B4-BE49-F238E27FC236}">
                <a16:creationId xmlns:a16="http://schemas.microsoft.com/office/drawing/2014/main" id="{FD47CD8F-963C-4858-B498-96DC037D97EB}"/>
              </a:ext>
            </a:extLst>
          </p:cNvPr>
          <p:cNvPicPr>
            <a:picLocks noGrp="1"/>
          </p:cNvPicPr>
          <p:nvPr>
            <p:ph sz="quarter" idx="4"/>
          </p:nvPr>
        </p:nvPicPr>
        <p:blipFill>
          <a:blip r:embed="rId4"/>
          <a:stretch>
            <a:fillRect/>
          </a:stretch>
        </p:blipFill>
        <p:spPr>
          <a:xfrm>
            <a:off x="6194427" y="2505074"/>
            <a:ext cx="3863973" cy="4352925"/>
          </a:xfrm>
          <a:prstGeom prst="rect">
            <a:avLst/>
          </a:prstGeom>
        </p:spPr>
      </p:pic>
    </p:spTree>
    <p:extLst>
      <p:ext uri="{BB962C8B-B14F-4D97-AF65-F5344CB8AC3E}">
        <p14:creationId xmlns:p14="http://schemas.microsoft.com/office/powerpoint/2010/main" val="30444105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389</Words>
  <Application>Microsoft Office PowerPoint</Application>
  <PresentationFormat>와이드스크린</PresentationFormat>
  <Paragraphs>56</Paragraphs>
  <Slides>16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16</vt:i4>
      </vt:variant>
    </vt:vector>
  </HeadingPairs>
  <TitlesOfParts>
    <vt:vector size="24" baseType="lpstr">
      <vt:lpstr>-apple-system</vt:lpstr>
      <vt:lpstr>等线</vt:lpstr>
      <vt:lpstr>等线 Light</vt:lpstr>
      <vt:lpstr>SimSun</vt:lpstr>
      <vt:lpstr>맑은 고딕</vt:lpstr>
      <vt:lpstr>Arial</vt:lpstr>
      <vt:lpstr>Cambria Math</vt:lpstr>
      <vt:lpstr>Office 테마</vt:lpstr>
      <vt:lpstr>卡尔曼滤波-物体跟踪实验</vt:lpstr>
      <vt:lpstr>实验内容</vt:lpstr>
      <vt:lpstr>系统分析</vt:lpstr>
      <vt:lpstr>离散状态空间方程</vt:lpstr>
      <vt:lpstr>离散状态空间方程</vt:lpstr>
      <vt:lpstr>实验步骤：物体跟踪</vt:lpstr>
      <vt:lpstr>实验步骤：物体跟踪</vt:lpstr>
      <vt:lpstr>实验步骤：卡尔曼滤波（定义矩阵）</vt:lpstr>
      <vt:lpstr>实验步骤：卡尔曼滤波（求X_k的估计X ̂_k  ）</vt:lpstr>
      <vt:lpstr>实验结果</vt:lpstr>
      <vt:lpstr>实验结果</vt:lpstr>
      <vt:lpstr>实验结果</vt:lpstr>
      <vt:lpstr>实验结果：R固定，Q不同</vt:lpstr>
      <vt:lpstr>实验结果</vt:lpstr>
      <vt:lpstr>结论</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金镇雄</dc:creator>
  <cp:lastModifiedBy>金镇雄</cp:lastModifiedBy>
  <cp:revision>48</cp:revision>
  <dcterms:created xsi:type="dcterms:W3CDTF">2022-04-25T05:57:07Z</dcterms:created>
  <dcterms:modified xsi:type="dcterms:W3CDTF">2022-04-25T19:08:44Z</dcterms:modified>
</cp:coreProperties>
</file>