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57" r:id="rId6"/>
    <p:sldId id="260" r:id="rId7"/>
    <p:sldId id="263" r:id="rId8"/>
    <p:sldId id="264" r:id="rId9"/>
    <p:sldId id="269" r:id="rId10"/>
    <p:sldId id="258" r:id="rId11"/>
    <p:sldId id="268" r:id="rId12"/>
    <p:sldId id="266" r:id="rId13"/>
    <p:sldId id="267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>
        <p:scale>
          <a:sx n="100" d="100"/>
          <a:sy n="100" d="100"/>
        </p:scale>
        <p:origin x="7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63AB6-FF42-4AB6-A41A-33EB143E8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C397FA-2CCD-45A4-9400-8F3C4E824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2392B-4477-434B-9D76-8EE3FAED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A58-4DF3-4417-A001-97AE71373D9D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177E3-86C5-490A-B8B2-CF54D6DF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249BC-E0C0-4C3C-A85B-C60C3BC3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DC5-9BBB-4C8E-BF0E-1CC58DA6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5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B87F6-9F4B-441E-B523-665621DC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3E7AF8-D774-4587-8851-9C8AF8A8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B8BC0-E8DA-4CC8-9075-8D1E66E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A58-4DF3-4417-A001-97AE71373D9D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BDB5F-B02A-4371-96D1-FF5537CA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B8C4E-2424-4623-B43C-5EBB0E0A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DC5-9BBB-4C8E-BF0E-1CC58DA6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9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66BCC2-DCE3-41DD-A03D-98A27D862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81FD9-ABF8-40A1-93F0-B0A25E1AA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E08E6-BD57-46D0-ABC1-26624FCB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A58-4DF3-4417-A001-97AE71373D9D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21B19-D9F7-4787-8B17-0339094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149F5-227B-41EC-9210-C2A3D998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DC5-9BBB-4C8E-BF0E-1CC58DA6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AAD99-ECA6-429C-961B-98878BD6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7C937-F5DC-4E40-84AA-FEEBEBC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C63EB-14B5-4E4B-986D-473A29C3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A58-4DF3-4417-A001-97AE71373D9D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CAC56-2CE9-4262-AEC8-7409983D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A799E-649A-47A4-9D5C-EF90C418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DC5-9BBB-4C8E-BF0E-1CC58DA6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3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AD132-E096-4D18-A21B-87C5F151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B374B-2AB9-4A2E-B969-2FC4499CE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14808-9862-4870-A5CC-EDE5D208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A58-4DF3-4417-A001-97AE71373D9D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24B58-3B94-4BEB-8323-EA60235B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210F7-98F1-47BD-91D9-BE1B9D0A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DC5-9BBB-4C8E-BF0E-1CC58DA6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9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51D25-A3E6-4832-ACBD-1C3850E8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696EF-8DE8-449A-9954-1C1A02B72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6675B-7CB3-4E6E-9CB5-C7F49BA74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359ED3-79A0-4D77-B782-EEE92443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A58-4DF3-4417-A001-97AE71373D9D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ABAAC7-E17E-4D71-BCA1-31270697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DE2AD-FFE2-4AD9-BAFD-9C301F8F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DC5-9BBB-4C8E-BF0E-1CC58DA6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2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225A1-ED46-49DD-9904-A30212E3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87DC4-93B0-45B2-92FD-4DAB06AA3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A897C5-8BBB-4BC4-A606-90AF0C4CB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2DD00C-5188-4B59-968B-548E27B9A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3CFD5-02DD-4A31-949D-62C06B48F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004FF4-4E9C-4F76-961F-E6E606BD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A58-4DF3-4417-A001-97AE71373D9D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CC45E-72C5-4C80-89E3-CBEE8154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052B0-93DA-4D32-B8F0-FB1049F4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DC5-9BBB-4C8E-BF0E-1CC58DA6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1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8B74A-0DE2-425B-94B9-83D7513C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B875F1-6041-4104-BA17-C9EF50FE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A58-4DF3-4417-A001-97AE71373D9D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469F0E-4273-4D08-9174-88F5FF7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14EA01-F0C4-47E2-A9AE-4DDD51B9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DC5-9BBB-4C8E-BF0E-1CC58DA6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3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59201C-B5B9-4B3F-9E68-D2CBDF5E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A58-4DF3-4417-A001-97AE71373D9D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33AB36-198D-46C1-B58E-57D85127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5093AF-E11B-45A3-8491-AE4731FE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DC5-9BBB-4C8E-BF0E-1CC58DA6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14E89-9FDE-4722-8EF7-43402DBD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5BFB2-1AF9-4C55-99F5-56765D342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FDE3B-4FC1-4DFB-BCE5-8C051A5A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0238D-6BA0-4111-96E3-381A48F0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A58-4DF3-4417-A001-97AE71373D9D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CA00D-B53D-4C88-B5E1-2C2819A7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813C1-D1F9-40D6-A3A9-B69F8D38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DC5-9BBB-4C8E-BF0E-1CC58DA6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2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6C7B6-B3A1-434F-9BE0-3B0530E0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AE9977-20C5-4744-BD34-714C899DC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BFEE6-5442-4ABD-924D-487221F3C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02D8-3C92-465D-872E-DDD600FA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A58-4DF3-4417-A001-97AE71373D9D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CED804-B1E4-46F7-9483-18461DB3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6EAD3-5AD4-4279-B61A-E08E003B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DC5-9BBB-4C8E-BF0E-1CC58DA6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548813-4231-412E-A6EC-2665E1AC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8ACE94-D8EA-4785-81AF-60EAAB36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0F2F-6C63-4942-98ED-780A42839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6A58-4DF3-4417-A001-97AE71373D9D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E7907-7737-4397-AB44-7FC5A2F45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4B9B9-2642-42C8-9294-B83A38D6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9DC5-9BBB-4C8E-BF0E-1CC58DA67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FF96B-593F-44EF-BD11-63FA00D93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PID</a:t>
            </a:r>
            <a:r>
              <a:rPr lang="zh-CN" altLang="en-US" dirty="0"/>
              <a:t>控制实验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4313EE-1CAA-46E6-95D4-2DD9ED1CF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金镇雄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60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4255B-AF55-4133-AF8A-33AF37C3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实验结果：</a:t>
            </a:r>
            <a:r>
              <a:rPr lang="en-US" altLang="zh-CN" dirty="0"/>
              <a:t>P</a:t>
            </a:r>
            <a:r>
              <a:rPr lang="zh-CN" altLang="en-US" dirty="0"/>
              <a:t>控制器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BB02CA-3AAF-421F-9896-23A896A20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856180"/>
              </p:ext>
            </p:extLst>
          </p:nvPr>
        </p:nvGraphicFramePr>
        <p:xfrm>
          <a:off x="838200" y="1825625"/>
          <a:ext cx="3752850" cy="466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425">
                  <a:extLst>
                    <a:ext uri="{9D8B030D-6E8A-4147-A177-3AD203B41FA5}">
                      <a16:colId xmlns:a16="http://schemas.microsoft.com/office/drawing/2014/main" val="1730630833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1090949428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err="1"/>
                        <a:t>Kp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1319.9898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90258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/>
                        <a:t>Ki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42063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err="1"/>
                        <a:t>Kd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440216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/>
                        <a:t>超调量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88.2427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4731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/>
                        <a:t>上升时间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0.0766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600545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/>
                        <a:t>调节时间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3.3251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8125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/>
                        <a:t>峰值时间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0.2398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194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A89A344-6776-4AE1-91EF-599196868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395" y="2053282"/>
            <a:ext cx="7101510" cy="38344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E67ABC-1D4A-44EF-B28A-DB8F9C08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038" y="110073"/>
            <a:ext cx="2433638" cy="19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8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4255B-AF55-4133-AF8A-33AF37C3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实验结果：</a:t>
            </a:r>
            <a:r>
              <a:rPr lang="en-US" altLang="zh-CN" dirty="0"/>
              <a:t>PI</a:t>
            </a:r>
            <a:r>
              <a:rPr lang="zh-CN" altLang="en-US" dirty="0"/>
              <a:t>控制器</a:t>
            </a:r>
            <a:endParaRPr lang="ko-KR" altLang="en-US" dirty="0"/>
          </a:p>
        </p:txBody>
      </p:sp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4A947AD5-8B09-414B-AE92-C38A2E0E6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143953"/>
              </p:ext>
            </p:extLst>
          </p:nvPr>
        </p:nvGraphicFramePr>
        <p:xfrm>
          <a:off x="838200" y="1825625"/>
          <a:ext cx="3752850" cy="466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425">
                  <a:extLst>
                    <a:ext uri="{9D8B030D-6E8A-4147-A177-3AD203B41FA5}">
                      <a16:colId xmlns:a16="http://schemas.microsoft.com/office/drawing/2014/main" val="1730630833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1090949428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/>
                        <a:t>Kp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11879.9082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90258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/>
                        <a:t>Ki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46347.9564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42063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/>
                        <a:t>Kd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440216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/>
                        <a:t>超调量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Nan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4731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/>
                        <a:t>上升时间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600545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/>
                        <a:t>调节时间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8125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/>
                        <a:t>峰值时间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194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F0D8310-6D35-4FC2-A33B-A89224F5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999" y="2167808"/>
            <a:ext cx="7259125" cy="3982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3F540-E3C0-4937-B0EB-3F10416DA624}"/>
              </a:ext>
            </a:extLst>
          </p:cNvPr>
          <p:cNvSpPr txBox="1"/>
          <p:nvPr/>
        </p:nvSpPr>
        <p:spPr>
          <a:xfrm>
            <a:off x="7305675" y="626377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由于系统得阶次提高，</a:t>
            </a:r>
            <a:endParaRPr lang="en-US" altLang="zh-CN" dirty="0"/>
          </a:p>
          <a:p>
            <a:r>
              <a:rPr lang="zh-CN" altLang="en-US" dirty="0"/>
              <a:t>系统的稳定性下降了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43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4255B-AF55-4133-AF8A-33AF37C3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实验结果：</a:t>
            </a:r>
            <a:r>
              <a:rPr lang="en-US" altLang="zh-CN" dirty="0"/>
              <a:t>PD</a:t>
            </a:r>
            <a:r>
              <a:rPr lang="zh-CN" altLang="en-US" dirty="0"/>
              <a:t>控制器</a:t>
            </a:r>
            <a:endParaRPr lang="ko-KR" altLang="en-US" dirty="0"/>
          </a:p>
        </p:txBody>
      </p:sp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1DD43337-BAA7-464E-99C5-25BC16272D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960545"/>
              </p:ext>
            </p:extLst>
          </p:nvPr>
        </p:nvGraphicFramePr>
        <p:xfrm>
          <a:off x="838200" y="1825625"/>
          <a:ext cx="3752850" cy="466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425">
                  <a:extLst>
                    <a:ext uri="{9D8B030D-6E8A-4147-A177-3AD203B41FA5}">
                      <a16:colId xmlns:a16="http://schemas.microsoft.com/office/drawing/2014/main" val="1730630833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1090949428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/>
                        <a:t>Kp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21119.8368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90258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/>
                        <a:t>Ki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42063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/>
                        <a:t>Kd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845.8495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440216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/>
                        <a:t>超调量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39.7020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4731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/>
                        <a:t>上升时间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0.0543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600545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/>
                        <a:t>调节时间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0.4119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8125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/>
                        <a:t>峰值时间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0.1461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194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A034260-BDE7-44B9-987B-DCD74C39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472" y="2211867"/>
            <a:ext cx="7240503" cy="38947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5AEB6A-599F-441A-8B15-3FB9C6841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048" y="180595"/>
            <a:ext cx="2543927" cy="20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1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4255B-AF55-4133-AF8A-33AF37C3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实验结果：</a:t>
            </a:r>
            <a:r>
              <a:rPr lang="en-US" altLang="zh-CN" dirty="0"/>
              <a:t>PID</a:t>
            </a:r>
            <a:r>
              <a:rPr lang="zh-CN" altLang="en-US" dirty="0"/>
              <a:t>控制器</a:t>
            </a:r>
            <a:endParaRPr lang="ko-KR" altLang="en-US" dirty="0"/>
          </a:p>
        </p:txBody>
      </p:sp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B53E0707-041C-48C1-9C6F-4C90D34444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748748"/>
              </p:ext>
            </p:extLst>
          </p:nvPr>
        </p:nvGraphicFramePr>
        <p:xfrm>
          <a:off x="838200" y="1825625"/>
          <a:ext cx="3752850" cy="466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425">
                  <a:extLst>
                    <a:ext uri="{9D8B030D-6E8A-4147-A177-3AD203B41FA5}">
                      <a16:colId xmlns:a16="http://schemas.microsoft.com/office/drawing/2014/main" val="1730630833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1090949428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/>
                        <a:t>Kp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15839.8776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90258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/>
                        <a:t>Ki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98875.6404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42063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/>
                        <a:t>Kd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634.3870978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440216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/>
                        <a:t>超调量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71.2028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4731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/>
                        <a:t>上升时间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0.0607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600545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/>
                        <a:t>调节时间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1.8386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8125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/>
                        <a:t>峰值时间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0.1844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194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95048AF-84FD-4A91-9A2C-394AE96A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606" y="2208684"/>
            <a:ext cx="7224993" cy="39011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B9C9E5-1311-478E-8619-4C1E62EF2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048" y="180595"/>
            <a:ext cx="2543927" cy="20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5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3C264-3778-45B5-91FB-E382D0CA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实验结果：调节参数</a:t>
            </a:r>
            <a:r>
              <a:rPr lang="en-US" altLang="zh-CN" dirty="0" err="1"/>
              <a:t>Kp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37CF1B-FD56-46ED-A2D9-0392F1C61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33" y="2262514"/>
            <a:ext cx="7052192" cy="3793471"/>
          </a:xfrm>
          <a:prstGeom prst="rect">
            <a:avLst/>
          </a:prstGeom>
        </p:spPr>
      </p:pic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B43E40D3-1AB5-4F8A-8C3B-1BCD58265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936725"/>
              </p:ext>
            </p:extLst>
          </p:nvPr>
        </p:nvGraphicFramePr>
        <p:xfrm>
          <a:off x="857250" y="1825625"/>
          <a:ext cx="3733804" cy="466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1730630833"/>
                    </a:ext>
                  </a:extLst>
                </a:gridCol>
                <a:gridCol w="933452">
                  <a:extLst>
                    <a:ext uri="{9D8B030D-6E8A-4147-A177-3AD203B41FA5}">
                      <a16:colId xmlns:a16="http://schemas.microsoft.com/office/drawing/2014/main" val="1090949428"/>
                    </a:ext>
                  </a:extLst>
                </a:gridCol>
                <a:gridCol w="933451">
                  <a:extLst>
                    <a:ext uri="{9D8B030D-6E8A-4147-A177-3AD203B41FA5}">
                      <a16:colId xmlns:a16="http://schemas.microsoft.com/office/drawing/2014/main" val="2685032802"/>
                    </a:ext>
                  </a:extLst>
                </a:gridCol>
                <a:gridCol w="933451">
                  <a:extLst>
                    <a:ext uri="{9D8B030D-6E8A-4147-A177-3AD203B41FA5}">
                      <a16:colId xmlns:a16="http://schemas.microsoft.com/office/drawing/2014/main" val="2402616258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100" dirty="0" err="1"/>
                        <a:t>Kp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15839.8776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25839.8776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35839.8776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0258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100" dirty="0"/>
                        <a:t>Ki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98875.6404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98875.6404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98875.6404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42063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100" dirty="0" err="1"/>
                        <a:t>Kd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634.3870</a:t>
                      </a:r>
                      <a:endParaRPr lang="ko-KR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634.3870</a:t>
                      </a:r>
                      <a:endParaRPr lang="ko-KR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634.3870</a:t>
                      </a:r>
                      <a:endParaRPr lang="ko-KR" altLang="en-US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440216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100" dirty="0"/>
                        <a:t>超调量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71.2028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75.3802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83.1437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4731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100" dirty="0"/>
                        <a:t>上升时间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0.0607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0.0500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0.0437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600545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100" dirty="0"/>
                        <a:t>调节时间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1.8386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1.1666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1.4827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8125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100" dirty="0"/>
                        <a:t>峰值时间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0.1844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0.1450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0.1304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194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A84729D-63D2-496E-97FC-FC776BB6AA01}"/>
              </a:ext>
            </a:extLst>
          </p:cNvPr>
          <p:cNvSpPr/>
          <p:nvPr/>
        </p:nvSpPr>
        <p:spPr>
          <a:xfrm>
            <a:off x="7171968" y="843240"/>
            <a:ext cx="4613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⽐例增益</a:t>
            </a:r>
            <a:r>
              <a:rPr lang="en-US" altLang="zh-CN" dirty="0" err="1"/>
              <a:t>Kp</a:t>
            </a:r>
            <a:r>
              <a:rPr lang="zh-CN" altLang="en-US" dirty="0"/>
              <a:t>增加，误差减少，振荡性更强。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23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A29B6-EC6A-497A-975D-A4AF418A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实验结果：调节参数</a:t>
            </a:r>
            <a:r>
              <a:rPr lang="en-US" altLang="zh-CN" dirty="0" err="1"/>
              <a:t>Kd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810D57-CB94-4E44-B866-2FD21B82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251869"/>
            <a:ext cx="7065034" cy="3814762"/>
          </a:xfrm>
          <a:prstGeom prst="rect">
            <a:avLst/>
          </a:prstGeom>
        </p:spPr>
      </p:pic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37861A4A-FF55-405A-8447-1B18A6FBD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476607"/>
              </p:ext>
            </p:extLst>
          </p:nvPr>
        </p:nvGraphicFramePr>
        <p:xfrm>
          <a:off x="857250" y="1825625"/>
          <a:ext cx="3733804" cy="466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1730630833"/>
                    </a:ext>
                  </a:extLst>
                </a:gridCol>
                <a:gridCol w="933452">
                  <a:extLst>
                    <a:ext uri="{9D8B030D-6E8A-4147-A177-3AD203B41FA5}">
                      <a16:colId xmlns:a16="http://schemas.microsoft.com/office/drawing/2014/main" val="1090949428"/>
                    </a:ext>
                  </a:extLst>
                </a:gridCol>
                <a:gridCol w="933451">
                  <a:extLst>
                    <a:ext uri="{9D8B030D-6E8A-4147-A177-3AD203B41FA5}">
                      <a16:colId xmlns:a16="http://schemas.microsoft.com/office/drawing/2014/main" val="2685032802"/>
                    </a:ext>
                  </a:extLst>
                </a:gridCol>
                <a:gridCol w="933451">
                  <a:extLst>
                    <a:ext uri="{9D8B030D-6E8A-4147-A177-3AD203B41FA5}">
                      <a16:colId xmlns:a16="http://schemas.microsoft.com/office/drawing/2014/main" val="2402616258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100" dirty="0" err="1"/>
                        <a:t>Kp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15839.8776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15839.8776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15839.8776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90258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100" dirty="0"/>
                        <a:t>Ki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98875.6404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98875.6404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98875.6404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42063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100" dirty="0" err="1"/>
                        <a:t>Kd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634.3870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1634.3870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2634.3870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40216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100" dirty="0"/>
                        <a:t>超调量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71.2028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24.7089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14.8682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4731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100" dirty="0"/>
                        <a:t>上升时间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0.0607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0.0451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0.0336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600545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100" dirty="0"/>
                        <a:t>调节时间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1.8386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0.1400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0.8937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8125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100" dirty="0"/>
                        <a:t>峰值时间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0.1844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0.1400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0.0767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194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C5DD392-B152-4BE8-AC37-97D776E48D7B}"/>
              </a:ext>
            </a:extLst>
          </p:cNvPr>
          <p:cNvSpPr/>
          <p:nvPr/>
        </p:nvSpPr>
        <p:spPr>
          <a:xfrm>
            <a:off x="7127691" y="843240"/>
            <a:ext cx="4437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微分增益</a:t>
            </a:r>
            <a:r>
              <a:rPr lang="en-US" altLang="zh-CN" dirty="0" err="1"/>
              <a:t>Kd</a:t>
            </a:r>
            <a:r>
              <a:rPr lang="zh-CN" altLang="en-US" dirty="0"/>
              <a:t>增加，振荡减⼩（阻尼增⼤）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92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A29B6-EC6A-497A-975D-A4AF418A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实验结果：调节参数</a:t>
            </a:r>
            <a:r>
              <a:rPr lang="en-US" altLang="zh-CN" dirty="0"/>
              <a:t>Ki</a:t>
            </a:r>
            <a:endParaRPr lang="ko-KR" altLang="en-US" dirty="0"/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37861A4A-FF55-405A-8447-1B18A6FBD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947951"/>
              </p:ext>
            </p:extLst>
          </p:nvPr>
        </p:nvGraphicFramePr>
        <p:xfrm>
          <a:off x="857250" y="1825625"/>
          <a:ext cx="3733804" cy="466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1730630833"/>
                    </a:ext>
                  </a:extLst>
                </a:gridCol>
                <a:gridCol w="933452">
                  <a:extLst>
                    <a:ext uri="{9D8B030D-6E8A-4147-A177-3AD203B41FA5}">
                      <a16:colId xmlns:a16="http://schemas.microsoft.com/office/drawing/2014/main" val="1090949428"/>
                    </a:ext>
                  </a:extLst>
                </a:gridCol>
                <a:gridCol w="933451">
                  <a:extLst>
                    <a:ext uri="{9D8B030D-6E8A-4147-A177-3AD203B41FA5}">
                      <a16:colId xmlns:a16="http://schemas.microsoft.com/office/drawing/2014/main" val="2685032802"/>
                    </a:ext>
                  </a:extLst>
                </a:gridCol>
                <a:gridCol w="933451">
                  <a:extLst>
                    <a:ext uri="{9D8B030D-6E8A-4147-A177-3AD203B41FA5}">
                      <a16:colId xmlns:a16="http://schemas.microsoft.com/office/drawing/2014/main" val="2402616258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100" dirty="0" err="1"/>
                        <a:t>Kp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15839.8776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15839.8776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15839.8776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90258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100" dirty="0"/>
                        <a:t>Ki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98875.6404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78875.6404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58875.6404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42063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100" dirty="0" err="1"/>
                        <a:t>Kd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634.3870</a:t>
                      </a:r>
                      <a:endParaRPr lang="ko-KR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634.3870</a:t>
                      </a:r>
                      <a:endParaRPr lang="ko-KR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634.3870</a:t>
                      </a:r>
                      <a:endParaRPr lang="ko-KR" altLang="en-US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440216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100" dirty="0"/>
                        <a:t>超调量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71.2028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65.2215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59.0331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4731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100" dirty="0"/>
                        <a:t>上升时间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0.0607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0.0616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0.0625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600545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100" dirty="0"/>
                        <a:t>调节时间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1.8386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1.3810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0.9813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8125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100" dirty="0"/>
                        <a:t>峰值时间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0.1844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0.1857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0.1850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194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A2D659D-01F1-4CE5-8709-5851B9961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66" y="2251869"/>
            <a:ext cx="7065034" cy="381476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E6A2CB0-58AD-4627-8E2E-31F7E4FA5A3F}"/>
              </a:ext>
            </a:extLst>
          </p:cNvPr>
          <p:cNvSpPr/>
          <p:nvPr/>
        </p:nvSpPr>
        <p:spPr>
          <a:xfrm>
            <a:off x="7229475" y="919758"/>
            <a:ext cx="441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ki</a:t>
            </a:r>
            <a:r>
              <a:rPr lang="zh-CN" altLang="en-US" dirty="0"/>
              <a:t>增加时，响应速度加快，振荡变得厉害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47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2CA7A8-5350-4ED3-949D-AF685C5CC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460" y="1253331"/>
            <a:ext cx="9625079" cy="4351338"/>
          </a:xfrm>
        </p:spPr>
      </p:pic>
    </p:spTree>
    <p:extLst>
      <p:ext uri="{BB962C8B-B14F-4D97-AF65-F5344CB8AC3E}">
        <p14:creationId xmlns:p14="http://schemas.microsoft.com/office/powerpoint/2010/main" val="97605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9187E-58FE-46B0-A809-5F2B0C10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原系统已含</a:t>
            </a:r>
            <a:r>
              <a:rPr lang="en-US" altLang="zh-CN" dirty="0"/>
              <a:t>P</a:t>
            </a:r>
            <a:r>
              <a:rPr lang="zh-CN" altLang="en-US" dirty="0"/>
              <a:t>调节器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FBF0D54-8392-4EEA-87FE-54E816E0F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047" y="2076975"/>
            <a:ext cx="7925906" cy="38486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8CC563-5552-4077-8EE5-B05A0565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09" y="2000764"/>
            <a:ext cx="900238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4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43B49-562E-469A-8105-0060EDA3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PID</a:t>
            </a:r>
            <a:r>
              <a:rPr lang="zh-CN" altLang="en-US" dirty="0"/>
              <a:t>调节器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190389B-8C4F-4560-8600-540B16FAB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072" y="2115081"/>
            <a:ext cx="881185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4F345-E229-4447-A9E6-483CF7CC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Z-N</a:t>
            </a:r>
            <a:r>
              <a:rPr lang="zh-CN" altLang="en-US" dirty="0"/>
              <a:t>方法：求临界增益</a:t>
            </a:r>
            <a:r>
              <a:rPr lang="en-US" altLang="zh-CN" dirty="0"/>
              <a:t>Ku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AF543AE-8E19-44DD-990F-E7264E661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312" y="2265891"/>
            <a:ext cx="5581702" cy="9546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7ABC12-FF58-4F46-BA32-DC730D22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2" y="3637493"/>
            <a:ext cx="860972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2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5CACB-4018-49BD-B502-7422A81C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：</a:t>
            </a:r>
            <a:r>
              <a:rPr lang="en-US" altLang="zh-CN" dirty="0" err="1"/>
              <a:t>rlocus</a:t>
            </a:r>
            <a:r>
              <a:rPr lang="zh-CN" altLang="en-US" dirty="0"/>
              <a:t>函数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64C4461-5856-443E-9590-0B011D8DF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109" y="1825625"/>
            <a:ext cx="8255781" cy="43513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1180D4A-F766-4E53-9A9A-543002420371}"/>
              </a:ext>
            </a:extLst>
          </p:cNvPr>
          <p:cNvSpPr txBox="1">
            <a:spLocks/>
          </p:cNvSpPr>
          <p:nvPr/>
        </p:nvSpPr>
        <p:spPr>
          <a:xfrm>
            <a:off x="7822721" y="6311900"/>
            <a:ext cx="3928533" cy="160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Ku=26399.796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29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5297-7211-4484-BBBD-3855CA2D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Z-N</a:t>
            </a:r>
            <a:r>
              <a:rPr lang="zh-CN" altLang="en-US" dirty="0"/>
              <a:t>方法：求临界振荡周期</a:t>
            </a:r>
            <a:r>
              <a:rPr lang="en-US" altLang="zh-CN" dirty="0"/>
              <a:t>Tu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976073E-1787-4544-9ADF-9CE98767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552" y="1825625"/>
            <a:ext cx="8608896" cy="43513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24FEFE6-6F7F-4E99-A64B-429E8E23D557}"/>
              </a:ext>
            </a:extLst>
          </p:cNvPr>
          <p:cNvSpPr txBox="1">
            <a:spLocks/>
          </p:cNvSpPr>
          <p:nvPr/>
        </p:nvSpPr>
        <p:spPr>
          <a:xfrm>
            <a:off x="8711241" y="6311900"/>
            <a:ext cx="3928533" cy="160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Tu=0.3204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12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A912B-7789-4D92-A3E6-0F9A8CA5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p</a:t>
            </a:r>
            <a:r>
              <a:rPr lang="en-US" altLang="zh-CN" dirty="0"/>
              <a:t>, K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d</a:t>
            </a:r>
            <a:endParaRPr lang="ko-KR" altLang="en-US" baseline="-25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ED57B7-7873-4896-B48F-B45A7E97D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218" y="1825625"/>
            <a:ext cx="78815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7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4255B-AF55-4133-AF8A-33AF37C3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实验结果：</a:t>
            </a:r>
            <a:r>
              <a:rPr lang="en-US" altLang="zh-CN" dirty="0" err="1"/>
              <a:t>Kp</a:t>
            </a:r>
            <a:r>
              <a:rPr lang="en-US" altLang="zh-CN" dirty="0"/>
              <a:t>=1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BB02CA-3AAF-421F-9896-23A896A20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230743"/>
              </p:ext>
            </p:extLst>
          </p:nvPr>
        </p:nvGraphicFramePr>
        <p:xfrm>
          <a:off x="838200" y="1825625"/>
          <a:ext cx="3752850" cy="466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425">
                  <a:extLst>
                    <a:ext uri="{9D8B030D-6E8A-4147-A177-3AD203B41FA5}">
                      <a16:colId xmlns:a16="http://schemas.microsoft.com/office/drawing/2014/main" val="1730630833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1090949428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err="1"/>
                        <a:t>Kp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90258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/>
                        <a:t>Ki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42063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err="1"/>
                        <a:t>Kd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440216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/>
                        <a:t>超调量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4731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/>
                        <a:t>上升时间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217.5612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600545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/>
                        <a:t>调节时间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388.3686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8125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/>
                        <a:t>峰值时间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1044.3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194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027E6A7-CAED-469E-9BF2-ECCD4884F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240" y="2202659"/>
            <a:ext cx="7282409" cy="39123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A6EB16-42A4-4AD9-A541-F0EF65676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937" y="145367"/>
            <a:ext cx="2576513" cy="20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5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299</Words>
  <Application>Microsoft Office PowerPoint</Application>
  <PresentationFormat>와이드스크린</PresentationFormat>
  <Paragraphs>177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맑은 고딕</vt:lpstr>
      <vt:lpstr>Arial</vt:lpstr>
      <vt:lpstr>Office 테마</vt:lpstr>
      <vt:lpstr>PID控制实验</vt:lpstr>
      <vt:lpstr>PowerPoint 프레젠테이션</vt:lpstr>
      <vt:lpstr>原系统已含P调节器</vt:lpstr>
      <vt:lpstr>引入PID调节器</vt:lpstr>
      <vt:lpstr>Z-N方法：求临界增益Ku</vt:lpstr>
      <vt:lpstr>Matlab：rlocus函数</vt:lpstr>
      <vt:lpstr>Z-N方法：求临界振荡周期Tu</vt:lpstr>
      <vt:lpstr>计算Kp, Ki, Kd</vt:lpstr>
      <vt:lpstr>实验结果：Kp=1</vt:lpstr>
      <vt:lpstr>实验结果：P控制器</vt:lpstr>
      <vt:lpstr>实验结果：PI控制器</vt:lpstr>
      <vt:lpstr>实验结果：PD控制器</vt:lpstr>
      <vt:lpstr>实验结果：PID控制器</vt:lpstr>
      <vt:lpstr>实验结果：调节参数Kp</vt:lpstr>
      <vt:lpstr>实验结果：调节参数Kd</vt:lpstr>
      <vt:lpstr>实验结果：调节参数Ki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김진웅</dc:creator>
  <cp:lastModifiedBy>김진웅</cp:lastModifiedBy>
  <cp:revision>31</cp:revision>
  <dcterms:created xsi:type="dcterms:W3CDTF">2022-03-28T15:57:01Z</dcterms:created>
  <dcterms:modified xsi:type="dcterms:W3CDTF">2022-03-28T23:37:37Z</dcterms:modified>
</cp:coreProperties>
</file>