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5" r:id="rId7"/>
    <p:sldId id="413" r:id="rId8"/>
    <p:sldId id="414" r:id="rId9"/>
    <p:sldId id="416" r:id="rId10"/>
    <p:sldId id="417" r:id="rId11"/>
    <p:sldId id="418" r:id="rId12"/>
    <p:sldId id="419" r:id="rId13"/>
    <p:sldId id="420" r:id="rId14"/>
    <p:sldId id="421" r:id="rId15"/>
    <p:sldId id="433" r:id="rId16"/>
    <p:sldId id="422" r:id="rId17"/>
    <p:sldId id="423" r:id="rId18"/>
    <p:sldId id="424" r:id="rId19"/>
    <p:sldId id="425" r:id="rId20"/>
    <p:sldId id="446" r:id="rId21"/>
    <p:sldId id="427" r:id="rId22"/>
    <p:sldId id="428" r:id="rId23"/>
    <p:sldId id="429" r:id="rId24"/>
    <p:sldId id="430" r:id="rId25"/>
    <p:sldId id="431" r:id="rId26"/>
    <p:sldId id="43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latin typeface="Calibri" panose="020F0502020204030204" charset="0"/>
                <a:cs typeface="Calibri" panose="020F0502020204030204" charset="0"/>
              </a:rPr>
              <a:t>Cache Memories</a:t>
            </a:r>
            <a:endParaRPr lang="en-US" altLang="zh-CN">
              <a:latin typeface="Calibri" panose="020F0502020204030204" charset="0"/>
              <a:cs typeface="Calibri" panose="020F0502020204030204" charset="0"/>
            </a:endParaRPr>
          </a:p>
        </p:txBody>
      </p:sp>
      <p:sp>
        <p:nvSpPr>
          <p:cNvPr id="3" name="副标题 2"/>
          <p:cNvSpPr>
            <a:spLocks noGrp="1"/>
          </p:cNvSpPr>
          <p:nvPr>
            <p:ph type="subTitle" idx="1"/>
            <p:custDataLst>
              <p:tags r:id="rId2"/>
            </p:custDataLst>
          </p:nvPr>
        </p:nvSpPr>
        <p:spPr/>
        <p:txBody>
          <a:bodyPr/>
          <a:p>
            <a:r>
              <a:rPr lang="zh-CN" altLang="en-US"/>
              <a:t>李思哲</a:t>
            </a:r>
            <a:endParaRPr lang="zh-CN" altLang="en-US"/>
          </a:p>
          <a:p>
            <a:r>
              <a:rPr lang="en-US" altLang="zh-CN"/>
              <a:t>2020.11.12</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思考：为何以中间位取代高位作为组索引</a:t>
            </a:r>
            <a:endParaRPr lang="zh-CN" altLang="en-US"/>
          </a:p>
        </p:txBody>
      </p:sp>
      <p:pic>
        <p:nvPicPr>
          <p:cNvPr id="4" name="内容占位符 3"/>
          <p:cNvPicPr>
            <a:picLocks noChangeAspect="1"/>
          </p:cNvPicPr>
          <p:nvPr>
            <p:ph idx="1"/>
          </p:nvPr>
        </p:nvPicPr>
        <p:blipFill>
          <a:blip r:embed="rId1"/>
          <a:stretch>
            <a:fillRect/>
          </a:stretch>
        </p:blipFill>
        <p:spPr>
          <a:xfrm>
            <a:off x="3729355" y="1766570"/>
            <a:ext cx="4733925" cy="3324225"/>
          </a:xfrm>
          <a:prstGeom prst="rect">
            <a:avLst/>
          </a:prstGeom>
        </p:spPr>
      </p:pic>
      <p:sp>
        <p:nvSpPr>
          <p:cNvPr id="5" name="文本框 4"/>
          <p:cNvSpPr txBox="1"/>
          <p:nvPr/>
        </p:nvSpPr>
        <p:spPr>
          <a:xfrm>
            <a:off x="2351021" y="5618789"/>
            <a:ext cx="7491368" cy="398780"/>
          </a:xfrm>
          <a:prstGeom prst="rect">
            <a:avLst/>
          </a:prstGeom>
          <a:noFill/>
        </p:spPr>
        <p:txBody>
          <a:bodyPr wrap="square" rtlCol="0">
            <a:spAutoFit/>
          </a:bodyPr>
          <a:p>
            <a:pPr algn="ctr"/>
            <a:r>
              <a:rPr lang="zh-CN" altLang="en-US" sz="2000" dirty="0"/>
              <a:t>当标记位十分长时，便能显著的发现两者的优劣</a:t>
            </a:r>
            <a:endParaRPr lang="zh-CN" altLang="en-US" sz="2000" dirty="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组相连高速缓存（特殊情况：全相连高速缓存）</a:t>
            </a:r>
            <a:endParaRPr lang="zh-CN" altLang="en-US"/>
          </a:p>
        </p:txBody>
      </p:sp>
      <p:pic>
        <p:nvPicPr>
          <p:cNvPr id="6" name="内容占位符 5"/>
          <p:cNvPicPr>
            <a:picLocks noChangeAspect="1"/>
          </p:cNvPicPr>
          <p:nvPr>
            <p:ph idx="1"/>
          </p:nvPr>
        </p:nvPicPr>
        <p:blipFill>
          <a:blip r:embed="rId1"/>
          <a:srcRect l="855" r="2993"/>
          <a:stretch>
            <a:fillRect/>
          </a:stretch>
        </p:blipFill>
        <p:spPr>
          <a:xfrm>
            <a:off x="883920" y="2240915"/>
            <a:ext cx="5269865" cy="2861310"/>
          </a:xfrm>
          <a:prstGeom prst="rect">
            <a:avLst/>
          </a:prstGeom>
        </p:spPr>
      </p:pic>
      <p:sp>
        <p:nvSpPr>
          <p:cNvPr id="4" name="文本框 3"/>
          <p:cNvSpPr txBox="1"/>
          <p:nvPr/>
        </p:nvSpPr>
        <p:spPr>
          <a:xfrm>
            <a:off x="6331585" y="1966595"/>
            <a:ext cx="4866640" cy="3476625"/>
          </a:xfrm>
          <a:prstGeom prst="rect">
            <a:avLst/>
          </a:prstGeom>
          <a:noFill/>
        </p:spPr>
        <p:txBody>
          <a:bodyPr wrap="square" rtlCol="0">
            <a:spAutoFit/>
          </a:bodyPr>
          <a:p>
            <a:r>
              <a:rPr lang="zh-CN" altLang="en-US" sz="2000" b="1" dirty="0"/>
              <a:t>当发生不命中时，有各种各样的替换策略</a:t>
            </a:r>
            <a:endParaRPr lang="zh-CN" altLang="en-US" sz="2000" b="1" dirty="0"/>
          </a:p>
          <a:p>
            <a:endParaRPr lang="zh-CN" altLang="en-US" sz="2000" dirty="0"/>
          </a:p>
          <a:p>
            <a:r>
              <a:rPr lang="en-US" altLang="zh-CN" sz="2000" b="1" dirty="0">
                <a:solidFill>
                  <a:schemeClr val="tx1">
                    <a:lumMod val="65000"/>
                    <a:lumOff val="35000"/>
                  </a:schemeClr>
                </a:solidFill>
              </a:rPr>
              <a:t>·</a:t>
            </a:r>
            <a:r>
              <a:rPr lang="zh-CN" altLang="en-US" sz="2000" dirty="0">
                <a:solidFill>
                  <a:schemeClr val="tx1">
                    <a:lumMod val="65000"/>
                    <a:lumOff val="35000"/>
                  </a:schemeClr>
                </a:solidFill>
              </a:rPr>
              <a:t>最不常使用策略（</a:t>
            </a:r>
            <a:r>
              <a:rPr lang="en-US" altLang="zh-CN" sz="2000" dirty="0">
                <a:solidFill>
                  <a:schemeClr val="tx1">
                    <a:lumMod val="65000"/>
                    <a:lumOff val="35000"/>
                  </a:schemeClr>
                </a:solidFill>
              </a:rPr>
              <a:t>LFU</a:t>
            </a:r>
            <a:r>
              <a:rPr lang="zh-CN" altLang="en-US" sz="2000" dirty="0">
                <a:solidFill>
                  <a:schemeClr val="tx1">
                    <a:lumMod val="65000"/>
                    <a:lumOff val="35000"/>
                  </a:schemeClr>
                </a:solidFill>
              </a:rPr>
              <a:t>）：会替换掉过去一段时间内使用次数最小的那一行</a:t>
            </a:r>
            <a:endParaRPr lang="zh-CN" altLang="en-US" sz="2000" dirty="0">
              <a:solidFill>
                <a:schemeClr val="tx1">
                  <a:lumMod val="65000"/>
                  <a:lumOff val="35000"/>
                </a:schemeClr>
              </a:solidFill>
            </a:endParaRPr>
          </a:p>
          <a:p>
            <a:endParaRPr lang="zh-CN" altLang="en-US" sz="2000" dirty="0">
              <a:solidFill>
                <a:schemeClr val="tx1">
                  <a:lumMod val="65000"/>
                  <a:lumOff val="35000"/>
                </a:schemeClr>
              </a:solidFill>
            </a:endParaRPr>
          </a:p>
          <a:p>
            <a:r>
              <a:rPr lang="en-US" altLang="zh-CN" sz="2000" b="1" dirty="0">
                <a:solidFill>
                  <a:schemeClr val="tx1">
                    <a:lumMod val="65000"/>
                    <a:lumOff val="35000"/>
                  </a:schemeClr>
                </a:solidFill>
              </a:rPr>
              <a:t>·</a:t>
            </a:r>
            <a:r>
              <a:rPr lang="zh-CN" altLang="en-US" sz="2000" dirty="0">
                <a:solidFill>
                  <a:schemeClr val="tx1">
                    <a:lumMod val="65000"/>
                    <a:lumOff val="35000"/>
                  </a:schemeClr>
                </a:solidFill>
              </a:rPr>
              <a:t>最近最少使用策略（</a:t>
            </a:r>
            <a:r>
              <a:rPr lang="en-US" altLang="zh-CN" sz="2000" dirty="0">
                <a:solidFill>
                  <a:schemeClr val="tx1">
                    <a:lumMod val="65000"/>
                    <a:lumOff val="35000"/>
                  </a:schemeClr>
                </a:solidFill>
              </a:rPr>
              <a:t>LRU</a:t>
            </a:r>
            <a:r>
              <a:rPr lang="zh-CN" altLang="en-US" sz="2000" dirty="0">
                <a:solidFill>
                  <a:schemeClr val="tx1">
                    <a:lumMod val="65000"/>
                    <a:lumOff val="35000"/>
                  </a:schemeClr>
                </a:solidFill>
              </a:rPr>
              <a:t>）：会替换最后一次访问时间最久远的那一行。</a:t>
            </a:r>
            <a:endParaRPr lang="zh-CN" altLang="en-US" sz="2000" dirty="0">
              <a:solidFill>
                <a:schemeClr val="tx1">
                  <a:lumMod val="65000"/>
                  <a:lumOff val="35000"/>
                </a:schemeClr>
              </a:solidFill>
            </a:endParaRPr>
          </a:p>
          <a:p>
            <a:endParaRPr lang="zh-CN" altLang="en-US" sz="2000" dirty="0">
              <a:solidFill>
                <a:schemeClr val="tx1">
                  <a:lumMod val="65000"/>
                  <a:lumOff val="35000"/>
                </a:schemeClr>
              </a:solidFill>
            </a:endParaRPr>
          </a:p>
          <a:p>
            <a:r>
              <a:rPr lang="zh-CN" altLang="en-US" sz="2000" dirty="0">
                <a:solidFill>
                  <a:schemeClr val="tx1">
                    <a:lumMod val="65000"/>
                    <a:lumOff val="35000"/>
                  </a:schemeClr>
                </a:solidFill>
              </a:rPr>
              <a:t>这会增加复杂度，但当越下层的缓存，不命中开销非常大，故而使用更好的策略是值得的</a:t>
            </a:r>
            <a:endParaRPr lang="zh-CN" altLang="en-US" sz="2000" dirty="0">
              <a:solidFill>
                <a:schemeClr val="tx1">
                  <a:lumMod val="65000"/>
                  <a:lumOff val="35000"/>
                </a:schemeClr>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616200" y="800735"/>
            <a:ext cx="6134100" cy="2581275"/>
          </a:xfrm>
          <a:prstGeom prst="rect">
            <a:avLst/>
          </a:prstGeom>
        </p:spPr>
      </p:pic>
      <p:pic>
        <p:nvPicPr>
          <p:cNvPr id="5" name="图片 4"/>
          <p:cNvPicPr>
            <a:picLocks noChangeAspect="1"/>
          </p:cNvPicPr>
          <p:nvPr/>
        </p:nvPicPr>
        <p:blipFill>
          <a:blip r:embed="rId2"/>
          <a:stretch>
            <a:fillRect/>
          </a:stretch>
        </p:blipFill>
        <p:spPr>
          <a:xfrm>
            <a:off x="2983100" y="3494919"/>
            <a:ext cx="5400000" cy="2266667"/>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有关写的问题</a:t>
            </a:r>
            <a:endParaRPr lang="zh-CN" altLang="en-US"/>
          </a:p>
        </p:txBody>
      </p:sp>
      <p:sp>
        <p:nvSpPr>
          <p:cNvPr id="3" name="内容占位符 2"/>
          <p:cNvSpPr>
            <a:spLocks noGrp="1"/>
          </p:cNvSpPr>
          <p:nvPr>
            <p:ph idx="1"/>
          </p:nvPr>
        </p:nvSpPr>
        <p:spPr>
          <a:xfrm>
            <a:off x="608330" y="1490345"/>
            <a:ext cx="10968990" cy="5280660"/>
          </a:xfrm>
        </p:spPr>
        <p:txBody>
          <a:bodyPr>
            <a:normAutofit lnSpcReduction="20000"/>
          </a:bodyPr>
          <a:p>
            <a:pPr marL="0" indent="0">
              <a:buNone/>
            </a:pPr>
            <a:r>
              <a:rPr sz="2000" b="1">
                <a:solidFill>
                  <a:schemeClr val="tx1"/>
                </a:solidFill>
                <a:sym typeface="+mn-ea"/>
              </a:rPr>
              <a:t>在已更新高速缓存中，如何在更第一层中更新它的副本</a:t>
            </a:r>
            <a:endParaRPr sz="2000" b="1" dirty="0">
              <a:solidFill>
                <a:schemeClr val="tx1"/>
              </a:solidFill>
            </a:endParaRPr>
          </a:p>
          <a:p>
            <a:r>
              <a:rPr>
                <a:solidFill>
                  <a:schemeClr val="tx1">
                    <a:lumMod val="65000"/>
                    <a:lumOff val="35000"/>
                  </a:schemeClr>
                </a:solidFill>
                <a:sym typeface="+mn-ea"/>
              </a:rPr>
              <a:t>直写：立即将w的高速缓存块写回到紧接着的低一层中。</a:t>
            </a:r>
            <a:endParaRPr>
              <a:solidFill>
                <a:schemeClr val="tx1">
                  <a:lumMod val="65000"/>
                  <a:lumOff val="35000"/>
                </a:schemeClr>
              </a:solidFill>
              <a:sym typeface="+mn-ea"/>
            </a:endParaRPr>
          </a:p>
          <a:p>
            <a:r>
              <a:rPr>
                <a:solidFill>
                  <a:schemeClr val="tx1">
                    <a:lumMod val="65000"/>
                    <a:lumOff val="35000"/>
                  </a:schemeClr>
                </a:solidFill>
                <a:sym typeface="+mn-ea"/>
              </a:rPr>
              <a:t>写回：尽可能推迟更新，只有当替换算法要驱逐这个更新过的块时，才把它写到紧接着的低一层中。</a:t>
            </a:r>
            <a:endParaRPr>
              <a:solidFill>
                <a:schemeClr val="tx1">
                  <a:lumMod val="65000"/>
                  <a:lumOff val="35000"/>
                </a:schemeClr>
              </a:solidFill>
              <a:sym typeface="+mn-ea"/>
            </a:endParaRPr>
          </a:p>
          <a:p>
            <a:pPr marL="0" indent="0">
              <a:buNone/>
            </a:pPr>
            <a:endParaRPr sz="2000">
              <a:solidFill>
                <a:schemeClr val="tx1"/>
              </a:solidFill>
              <a:sym typeface="+mn-ea"/>
            </a:endParaRPr>
          </a:p>
          <a:p>
            <a:pPr marL="0" indent="0">
              <a:buNone/>
            </a:pPr>
            <a:r>
              <a:rPr sz="2000" b="1">
                <a:solidFill>
                  <a:schemeClr val="tx1"/>
                </a:solidFill>
              </a:rPr>
              <a:t>写不命中时的处理：</a:t>
            </a:r>
            <a:endParaRPr sz="2000" b="1">
              <a:solidFill>
                <a:schemeClr val="tx1"/>
              </a:solidFill>
            </a:endParaRPr>
          </a:p>
          <a:p>
            <a:r>
              <a:rPr>
                <a:solidFill>
                  <a:schemeClr val="tx1">
                    <a:lumMod val="65000"/>
                    <a:lumOff val="35000"/>
                  </a:schemeClr>
                </a:solidFill>
                <a:sym typeface="+mn-ea"/>
              </a:rPr>
              <a:t>写分配：加载相应的低一层中的块到高速缓存中，然后更新这个高速缓存块。</a:t>
            </a:r>
            <a:endParaRPr>
              <a:solidFill>
                <a:schemeClr val="tx1">
                  <a:lumMod val="65000"/>
                  <a:lumOff val="35000"/>
                </a:schemeClr>
              </a:solidFill>
              <a:sym typeface="+mn-ea"/>
            </a:endParaRPr>
          </a:p>
          <a:p>
            <a:r>
              <a:rPr>
                <a:solidFill>
                  <a:schemeClr val="tx1">
                    <a:lumMod val="65000"/>
                    <a:lumOff val="35000"/>
                  </a:schemeClr>
                </a:solidFill>
                <a:sym typeface="+mn-ea"/>
              </a:rPr>
              <a:t>非写分配：避开高速缓存，直接把这个字写到低一层中。</a:t>
            </a:r>
            <a:endParaRPr>
              <a:solidFill>
                <a:schemeClr val="tx1">
                  <a:lumMod val="65000"/>
                  <a:lumOff val="35000"/>
                </a:schemeClr>
              </a:solidFill>
              <a:sym typeface="+mn-ea"/>
            </a:endParaRPr>
          </a:p>
          <a:p>
            <a:endParaRPr sz="2000">
              <a:solidFill>
                <a:schemeClr val="tx1"/>
              </a:solidFill>
            </a:endParaRPr>
          </a:p>
          <a:p>
            <a:pPr marL="0" indent="0">
              <a:buNone/>
            </a:pPr>
            <a:r>
              <a:rPr sz="2000" b="1">
                <a:solidFill>
                  <a:schemeClr val="tx1"/>
                </a:solidFill>
                <a:sym typeface="+mn-ea"/>
              </a:rPr>
              <a:t>直写高速缓存通常是非写分配的，写回高速缓存通常是写分配的</a:t>
            </a:r>
            <a:endParaRPr lang="zh-CN" altLang="en-US" sz="2000" b="1">
              <a:solidFill>
                <a:schemeClr val="tx1"/>
              </a:solidFill>
            </a:endParaRPr>
          </a:p>
          <a:p>
            <a:pPr marL="0" indent="0">
              <a:buNone/>
            </a:pPr>
            <a:r>
              <a:rPr sz="2000" b="1">
                <a:solidFill>
                  <a:schemeClr val="tx1"/>
                </a:solidFill>
                <a:sym typeface="+mn-ea"/>
              </a:rPr>
              <a:t>高速缓存越往下层，越可能使用写回而不是直写</a:t>
            </a:r>
            <a:endParaRPr lang="zh-CN" altLang="en-US" sz="2000" b="1">
              <a:solidFill>
                <a:schemeClr val="tx1"/>
              </a:solidFill>
            </a:endParaRPr>
          </a:p>
          <a:p>
            <a:pPr marL="0" indent="0">
              <a:buNone/>
            </a:pPr>
            <a:endParaRPr lang="zh-CN" altLang="en-US" sz="2000" b="1">
              <a:solidFill>
                <a:schemeClr val="tx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有关写的问题</a:t>
            </a:r>
            <a:endParaRPr lang="zh-CN" altLang="en-US"/>
          </a:p>
        </p:txBody>
      </p:sp>
      <p:graphicFrame>
        <p:nvGraphicFramePr>
          <p:cNvPr id="6" name="内容占位符 5"/>
          <p:cNvGraphicFramePr/>
          <p:nvPr>
            <p:ph idx="1"/>
            <p:custDataLst>
              <p:tags r:id="rId1"/>
            </p:custDataLst>
          </p:nvPr>
        </p:nvGraphicFramePr>
        <p:xfrm>
          <a:off x="620465" y="2158420"/>
          <a:ext cx="10968990" cy="1143000"/>
        </p:xfrm>
        <a:graphic>
          <a:graphicData uri="http://schemas.openxmlformats.org/drawingml/2006/table">
            <a:tbl>
              <a:tblPr firstRow="1" bandRow="1">
                <a:tableStyleId>{5C22544A-7EE6-4342-B048-85BDC9FD1C3A}</a:tableStyleId>
              </a:tblPr>
              <a:tblGrid>
                <a:gridCol w="1353185"/>
                <a:gridCol w="3921760"/>
                <a:gridCol w="5694045"/>
              </a:tblGrid>
              <a:tr h="381000">
                <a:tc>
                  <a:txBody>
                    <a:bodyPr/>
                    <a:p>
                      <a:pPr>
                        <a:buNone/>
                      </a:pP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646464"/>
                          </a:solidFill>
                        </a:rPr>
                        <a:t>优点</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646464"/>
                          </a:solidFill>
                        </a:rPr>
                        <a:t>缺点</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a:solidFill>
                            <a:srgbClr val="646464"/>
                          </a:solidFill>
                        </a:rPr>
                        <a:t>直写</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404040"/>
                          </a:solidFill>
                        </a:rPr>
                        <a:t>简单</a:t>
                      </a: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404040"/>
                          </a:solidFill>
                        </a:rPr>
                        <a:t>每次都会引起总线流量</a:t>
                      </a: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a:solidFill>
                            <a:srgbClr val="646464"/>
                          </a:solidFill>
                        </a:rPr>
                        <a:t>写回</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404040"/>
                          </a:solidFill>
                        </a:rPr>
                        <a:t>显著减少总线流量</a:t>
                      </a: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404040"/>
                          </a:solidFill>
                        </a:rPr>
                        <a:t>增加了复杂性（需要维护一个额外的修改位）</a:t>
                      </a: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graphicFrame>
        <p:nvGraphicFramePr>
          <p:cNvPr id="7" name="表格 6"/>
          <p:cNvGraphicFramePr/>
          <p:nvPr>
            <p:custDataLst>
              <p:tags r:id="rId2"/>
            </p:custDataLst>
          </p:nvPr>
        </p:nvGraphicFramePr>
        <p:xfrm>
          <a:off x="620465" y="3757985"/>
          <a:ext cx="10968990" cy="1143000"/>
        </p:xfrm>
        <a:graphic>
          <a:graphicData uri="http://schemas.openxmlformats.org/drawingml/2006/table">
            <a:tbl>
              <a:tblPr firstRow="1" bandRow="1">
                <a:tableStyleId>{5C22544A-7EE6-4342-B048-85BDC9FD1C3A}</a:tableStyleId>
              </a:tblPr>
              <a:tblGrid>
                <a:gridCol w="1370330"/>
                <a:gridCol w="3904615"/>
                <a:gridCol w="5694045"/>
              </a:tblGrid>
              <a:tr h="381000">
                <a:tc>
                  <a:txBody>
                    <a:bodyPr/>
                    <a:p>
                      <a:pPr>
                        <a:buNone/>
                      </a:pP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646464"/>
                          </a:solidFill>
                        </a:rPr>
                        <a:t>优点</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646464"/>
                          </a:solidFill>
                        </a:rPr>
                        <a:t>缺点</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a:solidFill>
                            <a:srgbClr val="646464"/>
                          </a:solidFill>
                        </a:rPr>
                        <a:t>写分配</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404040"/>
                          </a:solidFill>
                        </a:rPr>
                        <a:t>试图利用空间局部性</a:t>
                      </a: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404040"/>
                          </a:solidFill>
                        </a:rPr>
                        <a:t>每次不命中都会导致一个块从低一层传送到高速缓存</a:t>
                      </a: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81000">
                <a:tc>
                  <a:txBody>
                    <a:bodyPr/>
                    <a:p>
                      <a:pPr algn="ctr">
                        <a:buNone/>
                      </a:pPr>
                      <a:r>
                        <a:rPr lang="zh-CN" altLang="en-US">
                          <a:solidFill>
                            <a:srgbClr val="646464"/>
                          </a:solidFill>
                        </a:rPr>
                        <a:t>非写分配</a:t>
                      </a:r>
                      <a:endParaRPr lang="zh-CN" altLang="en-US">
                        <a:solidFill>
                          <a:srgbClr val="646464"/>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a:solidFill>
                            <a:srgbClr val="404040"/>
                          </a:solidFill>
                        </a:rPr>
                        <a:t>避开了高速缓存，直接写到低一层中</a:t>
                      </a: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endParaRPr lang="zh-CN" altLang="en-US">
                        <a:solidFill>
                          <a:srgbClr val="404040"/>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真实的高速缓存</a:t>
            </a:r>
            <a:endParaRPr lang="zh-CN" altLang="en-US"/>
          </a:p>
        </p:txBody>
      </p:sp>
      <p:pic>
        <p:nvPicPr>
          <p:cNvPr id="4" name="内容占位符 3"/>
          <p:cNvPicPr>
            <a:picLocks noChangeAspect="1"/>
          </p:cNvPicPr>
          <p:nvPr>
            <p:ph idx="1"/>
          </p:nvPr>
        </p:nvPicPr>
        <p:blipFill>
          <a:blip r:embed="rId1"/>
          <a:stretch>
            <a:fillRect/>
          </a:stretch>
        </p:blipFill>
        <p:spPr>
          <a:xfrm>
            <a:off x="3141980" y="1490345"/>
            <a:ext cx="5900420" cy="475932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参数性能影响</a:t>
            </a:r>
            <a:endParaRPr lang="zh-CN" altLang="en-US"/>
          </a:p>
        </p:txBody>
      </p:sp>
      <p:sp>
        <p:nvSpPr>
          <p:cNvPr id="3" name="内容占位符 2"/>
          <p:cNvSpPr>
            <a:spLocks noGrp="1"/>
          </p:cNvSpPr>
          <p:nvPr>
            <p:ph idx="1"/>
          </p:nvPr>
        </p:nvSpPr>
        <p:spPr/>
        <p:txBody>
          <a:bodyPr/>
          <a:p>
            <a:r>
              <a:rPr sz="2000" b="1">
                <a:latin typeface="+mn-lt"/>
                <a:cs typeface="+mn-lt"/>
                <a:sym typeface="+mn-ea"/>
              </a:rPr>
              <a:t>不命中率，命中率，命中时间与不命中惩罚</a:t>
            </a:r>
            <a:endParaRPr sz="2000" b="1">
              <a:latin typeface="+mn-lt"/>
              <a:cs typeface="+mn-lt"/>
              <a:sym typeface="+mn-ea"/>
            </a:endParaRPr>
          </a:p>
          <a:p>
            <a:endParaRPr sz="2000" b="1">
              <a:latin typeface="+mn-lt"/>
              <a:cs typeface="+mn-lt"/>
              <a:sym typeface="+mn-ea"/>
            </a:endParaRPr>
          </a:p>
          <a:p>
            <a:r>
              <a:rPr sz="2000" b="1">
                <a:latin typeface="+mn-lt"/>
                <a:cs typeface="+mn-lt"/>
                <a:sym typeface="+mn-ea"/>
              </a:rPr>
              <a:t>高速缓存大小：</a:t>
            </a:r>
            <a:r>
              <a:rPr sz="2000">
                <a:latin typeface="+mn-lt"/>
                <a:cs typeface="+mn-lt"/>
                <a:sym typeface="+mn-ea"/>
              </a:rPr>
              <a:t>较大的高速缓存可提高命中率，但使大存储器运行的快总是要难一些的。</a:t>
            </a:r>
            <a:endParaRPr lang="en-US" altLang="zh-CN" sz="2000" dirty="0">
              <a:latin typeface="+mn-lt"/>
              <a:cs typeface="+mn-lt"/>
            </a:endParaRPr>
          </a:p>
          <a:p>
            <a:r>
              <a:rPr sz="2000" b="1">
                <a:latin typeface="+mn-lt"/>
                <a:cs typeface="+mn-lt"/>
                <a:sym typeface="+mn-ea"/>
              </a:rPr>
              <a:t>块大小：</a:t>
            </a:r>
            <a:r>
              <a:rPr sz="2000">
                <a:latin typeface="+mn-lt"/>
                <a:cs typeface="+mn-lt"/>
                <a:sym typeface="+mn-ea"/>
              </a:rPr>
              <a:t>较大的块能利用程序中可能存在的空间局部性，帮助提高命中率，但是对于给定缓存大小，块越大意味着高速缓存行数越少，较大的块对不命中处罚也有负面影响。</a:t>
            </a:r>
            <a:r>
              <a:rPr lang="en-US" altLang="zh-CN" sz="2000">
                <a:latin typeface="+mn-lt"/>
                <a:cs typeface="+mn-lt"/>
                <a:sym typeface="+mn-ea"/>
              </a:rPr>
              <a:t>Intel Core i7</a:t>
            </a:r>
            <a:r>
              <a:rPr sz="2000">
                <a:latin typeface="+mn-lt"/>
                <a:cs typeface="+mn-lt"/>
                <a:sym typeface="+mn-ea"/>
              </a:rPr>
              <a:t>一般使用</a:t>
            </a:r>
            <a:r>
              <a:rPr lang="en-US" altLang="zh-CN" sz="2000">
                <a:latin typeface="+mn-lt"/>
                <a:cs typeface="+mn-lt"/>
                <a:sym typeface="+mn-ea"/>
              </a:rPr>
              <a:t>64</a:t>
            </a:r>
            <a:r>
              <a:rPr sz="2000">
                <a:latin typeface="+mn-lt"/>
                <a:cs typeface="+mn-lt"/>
                <a:sym typeface="+mn-ea"/>
              </a:rPr>
              <a:t>字节</a:t>
            </a:r>
            <a:endParaRPr lang="en-US" altLang="zh-CN" sz="2000" dirty="0">
              <a:latin typeface="+mn-lt"/>
              <a:cs typeface="+mn-lt"/>
            </a:endParaRPr>
          </a:p>
          <a:p>
            <a:r>
              <a:rPr sz="2000" b="1">
                <a:latin typeface="+mn-lt"/>
                <a:cs typeface="+mn-lt"/>
                <a:sym typeface="+mn-ea"/>
              </a:rPr>
              <a:t>相连度：</a:t>
            </a:r>
            <a:r>
              <a:rPr sz="2000">
                <a:latin typeface="+mn-lt"/>
                <a:cs typeface="+mn-lt"/>
                <a:sym typeface="+mn-ea"/>
              </a:rPr>
              <a:t>主要是</a:t>
            </a:r>
            <a:r>
              <a:rPr lang="en-US" altLang="zh-CN" sz="2000">
                <a:latin typeface="+mn-lt"/>
                <a:cs typeface="+mn-lt"/>
                <a:sym typeface="+mn-ea"/>
              </a:rPr>
              <a:t>E</a:t>
            </a:r>
            <a:r>
              <a:rPr sz="2000">
                <a:latin typeface="+mn-lt"/>
                <a:cs typeface="+mn-lt"/>
                <a:sym typeface="+mn-ea"/>
              </a:rPr>
              <a:t>大小的影响，</a:t>
            </a:r>
            <a:r>
              <a:rPr lang="en-US" altLang="zh-CN" sz="2000">
                <a:latin typeface="+mn-lt"/>
                <a:cs typeface="+mn-lt"/>
                <a:sym typeface="+mn-ea"/>
              </a:rPr>
              <a:t>E</a:t>
            </a:r>
            <a:r>
              <a:rPr sz="2000">
                <a:latin typeface="+mn-lt"/>
                <a:cs typeface="+mn-lt"/>
                <a:sym typeface="+mn-ea"/>
              </a:rPr>
              <a:t>增大的好处是降低由于冲突不命中造成抖动的可能性，但也意味着更高的成本和不命中惩罚。一般</a:t>
            </a:r>
            <a:r>
              <a:rPr lang="en-US" altLang="zh-CN" sz="2000">
                <a:latin typeface="+mn-lt"/>
                <a:cs typeface="+mn-lt"/>
                <a:sym typeface="+mn-ea"/>
              </a:rPr>
              <a:t>L1</a:t>
            </a:r>
            <a:r>
              <a:rPr sz="2000">
                <a:latin typeface="+mn-lt"/>
                <a:cs typeface="+mn-lt"/>
                <a:sym typeface="+mn-ea"/>
              </a:rPr>
              <a:t>会选择较低的相连度，而在不命中处罚高的底层，会采用比较大的相连度。例如，</a:t>
            </a:r>
            <a:r>
              <a:rPr lang="en-US" altLang="zh-CN" sz="2000">
                <a:latin typeface="+mn-lt"/>
                <a:cs typeface="+mn-lt"/>
                <a:sym typeface="+mn-ea"/>
              </a:rPr>
              <a:t>Intel Core i7</a:t>
            </a:r>
            <a:r>
              <a:rPr sz="2000">
                <a:latin typeface="+mn-lt"/>
                <a:cs typeface="+mn-lt"/>
                <a:sym typeface="+mn-ea"/>
              </a:rPr>
              <a:t>中，</a:t>
            </a:r>
            <a:r>
              <a:rPr lang="en-US" altLang="zh-CN" sz="2000">
                <a:latin typeface="+mn-lt"/>
                <a:cs typeface="+mn-lt"/>
                <a:sym typeface="+mn-ea"/>
              </a:rPr>
              <a:t>L1</a:t>
            </a:r>
            <a:r>
              <a:rPr sz="2000">
                <a:latin typeface="+mn-lt"/>
                <a:cs typeface="+mn-lt"/>
                <a:sym typeface="+mn-ea"/>
              </a:rPr>
              <a:t>和</a:t>
            </a:r>
            <a:r>
              <a:rPr lang="en-US" altLang="zh-CN" sz="2000">
                <a:latin typeface="+mn-lt"/>
                <a:cs typeface="+mn-lt"/>
                <a:sym typeface="+mn-ea"/>
              </a:rPr>
              <a:t>L2</a:t>
            </a:r>
            <a:r>
              <a:rPr sz="2000">
                <a:latin typeface="+mn-lt"/>
                <a:cs typeface="+mn-lt"/>
                <a:sym typeface="+mn-ea"/>
              </a:rPr>
              <a:t>是</a:t>
            </a:r>
            <a:r>
              <a:rPr lang="en-US" altLang="zh-CN" sz="2000">
                <a:latin typeface="+mn-lt"/>
                <a:cs typeface="+mn-lt"/>
                <a:sym typeface="+mn-ea"/>
              </a:rPr>
              <a:t>8</a:t>
            </a:r>
            <a:r>
              <a:rPr sz="2000">
                <a:latin typeface="+mn-lt"/>
                <a:cs typeface="+mn-lt"/>
                <a:sym typeface="+mn-ea"/>
              </a:rPr>
              <a:t>路组相连的，而</a:t>
            </a:r>
            <a:r>
              <a:rPr lang="en-US" altLang="zh-CN" sz="2000">
                <a:latin typeface="+mn-lt"/>
                <a:cs typeface="+mn-lt"/>
                <a:sym typeface="+mn-ea"/>
              </a:rPr>
              <a:t>L3</a:t>
            </a:r>
            <a:r>
              <a:rPr sz="2000">
                <a:latin typeface="+mn-lt"/>
                <a:cs typeface="+mn-lt"/>
                <a:sym typeface="+mn-ea"/>
              </a:rPr>
              <a:t>是</a:t>
            </a:r>
            <a:r>
              <a:rPr lang="en-US" altLang="zh-CN" sz="2000">
                <a:latin typeface="+mn-lt"/>
                <a:cs typeface="+mn-lt"/>
                <a:sym typeface="+mn-ea"/>
              </a:rPr>
              <a:t>16</a:t>
            </a:r>
            <a:r>
              <a:rPr sz="2000">
                <a:latin typeface="+mn-lt"/>
                <a:cs typeface="+mn-lt"/>
                <a:sym typeface="+mn-ea"/>
              </a:rPr>
              <a:t>路组相连</a:t>
            </a:r>
            <a:endParaRPr lang="zh-CN" altLang="en-US" sz="2000" dirty="0">
              <a:latin typeface="+mn-lt"/>
              <a:cs typeface="+mn-lt"/>
            </a:endParaRPr>
          </a:p>
          <a:p>
            <a:endParaRPr lang="zh-CN" altLang="en-US" sz="2000" dirty="0">
              <a:latin typeface="+mn-lt"/>
              <a:cs typeface="+mn-lt"/>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PART II </a:t>
            </a:r>
            <a:r>
              <a:t>高速缓存对程序性能的影响</a:t>
            </a:r>
          </a:p>
        </p:txBody>
      </p:sp>
      <p:pic>
        <p:nvPicPr>
          <p:cNvPr id="4" name="图片 3"/>
          <p:cNvPicPr>
            <a:picLocks noChangeAspect="1"/>
          </p:cNvPicPr>
          <p:nvPr/>
        </p:nvPicPr>
        <p:blipFill>
          <a:blip r:embed="rId1"/>
          <a:srcRect b="2921"/>
          <a:stretch>
            <a:fillRect/>
          </a:stretch>
        </p:blipFill>
        <p:spPr>
          <a:xfrm>
            <a:off x="4060825" y="1534160"/>
            <a:ext cx="6793230" cy="4832985"/>
          </a:xfrm>
          <a:prstGeom prst="rect">
            <a:avLst/>
          </a:prstGeom>
        </p:spPr>
      </p:pic>
      <p:sp>
        <p:nvSpPr>
          <p:cNvPr id="5" name="文本框 4"/>
          <p:cNvSpPr txBox="1"/>
          <p:nvPr/>
        </p:nvSpPr>
        <p:spPr>
          <a:xfrm>
            <a:off x="897890" y="2360930"/>
            <a:ext cx="2545080" cy="368300"/>
          </a:xfrm>
          <a:prstGeom prst="rect">
            <a:avLst/>
          </a:prstGeom>
          <a:noFill/>
        </p:spPr>
        <p:txBody>
          <a:bodyPr wrap="none" rtlCol="0">
            <a:spAutoFit/>
          </a:bodyPr>
          <a:p>
            <a:r>
              <a:rPr lang="en-US" altLang="zh-CN"/>
              <a:t>·</a:t>
            </a:r>
            <a:r>
              <a:rPr lang="zh-CN" altLang="en-US"/>
              <a:t>表明存储系统能力特色</a:t>
            </a:r>
            <a:endParaRPr lang="zh-CN" altLang="en-US"/>
          </a:p>
        </p:txBody>
      </p:sp>
      <p:sp>
        <p:nvSpPr>
          <p:cNvPr id="6" name="文本框 5"/>
          <p:cNvSpPr txBox="1"/>
          <p:nvPr/>
        </p:nvSpPr>
        <p:spPr>
          <a:xfrm>
            <a:off x="897890" y="2961640"/>
            <a:ext cx="1859280" cy="368300"/>
          </a:xfrm>
          <a:prstGeom prst="rect">
            <a:avLst/>
          </a:prstGeom>
          <a:noFill/>
        </p:spPr>
        <p:txBody>
          <a:bodyPr wrap="none" rtlCol="0">
            <a:spAutoFit/>
          </a:bodyPr>
          <a:p>
            <a:r>
              <a:rPr lang="en-US" altLang="zh-CN"/>
              <a:t>·</a:t>
            </a:r>
            <a:r>
              <a:rPr lang="zh-CN" altLang="en-US"/>
              <a:t>每个计算机不同</a:t>
            </a:r>
            <a:endParaRPr lang="zh-CN" altLang="en-US"/>
          </a:p>
        </p:txBody>
      </p:sp>
      <p:sp>
        <p:nvSpPr>
          <p:cNvPr id="8" name="文本框 7"/>
          <p:cNvSpPr txBox="1"/>
          <p:nvPr/>
        </p:nvSpPr>
        <p:spPr>
          <a:xfrm>
            <a:off x="4330065" y="1770380"/>
            <a:ext cx="3637280" cy="368300"/>
          </a:xfrm>
          <a:prstGeom prst="rect">
            <a:avLst/>
          </a:prstGeom>
          <a:solidFill>
            <a:schemeClr val="bg1"/>
          </a:solidFill>
        </p:spPr>
        <p:txBody>
          <a:bodyPr wrap="none" rtlCol="0">
            <a:spAutoFit/>
          </a:bodyPr>
          <a:p>
            <a:r>
              <a:rPr lang="en-US" altLang="zh-CN">
                <a:solidFill>
                  <a:schemeClr val="bg1"/>
                </a:solidFill>
              </a:rPr>
              <a:t>·</a:t>
            </a:r>
            <a:r>
              <a:rPr lang="zh-CN" altLang="en-US">
                <a:solidFill>
                  <a:schemeClr val="bg1"/>
                </a:solidFill>
              </a:rPr>
              <a:t>每个计算机不                            同</a:t>
            </a:r>
            <a:endParaRPr lang="zh-CN" altLang="en-US">
              <a:solidFill>
                <a:schemeClr val="bg1"/>
              </a:solidFill>
            </a:endParaRPr>
          </a:p>
        </p:txBody>
      </p:sp>
      <p:sp>
        <p:nvSpPr>
          <p:cNvPr id="9" name="文本框 8"/>
          <p:cNvSpPr txBox="1"/>
          <p:nvPr/>
        </p:nvSpPr>
        <p:spPr>
          <a:xfrm>
            <a:off x="897890" y="3567430"/>
            <a:ext cx="3018790" cy="645160"/>
          </a:xfrm>
          <a:prstGeom prst="rect">
            <a:avLst/>
          </a:prstGeom>
          <a:noFill/>
        </p:spPr>
        <p:txBody>
          <a:bodyPr wrap="square" rtlCol="0">
            <a:spAutoFit/>
          </a:bodyPr>
          <a:p>
            <a:r>
              <a:rPr lang="en-US" altLang="zh-CN"/>
              <a:t>·</a:t>
            </a:r>
            <a:r>
              <a:rPr lang="zh-CN" altLang="en-US"/>
              <a:t>当程序的时间局部性很差时，空间局部性仍能补救</a:t>
            </a:r>
            <a:endParaRPr lang="zh-CN" altLang="en-US"/>
          </a:p>
        </p:txBody>
      </p:sp>
      <p:cxnSp>
        <p:nvCxnSpPr>
          <p:cNvPr id="10" name="直接箭头连接符 9"/>
          <p:cNvCxnSpPr>
            <a:stCxn id="9" idx="3"/>
          </p:cNvCxnSpPr>
          <p:nvPr/>
        </p:nvCxnSpPr>
        <p:spPr>
          <a:xfrm>
            <a:off x="3916680" y="3890010"/>
            <a:ext cx="1301115" cy="438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3"/>
          </p:cNvCxnSpPr>
          <p:nvPr/>
        </p:nvCxnSpPr>
        <p:spPr>
          <a:xfrm>
            <a:off x="3916680" y="3890010"/>
            <a:ext cx="3253105" cy="21342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97890" y="4441825"/>
            <a:ext cx="3018790" cy="645160"/>
          </a:xfrm>
          <a:prstGeom prst="rect">
            <a:avLst/>
          </a:prstGeom>
          <a:noFill/>
        </p:spPr>
        <p:txBody>
          <a:bodyPr wrap="square" rtlCol="0">
            <a:spAutoFit/>
          </a:bodyPr>
          <a:p>
            <a:r>
              <a:rPr lang="en-US" altLang="zh-CN"/>
              <a:t>·</a:t>
            </a:r>
            <a:r>
              <a:rPr lang="zh-CN" altLang="en-US"/>
              <a:t>硬件预取机制（对小步长效果好）</a:t>
            </a:r>
            <a:endParaRPr lang="zh-CN" altLang="en-US"/>
          </a:p>
        </p:txBody>
      </p:sp>
      <p:cxnSp>
        <p:nvCxnSpPr>
          <p:cNvPr id="13" name="直接箭头连接符 12"/>
          <p:cNvCxnSpPr/>
          <p:nvPr/>
        </p:nvCxnSpPr>
        <p:spPr>
          <a:xfrm flipV="1">
            <a:off x="3830320" y="3920490"/>
            <a:ext cx="1746885" cy="9848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重新排列循环，提高空间局部性</a:t>
            </a:r>
            <a:endParaRPr lang="zh-CN" altLang="en-US"/>
          </a:p>
        </p:txBody>
      </p:sp>
      <p:pic>
        <p:nvPicPr>
          <p:cNvPr id="4" name="内容占位符 3"/>
          <p:cNvPicPr>
            <a:picLocks noChangeAspect="1"/>
          </p:cNvPicPr>
          <p:nvPr>
            <p:ph idx="1"/>
          </p:nvPr>
        </p:nvPicPr>
        <p:blipFill>
          <a:blip r:embed="rId1"/>
          <a:stretch>
            <a:fillRect/>
          </a:stretch>
        </p:blipFill>
        <p:spPr>
          <a:xfrm>
            <a:off x="2065655" y="1490345"/>
            <a:ext cx="8053070" cy="47593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重新排列循环，提高空间局部性</a:t>
            </a:r>
            <a:endParaRPr lang="zh-CN" altLang="en-US"/>
          </a:p>
        </p:txBody>
      </p:sp>
      <p:pic>
        <p:nvPicPr>
          <p:cNvPr id="4" name="内容占位符 3"/>
          <p:cNvPicPr>
            <a:picLocks noChangeAspect="1"/>
          </p:cNvPicPr>
          <p:nvPr>
            <p:ph idx="1"/>
          </p:nvPr>
        </p:nvPicPr>
        <p:blipFill>
          <a:blip r:embed="rId1"/>
          <a:stretch>
            <a:fillRect/>
          </a:stretch>
        </p:blipFill>
        <p:spPr>
          <a:xfrm>
            <a:off x="2065655" y="1490345"/>
            <a:ext cx="8053070" cy="475932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000">
                <a:latin typeface="Calibri" panose="020F0502020204030204" charset="0"/>
                <a:cs typeface="Calibri" panose="020F0502020204030204" charset="0"/>
              </a:rPr>
              <a:t>Content</a:t>
            </a:r>
            <a:endParaRPr lang="en-US" altLang="zh-CN" sz="4000">
              <a:latin typeface="Calibri" panose="020F0502020204030204" charset="0"/>
              <a:cs typeface="Calibri" panose="020F0502020204030204" charset="0"/>
            </a:endParaRPr>
          </a:p>
        </p:txBody>
      </p:sp>
      <p:sp>
        <p:nvSpPr>
          <p:cNvPr id="3" name="内容占位符 2"/>
          <p:cNvSpPr>
            <a:spLocks noGrp="1"/>
          </p:cNvSpPr>
          <p:nvPr>
            <p:ph idx="1"/>
          </p:nvPr>
        </p:nvSpPr>
        <p:spPr/>
        <p:txBody>
          <a:bodyPr>
            <a:noAutofit/>
          </a:bodyPr>
          <a:p>
            <a:pPr marL="0" indent="0">
              <a:buNone/>
            </a:pPr>
            <a:r>
              <a:rPr lang="en-US" altLang="zh-CN" sz="2400" b="1" dirty="0">
                <a:solidFill>
                  <a:schemeClr val="tx1"/>
                </a:solidFill>
              </a:rPr>
              <a:t>PART I </a:t>
            </a:r>
            <a:r>
              <a:rPr sz="2400" b="1" dirty="0">
                <a:solidFill>
                  <a:schemeClr val="tx1"/>
                </a:solidFill>
              </a:rPr>
              <a:t>高速缓存的原理和操作</a:t>
            </a:r>
            <a:endParaRPr sz="2400" b="1" dirty="0">
              <a:solidFill>
                <a:schemeClr val="tx1"/>
              </a:solidFill>
            </a:endParaRPr>
          </a:p>
          <a:p>
            <a:pPr marL="0" indent="0">
              <a:buNone/>
            </a:pPr>
            <a:r>
              <a:rPr lang="en-US" altLang="zh-CN" sz="2000" dirty="0">
                <a:solidFill>
                  <a:schemeClr val="tx1"/>
                </a:solidFill>
              </a:rPr>
              <a:t>·</a:t>
            </a:r>
            <a:r>
              <a:rPr sz="2000" dirty="0">
                <a:solidFill>
                  <a:schemeClr val="tx1">
                    <a:lumMod val="65000"/>
                    <a:lumOff val="35000"/>
                  </a:schemeClr>
                </a:solidFill>
              </a:rPr>
              <a:t>高速缓存的基本原理与思想</a:t>
            </a:r>
            <a:endParaRPr sz="2000" dirty="0">
              <a:solidFill>
                <a:schemeClr val="tx1">
                  <a:lumMod val="65000"/>
                  <a:lumOff val="35000"/>
                </a:schemeClr>
              </a:solidFill>
            </a:endParaRPr>
          </a:p>
          <a:p>
            <a:pPr marL="0" indent="0">
              <a:buNone/>
            </a:pPr>
            <a:r>
              <a:rPr lang="en-US" altLang="zh-CN" sz="2000" dirty="0">
                <a:solidFill>
                  <a:schemeClr val="tx1">
                    <a:lumMod val="65000"/>
                    <a:lumOff val="35000"/>
                  </a:schemeClr>
                </a:solidFill>
              </a:rPr>
              <a:t>·</a:t>
            </a:r>
            <a:r>
              <a:rPr sz="2000" dirty="0">
                <a:solidFill>
                  <a:schemeClr val="tx1">
                    <a:lumMod val="65000"/>
                    <a:lumOff val="35000"/>
                  </a:schemeClr>
                </a:solidFill>
              </a:rPr>
              <a:t>高速缓存的具体构成与操作</a:t>
            </a:r>
            <a:endParaRPr sz="2000" dirty="0">
              <a:solidFill>
                <a:schemeClr val="tx1">
                  <a:lumMod val="65000"/>
                  <a:lumOff val="35000"/>
                </a:schemeClr>
              </a:solidFill>
            </a:endParaRPr>
          </a:p>
          <a:p>
            <a:pPr marL="0" indent="0">
              <a:buNone/>
            </a:pPr>
            <a:r>
              <a:rPr lang="en-US" altLang="zh-CN" sz="2000" dirty="0">
                <a:solidFill>
                  <a:schemeClr val="tx1">
                    <a:lumMod val="65000"/>
                    <a:lumOff val="35000"/>
                  </a:schemeClr>
                </a:solidFill>
              </a:rPr>
              <a:t>·</a:t>
            </a:r>
            <a:r>
              <a:rPr sz="2000" dirty="0">
                <a:solidFill>
                  <a:schemeClr val="tx1">
                    <a:lumMod val="65000"/>
                    <a:lumOff val="35000"/>
                  </a:schemeClr>
                </a:solidFill>
              </a:rPr>
              <a:t>直接映射高速缓存与组相连高速缓存</a:t>
            </a:r>
            <a:endParaRPr sz="2000" dirty="0">
              <a:solidFill>
                <a:schemeClr val="tx1">
                  <a:lumMod val="65000"/>
                  <a:lumOff val="35000"/>
                </a:schemeClr>
              </a:solidFill>
            </a:endParaRPr>
          </a:p>
          <a:p>
            <a:pPr marL="0" indent="0">
              <a:buNone/>
            </a:pPr>
            <a:r>
              <a:rPr lang="en-US" altLang="zh-CN" sz="2000" dirty="0">
                <a:solidFill>
                  <a:schemeClr val="tx1">
                    <a:lumMod val="65000"/>
                    <a:lumOff val="35000"/>
                  </a:schemeClr>
                </a:solidFill>
              </a:rPr>
              <a:t>·</a:t>
            </a:r>
            <a:r>
              <a:rPr sz="2000" dirty="0">
                <a:solidFill>
                  <a:schemeClr val="tx1">
                    <a:lumMod val="65000"/>
                    <a:lumOff val="35000"/>
                  </a:schemeClr>
                </a:solidFill>
              </a:rPr>
              <a:t>参数对性能的影响</a:t>
            </a:r>
            <a:endParaRPr sz="2000" dirty="0">
              <a:solidFill>
                <a:schemeClr val="tx1">
                  <a:lumMod val="65000"/>
                  <a:lumOff val="35000"/>
                </a:schemeClr>
              </a:solidFill>
            </a:endParaRPr>
          </a:p>
          <a:p>
            <a:pPr marL="0" indent="0">
              <a:buNone/>
            </a:pPr>
            <a:r>
              <a:rPr lang="en-US" altLang="zh-CN" sz="2400" b="1" dirty="0">
                <a:solidFill>
                  <a:schemeClr val="tx1"/>
                </a:solidFill>
              </a:rPr>
              <a:t>PART II </a:t>
            </a:r>
            <a:r>
              <a:rPr sz="2400" b="1" dirty="0">
                <a:solidFill>
                  <a:schemeClr val="tx1"/>
                </a:solidFill>
              </a:rPr>
              <a:t>高速缓存对程序性能的影响</a:t>
            </a:r>
            <a:endParaRPr sz="2400" b="1" dirty="0">
              <a:solidFill>
                <a:schemeClr val="tx1"/>
              </a:solidFill>
            </a:endParaRPr>
          </a:p>
          <a:p>
            <a:pPr marL="0" indent="0">
              <a:buNone/>
            </a:pPr>
            <a:r>
              <a:rPr lang="en-US" altLang="zh-CN" sz="2000" dirty="0">
                <a:solidFill>
                  <a:schemeClr val="tx1">
                    <a:lumMod val="65000"/>
                    <a:lumOff val="35000"/>
                  </a:schemeClr>
                </a:solidFill>
              </a:rPr>
              <a:t>·</a:t>
            </a:r>
            <a:r>
              <a:rPr sz="2000" dirty="0">
                <a:solidFill>
                  <a:schemeClr val="tx1">
                    <a:lumMod val="65000"/>
                    <a:lumOff val="35000"/>
                  </a:schemeClr>
                </a:solidFill>
              </a:rPr>
              <a:t>存储器山</a:t>
            </a:r>
            <a:endParaRPr sz="2000" dirty="0">
              <a:solidFill>
                <a:schemeClr val="tx1">
                  <a:lumMod val="65000"/>
                  <a:lumOff val="35000"/>
                </a:schemeClr>
              </a:solidFill>
            </a:endParaRPr>
          </a:p>
          <a:p>
            <a:pPr marL="0" indent="0">
              <a:buNone/>
            </a:pPr>
            <a:r>
              <a:rPr lang="en-US" altLang="zh-CN" sz="2000" dirty="0">
                <a:solidFill>
                  <a:schemeClr val="tx1">
                    <a:lumMod val="65000"/>
                    <a:lumOff val="35000"/>
                  </a:schemeClr>
                </a:solidFill>
              </a:rPr>
              <a:t>·</a:t>
            </a:r>
            <a:r>
              <a:rPr sz="2000" dirty="0">
                <a:solidFill>
                  <a:schemeClr val="tx1">
                    <a:lumMod val="65000"/>
                    <a:lumOff val="35000"/>
                  </a:schemeClr>
                </a:solidFill>
              </a:rPr>
              <a:t>重新排列提高空间局部性</a:t>
            </a:r>
            <a:endParaRPr sz="2000" dirty="0">
              <a:solidFill>
                <a:schemeClr val="tx1">
                  <a:lumMod val="65000"/>
                  <a:lumOff val="35000"/>
                </a:schemeClr>
              </a:solidFill>
            </a:endParaRPr>
          </a:p>
          <a:p>
            <a:pPr marL="0" indent="0">
              <a:buNone/>
            </a:pPr>
            <a:r>
              <a:rPr lang="en-US" altLang="zh-CN" sz="2000" dirty="0">
                <a:solidFill>
                  <a:schemeClr val="tx1">
                    <a:lumMod val="65000"/>
                    <a:lumOff val="35000"/>
                  </a:schemeClr>
                </a:solidFill>
              </a:rPr>
              <a:t>·</a:t>
            </a:r>
            <a:r>
              <a:rPr sz="2000" dirty="0">
                <a:solidFill>
                  <a:schemeClr val="tx1">
                    <a:lumMod val="65000"/>
                    <a:lumOff val="35000"/>
                  </a:schemeClr>
                </a:solidFill>
              </a:rPr>
              <a:t>使用分块提高时间局部性</a:t>
            </a:r>
            <a:endParaRPr sz="2000" dirty="0">
              <a:solidFill>
                <a:schemeClr val="tx1">
                  <a:lumMod val="65000"/>
                  <a:lumOff val="35000"/>
                </a:schemeClr>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重新排列循环，提高空间局部性</a:t>
            </a:r>
            <a:endParaRPr lang="zh-CN" altLang="en-US"/>
          </a:p>
        </p:txBody>
      </p:sp>
      <p:pic>
        <p:nvPicPr>
          <p:cNvPr id="5" name="内容占位符 4"/>
          <p:cNvPicPr>
            <a:picLocks noChangeAspect="1"/>
          </p:cNvPicPr>
          <p:nvPr>
            <p:ph idx="1"/>
          </p:nvPr>
        </p:nvPicPr>
        <p:blipFill>
          <a:blip r:embed="rId1"/>
          <a:stretch>
            <a:fillRect/>
          </a:stretch>
        </p:blipFill>
        <p:spPr>
          <a:xfrm>
            <a:off x="1844040" y="1490345"/>
            <a:ext cx="8496300" cy="475932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重新排列循环，提高空间局部性</a:t>
            </a:r>
            <a:endParaRPr lang="zh-CN" altLang="en-US"/>
          </a:p>
        </p:txBody>
      </p:sp>
      <p:pic>
        <p:nvPicPr>
          <p:cNvPr id="4" name="内容占位符 3"/>
          <p:cNvPicPr>
            <a:picLocks noChangeAspect="1"/>
          </p:cNvPicPr>
          <p:nvPr>
            <p:ph idx="1"/>
          </p:nvPr>
        </p:nvPicPr>
        <p:blipFill>
          <a:blip r:embed="rId1"/>
          <a:stretch>
            <a:fillRect/>
          </a:stretch>
        </p:blipFill>
        <p:spPr>
          <a:xfrm>
            <a:off x="1796415" y="1490345"/>
            <a:ext cx="8592185" cy="475932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重新排列循环，提高空间局部性</a:t>
            </a:r>
            <a:endParaRPr lang="zh-CN" altLang="en-US"/>
          </a:p>
        </p:txBody>
      </p:sp>
      <p:pic>
        <p:nvPicPr>
          <p:cNvPr id="5" name="内容占位符 4"/>
          <p:cNvPicPr>
            <a:picLocks noChangeAspect="1"/>
          </p:cNvPicPr>
          <p:nvPr>
            <p:ph idx="1"/>
          </p:nvPr>
        </p:nvPicPr>
        <p:blipFill>
          <a:blip r:embed="rId1"/>
          <a:stretch>
            <a:fillRect/>
          </a:stretch>
        </p:blipFill>
        <p:spPr>
          <a:xfrm>
            <a:off x="2021840" y="1490345"/>
            <a:ext cx="8141335" cy="475932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重新排列循环，提高空间局部性</a:t>
            </a:r>
            <a:endParaRPr lang="zh-CN" altLang="en-US"/>
          </a:p>
        </p:txBody>
      </p:sp>
      <p:pic>
        <p:nvPicPr>
          <p:cNvPr id="4" name="内容占位符 3"/>
          <p:cNvPicPr>
            <a:picLocks noChangeAspect="1"/>
          </p:cNvPicPr>
          <p:nvPr>
            <p:ph idx="1"/>
          </p:nvPr>
        </p:nvPicPr>
        <p:blipFill>
          <a:blip r:embed="rId1"/>
          <a:stretch>
            <a:fillRect/>
          </a:stretch>
        </p:blipFill>
        <p:spPr>
          <a:xfrm>
            <a:off x="2044700" y="1490345"/>
            <a:ext cx="8094980" cy="475932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927225" y="585470"/>
            <a:ext cx="8337550" cy="568642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总结一些要记住的东西（万一考了呢</a:t>
            </a:r>
            <a:endParaRPr lang="en-US" altLang="zh-CN"/>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Cache</a:t>
            </a:r>
            <a:r>
              <a:t>的基本原理和思想</a:t>
            </a:r>
          </a:p>
        </p:txBody>
      </p:sp>
      <p:pic>
        <p:nvPicPr>
          <p:cNvPr id="4" name="内容占位符 3"/>
          <p:cNvPicPr>
            <a:picLocks noChangeAspect="1"/>
          </p:cNvPicPr>
          <p:nvPr>
            <p:ph idx="1"/>
          </p:nvPr>
        </p:nvPicPr>
        <p:blipFill>
          <a:blip r:embed="rId1"/>
          <a:stretch>
            <a:fillRect/>
          </a:stretch>
        </p:blipFill>
        <p:spPr>
          <a:xfrm>
            <a:off x="2042160" y="1490345"/>
            <a:ext cx="8100695" cy="475932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370965" y="2295525"/>
            <a:ext cx="7353300" cy="3028950"/>
          </a:xfrm>
          <a:prstGeom prst="rect">
            <a:avLst/>
          </a:prstGeom>
        </p:spPr>
      </p:pic>
      <p:sp>
        <p:nvSpPr>
          <p:cNvPr id="3" name="文本框 2"/>
          <p:cNvSpPr txBox="1"/>
          <p:nvPr/>
        </p:nvSpPr>
        <p:spPr>
          <a:xfrm>
            <a:off x="8013700" y="2078355"/>
            <a:ext cx="2654300" cy="645160"/>
          </a:xfrm>
          <a:prstGeom prst="rect">
            <a:avLst/>
          </a:prstGeom>
          <a:noFill/>
        </p:spPr>
        <p:txBody>
          <a:bodyPr wrap="square" rtlCol="0">
            <a:spAutoFit/>
          </a:bodyPr>
          <a:p>
            <a:r>
              <a:rPr lang="en-US" altLang="zh-CN">
                <a:solidFill>
                  <a:schemeClr val="tx1">
                    <a:lumMod val="65000"/>
                    <a:lumOff val="35000"/>
                  </a:schemeClr>
                </a:solidFill>
              </a:rPr>
              <a:t>·</a:t>
            </a:r>
            <a:r>
              <a:rPr lang="zh-CN" altLang="en-US">
                <a:solidFill>
                  <a:schemeClr val="tx1">
                    <a:lumMod val="65000"/>
                    <a:lumOff val="35000"/>
                  </a:schemeClr>
                </a:solidFill>
              </a:rPr>
              <a:t>包含在</a:t>
            </a:r>
            <a:r>
              <a:rPr lang="en-US" altLang="zh-CN">
                <a:solidFill>
                  <a:schemeClr val="tx1">
                    <a:lumMod val="65000"/>
                    <a:lumOff val="35000"/>
                  </a:schemeClr>
                </a:solidFill>
              </a:rPr>
              <a:t>CPU</a:t>
            </a:r>
            <a:r>
              <a:rPr lang="zh-CN" altLang="en-US">
                <a:solidFill>
                  <a:schemeClr val="tx1">
                    <a:lumMod val="65000"/>
                    <a:lumOff val="35000"/>
                  </a:schemeClr>
                </a:solidFill>
              </a:rPr>
              <a:t>芯片中，完全由硬件管理</a:t>
            </a:r>
            <a:endParaRPr lang="zh-CN" altLang="en-US">
              <a:solidFill>
                <a:schemeClr val="tx1">
                  <a:lumMod val="65000"/>
                  <a:lumOff val="35000"/>
                </a:schemeClr>
              </a:solidFill>
            </a:endParaRPr>
          </a:p>
        </p:txBody>
      </p:sp>
      <p:sp>
        <p:nvSpPr>
          <p:cNvPr id="5" name="文本框 4"/>
          <p:cNvSpPr txBox="1"/>
          <p:nvPr/>
        </p:nvSpPr>
        <p:spPr>
          <a:xfrm>
            <a:off x="8013700" y="3181985"/>
            <a:ext cx="2654300" cy="368300"/>
          </a:xfrm>
          <a:prstGeom prst="rect">
            <a:avLst/>
          </a:prstGeom>
          <a:noFill/>
        </p:spPr>
        <p:txBody>
          <a:bodyPr wrap="square" rtlCol="0">
            <a:spAutoFit/>
          </a:bodyPr>
          <a:p>
            <a:r>
              <a:rPr lang="en-US" altLang="zh-CN">
                <a:solidFill>
                  <a:schemeClr val="tx1">
                    <a:lumMod val="65000"/>
                    <a:lumOff val="35000"/>
                  </a:schemeClr>
                </a:solidFill>
              </a:rPr>
              <a:t>·</a:t>
            </a:r>
            <a:r>
              <a:rPr lang="zh-CN">
                <a:solidFill>
                  <a:schemeClr val="tx1">
                    <a:lumMod val="65000"/>
                    <a:lumOff val="35000"/>
                  </a:schemeClr>
                </a:solidFill>
              </a:rPr>
              <a:t>使用</a:t>
            </a:r>
            <a:r>
              <a:rPr lang="en-US" altLang="zh-CN">
                <a:solidFill>
                  <a:schemeClr val="tx1">
                    <a:lumMod val="65000"/>
                    <a:lumOff val="35000"/>
                  </a:schemeClr>
                </a:solidFill>
              </a:rPr>
              <a:t>SRAM</a:t>
            </a:r>
            <a:r>
              <a:rPr lang="zh-CN" altLang="en-US">
                <a:solidFill>
                  <a:schemeClr val="tx1">
                    <a:lumMod val="65000"/>
                    <a:lumOff val="35000"/>
                  </a:schemeClr>
                </a:solidFill>
              </a:rPr>
              <a:t>存储器实现</a:t>
            </a:r>
            <a:endParaRPr lang="zh-CN" altLang="en-US">
              <a:solidFill>
                <a:schemeClr val="tx1">
                  <a:lumMod val="65000"/>
                  <a:lumOff val="35000"/>
                </a:schemeClr>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高速缓存的构成与操作</a:t>
            </a:r>
            <a:endParaRPr lang="zh-CN" altLang="en-US"/>
          </a:p>
        </p:txBody>
      </p:sp>
      <p:sp>
        <p:nvSpPr>
          <p:cNvPr id="4" name="文本框 3"/>
          <p:cNvSpPr txBox="1"/>
          <p:nvPr/>
        </p:nvSpPr>
        <p:spPr>
          <a:xfrm>
            <a:off x="6092825" y="2708275"/>
            <a:ext cx="4663440" cy="1630045"/>
          </a:xfrm>
          <a:prstGeom prst="rect">
            <a:avLst/>
          </a:prstGeom>
          <a:noFill/>
        </p:spPr>
        <p:txBody>
          <a:bodyPr wrap="square" rtlCol="0">
            <a:spAutoFit/>
          </a:bodyPr>
          <a:p>
            <a:r>
              <a:rPr lang="zh-CN" altLang="en-US" sz="2000" spc="150">
                <a:solidFill>
                  <a:schemeClr val="tx1">
                    <a:lumMod val="65000"/>
                    <a:lumOff val="35000"/>
                  </a:schemeClr>
                </a:solidFill>
                <a:uFillTx/>
                <a:latin typeface="Arial" panose="020B0604020202020204" pitchFamily="34" charset="0"/>
                <a:ea typeface="微软雅黑" panose="020B0503020204020204" pitchFamily="34" charset="-122"/>
              </a:rPr>
              <a:t>一般而言，高速缓存的结构可以用元组（S，E，B，m）来描述，高速缓存的容量C指的是所有块大小的和，不包括标记位和有效位，故C=S×E×B</a:t>
            </a:r>
            <a:endParaRPr lang="zh-CN" altLang="en-US" sz="2000" spc="150">
              <a:solidFill>
                <a:schemeClr val="tx1">
                  <a:lumMod val="65000"/>
                  <a:lumOff val="35000"/>
                </a:schemeClr>
              </a:solidFill>
              <a:uFillTx/>
              <a:latin typeface="Arial" panose="020B0604020202020204" pitchFamily="34" charset="0"/>
              <a:ea typeface="微软雅黑" panose="020B0503020204020204" pitchFamily="34" charset="-122"/>
            </a:endParaRPr>
          </a:p>
        </p:txBody>
      </p:sp>
      <p:pic>
        <p:nvPicPr>
          <p:cNvPr id="6" name="内容占位符 5"/>
          <p:cNvPicPr>
            <a:picLocks noChangeAspect="1"/>
          </p:cNvPicPr>
          <p:nvPr>
            <p:ph idx="1"/>
          </p:nvPr>
        </p:nvPicPr>
        <p:blipFill>
          <a:blip r:embed="rId1"/>
          <a:stretch>
            <a:fillRect/>
          </a:stretch>
        </p:blipFill>
        <p:spPr>
          <a:xfrm>
            <a:off x="608330" y="1695450"/>
            <a:ext cx="4819015" cy="471551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缓存命中与缓存不命中</a:t>
            </a:r>
            <a:endParaRPr lang="zh-CN" altLang="en-US"/>
          </a:p>
        </p:txBody>
      </p:sp>
      <p:sp>
        <p:nvSpPr>
          <p:cNvPr id="3" name="内容占位符 2"/>
          <p:cNvSpPr>
            <a:spLocks noGrp="1"/>
          </p:cNvSpPr>
          <p:nvPr>
            <p:ph idx="1"/>
          </p:nvPr>
        </p:nvSpPr>
        <p:spPr/>
        <p:txBody>
          <a:bodyPr/>
          <a:p>
            <a:pPr marL="0" indent="0">
              <a:buNone/>
            </a:pPr>
            <a:r>
              <a:rPr lang="zh-CN" altLang="en-US" sz="2000">
                <a:solidFill>
                  <a:schemeClr val="tx1">
                    <a:lumMod val="65000"/>
                    <a:lumOff val="35000"/>
                  </a:schemeClr>
                </a:solidFill>
              </a:rPr>
              <a:t>当程序需要某个存储在k+1层的数据时，它先检索第k层，若恰好在第k层，则称之为缓存命中。</a:t>
            </a:r>
            <a:endParaRPr lang="zh-CN" altLang="en-US" sz="2000">
              <a:solidFill>
                <a:schemeClr val="tx1">
                  <a:lumMod val="65000"/>
                  <a:lumOff val="35000"/>
                </a:schemeClr>
              </a:solidFill>
            </a:endParaRPr>
          </a:p>
          <a:p>
            <a:pPr marL="0" indent="0">
              <a:buNone/>
            </a:pPr>
            <a:r>
              <a:rPr lang="zh-CN" altLang="en-US" sz="2000">
                <a:solidFill>
                  <a:schemeClr val="tx1"/>
                </a:solidFill>
              </a:rPr>
              <a:t>这里很好地体现了局部性原理：</a:t>
            </a:r>
            <a:endParaRPr lang="zh-CN" altLang="en-US" sz="2000">
              <a:solidFill>
                <a:schemeClr val="tx1"/>
              </a:solidFill>
            </a:endParaRPr>
          </a:p>
          <a:p>
            <a:pPr marL="0" indent="0">
              <a:buNone/>
            </a:pPr>
            <a:r>
              <a:rPr lang="zh-CN" altLang="en-US" sz="2000">
                <a:solidFill>
                  <a:schemeClr val="tx1"/>
                </a:solidFill>
              </a:rPr>
              <a:t>（1）时间局部性</a:t>
            </a:r>
            <a:endParaRPr lang="zh-CN" altLang="en-US" sz="2000">
              <a:solidFill>
                <a:schemeClr val="tx1"/>
              </a:solidFill>
            </a:endParaRPr>
          </a:p>
          <a:p>
            <a:pPr marL="0" indent="0">
              <a:buNone/>
            </a:pPr>
            <a:r>
              <a:rPr lang="zh-CN" altLang="en-US" sz="2000">
                <a:solidFill>
                  <a:schemeClr val="tx1">
                    <a:lumMod val="65000"/>
                    <a:lumOff val="35000"/>
                  </a:schemeClr>
                </a:solidFill>
              </a:rPr>
              <a:t>      当频繁地引用某个数据对象时，假如有一次不命中时被复制到缓存中，则后面很有可能会被多次命中，由于其停留在第k层，因此不需要访问第k+1层便能进行读取。</a:t>
            </a:r>
            <a:endParaRPr lang="zh-CN" altLang="en-US" sz="2000">
              <a:solidFill>
                <a:schemeClr val="tx1">
                  <a:lumMod val="65000"/>
                  <a:lumOff val="35000"/>
                </a:schemeClr>
              </a:solidFill>
            </a:endParaRPr>
          </a:p>
          <a:p>
            <a:pPr marL="0" indent="0">
              <a:buNone/>
            </a:pPr>
            <a:r>
              <a:rPr lang="zh-CN" altLang="en-US" sz="2000">
                <a:solidFill>
                  <a:schemeClr val="tx1"/>
                </a:solidFill>
              </a:rPr>
              <a:t>（2）空间局部性</a:t>
            </a:r>
            <a:endParaRPr lang="zh-CN" altLang="en-US" sz="2000">
              <a:solidFill>
                <a:schemeClr val="tx1"/>
              </a:solidFill>
            </a:endParaRPr>
          </a:p>
          <a:p>
            <a:pPr marL="0" indent="0">
              <a:buNone/>
            </a:pPr>
            <a:r>
              <a:rPr lang="zh-CN" altLang="en-US" sz="2000">
                <a:solidFill>
                  <a:schemeClr val="tx1">
                    <a:lumMod val="65000"/>
                    <a:lumOff val="35000"/>
                  </a:schemeClr>
                </a:solidFill>
              </a:rPr>
              <a:t>       存储器层次结构中，相邻的层将块作为传送单元进行传送，相近的元素极有可能被放在相同的块内被传递至第k层。</a:t>
            </a:r>
            <a:endParaRPr lang="zh-CN" altLang="en-US" sz="2000">
              <a:solidFill>
                <a:schemeClr val="tx1">
                  <a:lumMod val="65000"/>
                  <a:lumOff val="35000"/>
                </a:schemeClr>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缓存不命中的三种类型</a:t>
            </a:r>
            <a:endParaRPr lang="zh-CN" altLang="en-US"/>
          </a:p>
        </p:txBody>
      </p:sp>
      <p:sp>
        <p:nvSpPr>
          <p:cNvPr id="3" name="内容占位符 2"/>
          <p:cNvSpPr>
            <a:spLocks noGrp="1"/>
          </p:cNvSpPr>
          <p:nvPr>
            <p:ph idx="1"/>
          </p:nvPr>
        </p:nvSpPr>
        <p:spPr/>
        <p:txBody>
          <a:bodyPr/>
          <a:p>
            <a:pPr marL="0" indent="0">
              <a:buNone/>
            </a:pPr>
            <a:r>
              <a:rPr lang="zh-CN" altLang="en-US" sz="2000">
                <a:solidFill>
                  <a:schemeClr val="tx1"/>
                </a:solidFill>
              </a:rPr>
              <a:t>（1）</a:t>
            </a:r>
            <a:r>
              <a:rPr lang="zh-CN" altLang="en-US" sz="2000" b="1">
                <a:solidFill>
                  <a:schemeClr val="tx1"/>
                </a:solidFill>
              </a:rPr>
              <a:t>冷不命中</a:t>
            </a:r>
            <a:endParaRPr lang="zh-CN" altLang="en-US" sz="2000">
              <a:solidFill>
                <a:schemeClr val="tx1"/>
              </a:solidFill>
            </a:endParaRPr>
          </a:p>
          <a:p>
            <a:pPr marL="0" indent="0">
              <a:buNone/>
            </a:pPr>
            <a:r>
              <a:rPr lang="zh-CN" altLang="en-US" sz="2000">
                <a:solidFill>
                  <a:schemeClr val="tx1"/>
                </a:solidFill>
              </a:rPr>
              <a:t>        </a:t>
            </a:r>
            <a:r>
              <a:rPr lang="zh-CN" altLang="en-US" sz="2000">
                <a:solidFill>
                  <a:schemeClr val="tx1">
                    <a:lumMod val="65000"/>
                    <a:lumOff val="35000"/>
                  </a:schemeClr>
                </a:solidFill>
              </a:rPr>
              <a:t>缓存为空时发生的不命中，是短暂事件，不会在稳定后发生。</a:t>
            </a:r>
            <a:endParaRPr lang="zh-CN" altLang="en-US" sz="2000">
              <a:solidFill>
                <a:schemeClr val="tx1"/>
              </a:solidFill>
            </a:endParaRPr>
          </a:p>
          <a:p>
            <a:pPr marL="0" indent="0">
              <a:buNone/>
            </a:pPr>
            <a:endParaRPr lang="zh-CN" altLang="en-US" sz="2000">
              <a:solidFill>
                <a:schemeClr val="tx1"/>
              </a:solidFill>
            </a:endParaRPr>
          </a:p>
          <a:p>
            <a:pPr marL="0" indent="0">
              <a:buNone/>
            </a:pPr>
            <a:r>
              <a:rPr lang="zh-CN" altLang="en-US" sz="2000">
                <a:solidFill>
                  <a:schemeClr val="tx1"/>
                </a:solidFill>
              </a:rPr>
              <a:t>（2）</a:t>
            </a:r>
            <a:r>
              <a:rPr lang="zh-CN" altLang="en-US" sz="2000" b="1">
                <a:solidFill>
                  <a:schemeClr val="tx1"/>
                </a:solidFill>
              </a:rPr>
              <a:t>冲突不命中  </a:t>
            </a:r>
            <a:endParaRPr lang="zh-CN" altLang="en-US" sz="2000">
              <a:solidFill>
                <a:schemeClr val="tx1"/>
              </a:solidFill>
            </a:endParaRPr>
          </a:p>
          <a:p>
            <a:pPr marL="0" indent="0">
              <a:buNone/>
            </a:pPr>
            <a:r>
              <a:rPr lang="zh-CN" altLang="en-US" sz="2000">
                <a:solidFill>
                  <a:schemeClr val="tx1"/>
                </a:solidFill>
              </a:rPr>
              <a:t>        </a:t>
            </a:r>
            <a:r>
              <a:rPr lang="zh-CN" altLang="en-US" sz="2000">
                <a:solidFill>
                  <a:schemeClr val="tx1">
                    <a:lumMod val="65000"/>
                    <a:lumOff val="35000"/>
                  </a:schemeClr>
                </a:solidFill>
              </a:rPr>
              <a:t>限制性的放置策略导致对象映射到同一个缓存块，缓存会一直不命中。</a:t>
            </a:r>
            <a:endParaRPr lang="zh-CN" altLang="en-US" sz="2000">
              <a:solidFill>
                <a:schemeClr val="tx1"/>
              </a:solidFill>
            </a:endParaRPr>
          </a:p>
          <a:p>
            <a:pPr marL="0" indent="0">
              <a:buNone/>
            </a:pPr>
            <a:endParaRPr lang="zh-CN" altLang="en-US" sz="2000">
              <a:solidFill>
                <a:schemeClr val="tx1"/>
              </a:solidFill>
            </a:endParaRPr>
          </a:p>
          <a:p>
            <a:pPr marL="0" indent="0">
              <a:buNone/>
            </a:pPr>
            <a:r>
              <a:rPr lang="zh-CN" altLang="en-US" sz="2000">
                <a:solidFill>
                  <a:schemeClr val="tx1"/>
                </a:solidFill>
              </a:rPr>
              <a:t>（3）</a:t>
            </a:r>
            <a:r>
              <a:rPr lang="zh-CN" altLang="en-US" sz="2000" b="1">
                <a:solidFill>
                  <a:schemeClr val="tx1"/>
                </a:solidFill>
              </a:rPr>
              <a:t>容量不命中（容量导致）</a:t>
            </a:r>
            <a:endParaRPr lang="zh-CN" altLang="en-US" sz="2000" b="1">
              <a:solidFill>
                <a:schemeClr val="tx1"/>
              </a:solidFill>
            </a:endParaRPr>
          </a:p>
          <a:p>
            <a:pPr marL="0" indent="0">
              <a:buNone/>
            </a:pPr>
            <a:r>
              <a:rPr lang="zh-CN" altLang="en-US" sz="2000">
                <a:solidFill>
                  <a:schemeClr val="tx1"/>
                </a:solidFill>
              </a:rPr>
              <a:t>        </a:t>
            </a:r>
            <a:r>
              <a:rPr lang="zh-CN" altLang="en-US" sz="2000">
                <a:solidFill>
                  <a:schemeClr val="tx1">
                    <a:lumMod val="65000"/>
                    <a:lumOff val="35000"/>
                  </a:schemeClr>
                </a:solidFill>
              </a:rPr>
              <a:t>在某个阶段中访问缓存块某个相对不变的集合称为这个阶段的工作集。</a:t>
            </a:r>
            <a:endParaRPr lang="zh-CN" altLang="en-US" sz="2000">
              <a:solidFill>
                <a:schemeClr val="tx1">
                  <a:lumMod val="65000"/>
                  <a:lumOff val="35000"/>
                </a:schemeClr>
              </a:solidFill>
            </a:endParaRPr>
          </a:p>
          <a:p>
            <a:pPr marL="0" indent="0">
              <a:buNone/>
            </a:pPr>
            <a:r>
              <a:rPr lang="zh-CN" altLang="en-US" sz="2000">
                <a:solidFill>
                  <a:schemeClr val="tx1">
                    <a:lumMod val="65000"/>
                    <a:lumOff val="35000"/>
                  </a:schemeClr>
                </a:solidFill>
              </a:rPr>
              <a:t>  当工作集大小远超过缓存的大小时，此时便会发生容量不命中</a:t>
            </a:r>
            <a:endParaRPr lang="zh-CN" altLang="en-US" sz="2000">
              <a:solidFill>
                <a:schemeClr val="tx1">
                  <a:lumMod val="65000"/>
                  <a:lumOff val="35000"/>
                </a:schemeClr>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直接映射高速缓存</a:t>
            </a:r>
            <a:endParaRPr lang="zh-CN" altLang="en-US"/>
          </a:p>
        </p:txBody>
      </p:sp>
      <p:pic>
        <p:nvPicPr>
          <p:cNvPr id="5" name="内容占位符 4"/>
          <p:cNvPicPr>
            <a:picLocks noChangeAspect="1"/>
          </p:cNvPicPr>
          <p:nvPr>
            <p:ph idx="1"/>
          </p:nvPr>
        </p:nvPicPr>
        <p:blipFill>
          <a:blip r:embed="rId1"/>
          <a:stretch>
            <a:fillRect/>
          </a:stretch>
        </p:blipFill>
        <p:spPr>
          <a:xfrm>
            <a:off x="713105" y="1495425"/>
            <a:ext cx="6092825" cy="2127250"/>
          </a:xfrm>
          <a:prstGeom prst="rect">
            <a:avLst/>
          </a:prstGeom>
        </p:spPr>
      </p:pic>
      <p:pic>
        <p:nvPicPr>
          <p:cNvPr id="6" name="图片 5"/>
          <p:cNvPicPr>
            <a:picLocks noChangeAspect="1"/>
          </p:cNvPicPr>
          <p:nvPr/>
        </p:nvPicPr>
        <p:blipFill>
          <a:blip r:embed="rId2"/>
          <a:stretch>
            <a:fillRect/>
          </a:stretch>
        </p:blipFill>
        <p:spPr>
          <a:xfrm>
            <a:off x="766445" y="3730625"/>
            <a:ext cx="6039485" cy="2276475"/>
          </a:xfrm>
          <a:prstGeom prst="rect">
            <a:avLst/>
          </a:prstGeom>
        </p:spPr>
      </p:pic>
      <p:sp>
        <p:nvSpPr>
          <p:cNvPr id="4" name="文本框 3"/>
          <p:cNvSpPr txBox="1"/>
          <p:nvPr/>
        </p:nvSpPr>
        <p:spPr>
          <a:xfrm>
            <a:off x="7299325" y="2049780"/>
            <a:ext cx="4167505" cy="706755"/>
          </a:xfrm>
          <a:prstGeom prst="rect">
            <a:avLst/>
          </a:prstGeom>
          <a:noFill/>
        </p:spPr>
        <p:txBody>
          <a:bodyPr wrap="square" rtlCol="0">
            <a:spAutoFit/>
          </a:bodyPr>
          <a:p>
            <a:r>
              <a:rPr lang="zh-CN" altLang="en-US" sz="2000" dirty="0">
                <a:solidFill>
                  <a:schemeClr val="tx1">
                    <a:lumMod val="65000"/>
                    <a:lumOff val="35000"/>
                  </a:schemeClr>
                </a:solidFill>
              </a:rPr>
              <a:t>所谓直接映射高速缓存，即</a:t>
            </a:r>
            <a:r>
              <a:rPr lang="en-US" altLang="zh-CN" sz="2000" dirty="0">
                <a:solidFill>
                  <a:schemeClr val="tx1">
                    <a:lumMod val="65000"/>
                    <a:lumOff val="35000"/>
                  </a:schemeClr>
                </a:solidFill>
              </a:rPr>
              <a:t>E=1</a:t>
            </a:r>
            <a:r>
              <a:rPr lang="zh-CN" altLang="en-US" sz="2000" dirty="0">
                <a:solidFill>
                  <a:schemeClr val="tx1">
                    <a:lumMod val="65000"/>
                    <a:lumOff val="35000"/>
                  </a:schemeClr>
                </a:solidFill>
              </a:rPr>
              <a:t>的高速缓存，每一组中只有一行</a:t>
            </a:r>
            <a:endParaRPr lang="zh-CN" altLang="en-US" sz="2000" dirty="0">
              <a:solidFill>
                <a:schemeClr val="tx1">
                  <a:lumMod val="65000"/>
                  <a:lumOff val="35000"/>
                </a:schemeClr>
              </a:solidFill>
            </a:endParaRPr>
          </a:p>
        </p:txBody>
      </p:sp>
      <p:sp>
        <p:nvSpPr>
          <p:cNvPr id="7" name="文本框 6"/>
          <p:cNvSpPr txBox="1"/>
          <p:nvPr/>
        </p:nvSpPr>
        <p:spPr>
          <a:xfrm>
            <a:off x="7299325" y="3256280"/>
            <a:ext cx="4009390" cy="1014730"/>
          </a:xfrm>
          <a:prstGeom prst="rect">
            <a:avLst/>
          </a:prstGeom>
          <a:noFill/>
        </p:spPr>
        <p:txBody>
          <a:bodyPr wrap="square" rtlCol="0">
            <a:spAutoFit/>
          </a:bodyPr>
          <a:p>
            <a:r>
              <a:rPr lang="zh-CN" altLang="en-US" sz="2000" dirty="0">
                <a:solidFill>
                  <a:schemeClr val="tx1">
                    <a:lumMod val="65000"/>
                    <a:lumOff val="35000"/>
                  </a:schemeClr>
                </a:solidFill>
              </a:rPr>
              <a:t>对于这种高速缓存，不命中时的行替换策略十分简单，因为一组只有一行</a:t>
            </a:r>
            <a:endParaRPr lang="zh-CN" altLang="en-US" sz="2000" dirty="0">
              <a:solidFill>
                <a:schemeClr val="tx1">
                  <a:lumMod val="65000"/>
                  <a:lumOff val="35000"/>
                </a:schemeClr>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直接映射高度缓存的冲突不命中</a:t>
            </a:r>
            <a:endParaRPr lang="zh-CN" altLang="en-US"/>
          </a:p>
        </p:txBody>
      </p:sp>
      <p:pic>
        <p:nvPicPr>
          <p:cNvPr id="4" name="内容占位符 3"/>
          <p:cNvPicPr>
            <a:picLocks noChangeAspect="1"/>
          </p:cNvPicPr>
          <p:nvPr>
            <p:ph idx="1"/>
          </p:nvPr>
        </p:nvPicPr>
        <p:blipFill>
          <a:blip r:embed="rId1"/>
          <a:stretch>
            <a:fillRect/>
          </a:stretch>
        </p:blipFill>
        <p:spPr>
          <a:xfrm>
            <a:off x="771525" y="1595120"/>
            <a:ext cx="4285615" cy="2294890"/>
          </a:xfrm>
          <a:prstGeom prst="rect">
            <a:avLst/>
          </a:prstGeom>
        </p:spPr>
      </p:pic>
      <p:pic>
        <p:nvPicPr>
          <p:cNvPr id="5" name="图片 4"/>
          <p:cNvPicPr>
            <a:picLocks noChangeAspect="1"/>
          </p:cNvPicPr>
          <p:nvPr/>
        </p:nvPicPr>
        <p:blipFill>
          <a:blip r:embed="rId2"/>
          <a:stretch>
            <a:fillRect/>
          </a:stretch>
        </p:blipFill>
        <p:spPr>
          <a:xfrm>
            <a:off x="608330" y="3940810"/>
            <a:ext cx="6718935" cy="2566035"/>
          </a:xfrm>
          <a:prstGeom prst="rect">
            <a:avLst/>
          </a:prstGeom>
        </p:spPr>
      </p:pic>
      <p:sp>
        <p:nvSpPr>
          <p:cNvPr id="6" name="文本框 5"/>
          <p:cNvSpPr txBox="1"/>
          <p:nvPr/>
        </p:nvSpPr>
        <p:spPr>
          <a:xfrm>
            <a:off x="7124065" y="1862455"/>
            <a:ext cx="3554730" cy="1014730"/>
          </a:xfrm>
          <a:prstGeom prst="rect">
            <a:avLst/>
          </a:prstGeom>
          <a:noFill/>
        </p:spPr>
        <p:txBody>
          <a:bodyPr wrap="square" rtlCol="0">
            <a:spAutoFit/>
          </a:bodyPr>
          <a:p>
            <a:r>
              <a:rPr lang="zh-CN" altLang="en-US" sz="2000" dirty="0">
                <a:solidFill>
                  <a:schemeClr val="tx1">
                    <a:lumMod val="65000"/>
                    <a:lumOff val="35000"/>
                  </a:schemeClr>
                </a:solidFill>
              </a:rPr>
              <a:t>由于一个组只有一行，放置策略简单带来的后果是容易发生冲突不命中</a:t>
            </a:r>
            <a:endParaRPr lang="zh-CN" altLang="en-US" sz="2000" dirty="0">
              <a:solidFill>
                <a:schemeClr val="tx1">
                  <a:lumMod val="65000"/>
                  <a:lumOff val="35000"/>
                </a:schemeClr>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UNIT_TABLE_BEAUTIFY" val="smartTable{7d6d9031-ad04-4a60-b662-9bfa0ac5fd6c}"/>
  <p:tag name="TABLE_RECT" val="47.9055*117.354*863.7*90"/>
  <p:tag name="TABLE_EMPHASIZE_COLOR" val="6579300"/>
  <p:tag name="TABLE_ONEKEY_SKIN_IDX" val="0"/>
  <p:tag name="TABLE_SKINIDX" val="-1"/>
  <p:tag name="TABLE_COLORIDX" val="l"/>
</p:tagLst>
</file>

<file path=ppt/tags/tag79.xml><?xml version="1.0" encoding="utf-8"?>
<p:tagLst xmlns:p="http://schemas.openxmlformats.org/presentationml/2006/main">
  <p:tag name="KSO_WM_UNIT_TABLE_BEAUTIFY" val="smartTable{684c3d6a-e5cb-4ef3-a162-3d25a0aff81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1823</Words>
  <Application>WPS 演示</Application>
  <PresentationFormat>宽屏</PresentationFormat>
  <Paragraphs>155</Paragraphs>
  <Slides>25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宋体</vt:lpstr>
      <vt:lpstr>Wingdings</vt:lpstr>
      <vt:lpstr>微软雅黑</vt:lpstr>
      <vt:lpstr>Wingdings</vt:lpstr>
      <vt:lpstr>Calibri</vt:lpstr>
      <vt:lpstr>Arial Unicode MS</vt:lpstr>
      <vt:lpstr>Office 主题​​</vt:lpstr>
      <vt:lpstr>Cache Memories</vt:lpstr>
      <vt:lpstr>Content</vt:lpstr>
      <vt:lpstr>Cache的基本原理和思想</vt:lpstr>
      <vt:lpstr>PowerPoint 演示文稿</vt:lpstr>
      <vt:lpstr>高速缓存的构成与操作</vt:lpstr>
      <vt:lpstr>缓存命中与缓存不命中</vt:lpstr>
      <vt:lpstr>缓存不命中的三种类型</vt:lpstr>
      <vt:lpstr>直接映射高速缓存</vt:lpstr>
      <vt:lpstr>直接映射高度缓存的冲突不命中</vt:lpstr>
      <vt:lpstr>思考：为何以中间位取代高位作为组索引</vt:lpstr>
      <vt:lpstr>组相连高速缓存（特殊情况：全相连高速缓存）</vt:lpstr>
      <vt:lpstr>PowerPoint 演示文稿</vt:lpstr>
      <vt:lpstr>有关写的问题</vt:lpstr>
      <vt:lpstr>有关写的问题</vt:lpstr>
      <vt:lpstr>真实的高速缓存</vt:lpstr>
      <vt:lpstr>参数性能影响</vt:lpstr>
      <vt:lpstr>PART II 高速缓存对程序性能的影响</vt:lpstr>
      <vt:lpstr>重新排列循环，提高空间局部性</vt:lpstr>
      <vt:lpstr>重新排列循环，提高空间局部性</vt:lpstr>
      <vt:lpstr>重新排列循环，提高空间局部性</vt:lpstr>
      <vt:lpstr>重新排列循环，提高空间局部性</vt:lpstr>
      <vt:lpstr>重新排列循环，提高空间局部性</vt:lpstr>
      <vt:lpstr>重新排列循环，提高空间局部性</vt:lpstr>
      <vt:lpstr>PowerPoint 演示文稿</vt:lpstr>
      <vt:lpstr>总结一些要记住的东西（万一考了呢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WPS_1487254953</cp:lastModifiedBy>
  <cp:revision>211</cp:revision>
  <dcterms:created xsi:type="dcterms:W3CDTF">2019-06-19T02:08:00Z</dcterms:created>
  <dcterms:modified xsi:type="dcterms:W3CDTF">2020-11-11T15:16:34Z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