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FD06-EA56-43C4-A810-3C58D14C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5CDBFB-63AC-41D1-9BF5-788890BE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AF67E-F00B-403E-A987-F4DA7DA2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C7D67-180C-4102-86FD-711C3F79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CBB85-EC2C-413B-91A6-9C1FA89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73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27BE-F48D-480B-B3A6-E022B9C9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AAB64-39DD-4BA6-A7AE-DF137E24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3C98E-092C-4FD8-95C2-A368A0AD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A69D6-488E-4C3A-B0D1-CC871E2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C991C-7682-4D56-983F-EAD79018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6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BCBA0-5DC6-4EBF-93A0-D3DB43CB1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D3F225-12B7-4580-BD4C-4E764F4EE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F8DAB-0DBD-4A78-8703-F26BCB83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8196C-3AB9-4910-BDAF-2890383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77D5F-A2D2-4A9C-B014-BC4D14B0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AFD28-3749-4A7A-AEE0-CD20FAD5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75EE0-D10D-4381-B63C-2C016D1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87CD-22CC-4E25-9D3E-9E57FA14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59814-2293-4C20-B6B9-47A6DA8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FC6FE-27E5-412F-B833-3022764B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95DC2-0170-4C8B-8CAD-D6015D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BBCE2-5AF6-4A9D-B472-3AA31F01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B0896-C14A-455A-B138-3A2359A6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1034E-B19B-4AEE-995B-A903B407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2ACDE-247D-46E4-B191-C300C904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3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1B7E4-0AAB-4FE1-8800-80CED83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4254B-AAD1-40A5-9898-E184F752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26045E-3CC9-4BE9-8DF9-3B68EF0A1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0BB92-57C2-40F5-9729-28DB9636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D89FFE-B1C8-4CAE-8F09-8C7491E0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0C4A2-A0F7-47E8-BA0E-1443325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1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FE6AD-A06F-4F03-AF0F-2CAA6FC4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9BBB2-1E14-4BF7-A207-44BC9E1C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BAD1DA-A941-4B5F-8A34-6D4B6528E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DC0DC-76A5-4961-A255-40B3037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3F9F-2B20-40AF-AD5E-161D9572E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DE5D9F-971C-4B81-91D2-4955DA6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4C92A3-F944-449F-BD40-63F684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8E8075-C007-4A59-81F6-2D928BE7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EC3E2-C912-499A-99DC-22B1C145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D74F4-9F27-4A8D-B6A0-5F95C064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FA18A-9606-49D4-97C6-77E707E5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4BB13-6C12-4107-9216-FF753F6E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0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114019-30CE-4711-8C3A-4DCFA340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C4C057-8E04-45AD-9D40-6DF30E84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3BA30-B868-410B-8C18-0A952D2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02C7-D824-4B3C-9279-A9EA544E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C1EA-4C34-41C9-8A4E-C1014F6E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BE564-34EF-4AA4-ADC8-7C4E317B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BAE3B-869E-4765-93C3-5723DD8A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295DF-4A19-4B06-A846-EEE3A37A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ECEDF-6CF3-4C4B-81E0-5DD6D4AD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2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C809-01AA-4E62-99FB-A56FC654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464589-D590-4890-9117-F3F72813C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D6AD61-4B51-4CD8-8CD4-3FE4BFE4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C09E07-1AC8-41EF-B33D-9BE35DDD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75BFC-E080-4B3F-8196-25909CEE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E282A-2BD6-42F0-B92A-1FFE4160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5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78B2F4-D616-49F0-AB84-4DA75F67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BDED5-8DCE-4EA1-9C31-FDC4C447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890E9-3268-433C-8319-FDAD4D8D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AAB7-270D-465B-85D3-FB6D2FE3F04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04513-2471-445D-8630-4CB3C1FB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8D0ED-76F1-406B-B868-1B8C4AD4A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2B929-A02B-4779-834E-72F75BA77E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8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DE778-0220-46C8-AF0F-27AEF451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793" y="483171"/>
            <a:ext cx="9144000" cy="2387600"/>
          </a:xfrm>
        </p:spPr>
        <p:txBody>
          <a:bodyPr/>
          <a:lstStyle/>
          <a:p>
            <a:r>
              <a:rPr lang="en-US" altLang="zh-CN" dirty="0"/>
              <a:t>ISA-LOGIC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ACE95-B056-4F56-A20D-DB01AE79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793" y="2962846"/>
            <a:ext cx="9144000" cy="1655762"/>
          </a:xfrm>
        </p:spPr>
        <p:txBody>
          <a:bodyPr/>
          <a:lstStyle/>
          <a:p>
            <a:r>
              <a:rPr lang="zh-CN" altLang="en-US" dirty="0"/>
              <a:t>赵天翊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F6D0540-7F7A-40EA-B46F-D01F3EF87C19}"/>
              </a:ext>
            </a:extLst>
          </p:cNvPr>
          <p:cNvSpPr txBox="1">
            <a:spLocks/>
          </p:cNvSpPr>
          <p:nvPr/>
        </p:nvSpPr>
        <p:spPr>
          <a:xfrm>
            <a:off x="1586145" y="314647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/>
              <a:t>y86-64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risc</a:t>
            </a:r>
            <a:r>
              <a:rPr lang="en-US" altLang="zh-CN" sz="2000" dirty="0"/>
              <a:t> vs </a:t>
            </a:r>
            <a:r>
              <a:rPr lang="en-US" altLang="zh-CN" sz="2000" dirty="0" err="1"/>
              <a:t>cisc</a:t>
            </a:r>
            <a:endParaRPr lang="en-US" altLang="zh-CN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000" dirty="0"/>
              <a:t>逻辑设计与</a:t>
            </a:r>
            <a:r>
              <a:rPr lang="en-US" altLang="zh-CN" sz="2000" dirty="0"/>
              <a:t>HCL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5858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2904E-0A67-48CB-9D1D-1C54A4FD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0DBB-2C9C-4884-AA63-B5A3E7A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随机访问，两读一写</a:t>
            </a:r>
            <a:endParaRPr lang="en-US" altLang="zh-CN" dirty="0"/>
          </a:p>
          <a:p>
            <a:r>
              <a:rPr lang="zh-CN" altLang="en-US" dirty="0"/>
              <a:t>时钟上升沿更新寄存器值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57CD8-508D-4F1F-B8FC-695149C0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68" y="3082709"/>
            <a:ext cx="4261139" cy="21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7E628-CBB6-4E4E-AB6A-17692FD4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HCL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6828E2-1271-4F19-A45D-1BF5DCDF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730" y="2057923"/>
            <a:ext cx="7479854" cy="29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4E2B230-4800-404D-883E-4D32D066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8" y="976544"/>
            <a:ext cx="5090022" cy="43687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3BC8C7-FF5F-4C2A-8132-D26C6CB0B880}"/>
              </a:ext>
            </a:extLst>
          </p:cNvPr>
          <p:cNvSpPr txBox="1"/>
          <p:nvPr/>
        </p:nvSpPr>
        <p:spPr>
          <a:xfrm>
            <a:off x="7173157" y="1162975"/>
            <a:ext cx="2849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结构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15</a:t>
            </a:r>
            <a:r>
              <a:rPr lang="zh-CN" altLang="en-US" dirty="0"/>
              <a:t>个</a:t>
            </a:r>
            <a:r>
              <a:rPr lang="en-US" altLang="zh-CN" dirty="0"/>
              <a:t>64</a:t>
            </a:r>
            <a:r>
              <a:rPr lang="zh-CN" altLang="en-US" dirty="0"/>
              <a:t>位寄存器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f</a:t>
            </a:r>
            <a:r>
              <a:rPr lang="zh-CN" altLang="en-US" dirty="0"/>
              <a:t>用于表示立即数）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）没有</a:t>
            </a:r>
            <a:r>
              <a:rPr lang="en-US" altLang="zh-CN" dirty="0"/>
              <a:t>CF</a:t>
            </a:r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program status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AOK: </a:t>
            </a:r>
            <a:r>
              <a:rPr lang="zh-CN" altLang="en-US" dirty="0"/>
              <a:t>继续执行</a:t>
            </a:r>
            <a:endParaRPr lang="en-US" altLang="zh-CN" dirty="0"/>
          </a:p>
          <a:p>
            <a:r>
              <a:rPr lang="en-US" altLang="zh-CN" dirty="0"/>
              <a:t>HLT/ADR/INS</a:t>
            </a:r>
            <a:r>
              <a:rPr lang="zh-CN" altLang="en-US" dirty="0"/>
              <a:t>：停止执行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78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63BC8C7-FF5F-4C2A-8132-D26C6CB0B880}"/>
              </a:ext>
            </a:extLst>
          </p:cNvPr>
          <p:cNvSpPr txBox="1"/>
          <p:nvPr/>
        </p:nvSpPr>
        <p:spPr>
          <a:xfrm>
            <a:off x="6711518" y="1171853"/>
            <a:ext cx="36753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指令类型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xxmovq</a:t>
            </a:r>
            <a:endParaRPr lang="en-US" altLang="zh-CN" dirty="0"/>
          </a:p>
          <a:p>
            <a:r>
              <a:rPr lang="en-US" altLang="zh-CN" dirty="0" err="1"/>
              <a:t>ir</a:t>
            </a:r>
            <a:r>
              <a:rPr lang="en-US" altLang="zh-CN" dirty="0"/>
              <a:t> </a:t>
            </a:r>
            <a:r>
              <a:rPr lang="en-US" altLang="zh-CN" dirty="0" err="1"/>
              <a:t>rr</a:t>
            </a:r>
            <a:r>
              <a:rPr lang="en-US" altLang="zh-CN" dirty="0"/>
              <a:t> rm </a:t>
            </a:r>
            <a:r>
              <a:rPr lang="en-US" altLang="zh-CN" dirty="0" err="1"/>
              <a:t>mr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en-US" altLang="zh-CN" dirty="0"/>
              <a:t>memory-memory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cmov</a:t>
            </a:r>
            <a:r>
              <a:rPr lang="zh-CN" altLang="en-US" dirty="0"/>
              <a:t>指令的第一个十六进制位是</a:t>
            </a:r>
            <a:r>
              <a:rPr lang="en-US" altLang="zh-CN" dirty="0"/>
              <a:t>2</a:t>
            </a:r>
            <a:r>
              <a:rPr lang="zh-CN" altLang="en-US" dirty="0"/>
              <a:t>，代表</a:t>
            </a:r>
            <a:r>
              <a:rPr lang="en-US" altLang="zh-CN" dirty="0"/>
              <a:t>register-register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OPq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设置符号位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只允许对寄存器操作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nop</a:t>
            </a:r>
            <a:r>
              <a:rPr lang="en-US" altLang="zh-CN" dirty="0"/>
              <a:t>:</a:t>
            </a:r>
            <a:r>
              <a:rPr lang="zh-CN" altLang="en-US" dirty="0"/>
              <a:t> 不执行任何操作</a:t>
            </a:r>
            <a:endParaRPr lang="en-US" altLang="zh-CN" dirty="0"/>
          </a:p>
          <a:p>
            <a:r>
              <a:rPr lang="en-US" altLang="zh-CN" dirty="0"/>
              <a:t> halt</a:t>
            </a:r>
            <a:r>
              <a:rPr lang="zh-CN" altLang="en-US" dirty="0"/>
              <a:t>：终止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4DB281-71D2-4C13-B117-DC5CE816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14" y="691926"/>
            <a:ext cx="4582194" cy="54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5B0D4-C276-439B-A62D-5B7E87DB9634}"/>
              </a:ext>
            </a:extLst>
          </p:cNvPr>
          <p:cNvSpPr txBox="1"/>
          <p:nvPr/>
        </p:nvSpPr>
        <p:spPr>
          <a:xfrm>
            <a:off x="7182033" y="1038687"/>
            <a:ext cx="3160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指令编码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）第一个字节</a:t>
            </a:r>
            <a:r>
              <a:rPr lang="en-US" altLang="zh-CN" dirty="0"/>
              <a:t>: </a:t>
            </a:r>
            <a:r>
              <a:rPr lang="zh-CN" altLang="en-US" dirty="0"/>
              <a:t>指令类型</a:t>
            </a:r>
            <a:endParaRPr lang="en-US" altLang="zh-CN" dirty="0"/>
          </a:p>
          <a:p>
            <a:r>
              <a:rPr lang="zh-CN" altLang="en-US" dirty="0"/>
              <a:t>（第二个十六进制位为</a:t>
            </a:r>
            <a:r>
              <a:rPr lang="en-US" altLang="zh-CN" dirty="0" err="1"/>
              <a:t>fn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）第二个字节：寄存器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</a:t>
            </a:r>
            <a:r>
              <a:rPr lang="zh-CN" altLang="en-US" dirty="0"/>
              <a:t>表示立即数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）常数字：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代表内存偏移量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从后到前存储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）对栈的操作与</a:t>
            </a:r>
            <a:r>
              <a:rPr lang="en-US" altLang="zh-CN" dirty="0"/>
              <a:t>x86-64</a:t>
            </a:r>
            <a:r>
              <a:rPr lang="zh-CN" altLang="en-US" dirty="0"/>
              <a:t>相似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pushq</a:t>
            </a:r>
            <a:r>
              <a:rPr lang="en-US" altLang="zh-CN" dirty="0"/>
              <a:t> %</a:t>
            </a:r>
            <a:r>
              <a:rPr lang="en-US" altLang="zh-CN" dirty="0" err="1"/>
              <a:t>rsp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先压栈，再减</a:t>
            </a:r>
            <a:r>
              <a:rPr lang="en-US" altLang="zh-CN" dirty="0"/>
              <a:t>8</a:t>
            </a:r>
            <a:r>
              <a:rPr lang="zh-CN" altLang="en-US" dirty="0"/>
              <a:t>（</a:t>
            </a:r>
            <a:r>
              <a:rPr lang="en-US" altLang="zh-CN" dirty="0"/>
              <a:t>write 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）调用函数与</a:t>
            </a:r>
            <a:r>
              <a:rPr lang="en-US" altLang="zh-CN" dirty="0"/>
              <a:t>x86-64</a:t>
            </a:r>
            <a:r>
              <a:rPr lang="zh-CN" altLang="en-US" dirty="0"/>
              <a:t>相似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8346D0-0569-45E6-9F1E-8EFABA14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2465" y="1504175"/>
            <a:ext cx="6324783" cy="37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5B0D4-C276-439B-A62D-5B7E87DB9634}"/>
              </a:ext>
            </a:extLst>
          </p:cNvPr>
          <p:cNvSpPr txBox="1"/>
          <p:nvPr/>
        </p:nvSpPr>
        <p:spPr>
          <a:xfrm>
            <a:off x="6809172" y="1038687"/>
            <a:ext cx="37463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写代码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</a:t>
            </a:r>
            <a:r>
              <a:rPr lang="zh-CN" altLang="en-US" dirty="0"/>
              <a:t>代码不能显式用数组</a:t>
            </a:r>
            <a:endParaRPr lang="en-US" altLang="zh-CN" dirty="0"/>
          </a:p>
          <a:p>
            <a:r>
              <a:rPr lang="zh-CN" altLang="en-US" dirty="0"/>
              <a:t>（没有比例变址寻址方式）</a:t>
            </a:r>
            <a:endParaRPr lang="en-US" altLang="zh-CN" dirty="0"/>
          </a:p>
          <a:p>
            <a:r>
              <a:rPr lang="zh-CN" altLang="en-US" dirty="0"/>
              <a:t>但可以用指针形式。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）用伪指令调整地址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）手动设置栈指针的值，为栈开存储空间</a:t>
            </a:r>
            <a:endParaRPr lang="en-US" altLang="zh-CN" dirty="0"/>
          </a:p>
          <a:p>
            <a:r>
              <a:rPr lang="zh-CN" altLang="en-US" dirty="0"/>
              <a:t>（小心代码覆盖栈）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F543AD-8D42-4BBC-A643-8F077F02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03" y="1038687"/>
            <a:ext cx="4741550" cy="3768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0D2D4B-2127-48FB-B31E-21534AAE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59" y="5381102"/>
            <a:ext cx="4803694" cy="55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1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E84DA-12B1-44F3-B24C-2A3127A1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err="1"/>
              <a:t>risc</a:t>
            </a:r>
            <a:r>
              <a:rPr lang="en-US" altLang="zh-CN" dirty="0"/>
              <a:t> vs </a:t>
            </a:r>
            <a:r>
              <a:rPr lang="en-US" altLang="zh-CN" dirty="0" err="1"/>
              <a:t>cisc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0013BA-20E6-42C5-920B-6D6386848954}"/>
              </a:ext>
            </a:extLst>
          </p:cNvPr>
          <p:cNvSpPr txBox="1"/>
          <p:nvPr/>
        </p:nvSpPr>
        <p:spPr>
          <a:xfrm>
            <a:off x="1162974" y="1020932"/>
            <a:ext cx="62143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指令：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cisc</a:t>
            </a:r>
            <a:r>
              <a:rPr lang="zh-CN" altLang="en-US" dirty="0"/>
              <a:t>指令多，</a:t>
            </a:r>
            <a:r>
              <a:rPr lang="en-US" altLang="zh-CN" dirty="0" err="1"/>
              <a:t>risc</a:t>
            </a:r>
            <a:r>
              <a:rPr lang="zh-CN" altLang="en-US" dirty="0"/>
              <a:t>少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cisc</a:t>
            </a:r>
            <a:r>
              <a:rPr lang="zh-CN" altLang="en-US" dirty="0"/>
              <a:t>有的指令复杂耗时长，</a:t>
            </a:r>
            <a:r>
              <a:rPr lang="en-US" altLang="zh-CN" dirty="0" err="1"/>
              <a:t>risc</a:t>
            </a:r>
            <a:r>
              <a:rPr lang="zh-CN" altLang="en-US" dirty="0"/>
              <a:t>的指令都是基本指令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cisc</a:t>
            </a:r>
            <a:r>
              <a:rPr lang="zh-CN" altLang="en-US" dirty="0"/>
              <a:t>指令编码长度可变（</a:t>
            </a:r>
            <a:r>
              <a:rPr lang="en-US" altLang="zh-CN" dirty="0"/>
              <a:t>1~15</a:t>
            </a:r>
            <a:r>
              <a:rPr lang="zh-CN" altLang="en-US" dirty="0"/>
              <a:t>），</a:t>
            </a:r>
            <a:r>
              <a:rPr lang="en-US" altLang="zh-CN" dirty="0" err="1"/>
              <a:t>risc</a:t>
            </a:r>
            <a:r>
              <a:rPr lang="zh-CN" altLang="en-US" dirty="0"/>
              <a:t>固定</a:t>
            </a:r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寻址</a:t>
            </a:r>
            <a:endParaRPr lang="en-US" altLang="zh-CN" dirty="0"/>
          </a:p>
          <a:p>
            <a:pPr lvl="1"/>
            <a:r>
              <a:rPr lang="en-US" altLang="zh-CN" dirty="0" err="1"/>
              <a:t>cisc</a:t>
            </a:r>
            <a:r>
              <a:rPr lang="zh-CN" altLang="en-US" dirty="0"/>
              <a:t>有</a:t>
            </a:r>
            <a:r>
              <a:rPr lang="en-US" altLang="zh-CN" dirty="0"/>
              <a:t>x86</a:t>
            </a:r>
            <a:r>
              <a:rPr lang="zh-CN" altLang="en-US" dirty="0"/>
              <a:t>所有的寻址方式，</a:t>
            </a:r>
            <a:r>
              <a:rPr lang="en-US" altLang="zh-CN" dirty="0" err="1"/>
              <a:t>risc</a:t>
            </a:r>
            <a:r>
              <a:rPr lang="zh-CN" altLang="en-US" dirty="0"/>
              <a:t>的寻址方式类似</a:t>
            </a:r>
            <a:r>
              <a:rPr lang="en-US" altLang="zh-CN" dirty="0"/>
              <a:t>y86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 err="1"/>
              <a:t>risc</a:t>
            </a:r>
            <a:r>
              <a:rPr lang="zh-CN" altLang="en-US" dirty="0"/>
              <a:t>只有基址</a:t>
            </a:r>
            <a:r>
              <a:rPr lang="en-US" altLang="zh-CN" dirty="0"/>
              <a:t>+</a:t>
            </a:r>
            <a:r>
              <a:rPr lang="zh-CN" altLang="en-US" dirty="0"/>
              <a:t>偏移量，没有变址寻址）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运算数位置</a:t>
            </a:r>
            <a:endParaRPr lang="en-US" altLang="zh-CN" dirty="0"/>
          </a:p>
          <a:p>
            <a:pPr lvl="1"/>
            <a:r>
              <a:rPr lang="en-US" altLang="zh-CN" dirty="0" err="1"/>
              <a:t>cisc</a:t>
            </a:r>
            <a:r>
              <a:rPr lang="zh-CN" altLang="en-US" dirty="0"/>
              <a:t>运算数可以是内存，</a:t>
            </a:r>
            <a:r>
              <a:rPr lang="en-US" altLang="zh-CN" dirty="0" err="1"/>
              <a:t>risc</a:t>
            </a:r>
            <a:r>
              <a:rPr lang="zh-CN" altLang="en-US" dirty="0"/>
              <a:t>只能是寄存器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条件码</a:t>
            </a:r>
            <a:endParaRPr lang="en-US" altLang="zh-CN" dirty="0"/>
          </a:p>
          <a:p>
            <a:pPr lvl="1"/>
            <a:r>
              <a:rPr lang="en-US" altLang="zh-CN" dirty="0" err="1"/>
              <a:t>cisc</a:t>
            </a:r>
            <a:r>
              <a:rPr lang="zh-CN" altLang="en-US" dirty="0"/>
              <a:t>有，</a:t>
            </a:r>
            <a:r>
              <a:rPr lang="en-US" altLang="zh-CN" dirty="0" err="1"/>
              <a:t>risc</a:t>
            </a:r>
            <a:r>
              <a:rPr lang="zh-CN" altLang="en-US" dirty="0"/>
              <a:t>无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栈</a:t>
            </a:r>
            <a:r>
              <a:rPr lang="en-US" altLang="zh-CN" dirty="0"/>
              <a:t>/</a:t>
            </a:r>
            <a:r>
              <a:rPr lang="zh-CN" altLang="en-US" dirty="0"/>
              <a:t>寄存器</a:t>
            </a:r>
            <a:endParaRPr lang="en-US" altLang="zh-CN" dirty="0"/>
          </a:p>
          <a:p>
            <a:pPr lvl="1"/>
            <a:r>
              <a:rPr lang="en-US" altLang="zh-CN" dirty="0" err="1"/>
              <a:t>cisc</a:t>
            </a:r>
            <a:r>
              <a:rPr lang="zh-CN" altLang="en-US" dirty="0"/>
              <a:t>把过程参数，返回地址保存在栈中</a:t>
            </a:r>
            <a:endParaRPr lang="en-US" altLang="zh-CN" dirty="0"/>
          </a:p>
          <a:p>
            <a:pPr lvl="1"/>
            <a:r>
              <a:rPr lang="en-US" altLang="zh-CN" dirty="0" err="1"/>
              <a:t>risc</a:t>
            </a:r>
            <a:r>
              <a:rPr lang="zh-CN" altLang="en-US" dirty="0"/>
              <a:t>把过程参数，返回地址保存在寄存器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y86</a:t>
            </a:r>
            <a:r>
              <a:rPr lang="zh-CN" altLang="en-US" dirty="0"/>
              <a:t>比</a:t>
            </a:r>
            <a:r>
              <a:rPr lang="en-US" altLang="zh-CN" dirty="0"/>
              <a:t>x86</a:t>
            </a:r>
            <a:r>
              <a:rPr lang="zh-CN" altLang="en-US" dirty="0"/>
              <a:t>更</a:t>
            </a:r>
            <a:r>
              <a:rPr lang="en-US" altLang="zh-CN" dirty="0" err="1"/>
              <a:t>risc</a:t>
            </a:r>
            <a:r>
              <a:rPr lang="zh-CN" altLang="en-US" dirty="0"/>
              <a:t>，</a:t>
            </a:r>
            <a:r>
              <a:rPr lang="en-US" altLang="zh-CN" dirty="0"/>
              <a:t>x86</a:t>
            </a:r>
            <a:r>
              <a:rPr lang="zh-CN" altLang="en-US" dirty="0"/>
              <a:t>比</a:t>
            </a:r>
            <a:r>
              <a:rPr lang="en-US" altLang="zh-CN" dirty="0"/>
              <a:t>y86</a:t>
            </a:r>
            <a:r>
              <a:rPr lang="zh-CN" altLang="en-US" dirty="0"/>
              <a:t>更</a:t>
            </a:r>
            <a:r>
              <a:rPr lang="en-US" altLang="zh-CN" dirty="0" err="1"/>
              <a:t>cisc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5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EA3BE-9A0E-490B-9860-61092933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2" y="93722"/>
            <a:ext cx="10515600" cy="1325563"/>
          </a:xfrm>
        </p:spPr>
        <p:txBody>
          <a:bodyPr/>
          <a:lstStyle/>
          <a:p>
            <a:r>
              <a:rPr lang="zh-CN" altLang="en-US" dirty="0"/>
              <a:t>逻辑设计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3CA1FB-D570-46F6-A911-2F414082B1E1}"/>
              </a:ext>
            </a:extLst>
          </p:cNvPr>
          <p:cNvSpPr txBox="1"/>
          <p:nvPr/>
        </p:nvSpPr>
        <p:spPr>
          <a:xfrm>
            <a:off x="1821401" y="1873757"/>
            <a:ext cx="8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逻辑门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5BC5F7-7F6A-4FAD-9A35-B3335456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01" y="2361867"/>
            <a:ext cx="5190102" cy="12787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CAAF00-E5DA-4023-8220-9B39CE38F76C}"/>
              </a:ext>
            </a:extLst>
          </p:cNvPr>
          <p:cNvSpPr txBox="1"/>
          <p:nvPr/>
        </p:nvSpPr>
        <p:spPr>
          <a:xfrm>
            <a:off x="1750380" y="4204762"/>
            <a:ext cx="814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组合电路：无环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D56E9F-CFE6-4276-95C8-65F62153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44" y="4775595"/>
            <a:ext cx="3368424" cy="1825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FA97C3-1197-4B8B-BEC1-D887D81D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428" y="4102031"/>
            <a:ext cx="2372867" cy="24986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77FDE1-8AEB-4A10-826C-522993B49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155" y="5224199"/>
            <a:ext cx="3393126" cy="11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EAEF7-6C63-4D3A-A8B7-3710A655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9F7638-C827-4EEF-984B-4E6C4BE5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76" y="4701647"/>
            <a:ext cx="5534798" cy="16480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2EA0D14-99C7-446D-8CEE-558B9D88BDB5}"/>
              </a:ext>
            </a:extLst>
          </p:cNvPr>
          <p:cNvSpPr txBox="1"/>
          <p:nvPr/>
        </p:nvSpPr>
        <p:spPr>
          <a:xfrm>
            <a:off x="1617214" y="1690688"/>
            <a:ext cx="8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多路复用器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252254-68B8-4A4D-ACC3-B1F676BB1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18" y="2237472"/>
            <a:ext cx="2617434" cy="15575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138200-FA1C-4767-AEFA-FD75F44F6BF4}"/>
              </a:ext>
            </a:extLst>
          </p:cNvPr>
          <p:cNvSpPr txBox="1"/>
          <p:nvPr/>
        </p:nvSpPr>
        <p:spPr>
          <a:xfrm>
            <a:off x="1617214" y="4197816"/>
            <a:ext cx="8140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ALU</a:t>
            </a:r>
            <a:r>
              <a:rPr lang="zh-CN" altLang="en-US" dirty="0"/>
              <a:t>：多路复用器</a:t>
            </a:r>
            <a:r>
              <a:rPr lang="en-US" altLang="zh-CN" dirty="0"/>
              <a:t>+</a:t>
            </a:r>
            <a:r>
              <a:rPr lang="zh-CN" altLang="en-US" dirty="0"/>
              <a:t>组合电路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C8D07A-32FC-4D96-9544-FC14E821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175" y="750023"/>
            <a:ext cx="2731746" cy="319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4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0009-C139-4371-AA9A-2BBD2A72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时钟与存储器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68A01-1E67-4949-819D-6275C253F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/>
          <a:lstStyle/>
          <a:p>
            <a:r>
              <a:rPr lang="zh-CN" altLang="en-US" dirty="0"/>
              <a:t>时钟：产生时序电路，控制寄存器的锁存</a:t>
            </a:r>
            <a:r>
              <a:rPr lang="en-US" altLang="zh-CN" dirty="0"/>
              <a:t>/</a:t>
            </a:r>
            <a:r>
              <a:rPr lang="zh-CN" altLang="en-US" dirty="0"/>
              <a:t>读取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（时钟上升沿的时候寄存器的值更新）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8262BF-D380-4234-84D1-46C6213AB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49" y="3029415"/>
            <a:ext cx="7301894" cy="2020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CEF8EE-D88D-40C4-9B71-15B06F633BFB}"/>
              </a:ext>
            </a:extLst>
          </p:cNvPr>
          <p:cNvSpPr txBox="1"/>
          <p:nvPr/>
        </p:nvSpPr>
        <p:spPr>
          <a:xfrm>
            <a:off x="1069749" y="5335480"/>
            <a:ext cx="519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作用：不同组合电路之间的屏障。</a:t>
            </a:r>
          </a:p>
        </p:txBody>
      </p:sp>
    </p:spTree>
    <p:extLst>
      <p:ext uri="{BB962C8B-B14F-4D97-AF65-F5344CB8AC3E}">
        <p14:creationId xmlns:p14="http://schemas.microsoft.com/office/powerpoint/2010/main" val="110162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395</Words>
  <Application>Microsoft Office PowerPoint</Application>
  <PresentationFormat>宽屏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ISA-LOGIC</vt:lpstr>
      <vt:lpstr>PowerPoint 演示文稿</vt:lpstr>
      <vt:lpstr>PowerPoint 演示文稿</vt:lpstr>
      <vt:lpstr>PowerPoint 演示文稿</vt:lpstr>
      <vt:lpstr>PowerPoint 演示文稿</vt:lpstr>
      <vt:lpstr>risc vs cisc</vt:lpstr>
      <vt:lpstr>逻辑设计</vt:lpstr>
      <vt:lpstr>逻辑设计</vt:lpstr>
      <vt:lpstr>时钟与存储器</vt:lpstr>
      <vt:lpstr>寄存器文件</vt:lpstr>
      <vt:lpstr>HCL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ISA-LOGIC</dc:title>
  <dc:creator>Severus</dc:creator>
  <cp:lastModifiedBy>Severus</cp:lastModifiedBy>
  <cp:revision>17</cp:revision>
  <dcterms:created xsi:type="dcterms:W3CDTF">2020-10-29T05:09:19Z</dcterms:created>
  <dcterms:modified xsi:type="dcterms:W3CDTF">2020-10-29T09:12:25Z</dcterms:modified>
</cp:coreProperties>
</file>