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92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F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2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7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F2CC7-C431-460C-AD93-E04D58568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240097-5145-4F49-A784-0DEBE147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CE64-1753-4D9B-B6B0-92291827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821EF-E33E-4453-B031-C504F962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E1933-2203-47A7-BC29-A379F49B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1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73636-0EF2-4DF7-9653-ABD8974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7D655-012F-42A8-8F5A-B77DDBB0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76F5D-BDCB-4601-B800-3063245A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34AEF-1F03-427A-B255-10294304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CBE73-C048-49B5-9121-AC50180B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17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01A37-31FC-4BBF-9E99-9A4B6D4C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7E596-4197-401A-8818-B88C3FC5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E2049-BB99-4416-B9A6-69502F58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4F39C-4FEB-4680-9A82-DC89586C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D3522-861C-4625-B222-9E682954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06CE-48EB-4512-A353-3EF47969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CE8EB-6A36-431B-B5B2-FD8BF39D7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B1E42-CC5E-4455-94A8-D006C8B00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E9BAF-0D40-4FED-AF6F-DFA8D15A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58303-4347-4E04-B806-9CF090CC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8D34E-25DE-4B0A-8C2E-EE5B13DF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1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138DD-E236-4407-B127-713C205E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13345-D7ED-4EF9-B9DD-017F47AE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770FC-B437-4FDE-B933-F59931BFA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B07E33-2BE3-48EF-A9F5-160CF6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5F3337-3A76-42AE-9B85-86EA7A869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ED474E-D5CC-4718-9235-3661A5CC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8A0261-13FA-46E3-8C89-14CA5153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1A6D68-9DA4-4802-839B-B4589932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9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0F26-1FDA-46C7-B7A8-E1049F0C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91851-2C34-4CC3-82C4-A4118834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79AED-730C-4374-B30F-6ADDC57A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5E4A86-3C4A-4ABB-AC00-C2ED7F2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69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571B1-42DC-4404-93F1-BA82AA3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E3A98-9201-4242-BD4D-CAAFD2FB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34EF6-FF0E-4D0A-9E08-C94B7791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47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C39B6-547A-44AB-834C-4CDE4EE3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318B8-90B0-4F25-AF97-701E3D88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CD2CB-0B2F-4B56-8855-5EAD11FC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CFD1B-0CE8-47F0-A8ED-6315393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60256-306D-4240-94D4-A3BDDAF7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54C79-B57B-4836-A5C5-60653614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76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D2D-9004-4BF8-A232-78C6A473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57B6B-E5A2-4714-9011-4D4DE60EC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F0DA8-DDC1-4EC0-8484-A49BAC972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AD5B-965B-4024-9696-08C95131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82A44-623B-4F55-8343-8B19D7B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515A2-0616-410B-9212-90B50859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01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0936-EEF9-435D-9712-7AA3CA92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36949-5ACC-44DC-BB1F-4737766A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C7208-7C58-48F0-8643-48C60600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4FE11-6A78-4D3B-9312-01B2DE1A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E00B7-417B-4C64-820C-78A3439C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71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2DE3DE-F082-4C9D-849D-B1462B50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D279F-17E4-4286-A540-1A5C058F9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B9E52-6491-4955-9C94-FC6C13EA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868E-0D18-4E50-9C63-4998644E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01EE6-C9A3-42F2-A49A-C73E146D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4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6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8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F8584-5860-4D17-A0FA-E8A8AFC5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DC428-0A45-420E-AB20-751D3830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58D10-0671-43CE-8056-CDC9AE97A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F8A6-378A-4464-82E9-3E71E2B4E4A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7CB6C-FB84-4E4F-95D0-6AB81D6C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D0D8E-4321-413F-AA2E-428C4E73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FA95-2858-4363-8670-D7899136F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3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8E39F6-58CD-4584-8984-044D1FE8C8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38C350-DB6A-4F02-9AB6-387F42D5A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Virtual Memory: Concept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AD5DD4-71E3-4579-8429-64D4E74D5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4743" y="4919208"/>
            <a:ext cx="2046514" cy="81642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丛浩原 </a:t>
            </a:r>
            <a:r>
              <a:rPr lang="en-US" altLang="zh-CN" sz="2000" dirty="0"/>
              <a:t>2020.12.10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33AAC9-9521-4C21-ABA6-0C38551D627F}"/>
              </a:ext>
            </a:extLst>
          </p:cNvPr>
          <p:cNvSpPr/>
          <p:nvPr/>
        </p:nvSpPr>
        <p:spPr>
          <a:xfrm>
            <a:off x="0" y="6344816"/>
            <a:ext cx="12192000" cy="513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86B10-82E1-4E3B-84BA-8521A729F6E2}"/>
              </a:ext>
            </a:extLst>
          </p:cNvPr>
          <p:cNvSpPr/>
          <p:nvPr/>
        </p:nvSpPr>
        <p:spPr>
          <a:xfrm>
            <a:off x="0" y="6344816"/>
            <a:ext cx="12192000" cy="45719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5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5B20F3-FBEE-49B4-828F-9AB2ED54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57" y="2262125"/>
            <a:ext cx="5176063" cy="31419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659BCF-8100-4EF4-BBD5-7D370F93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（翻译后备缓冲器）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4CD92-1929-4122-9F88-23925D43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问题：每一次取数据都要至少两次访问内存（或高速缓存）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解决方法：添加一个缓存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TLB</a:t>
            </a:r>
            <a:r>
              <a:rPr lang="zh-CN" altLang="en-US" dirty="0"/>
              <a:t>通常是高度相连的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2E600-D0E0-4FB6-B8D6-35793E15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65" y="4432001"/>
            <a:ext cx="4875847" cy="5540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42B7FA-2AD3-45EB-9540-212A1AD69251}"/>
              </a:ext>
            </a:extLst>
          </p:cNvPr>
          <p:cNvSpPr/>
          <p:nvPr/>
        </p:nvSpPr>
        <p:spPr>
          <a:xfrm>
            <a:off x="992765" y="4986074"/>
            <a:ext cx="4801545" cy="353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63675B-BEED-4662-9639-D8D81AC47389}"/>
              </a:ext>
            </a:extLst>
          </p:cNvPr>
          <p:cNvSpPr/>
          <p:nvPr/>
        </p:nvSpPr>
        <p:spPr>
          <a:xfrm>
            <a:off x="3806889" y="4986074"/>
            <a:ext cx="1987421" cy="353787"/>
          </a:xfrm>
          <a:prstGeom prst="rect">
            <a:avLst/>
          </a:prstGeom>
          <a:solidFill>
            <a:srgbClr val="D6D6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493E00-DF12-423A-A0EB-9F0E002CFAE7}"/>
              </a:ext>
            </a:extLst>
          </p:cNvPr>
          <p:cNvSpPr/>
          <p:nvPr/>
        </p:nvSpPr>
        <p:spPr>
          <a:xfrm>
            <a:off x="992765" y="4986074"/>
            <a:ext cx="1433194" cy="353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C40D5C-3681-47F4-B053-5561A341A28C}"/>
              </a:ext>
            </a:extLst>
          </p:cNvPr>
          <p:cNvSpPr txBox="1"/>
          <p:nvPr/>
        </p:nvSpPr>
        <p:spPr>
          <a:xfrm>
            <a:off x="1385596" y="4978301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TLBT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7E1787-3FC1-462C-8925-94D7AB538259}"/>
              </a:ext>
            </a:extLst>
          </p:cNvPr>
          <p:cNvSpPr txBox="1"/>
          <p:nvPr/>
        </p:nvSpPr>
        <p:spPr>
          <a:xfrm>
            <a:off x="2813178" y="4978301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TLBI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9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52E209-29F5-45B6-8913-19E79B45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02" y="2497109"/>
            <a:ext cx="6229556" cy="40716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63BFE2-F3BE-4B27-8244-2CDCED61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FC59F-634A-4F06-ADB1-42D09772F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6"/>
            <a:ext cx="10515600" cy="4198873"/>
          </a:xfrm>
        </p:spPr>
        <p:txBody>
          <a:bodyPr/>
          <a:lstStyle/>
          <a:p>
            <a:r>
              <a:rPr lang="zh-CN" altLang="en-US" dirty="0"/>
              <a:t>问题：内存中总会有一个页表占据一些空间</a:t>
            </a:r>
            <a:endParaRPr lang="en-US" altLang="zh-CN" dirty="0"/>
          </a:p>
          <a:p>
            <a:r>
              <a:rPr lang="zh-CN" altLang="en-US" dirty="0"/>
              <a:t>解决方法：构造“页表的页表”，让多余的页表不出现</a:t>
            </a:r>
            <a:endParaRPr lang="en-US" altLang="zh-CN" dirty="0"/>
          </a:p>
          <a:p>
            <a:r>
              <a:rPr lang="zh-CN" altLang="en-US" dirty="0"/>
              <a:t>如果一级页表中</a:t>
            </a:r>
            <a:r>
              <a:rPr lang="en-US" altLang="zh-CN" dirty="0"/>
              <a:t>PTE</a:t>
            </a:r>
            <a:r>
              <a:rPr lang="zh-CN" altLang="en-US" dirty="0"/>
              <a:t>为空，相应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二级页表便不会存在</a:t>
            </a:r>
            <a:endParaRPr lang="en-US" altLang="zh-CN" dirty="0"/>
          </a:p>
          <a:p>
            <a:r>
              <a:rPr lang="zh-CN" altLang="en-US" dirty="0"/>
              <a:t>多级页表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4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561E4-A28C-4982-B47A-14081F3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28E4F-E796-4462-8AEA-DB265056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4524"/>
            <a:ext cx="10515600" cy="1902438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CPU</a:t>
            </a:r>
            <a:r>
              <a:rPr lang="zh-CN" altLang="en-US" dirty="0"/>
              <a:t>中的</a:t>
            </a:r>
            <a:r>
              <a:rPr lang="en-US" altLang="zh-CN" dirty="0"/>
              <a:t>MMU</a:t>
            </a:r>
            <a:r>
              <a:rPr lang="zh-CN" altLang="en-US" dirty="0"/>
              <a:t>将虚拟地址转化成实际地址访问主存</a:t>
            </a:r>
            <a:endParaRPr lang="en-US" altLang="zh-CN" dirty="0"/>
          </a:p>
          <a:p>
            <a:r>
              <a:rPr lang="zh-CN" altLang="en-US" dirty="0"/>
              <a:t>内存保护（隔离内存空间）</a:t>
            </a:r>
            <a:endParaRPr lang="en-US" altLang="zh-CN" dirty="0"/>
          </a:p>
          <a:p>
            <a:r>
              <a:rPr lang="zh-CN" altLang="en-US" dirty="0"/>
              <a:t>内存管理（简化链接等）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FEBBFE-4E4C-42AA-B540-2C5C29E8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86" y="234496"/>
            <a:ext cx="723962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8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39663-E3E8-44F2-9E48-18499155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重要的结构</a:t>
            </a:r>
            <a:r>
              <a:rPr lang="en-US" altLang="zh-CN" b="1" dirty="0"/>
              <a:t>——</a:t>
            </a:r>
            <a:r>
              <a:rPr lang="zh-CN" altLang="en-US" b="1" dirty="0"/>
              <a:t>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7C342-DCE3-46F7-82DD-3A5B1E9C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PTE(</a:t>
            </a:r>
            <a:r>
              <a:rPr lang="zh-CN" altLang="en-US" dirty="0"/>
              <a:t>页表条目</a:t>
            </a:r>
            <a:r>
              <a:rPr lang="en-US" altLang="zh-CN" dirty="0"/>
              <a:t>)</a:t>
            </a:r>
            <a:r>
              <a:rPr lang="zh-CN" altLang="en-US" dirty="0"/>
              <a:t>的数组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每个进程都有自己的页表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DRAM</a:t>
            </a:r>
            <a:r>
              <a:rPr lang="zh-CN" altLang="en-US" dirty="0"/>
              <a:t>缓存是全相连的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F93C9-D1F5-42D5-9F92-CAE478DF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062" y="1461731"/>
            <a:ext cx="5913632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1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8276-AF22-4F25-8384-52649312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页命中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E9F7-9B50-4E1A-91BF-A844D835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有效位为</a:t>
            </a:r>
            <a:r>
              <a:rPr lang="en-US" altLang="zh-CN" dirty="0"/>
              <a:t>1</a:t>
            </a:r>
            <a:r>
              <a:rPr lang="zh-CN" altLang="en-US" dirty="0"/>
              <a:t>，直接找到物理内存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095A1D-8BCF-4E7E-AB17-BC692717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72976"/>
            <a:ext cx="6679163" cy="40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EE4ECE-B458-4C68-B5B9-E965D074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86" y="490611"/>
            <a:ext cx="6096000" cy="37532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0D6DD8-C708-41AA-B5ED-23048021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缺页（不命中）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BA810-BA45-4478-83F8-9F1026ED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当有效位为</a:t>
            </a:r>
            <a:r>
              <a:rPr lang="en-US" altLang="zh-CN" dirty="0"/>
              <a:t>0</a:t>
            </a:r>
            <a:r>
              <a:rPr lang="zh-CN" altLang="en-US" dirty="0"/>
              <a:t>时，即为缓存不命中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触发缺页</a:t>
            </a:r>
            <a:r>
              <a:rPr lang="en-US" altLang="zh-CN" dirty="0"/>
              <a:t>(page fault)</a:t>
            </a:r>
            <a:r>
              <a:rPr lang="zh-CN" altLang="en-US" dirty="0"/>
              <a:t>异常，调用异常处理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内核修改相应的物理内存、虚拟内存和页表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返回，重新开始导致缺页的指令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按需页面调度</a:t>
            </a:r>
          </a:p>
        </p:txBody>
      </p:sp>
    </p:spTree>
    <p:extLst>
      <p:ext uri="{BB962C8B-B14F-4D97-AF65-F5344CB8AC3E}">
        <p14:creationId xmlns:p14="http://schemas.microsoft.com/office/powerpoint/2010/main" val="379070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11E9-C7E1-44F9-A7E1-19EE8E2D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0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又是局部性救了我们！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A529A-037E-469C-82DA-050322BB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程序趋向于在一个较小的活动集合（工作集）上工作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如果时间局部性良好（工作集小于物理内存），虚拟内存工作良好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如果工作集的大小大于物理内存的大小，会产生抖动（页不断换进换出）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CD77D8-CA49-498B-8B56-81C3ABB1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69"/>
            <a:ext cx="5723116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1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7B92DE-515D-4F87-A0CE-47FDBEB9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692" y="962592"/>
            <a:ext cx="7232308" cy="45663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E210F1-1705-49C0-9763-E841B5D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24705-D4AD-478F-8C96-0479D171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页表基址寄存器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页表只表达</a:t>
            </a:r>
            <a:r>
              <a:rPr lang="en-US" altLang="zh-CN" dirty="0"/>
              <a:t>VPN</a:t>
            </a:r>
            <a:r>
              <a:rPr lang="zh-CN" altLang="en-US" dirty="0"/>
              <a:t>到</a:t>
            </a:r>
            <a:r>
              <a:rPr lang="en-US" altLang="zh-CN" dirty="0"/>
              <a:t>PPN</a:t>
            </a:r>
            <a:r>
              <a:rPr lang="zh-CN" altLang="en-US" dirty="0"/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86547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F945E-A130-4158-94E3-D65339FD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AA32B-1D2C-4811-9E40-ADA3317C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493ACC-185D-48E6-8827-D999BF1F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445"/>
            <a:ext cx="5715000" cy="27815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AD0BA0-331F-43B4-A4B4-D60D5502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68606"/>
            <a:ext cx="6477000" cy="27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2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90ACE-EAF7-48D2-BA57-28EDBAF3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结合虚拟内存和高速缓存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246FC-82CE-4D29-9495-D19D410A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30A49B-FE88-4FFB-81A5-82A97664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12" y="1690688"/>
            <a:ext cx="7803556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80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101</TotalTime>
  <Words>276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Calibri Light</vt:lpstr>
      <vt:lpstr>Wingdings 2</vt:lpstr>
      <vt:lpstr>HDOfficeLightV0</vt:lpstr>
      <vt:lpstr>Office 主题​​</vt:lpstr>
      <vt:lpstr>Virtual Memory: Concept</vt:lpstr>
      <vt:lpstr>PowerPoint 演示文稿</vt:lpstr>
      <vt:lpstr>重要的结构——页表</vt:lpstr>
      <vt:lpstr>页命中</vt:lpstr>
      <vt:lpstr>缺页（不命中）</vt:lpstr>
      <vt:lpstr>又是局部性救了我们！</vt:lpstr>
      <vt:lpstr>地址翻译</vt:lpstr>
      <vt:lpstr>地址翻译过程</vt:lpstr>
      <vt:lpstr>结合虚拟内存和高速缓存</vt:lpstr>
      <vt:lpstr>TLB（翻译后备缓冲器）</vt:lpstr>
      <vt:lpstr>多级页表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Memory:Concept</dc:title>
  <dc:creator>lenovo3c</dc:creator>
  <cp:lastModifiedBy>lenovo3c</cp:lastModifiedBy>
  <cp:revision>10</cp:revision>
  <dcterms:created xsi:type="dcterms:W3CDTF">2020-12-09T15:57:13Z</dcterms:created>
  <dcterms:modified xsi:type="dcterms:W3CDTF">2020-12-10T09:03:18Z</dcterms:modified>
</cp:coreProperties>
</file>