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48" r:id="rId2"/>
    <p:sldId id="349" r:id="rId3"/>
    <p:sldId id="350" r:id="rId4"/>
    <p:sldId id="351" r:id="rId5"/>
    <p:sldId id="352" r:id="rId6"/>
    <p:sldId id="353" r:id="rId7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0929"/>
  </p:normalViewPr>
  <p:slideViewPr>
    <p:cSldViewPr showGuides="1">
      <p:cViewPr varScale="1">
        <p:scale>
          <a:sx n="77" d="100"/>
          <a:sy n="77" d="100"/>
        </p:scale>
        <p:origin x="-1092" y="-96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671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01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  <a:effectLst/>
              </a:defRPr>
            </a:lvl2pPr>
            <a:lvl3pPr>
              <a:defRPr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585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effectLst/>
                <a:latin typeface="Times New Roman" pitchFamily="18" charset="0"/>
              </a:rPr>
              <a:t>Introduction</a:t>
            </a:r>
            <a:r>
              <a:rPr lang="en-US" altLang="zh-CN" sz="1200" baseline="0" dirty="0" smtClean="0"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effectLst/>
                <a:latin typeface="Times New Roman" pitchFamily="18" charset="0"/>
              </a:rPr>
              <a:t>to Computer Systems,</a:t>
            </a:r>
            <a:r>
              <a:rPr lang="en-US" altLang="zh-CN" sz="1200" baseline="0" dirty="0" smtClean="0">
                <a:solidFill>
                  <a:schemeClr val="bg1"/>
                </a:solidFill>
                <a:effectLst/>
                <a:latin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chemeClr val="bg1"/>
                </a:solidFill>
                <a:effectLst/>
                <a:latin typeface="Times New Roman" pitchFamily="18" charset="0"/>
              </a:rPr>
              <a:t>Peking University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Tx/>
        <a:buFont typeface="Wingdings" panose="05000000000000000000" pitchFamily="2" charset="2"/>
        <a:buChar char="n"/>
        <a:defRPr sz="2400" b="1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000" b="1">
          <a:solidFill>
            <a:schemeClr val="tx1"/>
          </a:solidFill>
          <a:effectLst/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tx1"/>
          </a:solidFill>
          <a:effectLst/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effectLst/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505200" y="3505200"/>
          <a:ext cx="3973513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5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5200"/>
                        <a:ext cx="3973513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5" name="Object 3"/>
          <p:cNvGraphicFramePr>
            <a:graphicFrameLocks noChangeAspect="1"/>
          </p:cNvGraphicFramePr>
          <p:nvPr/>
        </p:nvGraphicFramePr>
        <p:xfrm>
          <a:off x="3494088" y="3416300"/>
          <a:ext cx="420211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5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3416300"/>
                        <a:ext cx="4202112" cy="336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1 Bit (cont.)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3733800" y="1066800"/>
            <a:ext cx="19335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Bistable Element</a:t>
            </a:r>
          </a:p>
        </p:txBody>
      </p:sp>
      <p:grpSp>
        <p:nvGrpSpPr>
          <p:cNvPr id="325638" name="Group 6"/>
          <p:cNvGrpSpPr>
            <a:grpSpLocks/>
          </p:cNvGrpSpPr>
          <p:nvPr/>
        </p:nvGrpSpPr>
        <p:grpSpPr bwMode="auto">
          <a:xfrm>
            <a:off x="3733800" y="1447800"/>
            <a:ext cx="1752600" cy="1760538"/>
            <a:chOff x="3988" y="1056"/>
            <a:chExt cx="1104" cy="1109"/>
          </a:xfrm>
        </p:grpSpPr>
        <p:sp>
          <p:nvSpPr>
            <p:cNvPr id="325639" name="Line 7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40" name="Group 8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41" name="Freeform 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2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3" name="Freeform 1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4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45" name="Line 13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46" name="Line 14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47" name="Group 15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48" name="Freeform 16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49" name="Freeform 1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50" name="Freeform 18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51" name="Freeform 1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52" name="Line 20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3" name="Freeform 21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4" name="Freeform 22"/>
            <p:cNvSpPr>
              <a:spLocks/>
            </p:cNvSpPr>
            <p:nvPr/>
          </p:nvSpPr>
          <p:spPr bwMode="auto">
            <a:xfrm flipV="1"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55" name="Text Box 23"/>
            <p:cNvSpPr txBox="1">
              <a:spLocks noChangeArrowheads="1"/>
            </p:cNvSpPr>
            <p:nvPr/>
          </p:nvSpPr>
          <p:spPr bwMode="auto">
            <a:xfrm>
              <a:off x="4804" y="1152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25656" name="Text Box 24"/>
            <p:cNvSpPr txBox="1">
              <a:spLocks noChangeArrowheads="1"/>
            </p:cNvSpPr>
            <p:nvPr/>
          </p:nvSpPr>
          <p:spPr bwMode="auto">
            <a:xfrm>
              <a:off x="4804" y="1680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Q–</a:t>
              </a:r>
            </a:p>
          </p:txBody>
        </p:sp>
        <p:sp>
          <p:nvSpPr>
            <p:cNvPr id="325657" name="Text Box 25"/>
            <p:cNvSpPr txBox="1">
              <a:spLocks noChangeArrowheads="1"/>
            </p:cNvSpPr>
            <p:nvPr/>
          </p:nvSpPr>
          <p:spPr bwMode="auto">
            <a:xfrm>
              <a:off x="4516" y="1056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5658" name="Text Box 26"/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25659" name="Text Box 27"/>
            <p:cNvSpPr txBox="1">
              <a:spLocks noChangeArrowheads="1"/>
            </p:cNvSpPr>
            <p:nvPr/>
          </p:nvSpPr>
          <p:spPr bwMode="auto">
            <a:xfrm>
              <a:off x="4080" y="1968"/>
              <a:ext cx="100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 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 or 1</a:t>
              </a:r>
            </a:p>
          </p:txBody>
        </p:sp>
      </p:grpSp>
      <p:grpSp>
        <p:nvGrpSpPr>
          <p:cNvPr id="325660" name="Group 28"/>
          <p:cNvGrpSpPr>
            <a:grpSpLocks/>
          </p:cNvGrpSpPr>
          <p:nvPr/>
        </p:nvGrpSpPr>
        <p:grpSpPr bwMode="auto">
          <a:xfrm>
            <a:off x="1066800" y="4267200"/>
            <a:ext cx="1682750" cy="1635125"/>
            <a:chOff x="3696" y="1008"/>
            <a:chExt cx="1060" cy="1030"/>
          </a:xfrm>
        </p:grpSpPr>
        <p:sp>
          <p:nvSpPr>
            <p:cNvPr id="325661" name="Line 29"/>
            <p:cNvSpPr>
              <a:spLocks noChangeShapeType="1"/>
            </p:cNvSpPr>
            <p:nvPr/>
          </p:nvSpPr>
          <p:spPr bwMode="auto">
            <a:xfrm>
              <a:off x="4321" y="124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62" name="Group 30"/>
            <p:cNvGrpSpPr>
              <a:grpSpLocks/>
            </p:cNvGrpSpPr>
            <p:nvPr/>
          </p:nvGrpSpPr>
          <p:grpSpPr bwMode="auto">
            <a:xfrm>
              <a:off x="4131" y="1152"/>
              <a:ext cx="243" cy="184"/>
              <a:chOff x="2159" y="1440"/>
              <a:chExt cx="243" cy="184"/>
            </a:xfrm>
          </p:grpSpPr>
          <p:sp>
            <p:nvSpPr>
              <p:cNvPr id="325663" name="Freeform 3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4" name="Freeform 3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5" name="Freeform 3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66" name="Freeform 3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67" name="Line 35"/>
            <p:cNvSpPr>
              <a:spLocks noChangeShapeType="1"/>
            </p:cNvSpPr>
            <p:nvPr/>
          </p:nvSpPr>
          <p:spPr bwMode="auto">
            <a:xfrm>
              <a:off x="3988" y="124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 flipV="1">
              <a:off x="4321" y="182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69" name="Group 37"/>
            <p:cNvGrpSpPr>
              <a:grpSpLocks/>
            </p:cNvGrpSpPr>
            <p:nvPr/>
          </p:nvGrpSpPr>
          <p:grpSpPr bwMode="auto">
            <a:xfrm flipV="1">
              <a:off x="4131" y="1736"/>
              <a:ext cx="243" cy="184"/>
              <a:chOff x="2159" y="1440"/>
              <a:chExt cx="243" cy="184"/>
            </a:xfrm>
          </p:grpSpPr>
          <p:sp>
            <p:nvSpPr>
              <p:cNvPr id="325670" name="Freeform 3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1" name="Freeform 39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2" name="Freeform 4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73" name="Freeform 41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 flipV="1">
              <a:off x="3988" y="182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75" name="Freeform 43"/>
            <p:cNvSpPr>
              <a:spLocks/>
            </p:cNvSpPr>
            <p:nvPr/>
          </p:nvSpPr>
          <p:spPr bwMode="auto">
            <a:xfrm>
              <a:off x="3988" y="124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76" name="Text Box 44"/>
            <p:cNvSpPr txBox="1">
              <a:spLocks noChangeArrowheads="1"/>
            </p:cNvSpPr>
            <p:nvPr/>
          </p:nvSpPr>
          <p:spPr bwMode="auto">
            <a:xfrm>
              <a:off x="3696" y="1728"/>
              <a:ext cx="24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25677" name="Text Box 45"/>
            <p:cNvSpPr txBox="1">
              <a:spLocks noChangeArrowheads="1"/>
            </p:cNvSpPr>
            <p:nvPr/>
          </p:nvSpPr>
          <p:spPr bwMode="auto">
            <a:xfrm>
              <a:off x="4384" y="1824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5678" name="Text Box 46"/>
            <p:cNvSpPr txBox="1">
              <a:spLocks noChangeArrowheads="1"/>
            </p:cNvSpPr>
            <p:nvPr/>
          </p:nvSpPr>
          <p:spPr bwMode="auto">
            <a:xfrm>
              <a:off x="4368" y="1008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25679" name="Group 47"/>
          <p:cNvGrpSpPr>
            <a:grpSpLocks/>
          </p:cNvGrpSpPr>
          <p:nvPr/>
        </p:nvGrpSpPr>
        <p:grpSpPr bwMode="auto">
          <a:xfrm>
            <a:off x="1066800" y="3962400"/>
            <a:ext cx="1677988" cy="1939925"/>
            <a:chOff x="816" y="2256"/>
            <a:chExt cx="1057" cy="1222"/>
          </a:xfrm>
        </p:grpSpPr>
        <p:sp>
          <p:nvSpPr>
            <p:cNvPr id="325680" name="Line 48"/>
            <p:cNvSpPr>
              <a:spLocks noChangeShapeType="1"/>
            </p:cNvSpPr>
            <p:nvPr/>
          </p:nvSpPr>
          <p:spPr bwMode="auto">
            <a:xfrm>
              <a:off x="1438" y="268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81" name="Group 49"/>
            <p:cNvGrpSpPr>
              <a:grpSpLocks/>
            </p:cNvGrpSpPr>
            <p:nvPr/>
          </p:nvGrpSpPr>
          <p:grpSpPr bwMode="auto">
            <a:xfrm>
              <a:off x="1248" y="2592"/>
              <a:ext cx="243" cy="184"/>
              <a:chOff x="2159" y="1440"/>
              <a:chExt cx="243" cy="184"/>
            </a:xfrm>
          </p:grpSpPr>
          <p:sp>
            <p:nvSpPr>
              <p:cNvPr id="325682" name="Freeform 5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3" name="Freeform 5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4" name="Freeform 5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85" name="Freeform 5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86" name="Line 54"/>
            <p:cNvSpPr>
              <a:spLocks noChangeShapeType="1"/>
            </p:cNvSpPr>
            <p:nvPr/>
          </p:nvSpPr>
          <p:spPr bwMode="auto">
            <a:xfrm>
              <a:off x="1105" y="2688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87" name="Line 55"/>
            <p:cNvSpPr>
              <a:spLocks noChangeShapeType="1"/>
            </p:cNvSpPr>
            <p:nvPr/>
          </p:nvSpPr>
          <p:spPr bwMode="auto">
            <a:xfrm flipV="1">
              <a:off x="1438" y="3264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25688" name="Group 56"/>
            <p:cNvGrpSpPr>
              <a:grpSpLocks/>
            </p:cNvGrpSpPr>
            <p:nvPr/>
          </p:nvGrpSpPr>
          <p:grpSpPr bwMode="auto">
            <a:xfrm flipV="1">
              <a:off x="1248" y="3176"/>
              <a:ext cx="243" cy="184"/>
              <a:chOff x="2159" y="1440"/>
              <a:chExt cx="243" cy="184"/>
            </a:xfrm>
          </p:grpSpPr>
          <p:sp>
            <p:nvSpPr>
              <p:cNvPr id="325689" name="Freeform 57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0" name="Freeform 58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1" name="Freeform 59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5692" name="Freeform 60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5693" name="Line 61"/>
            <p:cNvSpPr>
              <a:spLocks noChangeShapeType="1"/>
            </p:cNvSpPr>
            <p:nvPr/>
          </p:nvSpPr>
          <p:spPr bwMode="auto">
            <a:xfrm flipV="1">
              <a:off x="1105" y="3263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4" name="Freeform 62"/>
            <p:cNvSpPr>
              <a:spLocks/>
            </p:cNvSpPr>
            <p:nvPr/>
          </p:nvSpPr>
          <p:spPr bwMode="auto">
            <a:xfrm>
              <a:off x="1105" y="268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5" name="Freeform 63"/>
            <p:cNvSpPr>
              <a:spLocks/>
            </p:cNvSpPr>
            <p:nvPr/>
          </p:nvSpPr>
          <p:spPr bwMode="auto">
            <a:xfrm flipV="1">
              <a:off x="1105" y="2688"/>
              <a:ext cx="52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696" name="Text Box 64"/>
            <p:cNvSpPr txBox="1">
              <a:spLocks noChangeArrowheads="1"/>
            </p:cNvSpPr>
            <p:nvPr/>
          </p:nvSpPr>
          <p:spPr bwMode="auto">
            <a:xfrm>
              <a:off x="816" y="3168"/>
              <a:ext cx="24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</a:p>
          </p:txBody>
        </p:sp>
        <p:sp>
          <p:nvSpPr>
            <p:cNvPr id="325697" name="Text Box 65"/>
            <p:cNvSpPr txBox="1">
              <a:spLocks noChangeArrowheads="1"/>
            </p:cNvSpPr>
            <p:nvPr/>
          </p:nvSpPr>
          <p:spPr bwMode="auto">
            <a:xfrm>
              <a:off x="1504" y="3264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1488" y="2448"/>
              <a:ext cx="20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5699" name="Text Box 67"/>
            <p:cNvSpPr txBox="1">
              <a:spLocks noChangeArrowheads="1"/>
            </p:cNvSpPr>
            <p:nvPr/>
          </p:nvSpPr>
          <p:spPr bwMode="auto">
            <a:xfrm>
              <a:off x="1056" y="2256"/>
              <a:ext cx="79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V</a:t>
              </a:r>
              <a:r>
                <a:rPr kumimoji="0" lang="en-US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25700" name="Group 68"/>
          <p:cNvGrpSpPr>
            <a:grpSpLocks/>
          </p:cNvGrpSpPr>
          <p:nvPr/>
        </p:nvGrpSpPr>
        <p:grpSpPr bwMode="auto">
          <a:xfrm>
            <a:off x="2209800" y="6019800"/>
            <a:ext cx="1447800" cy="339725"/>
            <a:chOff x="1392" y="3792"/>
            <a:chExt cx="912" cy="214"/>
          </a:xfrm>
        </p:grpSpPr>
        <p:sp>
          <p:nvSpPr>
            <p:cNvPr id="325701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2" name="Text Box 70"/>
            <p:cNvSpPr txBox="1">
              <a:spLocks noChangeArrowheads="1"/>
            </p:cNvSpPr>
            <p:nvPr/>
          </p:nvSpPr>
          <p:spPr bwMode="auto">
            <a:xfrm>
              <a:off x="1392" y="3792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0</a:t>
              </a:r>
            </a:p>
          </p:txBody>
        </p:sp>
      </p:grpSp>
      <p:grpSp>
        <p:nvGrpSpPr>
          <p:cNvPr id="325703" name="Group 71"/>
          <p:cNvGrpSpPr>
            <a:grpSpLocks/>
          </p:cNvGrpSpPr>
          <p:nvPr/>
        </p:nvGrpSpPr>
        <p:grpSpPr bwMode="auto">
          <a:xfrm>
            <a:off x="6934200" y="3048000"/>
            <a:ext cx="1273175" cy="457200"/>
            <a:chOff x="4368" y="1920"/>
            <a:chExt cx="802" cy="288"/>
          </a:xfrm>
        </p:grpSpPr>
        <p:sp>
          <p:nvSpPr>
            <p:cNvPr id="325704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5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1</a:t>
              </a:r>
            </a:p>
          </p:txBody>
        </p:sp>
      </p:grpSp>
      <p:grpSp>
        <p:nvGrpSpPr>
          <p:cNvPr id="325706" name="Group 74"/>
          <p:cNvGrpSpPr>
            <a:grpSpLocks/>
          </p:cNvGrpSpPr>
          <p:nvPr/>
        </p:nvGrpSpPr>
        <p:grpSpPr bwMode="auto">
          <a:xfrm>
            <a:off x="5334000" y="5029200"/>
            <a:ext cx="1273175" cy="492125"/>
            <a:chOff x="3360" y="3168"/>
            <a:chExt cx="802" cy="310"/>
          </a:xfrm>
        </p:grpSpPr>
        <p:sp>
          <p:nvSpPr>
            <p:cNvPr id="325707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5708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802" cy="214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Metastable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884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5634" grpId="0"/>
      <p:bldOleChart spid="3256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Analogy</a:t>
            </a:r>
          </a:p>
        </p:txBody>
      </p:sp>
      <p:graphicFrame>
        <p:nvGraphicFramePr>
          <p:cNvPr id="322626" name="Object 66"/>
          <p:cNvGraphicFramePr>
            <a:graphicFrameLocks noChangeAspect="1"/>
          </p:cNvGraphicFramePr>
          <p:nvPr/>
        </p:nvGraphicFramePr>
        <p:xfrm>
          <a:off x="2982913" y="1066800"/>
          <a:ext cx="3973512" cy="318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Chart" r:id="rId3" imgW="8620661" imgH="6905863" progId="Excel.Chart.8">
                  <p:embed/>
                </p:oleObj>
              </mc:Choice>
              <mc:Fallback>
                <p:oleObj name="Chart" r:id="rId3" imgW="8620661" imgH="6905863" progId="Excel.Chart.8">
                  <p:embed/>
                  <p:pic>
                    <p:nvPicPr>
                      <p:cNvPr id="3226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066800"/>
                        <a:ext cx="3973512" cy="318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627" name="Object 67"/>
          <p:cNvGraphicFramePr>
            <a:graphicFrameLocks noChangeAspect="1"/>
          </p:cNvGraphicFramePr>
          <p:nvPr/>
        </p:nvGraphicFramePr>
        <p:xfrm>
          <a:off x="2971800" y="977900"/>
          <a:ext cx="4202113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hart" r:id="rId5" imgW="8620661" imgH="6905863" progId="Excel.Chart.8">
                  <p:embed/>
                </p:oleObj>
              </mc:Choice>
              <mc:Fallback>
                <p:oleObj name="Chart" r:id="rId5" imgW="8620661" imgH="6905863" progId="Excel.Chart.8">
                  <p:embed/>
                  <p:pic>
                    <p:nvPicPr>
                      <p:cNvPr id="3226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77900"/>
                        <a:ext cx="4202113" cy="336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2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7961" dir="2700000" algn="ctr" rotWithShape="0">
                                <a:schemeClr val="tx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2628" name="Group 68"/>
          <p:cNvGrpSpPr>
            <a:grpSpLocks/>
          </p:cNvGrpSpPr>
          <p:nvPr/>
        </p:nvGrpSpPr>
        <p:grpSpPr bwMode="auto">
          <a:xfrm>
            <a:off x="1687513" y="3581400"/>
            <a:ext cx="1447800" cy="339725"/>
            <a:chOff x="1392" y="3792"/>
            <a:chExt cx="912" cy="214"/>
          </a:xfrm>
        </p:grpSpPr>
        <p:sp>
          <p:nvSpPr>
            <p:cNvPr id="322629" name="Line 69"/>
            <p:cNvSpPr>
              <a:spLocks noChangeShapeType="1"/>
            </p:cNvSpPr>
            <p:nvPr/>
          </p:nvSpPr>
          <p:spPr bwMode="auto">
            <a:xfrm>
              <a:off x="2016" y="3888"/>
              <a:ext cx="288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0" name="Text Box 70"/>
            <p:cNvSpPr txBox="1">
              <a:spLocks noChangeArrowheads="1"/>
            </p:cNvSpPr>
            <p:nvPr/>
          </p:nvSpPr>
          <p:spPr bwMode="auto">
            <a:xfrm>
              <a:off x="1392" y="3792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0</a:t>
              </a:r>
            </a:p>
          </p:txBody>
        </p:sp>
      </p:grpSp>
      <p:grpSp>
        <p:nvGrpSpPr>
          <p:cNvPr id="322631" name="Group 71"/>
          <p:cNvGrpSpPr>
            <a:grpSpLocks/>
          </p:cNvGrpSpPr>
          <p:nvPr/>
        </p:nvGrpSpPr>
        <p:grpSpPr bwMode="auto">
          <a:xfrm>
            <a:off x="6411913" y="609600"/>
            <a:ext cx="1273175" cy="457200"/>
            <a:chOff x="4368" y="1920"/>
            <a:chExt cx="802" cy="288"/>
          </a:xfrm>
        </p:grpSpPr>
        <p:sp>
          <p:nvSpPr>
            <p:cNvPr id="322632" name="Line 72"/>
            <p:cNvSpPr>
              <a:spLocks noChangeShapeType="1"/>
            </p:cNvSpPr>
            <p:nvPr/>
          </p:nvSpPr>
          <p:spPr bwMode="auto">
            <a:xfrm flipH="1">
              <a:off x="4368" y="206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3" name="Text Box 73"/>
            <p:cNvSpPr txBox="1">
              <a:spLocks noChangeArrowheads="1"/>
            </p:cNvSpPr>
            <p:nvPr/>
          </p:nvSpPr>
          <p:spPr bwMode="auto">
            <a:xfrm>
              <a:off x="4560" y="1920"/>
              <a:ext cx="61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Stable 1</a:t>
              </a:r>
            </a:p>
          </p:txBody>
        </p:sp>
      </p:grpSp>
      <p:grpSp>
        <p:nvGrpSpPr>
          <p:cNvPr id="322634" name="Group 74"/>
          <p:cNvGrpSpPr>
            <a:grpSpLocks/>
          </p:cNvGrpSpPr>
          <p:nvPr/>
        </p:nvGrpSpPr>
        <p:grpSpPr bwMode="auto">
          <a:xfrm>
            <a:off x="4811713" y="2590800"/>
            <a:ext cx="1273175" cy="492125"/>
            <a:chOff x="3360" y="3168"/>
            <a:chExt cx="802" cy="310"/>
          </a:xfrm>
        </p:grpSpPr>
        <p:sp>
          <p:nvSpPr>
            <p:cNvPr id="322635" name="Line 7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144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636" name="Text Box 76"/>
            <p:cNvSpPr txBox="1">
              <a:spLocks noChangeArrowheads="1"/>
            </p:cNvSpPr>
            <p:nvPr/>
          </p:nvSpPr>
          <p:spPr bwMode="auto">
            <a:xfrm>
              <a:off x="3360" y="3264"/>
              <a:ext cx="802" cy="214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Metastable</a:t>
              </a:r>
            </a:p>
          </p:txBody>
        </p:sp>
      </p:grpSp>
      <p:sp>
        <p:nvSpPr>
          <p:cNvPr id="322664" name="AutoShape 104"/>
          <p:cNvSpPr>
            <a:spLocks noChangeArrowheads="1"/>
          </p:cNvSpPr>
          <p:nvPr/>
        </p:nvSpPr>
        <p:spPr bwMode="auto">
          <a:xfrm>
            <a:off x="220980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65" name="Group 105"/>
          <p:cNvGrpSpPr>
            <a:grpSpLocks/>
          </p:cNvGrpSpPr>
          <p:nvPr/>
        </p:nvGrpSpPr>
        <p:grpSpPr bwMode="auto">
          <a:xfrm rot="20269944">
            <a:off x="1089025" y="5894388"/>
            <a:ext cx="1806575" cy="533400"/>
            <a:chOff x="1104" y="2400"/>
            <a:chExt cx="1138" cy="336"/>
          </a:xfrm>
        </p:grpSpPr>
        <p:grpSp>
          <p:nvGrpSpPr>
            <p:cNvPr id="322666" name="Group 106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67" name="AutoShape 10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68" name="Oval 108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69" name="Text Box 109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70" name="Line 110"/>
          <p:cNvSpPr>
            <a:spLocks noChangeShapeType="1"/>
          </p:cNvSpPr>
          <p:nvPr/>
        </p:nvSpPr>
        <p:spPr bwMode="auto">
          <a:xfrm>
            <a:off x="1066800" y="67071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22686" name="Text Box 126"/>
          <p:cNvSpPr txBox="1">
            <a:spLocks noChangeArrowheads="1"/>
          </p:cNvSpPr>
          <p:nvPr/>
        </p:nvSpPr>
        <p:spPr bwMode="auto">
          <a:xfrm>
            <a:off x="1301750" y="5532438"/>
            <a:ext cx="10874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Stable left</a:t>
            </a:r>
          </a:p>
        </p:txBody>
      </p:sp>
      <p:sp>
        <p:nvSpPr>
          <p:cNvPr id="322672" name="AutoShape 112"/>
          <p:cNvSpPr>
            <a:spLocks noChangeArrowheads="1"/>
          </p:cNvSpPr>
          <p:nvPr/>
        </p:nvSpPr>
        <p:spPr bwMode="auto">
          <a:xfrm flipH="1">
            <a:off x="633730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73" name="Group 113"/>
          <p:cNvGrpSpPr>
            <a:grpSpLocks/>
          </p:cNvGrpSpPr>
          <p:nvPr/>
        </p:nvGrpSpPr>
        <p:grpSpPr bwMode="auto">
          <a:xfrm rot="1330056" flipH="1">
            <a:off x="6718300" y="5894388"/>
            <a:ext cx="1806575" cy="533400"/>
            <a:chOff x="1104" y="2400"/>
            <a:chExt cx="1138" cy="336"/>
          </a:xfrm>
        </p:grpSpPr>
        <p:grpSp>
          <p:nvGrpSpPr>
            <p:cNvPr id="322674" name="Group 114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75" name="AutoShape 115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76" name="Oval 116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77" name="Text Box 117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78" name="Line 118"/>
          <p:cNvSpPr>
            <a:spLocks noChangeShapeType="1"/>
          </p:cNvSpPr>
          <p:nvPr/>
        </p:nvSpPr>
        <p:spPr bwMode="auto">
          <a:xfrm flipH="1">
            <a:off x="7937500" y="670718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22687" name="Text Box 127"/>
          <p:cNvSpPr txBox="1">
            <a:spLocks noChangeArrowheads="1"/>
          </p:cNvSpPr>
          <p:nvPr/>
        </p:nvSpPr>
        <p:spPr bwMode="auto">
          <a:xfrm>
            <a:off x="7146925" y="5535613"/>
            <a:ext cx="12112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Stable right</a:t>
            </a:r>
          </a:p>
        </p:txBody>
      </p:sp>
      <p:sp>
        <p:nvSpPr>
          <p:cNvPr id="322680" name="AutoShape 120"/>
          <p:cNvSpPr>
            <a:spLocks noChangeArrowheads="1"/>
          </p:cNvSpPr>
          <p:nvPr/>
        </p:nvSpPr>
        <p:spPr bwMode="auto">
          <a:xfrm>
            <a:off x="4273550" y="5868988"/>
            <a:ext cx="1066800" cy="838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22681" name="Group 121"/>
          <p:cNvGrpSpPr>
            <a:grpSpLocks/>
          </p:cNvGrpSpPr>
          <p:nvPr/>
        </p:nvGrpSpPr>
        <p:grpSpPr bwMode="auto">
          <a:xfrm rot="5389053">
            <a:off x="4025900" y="4941888"/>
            <a:ext cx="1806575" cy="533400"/>
            <a:chOff x="1104" y="2400"/>
            <a:chExt cx="1138" cy="336"/>
          </a:xfrm>
        </p:grpSpPr>
        <p:grpSp>
          <p:nvGrpSpPr>
            <p:cNvPr id="322682" name="Group 122"/>
            <p:cNvGrpSpPr>
              <a:grpSpLocks/>
            </p:cNvGrpSpPr>
            <p:nvPr/>
          </p:nvGrpSpPr>
          <p:grpSpPr bwMode="auto">
            <a:xfrm>
              <a:off x="1104" y="2544"/>
              <a:ext cx="1104" cy="192"/>
              <a:chOff x="1104" y="2496"/>
              <a:chExt cx="1104" cy="192"/>
            </a:xfrm>
          </p:grpSpPr>
          <p:sp>
            <p:nvSpPr>
              <p:cNvPr id="322683" name="AutoShape 123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1104" cy="96"/>
              </a:xfrm>
              <a:prstGeom prst="flowChartTerminator">
                <a:avLst/>
              </a:prstGeom>
              <a:solidFill>
                <a:srgbClr val="969696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2684" name="Oval 124"/>
              <p:cNvSpPr>
                <a:spLocks noChangeArrowheads="1"/>
              </p:cNvSpPr>
              <p:nvPr/>
            </p:nvSpPr>
            <p:spPr bwMode="auto">
              <a:xfrm>
                <a:off x="1104" y="2496"/>
                <a:ext cx="192" cy="192"/>
              </a:xfrm>
              <a:prstGeom prst="ellipse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2685" name="Text Box 125"/>
            <p:cNvSpPr txBox="1">
              <a:spLocks noChangeArrowheads="1"/>
            </p:cNvSpPr>
            <p:nvPr/>
          </p:nvSpPr>
          <p:spPr bwMode="auto">
            <a:xfrm>
              <a:off x="2064" y="2400"/>
              <a:ext cx="17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322688" name="Text Box 128"/>
          <p:cNvSpPr txBox="1">
            <a:spLocks noChangeArrowheads="1"/>
          </p:cNvSpPr>
          <p:nvPr/>
        </p:nvSpPr>
        <p:spPr bwMode="auto">
          <a:xfrm>
            <a:off x="4953000" y="4724400"/>
            <a:ext cx="1177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Metastable</a:t>
            </a:r>
          </a:p>
        </p:txBody>
      </p:sp>
    </p:spTree>
    <p:extLst>
      <p:ext uri="{BB962C8B-B14F-4D97-AF65-F5344CB8AC3E}">
        <p14:creationId xmlns:p14="http://schemas.microsoft.com/office/powerpoint/2010/main" val="3885203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and Accessing 1 Bit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76800" y="1295400"/>
            <a:ext cx="3810000" cy="1863725"/>
            <a:chOff x="4876800" y="1295400"/>
            <a:chExt cx="3810000" cy="1863725"/>
          </a:xfrm>
        </p:grpSpPr>
        <p:grpSp>
          <p:nvGrpSpPr>
            <p:cNvPr id="321539" name="Group 3"/>
            <p:cNvGrpSpPr>
              <a:grpSpLocks/>
            </p:cNvGrpSpPr>
            <p:nvPr/>
          </p:nvGrpSpPr>
          <p:grpSpPr bwMode="auto">
            <a:xfrm>
              <a:off x="4876800" y="1676400"/>
              <a:ext cx="3810000" cy="1482725"/>
              <a:chOff x="720" y="1322"/>
              <a:chExt cx="2400" cy="934"/>
            </a:xfrm>
          </p:grpSpPr>
          <p:grpSp>
            <p:nvGrpSpPr>
              <p:cNvPr id="321540" name="Group 4"/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321541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2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3" name="Freeform 7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44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1545" name="Group 9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46" name="Freeform 10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7" name="Freeform 11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8" name="Freeform 12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49" name="Freeform 13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1550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1" name="Freeform 15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21553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4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5" name="Freeform 19"/>
                <p:cNvSpPr>
                  <a:spLocks/>
                </p:cNvSpPr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1557" name="Group 21"/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321558" name="Freeform 22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59" name="Freeform 23"/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60" name="Freeform 24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561" name="Freeform 25"/>
                  <p:cNvSpPr>
                    <a:spLocks/>
                  </p:cNvSpPr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563" name="Freeform 27"/>
                <p:cNvSpPr>
                  <a:spLocks/>
                </p:cNvSpPr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564" name="Freeform 28"/>
              <p:cNvSpPr>
                <a:spLocks/>
              </p:cNvSpPr>
              <p:nvPr/>
            </p:nvSpPr>
            <p:spPr bwMode="auto">
              <a:xfrm>
                <a:off x="1392" y="1632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 flipV="1">
                <a:off x="1392" y="1536"/>
                <a:ext cx="1152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  <p:sp>
            <p:nvSpPr>
              <p:cNvPr id="321567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Q–</a:t>
                </a: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</a:t>
                </a:r>
              </a:p>
            </p:txBody>
          </p:sp>
        </p:grp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6019800" y="1295400"/>
              <a:ext cx="11588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R-S Latch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8450" y="4114800"/>
            <a:ext cx="2667000" cy="1567180"/>
            <a:chOff x="298450" y="4114800"/>
            <a:chExt cx="2667000" cy="15671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1334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Resetting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6450" y="4114800"/>
            <a:ext cx="2667000" cy="1567180"/>
            <a:chOff x="3346450" y="4114800"/>
            <a:chExt cx="2667000" cy="1567180"/>
          </a:xfrm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82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8667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Setting</a:t>
              </a:r>
            </a:p>
          </p:txBody>
        </p:sp>
        <p:sp>
          <p:nvSpPr>
            <p:cNvPr id="321583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84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5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86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7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1588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94450" y="4114800"/>
            <a:ext cx="2667000" cy="1567180"/>
            <a:chOff x="6394450" y="4114800"/>
            <a:chExt cx="2667000" cy="15671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321591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Storing</a:t>
              </a:r>
            </a:p>
          </p:txBody>
        </p:sp>
        <p:sp>
          <p:nvSpPr>
            <p:cNvPr id="321592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93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1594" name="Text Box 58"/>
            <p:cNvSpPr txBox="1">
              <a:spLocks noChangeArrowheads="1"/>
            </p:cNvSpPr>
            <p:nvPr/>
          </p:nvSpPr>
          <p:spPr bwMode="auto">
            <a:xfrm>
              <a:off x="7696200" y="4495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21595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1596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21597" name="Text Box 61"/>
            <p:cNvSpPr txBox="1">
              <a:spLocks noChangeArrowheads="1"/>
            </p:cNvSpPr>
            <p:nvPr/>
          </p:nvSpPr>
          <p:spPr bwMode="auto">
            <a:xfrm>
              <a:off x="8382000" y="5146675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</p:grp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1981200" y="1066800"/>
            <a:ext cx="1939925" cy="2370138"/>
            <a:chOff x="3870" y="672"/>
            <a:chExt cx="1222" cy="1493"/>
          </a:xfrm>
        </p:grpSpPr>
        <p:sp>
          <p:nvSpPr>
            <p:cNvPr id="321618" name="Text Box 82"/>
            <p:cNvSpPr txBox="1">
              <a:spLocks noChangeArrowheads="1"/>
            </p:cNvSpPr>
            <p:nvPr/>
          </p:nvSpPr>
          <p:spPr bwMode="auto">
            <a:xfrm>
              <a:off x="3870" y="672"/>
              <a:ext cx="121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Bistable Element</a:t>
              </a:r>
            </a:p>
          </p:txBody>
        </p:sp>
        <p:grpSp>
          <p:nvGrpSpPr>
            <p:cNvPr id="321620" name="Group 84"/>
            <p:cNvGrpSpPr>
              <a:grpSpLocks/>
            </p:cNvGrpSpPr>
            <p:nvPr/>
          </p:nvGrpSpPr>
          <p:grpSpPr bwMode="auto">
            <a:xfrm>
              <a:off x="3988" y="1056"/>
              <a:ext cx="1104" cy="1109"/>
              <a:chOff x="3988" y="1056"/>
              <a:chExt cx="1104" cy="1109"/>
            </a:xfrm>
          </p:grpSpPr>
          <p:sp>
            <p:nvSpPr>
              <p:cNvPr id="321598" name="Line 62"/>
              <p:cNvSpPr>
                <a:spLocks noChangeShapeType="1"/>
              </p:cNvSpPr>
              <p:nvPr/>
            </p:nvSpPr>
            <p:spPr bwMode="auto">
              <a:xfrm>
                <a:off x="4321" y="124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21599" name="Group 63"/>
              <p:cNvGrpSpPr>
                <a:grpSpLocks/>
              </p:cNvGrpSpPr>
              <p:nvPr/>
            </p:nvGrpSpPr>
            <p:grpSpPr bwMode="auto">
              <a:xfrm>
                <a:off x="4131" y="1152"/>
                <a:ext cx="243" cy="184"/>
                <a:chOff x="2159" y="1440"/>
                <a:chExt cx="243" cy="184"/>
              </a:xfrm>
            </p:grpSpPr>
            <p:sp>
              <p:nvSpPr>
                <p:cNvPr id="321600" name="Freeform 64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1" name="Freeform 65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2" name="Freeform 66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3" name="Freeform 67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604" name="Line 68"/>
              <p:cNvSpPr>
                <a:spLocks noChangeShapeType="1"/>
              </p:cNvSpPr>
              <p:nvPr/>
            </p:nvSpPr>
            <p:spPr bwMode="auto">
              <a:xfrm>
                <a:off x="3988" y="1248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05" name="Line 69"/>
              <p:cNvSpPr>
                <a:spLocks noChangeShapeType="1"/>
              </p:cNvSpPr>
              <p:nvPr/>
            </p:nvSpPr>
            <p:spPr bwMode="auto">
              <a:xfrm flipV="1">
                <a:off x="4321" y="1824"/>
                <a:ext cx="435" cy="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21606" name="Group 70"/>
              <p:cNvGrpSpPr>
                <a:grpSpLocks/>
              </p:cNvGrpSpPr>
              <p:nvPr/>
            </p:nvGrpSpPr>
            <p:grpSpPr bwMode="auto">
              <a:xfrm flipV="1">
                <a:off x="4131" y="1736"/>
                <a:ext cx="243" cy="184"/>
                <a:chOff x="2159" y="1440"/>
                <a:chExt cx="243" cy="184"/>
              </a:xfrm>
            </p:grpSpPr>
            <p:sp>
              <p:nvSpPr>
                <p:cNvPr id="321607" name="Freeform 71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8" name="Freeform 72"/>
                <p:cNvSpPr>
                  <a:spLocks/>
                </p:cNvSpPr>
                <p:nvPr/>
              </p:nvSpPr>
              <p:spPr bwMode="auto">
                <a:xfrm>
                  <a:off x="2159" y="1440"/>
                  <a:ext cx="190" cy="1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84"/>
                    </a:cxn>
                    <a:cxn ang="0">
                      <a:pos x="190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184">
                      <a:moveTo>
                        <a:pt x="0" y="0"/>
                      </a:moveTo>
                      <a:lnTo>
                        <a:pt x="0" y="184"/>
                      </a:lnTo>
                      <a:lnTo>
                        <a:pt x="19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09" name="Freeform 73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1610" name="Freeform 74"/>
                <p:cNvSpPr>
                  <a:spLocks/>
                </p:cNvSpPr>
                <p:nvPr/>
              </p:nvSpPr>
              <p:spPr bwMode="auto">
                <a:xfrm>
                  <a:off x="2353" y="1506"/>
                  <a:ext cx="49" cy="48"/>
                </a:xfrm>
                <a:custGeom>
                  <a:avLst/>
                  <a:gdLst/>
                  <a:ahLst/>
                  <a:cxnLst>
                    <a:cxn ang="0">
                      <a:pos x="49" y="26"/>
                    </a:cxn>
                    <a:cxn ang="0">
                      <a:pos x="42" y="41"/>
                    </a:cxn>
                    <a:cxn ang="0">
                      <a:pos x="23" y="48"/>
                    </a:cxn>
                    <a:cxn ang="0">
                      <a:pos x="23" y="48"/>
                    </a:cxn>
                    <a:cxn ang="0">
                      <a:pos x="8" y="41"/>
                    </a:cxn>
                    <a:cxn ang="0">
                      <a:pos x="0" y="26"/>
                    </a:cxn>
                    <a:cxn ang="0">
                      <a:pos x="0" y="26"/>
                    </a:cxn>
                    <a:cxn ang="0">
                      <a:pos x="8" y="8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42" y="8"/>
                    </a:cxn>
                    <a:cxn ang="0">
                      <a:pos x="49" y="26"/>
                    </a:cxn>
                  </a:cxnLst>
                  <a:rect l="0" t="0" r="r" b="b"/>
                  <a:pathLst>
                    <a:path w="49" h="48">
                      <a:moveTo>
                        <a:pt x="49" y="26"/>
                      </a:moveTo>
                      <a:lnTo>
                        <a:pt x="42" y="41"/>
                      </a:lnTo>
                      <a:lnTo>
                        <a:pt x="23" y="48"/>
                      </a:lnTo>
                      <a:lnTo>
                        <a:pt x="23" y="48"/>
                      </a:lnTo>
                      <a:lnTo>
                        <a:pt x="8" y="41"/>
                      </a:lnTo>
                      <a:lnTo>
                        <a:pt x="0" y="26"/>
                      </a:lnTo>
                      <a:lnTo>
                        <a:pt x="0" y="26"/>
                      </a:lnTo>
                      <a:lnTo>
                        <a:pt x="8" y="8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42" y="8"/>
                      </a:lnTo>
                      <a:lnTo>
                        <a:pt x="49" y="26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611" name="Line 75"/>
              <p:cNvSpPr>
                <a:spLocks noChangeShapeType="1"/>
              </p:cNvSpPr>
              <p:nvPr/>
            </p:nvSpPr>
            <p:spPr bwMode="auto">
              <a:xfrm flipV="1">
                <a:off x="3988" y="1823"/>
                <a:ext cx="14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2" name="Freeform 76"/>
              <p:cNvSpPr>
                <a:spLocks/>
              </p:cNvSpPr>
              <p:nvPr/>
            </p:nvSpPr>
            <p:spPr bwMode="auto">
              <a:xfrm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3" name="Freeform 77"/>
              <p:cNvSpPr>
                <a:spLocks/>
              </p:cNvSpPr>
              <p:nvPr/>
            </p:nvSpPr>
            <p:spPr bwMode="auto">
              <a:xfrm flipV="1">
                <a:off x="3988" y="1248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21614" name="Text Box 78"/>
              <p:cNvSpPr txBox="1">
                <a:spLocks noChangeArrowheads="1"/>
              </p:cNvSpPr>
              <p:nvPr/>
            </p:nvSpPr>
            <p:spPr bwMode="auto">
              <a:xfrm>
                <a:off x="4804" y="115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  <p:sp>
            <p:nvSpPr>
              <p:cNvPr id="321615" name="Text Box 79"/>
              <p:cNvSpPr txBox="1">
                <a:spLocks noChangeArrowheads="1"/>
              </p:cNvSpPr>
              <p:nvPr/>
            </p:nvSpPr>
            <p:spPr bwMode="auto">
              <a:xfrm>
                <a:off x="4804" y="1680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Q–</a:t>
                </a:r>
              </a:p>
            </p:txBody>
          </p:sp>
          <p:sp>
            <p:nvSpPr>
              <p:cNvPr id="321616" name="Text Box 80"/>
              <p:cNvSpPr txBox="1">
                <a:spLocks noChangeArrowheads="1"/>
              </p:cNvSpPr>
              <p:nvPr/>
            </p:nvSpPr>
            <p:spPr bwMode="auto">
              <a:xfrm>
                <a:off x="4516" y="1056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21617" name="Text Box 81"/>
              <p:cNvSpPr txBox="1">
                <a:spLocks noChangeArrowheads="1"/>
              </p:cNvSpPr>
              <p:nvPr/>
            </p:nvSpPr>
            <p:spPr bwMode="auto">
              <a:xfrm>
                <a:off x="4516" y="1632"/>
                <a:ext cx="240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!q</a:t>
                </a:r>
              </a:p>
            </p:txBody>
          </p:sp>
          <p:sp>
            <p:nvSpPr>
              <p:cNvPr id="321619" name="Text Box 83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008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2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q </a:t>
                </a: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0 or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336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18" name="Rectangle 142"/>
          <p:cNvSpPr>
            <a:spLocks noChangeArrowheads="1"/>
          </p:cNvSpPr>
          <p:nvPr/>
        </p:nvSpPr>
        <p:spPr bwMode="auto">
          <a:xfrm>
            <a:off x="3124200" y="1295400"/>
            <a:ext cx="2971800" cy="2209800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Latch</a:t>
            </a: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2324100" y="990600"/>
            <a:ext cx="9302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 Latch</a:t>
            </a:r>
          </a:p>
        </p:txBody>
      </p:sp>
      <p:grpSp>
        <p:nvGrpSpPr>
          <p:cNvPr id="306295" name="Group 119"/>
          <p:cNvGrpSpPr>
            <a:grpSpLocks/>
          </p:cNvGrpSpPr>
          <p:nvPr/>
        </p:nvGrpSpPr>
        <p:grpSpPr bwMode="auto">
          <a:xfrm>
            <a:off x="838200" y="1295400"/>
            <a:ext cx="5184775" cy="1963738"/>
            <a:chOff x="528" y="816"/>
            <a:chExt cx="3266" cy="1237"/>
          </a:xfrm>
        </p:grpSpPr>
        <p:sp>
          <p:nvSpPr>
            <p:cNvPr id="306273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3" name="Freeform 7"/>
            <p:cNvSpPr>
              <a:spLocks/>
            </p:cNvSpPr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185" name="Group 9"/>
            <p:cNvGrpSpPr>
              <a:grpSpLocks/>
            </p:cNvGrpSpPr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306186" name="Freeform 10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7" name="Freeform 11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8" name="Freeform 12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89" name="Freeform 13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1" name="Freeform 15"/>
            <p:cNvSpPr>
              <a:spLocks/>
            </p:cNvSpPr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3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5" name="Freeform 19"/>
            <p:cNvSpPr>
              <a:spLocks/>
            </p:cNvSpPr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197" name="Group 21"/>
            <p:cNvGrpSpPr>
              <a:grpSpLocks/>
            </p:cNvGrpSpPr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306198" name="Freeform 22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199" name="Freeform 23"/>
              <p:cNvSpPr>
                <a:spLocks/>
              </p:cNvSpPr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00" name="Freeform 24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01" name="Freeform 25"/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3" name="Freeform 27"/>
            <p:cNvSpPr>
              <a:spLocks/>
            </p:cNvSpPr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4" name="Freeform 28"/>
            <p:cNvSpPr>
              <a:spLocks/>
            </p:cNvSpPr>
            <p:nvPr/>
          </p:nvSpPr>
          <p:spPr bwMode="auto">
            <a:xfrm>
              <a:off x="2066" y="1333"/>
              <a:ext cx="115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5" name="Freeform 29"/>
            <p:cNvSpPr>
              <a:spLocks/>
            </p:cNvSpPr>
            <p:nvPr/>
          </p:nvSpPr>
          <p:spPr bwMode="auto">
            <a:xfrm flipV="1">
              <a:off x="2066" y="1237"/>
              <a:ext cx="115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06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06207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Q–</a:t>
              </a:r>
            </a:p>
          </p:txBody>
        </p:sp>
        <p:sp>
          <p:nvSpPr>
            <p:cNvPr id="306208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6209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306268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1" name="Freeform 95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2" name="Freeform 96"/>
            <p:cNvSpPr>
              <a:spLocks/>
            </p:cNvSpPr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4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5" name="Freeform 99"/>
            <p:cNvSpPr>
              <a:spLocks/>
            </p:cNvSpPr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6" name="Freeform 100"/>
            <p:cNvSpPr>
              <a:spLocks/>
            </p:cNvSpPr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7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78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2" name="Freeform 86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3" name="Freeform 87"/>
            <p:cNvSpPr>
              <a:spLocks/>
            </p:cNvSpPr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4" name="Freeform 88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6265" name="Freeform 89"/>
            <p:cNvSpPr>
              <a:spLocks/>
            </p:cNvSpPr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306281" name="Group 105"/>
            <p:cNvGrpSpPr>
              <a:grpSpLocks/>
            </p:cNvGrpSpPr>
            <p:nvPr/>
          </p:nvGrpSpPr>
          <p:grpSpPr bwMode="auto">
            <a:xfrm>
              <a:off x="1488" y="1872"/>
              <a:ext cx="96" cy="96"/>
              <a:chOff x="768" y="2256"/>
              <a:chExt cx="192" cy="192"/>
            </a:xfrm>
          </p:grpSpPr>
          <p:sp>
            <p:nvSpPr>
              <p:cNvPr id="306279" name="Rectangle 103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0" name="Oval 104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2" name="Group 106"/>
            <p:cNvGrpSpPr>
              <a:grpSpLocks/>
            </p:cNvGrpSpPr>
            <p:nvPr/>
          </p:nvGrpSpPr>
          <p:grpSpPr bwMode="auto">
            <a:xfrm>
              <a:off x="1008" y="1008"/>
              <a:ext cx="96" cy="96"/>
              <a:chOff x="768" y="2256"/>
              <a:chExt cx="192" cy="192"/>
            </a:xfrm>
          </p:grpSpPr>
          <p:sp>
            <p:nvSpPr>
              <p:cNvPr id="306283" name="Rectangle 107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4" name="Oval 108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5" name="Group 109"/>
            <p:cNvGrpSpPr>
              <a:grpSpLocks/>
            </p:cNvGrpSpPr>
            <p:nvPr/>
          </p:nvGrpSpPr>
          <p:grpSpPr bwMode="auto">
            <a:xfrm>
              <a:off x="3168" y="1200"/>
              <a:ext cx="96" cy="96"/>
              <a:chOff x="768" y="2256"/>
              <a:chExt cx="192" cy="192"/>
            </a:xfrm>
          </p:grpSpPr>
          <p:sp>
            <p:nvSpPr>
              <p:cNvPr id="306286" name="Rectangle 110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87" name="Oval 111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06288" name="Group 112"/>
            <p:cNvGrpSpPr>
              <a:grpSpLocks/>
            </p:cNvGrpSpPr>
            <p:nvPr/>
          </p:nvGrpSpPr>
          <p:grpSpPr bwMode="auto">
            <a:xfrm>
              <a:off x="3168" y="1728"/>
              <a:ext cx="96" cy="96"/>
              <a:chOff x="768" y="2256"/>
              <a:chExt cx="192" cy="192"/>
            </a:xfrm>
          </p:grpSpPr>
          <p:sp>
            <p:nvSpPr>
              <p:cNvPr id="306289" name="Rectangle 113"/>
              <p:cNvSpPr>
                <a:spLocks noChangeArrowheads="1"/>
              </p:cNvSpPr>
              <p:nvPr/>
            </p:nvSpPr>
            <p:spPr bwMode="auto">
              <a:xfrm>
                <a:off x="768" y="2256"/>
                <a:ext cx="19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290" name="Oval 114"/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06291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292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838200" y="16764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306294" name="Text Box 118"/>
          <p:cNvSpPr txBox="1">
            <a:spLocks noChangeArrowheads="1"/>
          </p:cNvSpPr>
          <p:nvPr/>
        </p:nvSpPr>
        <p:spPr bwMode="auto">
          <a:xfrm>
            <a:off x="838200" y="30480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Clock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4114800"/>
            <a:ext cx="4070054" cy="2065338"/>
            <a:chOff x="381000" y="4114800"/>
            <a:chExt cx="4070054" cy="20653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0621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Latching</a:t>
              </a:r>
            </a:p>
          </p:txBody>
        </p:sp>
        <p:sp>
          <p:nvSpPr>
            <p:cNvPr id="30621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6298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0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1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2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03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5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6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7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00600" y="4114800"/>
            <a:ext cx="3803650" cy="2065338"/>
            <a:chOff x="4800600" y="4114800"/>
            <a:chExt cx="3803650" cy="2065338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306215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6231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Storing</a:t>
              </a:r>
            </a:p>
          </p:txBody>
        </p:sp>
        <p:sp>
          <p:nvSpPr>
            <p:cNvPr id="306308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6309" name="Text Box 133"/>
            <p:cNvSpPr txBox="1">
              <a:spLocks noChangeArrowheads="1"/>
            </p:cNvSpPr>
            <p:nvPr/>
          </p:nvSpPr>
          <p:spPr bwMode="auto">
            <a:xfrm>
              <a:off x="5867400" y="47164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06310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06311" name="Text Box 135"/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06312" name="Text Box 136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!q</a:t>
              </a:r>
            </a:p>
          </p:txBody>
        </p:sp>
        <p:sp>
          <p:nvSpPr>
            <p:cNvPr id="306313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306314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06315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674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Transparent 1-Bit Latch</a:t>
            </a:r>
          </a:p>
        </p:txBody>
      </p:sp>
      <p:sp>
        <p:nvSpPr>
          <p:cNvPr id="307313" name="Rectangle 113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294687" cy="2393950"/>
          </a:xfrm>
        </p:spPr>
        <p:txBody>
          <a:bodyPr/>
          <a:lstStyle/>
          <a:p>
            <a:pPr lvl="1"/>
            <a:r>
              <a:rPr lang="en-US"/>
              <a:t>When in latching mode, combinational propogation from D to Q+ and Q–</a:t>
            </a:r>
          </a:p>
          <a:p>
            <a:pPr lvl="1"/>
            <a:r>
              <a:rPr lang="en-US"/>
              <a:t>Value latched depends on value of D as C falls</a:t>
            </a:r>
          </a:p>
        </p:txBody>
      </p:sp>
      <p:grpSp>
        <p:nvGrpSpPr>
          <p:cNvPr id="307317" name="Group 117"/>
          <p:cNvGrpSpPr>
            <a:grpSpLocks/>
          </p:cNvGrpSpPr>
          <p:nvPr/>
        </p:nvGrpSpPr>
        <p:grpSpPr bwMode="auto">
          <a:xfrm>
            <a:off x="4724400" y="1201738"/>
            <a:ext cx="3962400" cy="2316162"/>
            <a:chOff x="2976" y="757"/>
            <a:chExt cx="2496" cy="1459"/>
          </a:xfrm>
        </p:grpSpPr>
        <p:grpSp>
          <p:nvGrpSpPr>
            <p:cNvPr id="307300" name="Group 100"/>
            <p:cNvGrpSpPr>
              <a:grpSpLocks/>
            </p:cNvGrpSpPr>
            <p:nvPr/>
          </p:nvGrpSpPr>
          <p:grpSpPr bwMode="auto">
            <a:xfrm>
              <a:off x="2976" y="1200"/>
              <a:ext cx="2496" cy="807"/>
              <a:chOff x="2880" y="2654"/>
              <a:chExt cx="2496" cy="807"/>
            </a:xfrm>
          </p:grpSpPr>
          <p:sp>
            <p:nvSpPr>
              <p:cNvPr id="307288" name="Freeform 88"/>
              <p:cNvSpPr>
                <a:spLocks/>
              </p:cNvSpPr>
              <p:nvPr/>
            </p:nvSpPr>
            <p:spPr bwMode="auto">
              <a:xfrm>
                <a:off x="3216" y="2688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8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07291" name="Freeform 91"/>
              <p:cNvSpPr>
                <a:spLocks/>
              </p:cNvSpPr>
              <p:nvPr/>
            </p:nvSpPr>
            <p:spPr bwMode="auto">
              <a:xfrm>
                <a:off x="3216" y="2976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2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07293" name="Freeform 93"/>
              <p:cNvSpPr>
                <a:spLocks/>
              </p:cNvSpPr>
              <p:nvPr/>
            </p:nvSpPr>
            <p:spPr bwMode="auto">
              <a:xfrm>
                <a:off x="3216" y="3312"/>
                <a:ext cx="2160" cy="144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4" name="Freeform 94"/>
              <p:cNvSpPr>
                <a:spLocks/>
              </p:cNvSpPr>
              <p:nvPr/>
            </p:nvSpPr>
            <p:spPr bwMode="auto">
              <a:xfrm>
                <a:off x="3522" y="2760"/>
                <a:ext cx="114" cy="63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6" name="Freeform 96"/>
              <p:cNvSpPr>
                <a:spLocks/>
              </p:cNvSpPr>
              <p:nvPr/>
            </p:nvSpPr>
            <p:spPr bwMode="auto">
              <a:xfrm>
                <a:off x="3696" y="3036"/>
                <a:ext cx="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7" name="Freeform 97"/>
              <p:cNvSpPr>
                <a:spLocks/>
              </p:cNvSpPr>
              <p:nvPr/>
            </p:nvSpPr>
            <p:spPr bwMode="auto">
              <a:xfrm>
                <a:off x="4114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8" name="Freeform 98"/>
              <p:cNvSpPr>
                <a:spLocks/>
              </p:cNvSpPr>
              <p:nvPr/>
            </p:nvSpPr>
            <p:spPr bwMode="auto">
              <a:xfrm>
                <a:off x="4450" y="3024"/>
                <a:ext cx="74" cy="37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299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Q+</a:t>
                </a:r>
              </a:p>
            </p:txBody>
          </p:sp>
        </p:grpSp>
        <p:sp>
          <p:nvSpPr>
            <p:cNvPr id="307314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Time</a:t>
              </a:r>
            </a:p>
          </p:txBody>
        </p:sp>
        <p:sp>
          <p:nvSpPr>
            <p:cNvPr id="307315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7316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Changing 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50" y="1212850"/>
            <a:ext cx="4070054" cy="2065338"/>
            <a:chOff x="381000" y="4114800"/>
            <a:chExt cx="4070054" cy="2065338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Latching</a:t>
              </a:r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6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7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8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2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127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2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!d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66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65" name="Rectangle 117"/>
          <p:cNvSpPr>
            <a:spLocks noChangeArrowheads="1"/>
          </p:cNvSpPr>
          <p:nvPr/>
        </p:nvSpPr>
        <p:spPr bwMode="auto">
          <a:xfrm>
            <a:off x="3733800" y="1447800"/>
            <a:ext cx="4724400" cy="25146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5334000" y="1600200"/>
            <a:ext cx="2971800" cy="2209800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Edge-Triggered Latch</a:t>
            </a:r>
          </a:p>
        </p:txBody>
      </p:sp>
      <p:sp>
        <p:nvSpPr>
          <p:cNvPr id="309388" name="Rectangle 140"/>
          <p:cNvSpPr>
            <a:spLocks noGrp="1" noChangeArrowheads="1"/>
          </p:cNvSpPr>
          <p:nvPr>
            <p:ph type="body" idx="1"/>
          </p:nvPr>
        </p:nvSpPr>
        <p:spPr>
          <a:xfrm>
            <a:off x="4648200" y="4038600"/>
            <a:ext cx="3937000" cy="2393950"/>
          </a:xfrm>
        </p:spPr>
        <p:txBody>
          <a:bodyPr/>
          <a:lstStyle/>
          <a:p>
            <a:pPr lvl="1"/>
            <a:r>
              <a:rPr lang="en-US"/>
              <a:t>Only in latching mode for brief period</a:t>
            </a:r>
          </a:p>
          <a:p>
            <a:pPr lvl="2"/>
            <a:r>
              <a:rPr lang="en-US"/>
              <a:t>Rising clock edge</a:t>
            </a:r>
          </a:p>
          <a:p>
            <a:pPr lvl="1"/>
            <a:r>
              <a:rPr lang="en-US"/>
              <a:t>Value latched depends on data as clock rises</a:t>
            </a:r>
          </a:p>
          <a:p>
            <a:pPr lvl="1"/>
            <a:r>
              <a:rPr lang="en-US"/>
              <a:t>Output remains stable at all other times</a:t>
            </a:r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>
            <a:off x="3886200" y="3048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5" name="Line 7"/>
          <p:cNvSpPr>
            <a:spLocks noChangeShapeType="1"/>
          </p:cNvSpPr>
          <p:nvPr/>
        </p:nvSpPr>
        <p:spPr bwMode="auto">
          <a:xfrm>
            <a:off x="5489575" y="242093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6" name="Line 8"/>
          <p:cNvSpPr>
            <a:spLocks noChangeShapeType="1"/>
          </p:cNvSpPr>
          <p:nvPr/>
        </p:nvSpPr>
        <p:spPr bwMode="auto">
          <a:xfrm flipV="1">
            <a:off x="5413375" y="215741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7" name="Freeform 9"/>
          <p:cNvSpPr>
            <a:spLocks/>
          </p:cNvSpPr>
          <p:nvPr/>
        </p:nvSpPr>
        <p:spPr bwMode="auto">
          <a:xfrm>
            <a:off x="5867400" y="2039938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>
            <a:off x="7008813" y="226218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6707188" y="2116138"/>
            <a:ext cx="385762" cy="292100"/>
            <a:chOff x="2159" y="1440"/>
            <a:chExt cx="243" cy="184"/>
          </a:xfrm>
        </p:grpSpPr>
        <p:sp>
          <p:nvSpPr>
            <p:cNvPr id="309260" name="Freeform 12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1" name="Freeform 13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2" name="Freeform 14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63" name="Freeform 15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264" name="Line 16"/>
          <p:cNvSpPr>
            <a:spLocks noChangeShapeType="1"/>
          </p:cNvSpPr>
          <p:nvPr/>
        </p:nvSpPr>
        <p:spPr bwMode="auto">
          <a:xfrm>
            <a:off x="6480175" y="2268538"/>
            <a:ext cx="2270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5867400" y="20574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6" name="Line 18"/>
          <p:cNvSpPr>
            <a:spLocks noChangeShapeType="1"/>
          </p:cNvSpPr>
          <p:nvPr/>
        </p:nvSpPr>
        <p:spPr bwMode="auto">
          <a:xfrm flipV="1">
            <a:off x="5489575" y="295433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>
            <a:off x="5413375" y="322421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8" name="Freeform 20"/>
          <p:cNvSpPr>
            <a:spLocks/>
          </p:cNvSpPr>
          <p:nvPr/>
        </p:nvSpPr>
        <p:spPr bwMode="auto">
          <a:xfrm flipV="1">
            <a:off x="5867400" y="289560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69" name="Line 21"/>
          <p:cNvSpPr>
            <a:spLocks noChangeShapeType="1"/>
          </p:cNvSpPr>
          <p:nvPr/>
        </p:nvSpPr>
        <p:spPr bwMode="auto">
          <a:xfrm flipV="1">
            <a:off x="7008813" y="310673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70" name="Group 22"/>
          <p:cNvGrpSpPr>
            <a:grpSpLocks/>
          </p:cNvGrpSpPr>
          <p:nvPr/>
        </p:nvGrpSpPr>
        <p:grpSpPr bwMode="auto">
          <a:xfrm flipV="1">
            <a:off x="6707188" y="2967038"/>
            <a:ext cx="385762" cy="292100"/>
            <a:chOff x="2159" y="1440"/>
            <a:chExt cx="243" cy="184"/>
          </a:xfrm>
        </p:grpSpPr>
        <p:sp>
          <p:nvSpPr>
            <p:cNvPr id="309271" name="Freeform 23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2" name="Freeform 24"/>
            <p:cNvSpPr>
              <a:spLocks/>
            </p:cNvSpPr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3" name="Freeform 25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74" name="Freeform 26"/>
            <p:cNvSpPr>
              <a:spLocks/>
            </p:cNvSpPr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275" name="Line 27"/>
          <p:cNvSpPr>
            <a:spLocks noChangeShapeType="1"/>
          </p:cNvSpPr>
          <p:nvPr/>
        </p:nvSpPr>
        <p:spPr bwMode="auto">
          <a:xfrm flipV="1">
            <a:off x="6480175" y="3105150"/>
            <a:ext cx="2270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6" name="Freeform 28"/>
          <p:cNvSpPr>
            <a:spLocks/>
          </p:cNvSpPr>
          <p:nvPr/>
        </p:nvSpPr>
        <p:spPr bwMode="auto">
          <a:xfrm flipV="1">
            <a:off x="5867400" y="2878138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7" name="Freeform 29"/>
          <p:cNvSpPr>
            <a:spLocks/>
          </p:cNvSpPr>
          <p:nvPr/>
        </p:nvSpPr>
        <p:spPr bwMode="auto">
          <a:xfrm>
            <a:off x="5489575" y="2420938"/>
            <a:ext cx="1828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8" name="Freeform 30"/>
          <p:cNvSpPr>
            <a:spLocks/>
          </p:cNvSpPr>
          <p:nvPr/>
        </p:nvSpPr>
        <p:spPr bwMode="auto">
          <a:xfrm flipV="1">
            <a:off x="5489575" y="2268538"/>
            <a:ext cx="1828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79" name="Text Box 31"/>
          <p:cNvSpPr txBox="1">
            <a:spLocks noChangeArrowheads="1"/>
          </p:cNvSpPr>
          <p:nvPr/>
        </p:nvSpPr>
        <p:spPr bwMode="auto">
          <a:xfrm>
            <a:off x="7775575" y="20812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Q+</a:t>
            </a:r>
          </a:p>
        </p:txBody>
      </p:sp>
      <p:sp>
        <p:nvSpPr>
          <p:cNvPr id="309280" name="Text Box 32"/>
          <p:cNvSpPr txBox="1">
            <a:spLocks noChangeArrowheads="1"/>
          </p:cNvSpPr>
          <p:nvPr/>
        </p:nvSpPr>
        <p:spPr bwMode="auto">
          <a:xfrm>
            <a:off x="7775575" y="29194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Q–</a:t>
            </a:r>
          </a:p>
        </p:txBody>
      </p:sp>
      <p:sp>
        <p:nvSpPr>
          <p:cNvPr id="309281" name="Text Box 33"/>
          <p:cNvSpPr txBox="1">
            <a:spLocks noChangeArrowheads="1"/>
          </p:cNvSpPr>
          <p:nvPr/>
        </p:nvSpPr>
        <p:spPr bwMode="auto">
          <a:xfrm>
            <a:off x="5413375" y="17764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309282" name="Text Box 34"/>
          <p:cNvSpPr txBox="1">
            <a:spLocks noChangeArrowheads="1"/>
          </p:cNvSpPr>
          <p:nvPr/>
        </p:nvSpPr>
        <p:spPr bwMode="auto">
          <a:xfrm>
            <a:off x="5413375" y="3224213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309283" name="Line 35"/>
          <p:cNvSpPr>
            <a:spLocks noChangeShapeType="1"/>
          </p:cNvSpPr>
          <p:nvPr/>
        </p:nvSpPr>
        <p:spPr bwMode="auto">
          <a:xfrm>
            <a:off x="1066800" y="1981200"/>
            <a:ext cx="373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4" name="Line 36"/>
          <p:cNvSpPr>
            <a:spLocks noChangeShapeType="1"/>
          </p:cNvSpPr>
          <p:nvPr/>
        </p:nvSpPr>
        <p:spPr bwMode="auto">
          <a:xfrm>
            <a:off x="4648200" y="22860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5" name="Freeform 37"/>
          <p:cNvSpPr>
            <a:spLocks/>
          </p:cNvSpPr>
          <p:nvPr/>
        </p:nvSpPr>
        <p:spPr bwMode="auto">
          <a:xfrm>
            <a:off x="4802188" y="19288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6" name="Freeform 38"/>
          <p:cNvSpPr>
            <a:spLocks/>
          </p:cNvSpPr>
          <p:nvPr/>
        </p:nvSpPr>
        <p:spPr bwMode="auto">
          <a:xfrm>
            <a:off x="4802188" y="19288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7" name="Line 39"/>
          <p:cNvSpPr>
            <a:spLocks noChangeShapeType="1"/>
          </p:cNvSpPr>
          <p:nvPr/>
        </p:nvSpPr>
        <p:spPr bwMode="auto">
          <a:xfrm>
            <a:off x="3733800" y="33528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8" name="Freeform 40"/>
          <p:cNvSpPr>
            <a:spLocks/>
          </p:cNvSpPr>
          <p:nvPr/>
        </p:nvSpPr>
        <p:spPr bwMode="auto">
          <a:xfrm>
            <a:off x="4802188" y="3013075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89" name="Freeform 41"/>
          <p:cNvSpPr>
            <a:spLocks/>
          </p:cNvSpPr>
          <p:nvPr/>
        </p:nvSpPr>
        <p:spPr bwMode="auto">
          <a:xfrm>
            <a:off x="4803775" y="299561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0" name="Line 42"/>
          <p:cNvSpPr>
            <a:spLocks noChangeShapeType="1"/>
          </p:cNvSpPr>
          <p:nvPr/>
        </p:nvSpPr>
        <p:spPr bwMode="auto">
          <a:xfrm rot="-5400000">
            <a:off x="4114800" y="28194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1" name="Line 43"/>
          <p:cNvSpPr>
            <a:spLocks noChangeShapeType="1"/>
          </p:cNvSpPr>
          <p:nvPr/>
        </p:nvSpPr>
        <p:spPr bwMode="auto">
          <a:xfrm rot="-5400000">
            <a:off x="3352800" y="2514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2" name="Freeform 44"/>
          <p:cNvSpPr>
            <a:spLocks/>
          </p:cNvSpPr>
          <p:nvPr/>
        </p:nvSpPr>
        <p:spPr bwMode="auto">
          <a:xfrm>
            <a:off x="4040188" y="182880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3" name="Freeform 45"/>
          <p:cNvSpPr>
            <a:spLocks/>
          </p:cNvSpPr>
          <p:nvPr/>
        </p:nvSpPr>
        <p:spPr bwMode="auto">
          <a:xfrm>
            <a:off x="4040188" y="182880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4" name="Freeform 46"/>
          <p:cNvSpPr>
            <a:spLocks/>
          </p:cNvSpPr>
          <p:nvPr/>
        </p:nvSpPr>
        <p:spPr bwMode="auto">
          <a:xfrm>
            <a:off x="4348163" y="193357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295" name="Freeform 47"/>
          <p:cNvSpPr>
            <a:spLocks/>
          </p:cNvSpPr>
          <p:nvPr/>
        </p:nvSpPr>
        <p:spPr bwMode="auto">
          <a:xfrm>
            <a:off x="4348163" y="193357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309296" name="Group 48"/>
          <p:cNvGrpSpPr>
            <a:grpSpLocks/>
          </p:cNvGrpSpPr>
          <p:nvPr/>
        </p:nvGrpSpPr>
        <p:grpSpPr bwMode="auto">
          <a:xfrm>
            <a:off x="4572000" y="3276600"/>
            <a:ext cx="152400" cy="152400"/>
            <a:chOff x="768" y="2256"/>
            <a:chExt cx="192" cy="192"/>
          </a:xfrm>
        </p:grpSpPr>
        <p:sp>
          <p:nvSpPr>
            <p:cNvPr id="309297" name="Rectangle 49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298" name="Oval 50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299" name="Group 51"/>
          <p:cNvGrpSpPr>
            <a:grpSpLocks/>
          </p:cNvGrpSpPr>
          <p:nvPr/>
        </p:nvGrpSpPr>
        <p:grpSpPr bwMode="auto">
          <a:xfrm>
            <a:off x="3810000" y="1905000"/>
            <a:ext cx="152400" cy="152400"/>
            <a:chOff x="768" y="2256"/>
            <a:chExt cx="192" cy="192"/>
          </a:xfrm>
        </p:grpSpPr>
        <p:sp>
          <p:nvSpPr>
            <p:cNvPr id="309300" name="Rectangle 52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1" name="Oval 53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302" name="Group 54"/>
          <p:cNvGrpSpPr>
            <a:grpSpLocks/>
          </p:cNvGrpSpPr>
          <p:nvPr/>
        </p:nvGrpSpPr>
        <p:grpSpPr bwMode="auto">
          <a:xfrm>
            <a:off x="7239000" y="2209800"/>
            <a:ext cx="152400" cy="152400"/>
            <a:chOff x="768" y="2256"/>
            <a:chExt cx="192" cy="192"/>
          </a:xfrm>
        </p:grpSpPr>
        <p:sp>
          <p:nvSpPr>
            <p:cNvPr id="309303" name="Rectangle 55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4" name="Oval 56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09305" name="Group 57"/>
          <p:cNvGrpSpPr>
            <a:grpSpLocks/>
          </p:cNvGrpSpPr>
          <p:nvPr/>
        </p:nvGrpSpPr>
        <p:grpSpPr bwMode="auto">
          <a:xfrm>
            <a:off x="7239000" y="3048000"/>
            <a:ext cx="152400" cy="152400"/>
            <a:chOff x="768" y="2256"/>
            <a:chExt cx="192" cy="192"/>
          </a:xfrm>
        </p:grpSpPr>
        <p:sp>
          <p:nvSpPr>
            <p:cNvPr id="309306" name="Rectangle 58"/>
            <p:cNvSpPr>
              <a:spLocks noChangeArrowheads="1"/>
            </p:cNvSpPr>
            <p:nvPr/>
          </p:nvSpPr>
          <p:spPr bwMode="auto">
            <a:xfrm>
              <a:off x="768" y="2256"/>
              <a:ext cx="19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07" name="Oval 59"/>
            <p:cNvSpPr>
              <a:spLocks noChangeArrowheads="1"/>
            </p:cNvSpPr>
            <p:nvPr/>
          </p:nvSpPr>
          <p:spPr bwMode="auto">
            <a:xfrm>
              <a:off x="816" y="2304"/>
              <a:ext cx="96" cy="96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309308" name="Text Box 60"/>
          <p:cNvSpPr txBox="1">
            <a:spLocks noChangeArrowheads="1"/>
          </p:cNvSpPr>
          <p:nvPr/>
        </p:nvSpPr>
        <p:spPr bwMode="auto">
          <a:xfrm>
            <a:off x="838200" y="16002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309309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309310" name="Text Box 62"/>
          <p:cNvSpPr txBox="1">
            <a:spLocks noChangeArrowheads="1"/>
          </p:cNvSpPr>
          <p:nvPr/>
        </p:nvSpPr>
        <p:spPr bwMode="auto">
          <a:xfrm>
            <a:off x="838200" y="19812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</a:t>
            </a:r>
          </a:p>
        </p:txBody>
      </p:sp>
      <p:sp>
        <p:nvSpPr>
          <p:cNvPr id="309311" name="Text Box 63"/>
          <p:cNvSpPr txBox="1">
            <a:spLocks noChangeArrowheads="1"/>
          </p:cNvSpPr>
          <p:nvPr/>
        </p:nvSpPr>
        <p:spPr bwMode="auto">
          <a:xfrm>
            <a:off x="838200" y="35052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Clock</a:t>
            </a:r>
          </a:p>
        </p:txBody>
      </p:sp>
      <p:sp>
        <p:nvSpPr>
          <p:cNvPr id="309337" name="Line 89"/>
          <p:cNvSpPr>
            <a:spLocks noChangeShapeType="1"/>
          </p:cNvSpPr>
          <p:nvPr/>
        </p:nvSpPr>
        <p:spPr bwMode="auto">
          <a:xfrm>
            <a:off x="1824038" y="3205163"/>
            <a:ext cx="1508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38" name="Freeform 90"/>
          <p:cNvSpPr>
            <a:spLocks/>
          </p:cNvSpPr>
          <p:nvPr/>
        </p:nvSpPr>
        <p:spPr bwMode="auto">
          <a:xfrm>
            <a:off x="1522413" y="30591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39" name="Freeform 91"/>
          <p:cNvSpPr>
            <a:spLocks/>
          </p:cNvSpPr>
          <p:nvPr/>
        </p:nvSpPr>
        <p:spPr bwMode="auto">
          <a:xfrm>
            <a:off x="1522413" y="30591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0" name="Freeform 92"/>
          <p:cNvSpPr>
            <a:spLocks/>
          </p:cNvSpPr>
          <p:nvPr/>
        </p:nvSpPr>
        <p:spPr bwMode="auto">
          <a:xfrm>
            <a:off x="1830388" y="31638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1" name="Freeform 93"/>
          <p:cNvSpPr>
            <a:spLocks/>
          </p:cNvSpPr>
          <p:nvPr/>
        </p:nvSpPr>
        <p:spPr bwMode="auto">
          <a:xfrm>
            <a:off x="1830388" y="31638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2" name="Line 94"/>
          <p:cNvSpPr>
            <a:spLocks noChangeShapeType="1"/>
          </p:cNvSpPr>
          <p:nvPr/>
        </p:nvSpPr>
        <p:spPr bwMode="auto">
          <a:xfrm>
            <a:off x="1371600" y="320357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4" name="Line 96"/>
          <p:cNvSpPr>
            <a:spLocks noChangeShapeType="1"/>
          </p:cNvSpPr>
          <p:nvPr/>
        </p:nvSpPr>
        <p:spPr bwMode="auto">
          <a:xfrm>
            <a:off x="3048000" y="3217863"/>
            <a:ext cx="1508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5" name="Line 97"/>
          <p:cNvSpPr>
            <a:spLocks noChangeShapeType="1"/>
          </p:cNvSpPr>
          <p:nvPr/>
        </p:nvSpPr>
        <p:spPr bwMode="auto">
          <a:xfrm>
            <a:off x="1066800" y="3522663"/>
            <a:ext cx="2132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7" name="Freeform 99"/>
          <p:cNvSpPr>
            <a:spLocks/>
          </p:cNvSpPr>
          <p:nvPr/>
        </p:nvSpPr>
        <p:spPr bwMode="auto">
          <a:xfrm>
            <a:off x="3198813" y="314166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48" name="Freeform 100"/>
          <p:cNvSpPr>
            <a:spLocks/>
          </p:cNvSpPr>
          <p:nvPr/>
        </p:nvSpPr>
        <p:spPr bwMode="auto">
          <a:xfrm>
            <a:off x="3198813" y="3141663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1" name="Freeform 103"/>
          <p:cNvSpPr>
            <a:spLocks/>
          </p:cNvSpPr>
          <p:nvPr/>
        </p:nvSpPr>
        <p:spPr bwMode="auto">
          <a:xfrm>
            <a:off x="2062163" y="306546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2" name="Freeform 104"/>
          <p:cNvSpPr>
            <a:spLocks/>
          </p:cNvSpPr>
          <p:nvPr/>
        </p:nvSpPr>
        <p:spPr bwMode="auto">
          <a:xfrm>
            <a:off x="2062163" y="306546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3" name="Freeform 105"/>
          <p:cNvSpPr>
            <a:spLocks/>
          </p:cNvSpPr>
          <p:nvPr/>
        </p:nvSpPr>
        <p:spPr bwMode="auto">
          <a:xfrm>
            <a:off x="2370138" y="317023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4" name="Freeform 106"/>
          <p:cNvSpPr>
            <a:spLocks/>
          </p:cNvSpPr>
          <p:nvPr/>
        </p:nvSpPr>
        <p:spPr bwMode="auto">
          <a:xfrm>
            <a:off x="2370138" y="317023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5" name="Line 107"/>
          <p:cNvSpPr>
            <a:spLocks noChangeShapeType="1"/>
          </p:cNvSpPr>
          <p:nvPr/>
        </p:nvSpPr>
        <p:spPr bwMode="auto">
          <a:xfrm>
            <a:off x="1911350" y="320992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7" name="Line 109"/>
          <p:cNvSpPr>
            <a:spLocks noChangeShapeType="1"/>
          </p:cNvSpPr>
          <p:nvPr/>
        </p:nvSpPr>
        <p:spPr bwMode="auto">
          <a:xfrm>
            <a:off x="2903538" y="3216275"/>
            <a:ext cx="1508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8" name="Freeform 110"/>
          <p:cNvSpPr>
            <a:spLocks/>
          </p:cNvSpPr>
          <p:nvPr/>
        </p:nvSpPr>
        <p:spPr bwMode="auto">
          <a:xfrm>
            <a:off x="2601913" y="30718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59" name="Freeform 111"/>
          <p:cNvSpPr>
            <a:spLocks/>
          </p:cNvSpPr>
          <p:nvPr/>
        </p:nvSpPr>
        <p:spPr bwMode="auto">
          <a:xfrm>
            <a:off x="2601913" y="307181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0" name="Freeform 112"/>
          <p:cNvSpPr>
            <a:spLocks/>
          </p:cNvSpPr>
          <p:nvPr/>
        </p:nvSpPr>
        <p:spPr bwMode="auto">
          <a:xfrm>
            <a:off x="2909888" y="31765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1" name="Freeform 113"/>
          <p:cNvSpPr>
            <a:spLocks/>
          </p:cNvSpPr>
          <p:nvPr/>
        </p:nvSpPr>
        <p:spPr bwMode="auto">
          <a:xfrm>
            <a:off x="2909888" y="317658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2" name="Line 114"/>
          <p:cNvSpPr>
            <a:spLocks noChangeShapeType="1"/>
          </p:cNvSpPr>
          <p:nvPr/>
        </p:nvSpPr>
        <p:spPr bwMode="auto">
          <a:xfrm>
            <a:off x="2451100" y="321627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3" name="Line 115"/>
          <p:cNvSpPr>
            <a:spLocks noChangeShapeType="1"/>
          </p:cNvSpPr>
          <p:nvPr/>
        </p:nvSpPr>
        <p:spPr bwMode="auto">
          <a:xfrm rot="5400000" flipH="1">
            <a:off x="1207293" y="3358357"/>
            <a:ext cx="3222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09366" name="Text Box 118"/>
          <p:cNvSpPr txBox="1">
            <a:spLocks noChangeArrowheads="1"/>
          </p:cNvSpPr>
          <p:nvPr/>
        </p:nvSpPr>
        <p:spPr bwMode="auto">
          <a:xfrm>
            <a:off x="3886200" y="3352800"/>
            <a:ext cx="457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309385" name="Text Box 137"/>
          <p:cNvSpPr txBox="1">
            <a:spLocks noChangeArrowheads="1"/>
          </p:cNvSpPr>
          <p:nvPr/>
        </p:nvSpPr>
        <p:spPr bwMode="auto">
          <a:xfrm>
            <a:off x="4038600" y="3657600"/>
            <a:ext cx="762000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Trigger</a:t>
            </a:r>
          </a:p>
        </p:txBody>
      </p:sp>
      <p:grpSp>
        <p:nvGrpSpPr>
          <p:cNvPr id="309387" name="Group 139"/>
          <p:cNvGrpSpPr>
            <a:grpSpLocks/>
          </p:cNvGrpSpPr>
          <p:nvPr/>
        </p:nvGrpSpPr>
        <p:grpSpPr bwMode="auto">
          <a:xfrm>
            <a:off x="914400" y="4191000"/>
            <a:ext cx="3962400" cy="2133600"/>
            <a:chOff x="1584" y="2640"/>
            <a:chExt cx="2496" cy="1344"/>
          </a:xfrm>
        </p:grpSpPr>
        <p:sp>
          <p:nvSpPr>
            <p:cNvPr id="309369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09370" name="Freeform 122"/>
            <p:cNvSpPr>
              <a:spLocks/>
            </p:cNvSpPr>
            <p:nvPr/>
          </p:nvSpPr>
          <p:spPr bwMode="auto">
            <a:xfrm>
              <a:off x="1920" y="3259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71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309373" name="Freeform 125"/>
            <p:cNvSpPr>
              <a:spLocks/>
            </p:cNvSpPr>
            <p:nvPr/>
          </p:nvSpPr>
          <p:spPr bwMode="auto">
            <a:xfrm>
              <a:off x="2226" y="3043"/>
              <a:ext cx="114" cy="63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77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Q+</a:t>
              </a:r>
            </a:p>
          </p:txBody>
        </p:sp>
        <p:sp>
          <p:nvSpPr>
            <p:cNvPr id="309378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Time</a:t>
              </a:r>
            </a:p>
          </p:txBody>
        </p:sp>
        <p:sp>
          <p:nvSpPr>
            <p:cNvPr id="309379" name="Line 131"/>
            <p:cNvSpPr>
              <a:spLocks noChangeShapeType="1"/>
            </p:cNvSpPr>
            <p:nvPr/>
          </p:nvSpPr>
          <p:spPr bwMode="auto">
            <a:xfrm>
              <a:off x="2640" y="3880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0" name="Freeform 132"/>
            <p:cNvSpPr>
              <a:spLocks/>
            </p:cNvSpPr>
            <p:nvPr/>
          </p:nvSpPr>
          <p:spPr bwMode="auto">
            <a:xfrm>
              <a:off x="1920" y="264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3" name="Freeform 135"/>
            <p:cNvSpPr>
              <a:spLocks/>
            </p:cNvSpPr>
            <p:nvPr/>
          </p:nvSpPr>
          <p:spPr bwMode="auto">
            <a:xfrm>
              <a:off x="1920" y="2928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09384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09386" name="Freeform 138"/>
            <p:cNvSpPr>
              <a:spLocks/>
            </p:cNvSpPr>
            <p:nvPr/>
          </p:nvSpPr>
          <p:spPr bwMode="auto">
            <a:xfrm>
              <a:off x="1920" y="3600"/>
              <a:ext cx="216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5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15021</TotalTime>
  <Pages>8</Pages>
  <Words>234</Words>
  <Application>Microsoft Office PowerPoint</Application>
  <PresentationFormat>自定义</PresentationFormat>
  <Paragraphs>128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fujitsu-99-02</vt:lpstr>
      <vt:lpstr>Chart</vt:lpstr>
      <vt:lpstr>Storing 1 Bit (cont.)</vt:lpstr>
      <vt:lpstr>Physical Analogy</vt:lpstr>
      <vt:lpstr>Storing and Accessing 1 Bit</vt:lpstr>
      <vt:lpstr>1-Bit Latch</vt:lpstr>
      <vt:lpstr>Transparent 1-Bit Latch</vt:lpstr>
      <vt:lpstr>Edge-Triggered Latch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RUC</cp:lastModifiedBy>
  <cp:revision>104</cp:revision>
  <cp:lastPrinted>1999-02-26T14:55:35Z</cp:lastPrinted>
  <dcterms:created xsi:type="dcterms:W3CDTF">1998-03-03T17:17:57Z</dcterms:created>
  <dcterms:modified xsi:type="dcterms:W3CDTF">2020-10-27T04:17:17Z</dcterms:modified>
</cp:coreProperties>
</file>