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1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0B73C-CB4C-4EB5-AB70-E10753E7D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140642-757B-4F60-BE90-E6C6CD159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8A497B-CFA3-44AF-B624-E443D96C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31A0-1C66-4A12-9983-2B9151ACE215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6096EA-6E45-4A3A-B93A-853318FFE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7DEAAD-7475-42BA-96FA-E739BE91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DA7E-9896-4810-9E93-267D54224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96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2EE06-4BEA-4910-A5BE-43B143DEA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626855-5FBE-4C50-9839-921BF8D68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CC33DE-B260-42BA-9953-178925EE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31A0-1C66-4A12-9983-2B9151ACE215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518724-FDAA-4F3C-AE39-CBEEC706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536B2-AACD-4576-8AE9-5BA60610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DA7E-9896-4810-9E93-267D54224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70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DE34F9-5323-4A64-9416-6C1032FD4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057A8B-4494-4ED9-9005-B10C97994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D2678-7FEC-4175-8F1A-AE9C84D0D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31A0-1C66-4A12-9983-2B9151ACE215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6935C9-583E-4D4C-B852-21E3C2822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74885C-02E9-459A-8CEF-B86D9480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DA7E-9896-4810-9E93-267D54224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06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AF5CB-2F99-4F3F-BE99-C039E0E6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2E7DF-E45F-4C90-8777-D953682D2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2BFFB3-4E91-45A1-BEB0-F1A8D0FD8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31A0-1C66-4A12-9983-2B9151ACE215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B5CB66-1CFA-4449-8F37-427C6623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262CD7-4358-44F6-9F05-1F555D16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DA7E-9896-4810-9E93-267D54224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65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7D32A-2835-4284-B193-583C5ED4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59B137-F9BA-4F82-AED0-61ED1D2D8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4CC75F-8B01-4E63-A594-79B5539A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31A0-1C66-4A12-9983-2B9151ACE215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57B28-6BC3-4BB6-995E-24188798A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8664AE-C599-4D99-AF2E-A80E32D5C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DA7E-9896-4810-9E93-267D54224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99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74427-BDFA-40C7-AB82-F17EF698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5B22A5-A73F-472F-9C77-C5EE21763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03A8A2-FCFF-46C2-8EDD-033F71B90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85223E-5E4A-456C-A495-09124972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31A0-1C66-4A12-9983-2B9151ACE215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1A6BEF-5432-4FA0-8D2B-797F21F49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1C509F-E428-4564-A593-589422DB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DA7E-9896-4810-9E93-267D54224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7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3862B-75DF-4F1D-B7CA-A774F76CD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12D8A2-9B5D-4DEC-AA5F-AB3CEBFF8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17D1D6-714A-4BCE-9F2D-E94170CE8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75275D-355E-4176-84B1-8E1D1A6EA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39700E-6AC8-4DE1-85FD-AE84EBCB5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01AF97-4542-47BD-80F5-BD40CA912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31A0-1C66-4A12-9983-2B9151ACE215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00B577-2819-4809-A078-1CC3BF575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4D0D1E-8571-4AA5-B668-7AD6FD54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DA7E-9896-4810-9E93-267D54224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10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5FCAE-F082-426F-83C3-1BCC35EF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FDB876-ED60-43BF-B2A3-20C25FE70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31A0-1C66-4A12-9983-2B9151ACE215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3652FE-2431-4E58-9226-74A49F72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9FFC51-8531-4841-941D-484DF2D4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DA7E-9896-4810-9E93-267D54224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84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7FF45F-A0B5-453D-8D4A-6CEF47A55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31A0-1C66-4A12-9983-2B9151ACE215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36CA6D-D736-40A1-A222-1244DF9B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4599F6-31EF-42DF-8D12-F4566246D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DA7E-9896-4810-9E93-267D54224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00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40233-0AAA-434C-B327-2D3F003D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396A1F-95A1-4E8C-B593-6D2BC44AA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4134C6-079C-4CD3-8D87-B708FE082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FFADC1-BF5D-44EA-92EA-D9C9019A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31A0-1C66-4A12-9983-2B9151ACE215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DEFA4B-94F1-4A68-B797-83127EA5C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1166FA-7782-41A1-9A58-F367584F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DA7E-9896-4810-9E93-267D54224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43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76D99-4451-4D0E-9E8B-6341D00B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F98202-3324-4304-AFB0-07758FDF7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E9D22A-B0B6-4582-9E9B-E187121BA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8A1F1B-C3BF-45C0-94E6-36C3C7D04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31A0-1C66-4A12-9983-2B9151ACE215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02436-8A24-4768-BB0E-5DD41CE47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D0A100-D098-46D2-A7FF-E9267133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DA7E-9896-4810-9E93-267D54224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311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E8F971-55AE-403E-89D9-37C0FE9EC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846CC2-34D8-43CA-A3F4-2B7AE36D7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3A01FB-5B73-4A55-823A-FC29D37DB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631A0-1C66-4A12-9983-2B9151ACE215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A5F28A-5DE2-47B6-A2A7-B4C0FB0DD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9F844C-BB06-44FC-97DC-43FF6D7EF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2DA7E-9896-4810-9E93-267D54224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37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E1A47-4A8F-4332-B152-7C0FF1338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 Memory Hierarchy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229FA6-B059-4704-978C-1F53A156D3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周宇</a:t>
            </a:r>
          </a:p>
        </p:txBody>
      </p:sp>
    </p:spTree>
    <p:extLst>
      <p:ext uri="{BB962C8B-B14F-4D97-AF65-F5344CB8AC3E}">
        <p14:creationId xmlns:p14="http://schemas.microsoft.com/office/powerpoint/2010/main" val="2567671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33B8F-094D-4566-B9C3-17923095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CC7DA1-6CA0-4C10-87A3-DAF91A5A6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磁盘操作</a:t>
            </a:r>
            <a:endParaRPr lang="en-US" altLang="zh-CN" dirty="0"/>
          </a:p>
          <a:p>
            <a:pPr lvl="1"/>
            <a:r>
              <a:rPr lang="zh-CN" altLang="en-US" dirty="0"/>
              <a:t>寻道时间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旋转时间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传送时间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时间主要是寻道时间和旋转时间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40F4FE4-0B11-4DCB-B7DF-0E3715F64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162" y="2908090"/>
            <a:ext cx="3360159" cy="7283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C0FCA59-25FB-4767-8DE3-6073B590C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049" y="3771405"/>
            <a:ext cx="5506590" cy="65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0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33B8F-094D-4566-B9C3-17923095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CC7DA1-6CA0-4C10-87A3-DAF91A5A6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访问磁盘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B00459-2460-481E-9176-67E20A9D1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416" y="1341120"/>
            <a:ext cx="5412834" cy="522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04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33B8F-094D-4566-B9C3-17923095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固态硬盘（</a:t>
            </a:r>
            <a:r>
              <a:rPr lang="en-US" altLang="zh-CN" dirty="0"/>
              <a:t>SSD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CC7DA1-6CA0-4C10-87A3-DAF91A5A6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基于闪存的存储技术</a:t>
            </a:r>
            <a:endParaRPr lang="en-US" altLang="zh-CN" dirty="0"/>
          </a:p>
          <a:p>
            <a:r>
              <a:rPr lang="en-US" altLang="zh-CN" dirty="0"/>
              <a:t>SSD</a:t>
            </a:r>
            <a:r>
              <a:rPr lang="zh-CN" altLang="en-US" dirty="0"/>
              <a:t>读比写快</a:t>
            </a:r>
            <a:endParaRPr lang="en-US" altLang="zh-CN" dirty="0"/>
          </a:p>
          <a:p>
            <a:r>
              <a:rPr lang="zh-CN" altLang="en-US" dirty="0"/>
              <a:t>只有在一页所属的块被擦除后，才可以写这一页</a:t>
            </a:r>
            <a:endParaRPr lang="en-US" altLang="zh-CN" dirty="0"/>
          </a:p>
          <a:p>
            <a:r>
              <a:rPr lang="zh-CN" altLang="en-US" dirty="0"/>
              <a:t>擦除有磨损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比旋转磁盘随机访问时间更快，能耗更低，但也更贵。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9109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33B8F-094D-4566-B9C3-17923095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局部性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CC7DA1-6CA0-4C10-87A3-DAF91A5A6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时间局部性</a:t>
            </a:r>
            <a:endParaRPr lang="en-US" altLang="zh-CN" dirty="0"/>
          </a:p>
          <a:p>
            <a:pPr lvl="1"/>
            <a:r>
              <a:rPr lang="zh-CN" altLang="en-US" dirty="0"/>
              <a:t>一个被引用的内存位置可能在不远的将来被多次多次引用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空间局部性</a:t>
            </a:r>
            <a:endParaRPr lang="en-US" altLang="zh-CN" dirty="0"/>
          </a:p>
          <a:p>
            <a:pPr lvl="1"/>
            <a:r>
              <a:rPr lang="zh-CN" altLang="en-US" dirty="0"/>
              <a:t>一个内存位置被引用，不远的将来可能引用其附近的一个位置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AB608C-6FE8-45D4-A071-8EED9B92C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27" y="4233496"/>
            <a:ext cx="6448214" cy="207840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9CF608C-6C4D-464B-B65C-76D250D20733}"/>
              </a:ext>
            </a:extLst>
          </p:cNvPr>
          <p:cNvSpPr txBox="1"/>
          <p:nvPr/>
        </p:nvSpPr>
        <p:spPr>
          <a:xfrm>
            <a:off x="7741919" y="4605866"/>
            <a:ext cx="3088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Sum</a:t>
            </a:r>
            <a:r>
              <a:rPr lang="zh-CN" altLang="en-US" dirty="0"/>
              <a:t>有良好的时间局部性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</a:t>
            </a:r>
            <a:r>
              <a:rPr lang="zh-CN" altLang="en-US" dirty="0"/>
              <a:t>数组有良好的空间局部性</a:t>
            </a:r>
          </a:p>
        </p:txBody>
      </p:sp>
    </p:spTree>
    <p:extLst>
      <p:ext uri="{BB962C8B-B14F-4D97-AF65-F5344CB8AC3E}">
        <p14:creationId xmlns:p14="http://schemas.microsoft.com/office/powerpoint/2010/main" val="1763969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33B8F-094D-4566-B9C3-17923095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存储器层次结构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CC7DA1-6CA0-4C10-87A3-DAF91A5A6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存储技术</a:t>
            </a:r>
            <a:endParaRPr lang="en-US" altLang="zh-CN" dirty="0"/>
          </a:p>
          <a:p>
            <a:pPr lvl="1"/>
            <a:r>
              <a:rPr lang="zh-CN" altLang="en-US" dirty="0"/>
              <a:t>不同存储技术访问时间、成本、容量等因素差异大。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计算机软件</a:t>
            </a:r>
            <a:endParaRPr lang="en-US" altLang="zh-CN" dirty="0"/>
          </a:p>
          <a:p>
            <a:pPr lvl="1"/>
            <a:r>
              <a:rPr lang="zh-CN" altLang="en-US" dirty="0"/>
              <a:t>编写良好的程序倾向于良好的局部性。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硬件和软件的基本属性有良好的互补关系。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419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33B8F-094D-4566-B9C3-17923095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存储器层次结构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08F8318-A41F-43CF-906E-005E9D67C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8010" y="1757891"/>
            <a:ext cx="6877473" cy="4351338"/>
          </a:xfrm>
        </p:spPr>
      </p:pic>
    </p:spTree>
    <p:extLst>
      <p:ext uri="{BB962C8B-B14F-4D97-AF65-F5344CB8AC3E}">
        <p14:creationId xmlns:p14="http://schemas.microsoft.com/office/powerpoint/2010/main" val="4020105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33B8F-094D-4566-B9C3-17923095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存储器层次结构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CC7DA1-6CA0-4C10-87A3-DAF91A5A6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高速缓存：作为更大但更慢设备中的数据对象的缓冲区域。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k+1</a:t>
            </a:r>
            <a:r>
              <a:rPr lang="zh-CN" altLang="en-US" dirty="0"/>
              <a:t>层存储器被划分成连续的块。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层与层之间以块大小为传送单元。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相邻层之间的块大小固定。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其他层次对之间有不同块大小。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F89C39-47BC-478F-A469-5475906FD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003" y="3269675"/>
            <a:ext cx="5079303" cy="260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60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33B8F-094D-4566-B9C3-17923095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存储器层次结构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CC7DA1-6CA0-4C10-87A3-DAF91A5A6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缓存命中</a:t>
            </a:r>
            <a:endParaRPr lang="en-US" altLang="zh-CN" dirty="0"/>
          </a:p>
          <a:p>
            <a:pPr lvl="1"/>
            <a:r>
              <a:rPr lang="zh-CN" altLang="en-US" dirty="0"/>
              <a:t>则直接在第</a:t>
            </a:r>
            <a:r>
              <a:rPr lang="en-US" altLang="zh-CN" dirty="0"/>
              <a:t>k</a:t>
            </a:r>
            <a:r>
              <a:rPr lang="zh-CN" altLang="en-US" dirty="0"/>
              <a:t>层读取数据对象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比从</a:t>
            </a:r>
            <a:r>
              <a:rPr lang="en-US" altLang="zh-CN" dirty="0"/>
              <a:t>d+1</a:t>
            </a:r>
            <a:r>
              <a:rPr lang="zh-CN" altLang="en-US" dirty="0"/>
              <a:t>层读取更快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162894-7D80-40E8-87B7-9E5BFFD03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492" y="2975186"/>
            <a:ext cx="524861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60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33B8F-094D-4566-B9C3-17923095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存储器层次结构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CC7DA1-6CA0-4C10-87A3-DAF91A5A6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缓存不命中</a:t>
            </a:r>
            <a:endParaRPr lang="en-US" altLang="zh-CN" dirty="0"/>
          </a:p>
          <a:p>
            <a:pPr lvl="1"/>
            <a:r>
              <a:rPr lang="zh-CN" altLang="en-US" dirty="0"/>
              <a:t>从第</a:t>
            </a:r>
            <a:r>
              <a:rPr lang="en-US" altLang="zh-CN" dirty="0"/>
              <a:t>k+1</a:t>
            </a:r>
            <a:r>
              <a:rPr lang="zh-CN" altLang="en-US" dirty="0"/>
              <a:t>层中取出包含数据对象的块放到第</a:t>
            </a:r>
            <a:r>
              <a:rPr lang="en-US" altLang="zh-CN" dirty="0"/>
              <a:t>k</a:t>
            </a:r>
            <a:r>
              <a:rPr lang="zh-CN" altLang="en-US" dirty="0"/>
              <a:t>层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k</a:t>
            </a:r>
            <a:r>
              <a:rPr lang="zh-CN" altLang="en-US" dirty="0"/>
              <a:t>层缓存满了，则会覆盖一个块</a:t>
            </a:r>
            <a:endParaRPr lang="en-US" altLang="zh-CN" dirty="0"/>
          </a:p>
          <a:p>
            <a:pPr lvl="1"/>
            <a:r>
              <a:rPr lang="zh-CN" altLang="en-US" dirty="0"/>
              <a:t>覆盖过程称为替换或驱逐</a:t>
            </a:r>
            <a:endParaRPr lang="en-US" altLang="zh-CN" dirty="0"/>
          </a:p>
          <a:p>
            <a:pPr lvl="1"/>
            <a:r>
              <a:rPr lang="zh-CN" altLang="en-US" dirty="0"/>
              <a:t>被驱逐的块称为牺牲块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具体替换哪个块有替换策略决定</a:t>
            </a:r>
            <a:endParaRPr lang="en-US" altLang="zh-CN" dirty="0"/>
          </a:p>
          <a:p>
            <a:pPr lvl="1"/>
            <a:r>
              <a:rPr lang="zh-CN" altLang="en-US" dirty="0"/>
              <a:t>最优的策略是希望随机地放置块，但这个的代价往往非常高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16FCE4-E99B-4556-A3B5-84EC0F6F2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72" y="2543375"/>
            <a:ext cx="4265805" cy="273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3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C4AE4FB-5B29-4113-8350-8697136DA562}"/>
              </a:ext>
            </a:extLst>
          </p:cNvPr>
          <p:cNvSpPr/>
          <p:nvPr/>
        </p:nvSpPr>
        <p:spPr>
          <a:xfrm>
            <a:off x="1509588" y="2797386"/>
            <a:ext cx="91728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Thanks for </a:t>
            </a:r>
            <a:r>
              <a:rPr lang="en-US" altLang="zh-CN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your</a:t>
            </a:r>
            <a:r>
              <a:rPr lang="zh-CN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zh-CN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listening !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44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E1A47-4A8F-4332-B152-7C0FF1338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存储器层次结构</a:t>
            </a:r>
          </a:p>
        </p:txBody>
      </p:sp>
    </p:spTree>
    <p:extLst>
      <p:ext uri="{BB962C8B-B14F-4D97-AF65-F5344CB8AC3E}">
        <p14:creationId xmlns:p14="http://schemas.microsoft.com/office/powerpoint/2010/main" val="224029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641A2-D203-4BD4-836E-CBA1B8FE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随机访问存储器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2E03B-6E14-49C6-ABC9-560A0FF5B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zh-CN" altLang="en-US" dirty="0"/>
              <a:t>静态</a:t>
            </a:r>
            <a:r>
              <a:rPr lang="en-US" altLang="zh-CN" dirty="0"/>
              <a:t>RAM</a:t>
            </a:r>
            <a:r>
              <a:rPr lang="zh-CN" altLang="en-US" dirty="0"/>
              <a:t>（</a:t>
            </a:r>
            <a:r>
              <a:rPr lang="en-US" altLang="zh-CN" dirty="0"/>
              <a:t>SRAM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双稳态</a:t>
            </a:r>
            <a:endParaRPr lang="en-US" altLang="zh-CN" dirty="0"/>
          </a:p>
          <a:p>
            <a:pPr lvl="1"/>
            <a:r>
              <a:rPr lang="zh-CN" altLang="en-US" dirty="0"/>
              <a:t>持续的</a:t>
            </a:r>
            <a:endParaRPr lang="en-US" altLang="zh-CN" dirty="0"/>
          </a:p>
          <a:p>
            <a:pPr lvl="1"/>
            <a:r>
              <a:rPr lang="zh-CN" altLang="en-US" dirty="0"/>
              <a:t>对干扰不敏感</a:t>
            </a:r>
            <a:endParaRPr lang="en-US" altLang="zh-CN" dirty="0"/>
          </a:p>
          <a:p>
            <a:pPr lvl="1"/>
            <a:r>
              <a:rPr lang="zh-CN" altLang="en-US" dirty="0"/>
              <a:t>成本相对高</a:t>
            </a:r>
            <a:endParaRPr lang="en-US" altLang="zh-CN" dirty="0"/>
          </a:p>
          <a:p>
            <a:pPr lvl="1"/>
            <a:r>
              <a:rPr lang="zh-CN" altLang="en-US" dirty="0"/>
              <a:t>高速缓存存储器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BD23F85-E335-4AFE-BD8C-E0A9DD560244}"/>
              </a:ext>
            </a:extLst>
          </p:cNvPr>
          <p:cNvSpPr txBox="1">
            <a:spLocks/>
          </p:cNvSpPr>
          <p:nvPr/>
        </p:nvSpPr>
        <p:spPr>
          <a:xfrm>
            <a:off x="6096000" y="1825624"/>
            <a:ext cx="5257800" cy="4216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动态</a:t>
            </a:r>
            <a:r>
              <a:rPr lang="en-US" altLang="zh-CN" dirty="0"/>
              <a:t>RAM</a:t>
            </a:r>
            <a:r>
              <a:rPr lang="zh-CN" altLang="en-US" dirty="0"/>
              <a:t>（</a:t>
            </a:r>
            <a:r>
              <a:rPr lang="en-US" altLang="zh-CN" dirty="0"/>
              <a:t>DRAM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电容</a:t>
            </a:r>
            <a:endParaRPr lang="en-US" altLang="zh-CN" dirty="0"/>
          </a:p>
          <a:p>
            <a:pPr lvl="1"/>
            <a:r>
              <a:rPr lang="zh-CN" altLang="en-US" dirty="0"/>
              <a:t>非持续的</a:t>
            </a:r>
            <a:endParaRPr lang="en-US" altLang="zh-CN" dirty="0"/>
          </a:p>
          <a:p>
            <a:pPr lvl="1"/>
            <a:r>
              <a:rPr lang="zh-CN" altLang="en-US" dirty="0"/>
              <a:t>对干扰敏感</a:t>
            </a:r>
            <a:endParaRPr lang="en-US" altLang="zh-CN" dirty="0"/>
          </a:p>
          <a:p>
            <a:pPr lvl="1"/>
            <a:r>
              <a:rPr lang="zh-CN" altLang="en-US" dirty="0"/>
              <a:t>成本相对低</a:t>
            </a:r>
            <a:endParaRPr lang="en-US" altLang="zh-CN" dirty="0"/>
          </a:p>
          <a:p>
            <a:pPr lvl="1"/>
            <a:r>
              <a:rPr lang="zh-CN" altLang="en-US" dirty="0"/>
              <a:t>主存，帧缓冲区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17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33B8F-094D-4566-B9C3-17923095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随机访问存储器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CC7DA1-6CA0-4C10-87A3-DAF91A5A6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传统的</a:t>
            </a:r>
            <a:r>
              <a:rPr lang="en-US" altLang="zh-CN" dirty="0"/>
              <a:t>DRAM</a:t>
            </a:r>
          </a:p>
          <a:p>
            <a:pPr lvl="1"/>
            <a:r>
              <a:rPr lang="zh-CN" altLang="en-US" dirty="0"/>
              <a:t>单元被分成</a:t>
            </a:r>
            <a:r>
              <a:rPr lang="en-US" altLang="zh-CN" dirty="0"/>
              <a:t>r*c</a:t>
            </a:r>
            <a:r>
              <a:rPr lang="zh-CN" altLang="en-US" dirty="0"/>
              <a:t>个超单元</a:t>
            </a:r>
            <a:endParaRPr lang="en-US" altLang="zh-CN" dirty="0"/>
          </a:p>
          <a:p>
            <a:pPr lvl="1"/>
            <a:r>
              <a:rPr lang="zh-CN" altLang="en-US" dirty="0"/>
              <a:t>每个超单元有</a:t>
            </a:r>
            <a:r>
              <a:rPr lang="en-US" altLang="zh-CN" dirty="0"/>
              <a:t>w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两种引脚</a:t>
            </a:r>
            <a:endParaRPr lang="en-US" altLang="zh-CN" dirty="0"/>
          </a:p>
          <a:p>
            <a:pPr lvl="2"/>
            <a:r>
              <a:rPr lang="en-US" altLang="zh-CN" dirty="0" err="1"/>
              <a:t>addr</a:t>
            </a:r>
            <a:r>
              <a:rPr lang="zh-CN" altLang="en-US" dirty="0"/>
              <a:t>引脚（传递行列超单元地址）</a:t>
            </a:r>
            <a:endParaRPr lang="en-US" altLang="zh-CN" dirty="0"/>
          </a:p>
          <a:p>
            <a:pPr lvl="2"/>
            <a:r>
              <a:rPr lang="en-US" altLang="zh-CN" dirty="0"/>
              <a:t>data</a:t>
            </a:r>
            <a:r>
              <a:rPr lang="zh-CN" altLang="en-US" dirty="0"/>
              <a:t>引脚（传递信息）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行缓存区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022E5AD-09F6-441C-9995-F4D16D238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529" y="1825625"/>
            <a:ext cx="5288738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8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33B8F-094D-4566-B9C3-17923095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随机访问存储器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CC7DA1-6CA0-4C10-87A3-DAF91A5A6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内存模块</a:t>
            </a:r>
            <a:endParaRPr lang="en-US" altLang="zh-CN" dirty="0"/>
          </a:p>
          <a:p>
            <a:pPr lvl="1"/>
            <a:r>
              <a:rPr lang="zh-CN" altLang="en-US" dirty="0"/>
              <a:t>取出地址</a:t>
            </a:r>
            <a:r>
              <a:rPr lang="en-US" altLang="zh-CN" dirty="0"/>
              <a:t>A</a:t>
            </a:r>
            <a:r>
              <a:rPr lang="zh-CN" altLang="en-US" dirty="0"/>
              <a:t>的一个字</a:t>
            </a:r>
            <a:endParaRPr lang="en-US" altLang="zh-CN" dirty="0"/>
          </a:p>
          <a:p>
            <a:pPr lvl="1"/>
            <a:r>
              <a:rPr lang="zh-CN" altLang="en-US" dirty="0"/>
              <a:t>内存控制器将</a:t>
            </a:r>
            <a:r>
              <a:rPr lang="en-US" altLang="zh-CN" dirty="0"/>
              <a:t>A</a:t>
            </a:r>
            <a:r>
              <a:rPr lang="zh-CN" altLang="en-US" dirty="0"/>
              <a:t>转换成超单元地址</a:t>
            </a:r>
            <a:endParaRPr lang="en-US" altLang="zh-CN" dirty="0"/>
          </a:p>
          <a:p>
            <a:pPr lvl="1"/>
            <a:r>
              <a:rPr lang="zh-CN" altLang="en-US" dirty="0"/>
              <a:t>超单元地址发送给每个</a:t>
            </a:r>
            <a:r>
              <a:rPr lang="en-US" altLang="zh-CN" dirty="0"/>
              <a:t>DRAM</a:t>
            </a:r>
          </a:p>
          <a:p>
            <a:pPr lvl="1"/>
            <a:r>
              <a:rPr lang="zh-CN" altLang="en-US" dirty="0"/>
              <a:t>合并</a:t>
            </a:r>
            <a:r>
              <a:rPr lang="en-US" altLang="zh-CN" dirty="0"/>
              <a:t>DRAM</a:t>
            </a:r>
            <a:r>
              <a:rPr lang="zh-CN" altLang="en-US" dirty="0"/>
              <a:t>的输出</a:t>
            </a:r>
            <a:endParaRPr lang="en-US" altLang="zh-CN" dirty="0"/>
          </a:p>
          <a:p>
            <a:pPr lvl="1"/>
            <a:r>
              <a:rPr lang="zh-CN" altLang="en-US" dirty="0"/>
              <a:t>将得到的字返回内存控制器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3B0DFB-57E7-4A56-92FD-2B4792E35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403" y="1825625"/>
            <a:ext cx="5340597" cy="410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6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33B8F-094D-4566-B9C3-17923095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随机访问存储器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CC7DA1-6CA0-4C10-87A3-DAF91A5A6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非易失性存储器</a:t>
            </a:r>
            <a:endParaRPr lang="en-US" altLang="zh-CN" dirty="0"/>
          </a:p>
          <a:p>
            <a:pPr lvl="1"/>
            <a:r>
              <a:rPr lang="zh-CN" altLang="en-US" dirty="0"/>
              <a:t>断电仍然保留信息</a:t>
            </a:r>
            <a:endParaRPr lang="en-US" altLang="zh-CN" dirty="0"/>
          </a:p>
          <a:p>
            <a:pPr lvl="1"/>
            <a:r>
              <a:rPr lang="zh-CN" altLang="en-US" dirty="0"/>
              <a:t>只读存储器</a:t>
            </a:r>
            <a:r>
              <a:rPr lang="en-US" altLang="zh-CN" dirty="0"/>
              <a:t>ROM</a:t>
            </a:r>
          </a:p>
          <a:p>
            <a:pPr lvl="2"/>
            <a:r>
              <a:rPr lang="zh-CN" altLang="en-US" dirty="0"/>
              <a:t>其实有的类型可以读可以写</a:t>
            </a:r>
            <a:endParaRPr lang="en-US" altLang="zh-CN" dirty="0"/>
          </a:p>
          <a:p>
            <a:pPr lvl="2"/>
            <a:r>
              <a:rPr lang="en-US" altLang="zh-CN" dirty="0"/>
              <a:t>PROM </a:t>
            </a:r>
            <a:r>
              <a:rPr lang="zh-CN" altLang="en-US" dirty="0"/>
              <a:t>只能被编程一次</a:t>
            </a:r>
            <a:endParaRPr lang="en-US" altLang="zh-CN" dirty="0"/>
          </a:p>
          <a:p>
            <a:pPr lvl="2"/>
            <a:r>
              <a:rPr lang="en-US" altLang="zh-CN" dirty="0"/>
              <a:t>EPROM</a:t>
            </a:r>
            <a:r>
              <a:rPr lang="zh-CN" altLang="en-US" dirty="0"/>
              <a:t>，</a:t>
            </a:r>
            <a:r>
              <a:rPr lang="en-US" altLang="zh-CN" dirty="0"/>
              <a:t>EEPROM </a:t>
            </a:r>
            <a:r>
              <a:rPr lang="zh-CN" altLang="en-US" dirty="0"/>
              <a:t>可被编程多次</a:t>
            </a:r>
            <a:endParaRPr lang="en-US" altLang="zh-CN" dirty="0"/>
          </a:p>
          <a:p>
            <a:pPr lvl="2"/>
            <a:r>
              <a:rPr lang="en-US" altLang="zh-CN" dirty="0"/>
              <a:t>EEPROM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闪存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固态硬盘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存储在</a:t>
            </a:r>
            <a:r>
              <a:rPr lang="en-US" altLang="zh-CN" dirty="0">
                <a:sym typeface="Wingdings" panose="05000000000000000000" pitchFamily="2" charset="2"/>
              </a:rPr>
              <a:t>ROM</a:t>
            </a:r>
            <a:r>
              <a:rPr lang="zh-CN" altLang="en-US" dirty="0">
                <a:sym typeface="Wingdings" panose="05000000000000000000" pitchFamily="2" charset="2"/>
              </a:rPr>
              <a:t>中的程序称为固件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0395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33B8F-094D-4566-B9C3-17923095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随机访问存储器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CC7DA1-6CA0-4C10-87A3-DAF91A5A6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访问主存</a:t>
            </a:r>
            <a:endParaRPr lang="en-US" altLang="zh-CN" dirty="0"/>
          </a:p>
          <a:p>
            <a:pPr lvl="1"/>
            <a:r>
              <a:rPr lang="zh-CN" altLang="en-US" dirty="0"/>
              <a:t>数据流通过总线传递信息</a:t>
            </a:r>
            <a:endParaRPr lang="en-US" altLang="zh-CN" dirty="0"/>
          </a:p>
          <a:p>
            <a:pPr lvl="1"/>
            <a:r>
              <a:rPr lang="zh-CN" altLang="en-US" dirty="0"/>
              <a:t>系统总线</a:t>
            </a:r>
            <a:endParaRPr lang="en-US" altLang="zh-CN" dirty="0"/>
          </a:p>
          <a:p>
            <a:pPr lvl="1"/>
            <a:r>
              <a:rPr lang="zh-CN" altLang="en-US" dirty="0"/>
              <a:t>内存总线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FE6CEE-1A1A-4A2F-9ED7-F49DDBB7D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335" y="1836281"/>
            <a:ext cx="5368466" cy="244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25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33B8F-094D-4566-B9C3-17923095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CC7DA1-6CA0-4C10-87A3-DAF91A5A6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磁盘构造</a:t>
            </a:r>
            <a:endParaRPr lang="en-US" altLang="zh-CN" dirty="0"/>
          </a:p>
          <a:p>
            <a:pPr lvl="1"/>
            <a:r>
              <a:rPr lang="zh-CN" altLang="en-US" dirty="0"/>
              <a:t>盘片</a:t>
            </a:r>
            <a:endParaRPr lang="en-US" altLang="zh-CN" dirty="0"/>
          </a:p>
          <a:p>
            <a:pPr lvl="1"/>
            <a:r>
              <a:rPr lang="zh-CN" altLang="en-US" dirty="0"/>
              <a:t>表面</a:t>
            </a:r>
            <a:endParaRPr lang="en-US" altLang="zh-CN" dirty="0"/>
          </a:p>
          <a:p>
            <a:pPr lvl="1"/>
            <a:r>
              <a:rPr lang="zh-CN" altLang="en-US" dirty="0"/>
              <a:t>主轴</a:t>
            </a:r>
            <a:endParaRPr lang="en-US" altLang="zh-CN" dirty="0"/>
          </a:p>
          <a:p>
            <a:pPr lvl="1"/>
            <a:r>
              <a:rPr lang="zh-CN" altLang="en-US" dirty="0"/>
              <a:t>磁道</a:t>
            </a:r>
            <a:endParaRPr lang="en-US" altLang="zh-CN" dirty="0"/>
          </a:p>
          <a:p>
            <a:pPr lvl="1"/>
            <a:r>
              <a:rPr lang="zh-CN" altLang="en-US" dirty="0"/>
              <a:t>扇区</a:t>
            </a:r>
            <a:endParaRPr lang="en-US" altLang="zh-CN" dirty="0"/>
          </a:p>
          <a:p>
            <a:pPr lvl="1"/>
            <a:r>
              <a:rPr lang="zh-CN" altLang="en-US" dirty="0"/>
              <a:t>间隙</a:t>
            </a:r>
            <a:endParaRPr lang="en-US" altLang="zh-CN" dirty="0"/>
          </a:p>
          <a:p>
            <a:pPr lvl="1"/>
            <a:r>
              <a:rPr lang="zh-CN" altLang="en-US" dirty="0"/>
              <a:t>（柱面）</a:t>
            </a:r>
            <a:endParaRPr lang="en-US" altLang="zh-CN" dirty="0"/>
          </a:p>
          <a:p>
            <a:pPr lvl="1"/>
            <a:r>
              <a:rPr lang="zh-CN" altLang="en-US" dirty="0"/>
              <a:t>读</a:t>
            </a:r>
            <a:r>
              <a:rPr lang="en-US" altLang="zh-CN" dirty="0"/>
              <a:t>/</a:t>
            </a:r>
            <a:r>
              <a:rPr lang="zh-CN" altLang="en-US" dirty="0"/>
              <a:t>写头（传动臂）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E71919-3913-420C-912A-799CC26F1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172" y="1956011"/>
            <a:ext cx="7062146" cy="277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279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33B8F-094D-4566-B9C3-17923095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CC7DA1-6CA0-4C10-87A3-DAF91A5A6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磁盘容量</a:t>
            </a:r>
            <a:endParaRPr lang="en-US" altLang="zh-CN" dirty="0"/>
          </a:p>
          <a:p>
            <a:pPr lvl="1"/>
            <a:r>
              <a:rPr lang="zh-CN" altLang="en-US" dirty="0"/>
              <a:t>纪录密度</a:t>
            </a:r>
            <a:endParaRPr lang="en-US" altLang="zh-CN" dirty="0"/>
          </a:p>
          <a:p>
            <a:pPr lvl="2"/>
            <a:r>
              <a:rPr lang="zh-CN" altLang="en-US" dirty="0"/>
              <a:t>磁道上一英寸位数</a:t>
            </a:r>
            <a:endParaRPr lang="en-US" altLang="zh-CN" dirty="0"/>
          </a:p>
          <a:p>
            <a:pPr lvl="1"/>
            <a:r>
              <a:rPr lang="zh-CN" altLang="en-US" dirty="0"/>
              <a:t>磁道密度</a:t>
            </a:r>
            <a:endParaRPr lang="en-US" altLang="zh-CN" dirty="0"/>
          </a:p>
          <a:p>
            <a:pPr lvl="2"/>
            <a:r>
              <a:rPr lang="zh-CN" altLang="en-US" dirty="0"/>
              <a:t>中心出发半径一英寸磁道数</a:t>
            </a:r>
            <a:endParaRPr lang="en-US" altLang="zh-CN" dirty="0"/>
          </a:p>
          <a:p>
            <a:pPr lvl="1"/>
            <a:r>
              <a:rPr lang="zh-CN" altLang="en-US" dirty="0"/>
              <a:t>面密度</a:t>
            </a:r>
            <a:endParaRPr lang="en-US" altLang="zh-CN" dirty="0"/>
          </a:p>
          <a:p>
            <a:pPr lvl="2"/>
            <a:r>
              <a:rPr lang="zh-CN" altLang="en-US" dirty="0"/>
              <a:t>前两者的乘积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EF08D8D-5AB0-448A-828C-6F57DBC35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53" y="4811991"/>
            <a:ext cx="8626588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6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550</Words>
  <Application>Microsoft Office PowerPoint</Application>
  <PresentationFormat>宽屏</PresentationFormat>
  <Paragraphs>131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The Memory Hierarchy</vt:lpstr>
      <vt:lpstr>存储器层次结构</vt:lpstr>
      <vt:lpstr>随机访问存储器</vt:lpstr>
      <vt:lpstr>随机访问存储器</vt:lpstr>
      <vt:lpstr>随机访问存储器</vt:lpstr>
      <vt:lpstr>随机访问存储器</vt:lpstr>
      <vt:lpstr>随机访问存储器</vt:lpstr>
      <vt:lpstr>磁盘存储</vt:lpstr>
      <vt:lpstr>磁盘存储</vt:lpstr>
      <vt:lpstr>磁盘存储</vt:lpstr>
      <vt:lpstr>磁盘存储</vt:lpstr>
      <vt:lpstr>固态硬盘（SSD）</vt:lpstr>
      <vt:lpstr>局部性</vt:lpstr>
      <vt:lpstr>存储器层次结构</vt:lpstr>
      <vt:lpstr>存储器层次结构</vt:lpstr>
      <vt:lpstr>存储器层次结构</vt:lpstr>
      <vt:lpstr>存储器层次结构</vt:lpstr>
      <vt:lpstr>存储器层次结构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wh2001</dc:creator>
  <cp:lastModifiedBy> </cp:lastModifiedBy>
  <cp:revision>14</cp:revision>
  <dcterms:created xsi:type="dcterms:W3CDTF">2020-11-11T13:40:14Z</dcterms:created>
  <dcterms:modified xsi:type="dcterms:W3CDTF">2020-11-11T17:32:36Z</dcterms:modified>
</cp:coreProperties>
</file>