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龙豪" userId="ddb12aaa-3d94-484c-9d16-fa88a80f65b6" providerId="ADAL" clId="{78433294-DA1A-4E1D-BB43-8582198FF834}"/>
    <pc:docChg chg="modSld">
      <pc:chgData name="龙豪" userId="ddb12aaa-3d94-484c-9d16-fa88a80f65b6" providerId="ADAL" clId="{78433294-DA1A-4E1D-BB43-8582198FF834}" dt="2020-12-17T09:52:58.525" v="3" actId="20577"/>
      <pc:docMkLst>
        <pc:docMk/>
      </pc:docMkLst>
      <pc:sldChg chg="modSp mod">
        <pc:chgData name="龙豪" userId="ddb12aaa-3d94-484c-9d16-fa88a80f65b6" providerId="ADAL" clId="{78433294-DA1A-4E1D-BB43-8582198FF834}" dt="2020-12-17T09:52:58.525" v="3" actId="20577"/>
        <pc:sldMkLst>
          <pc:docMk/>
          <pc:sldMk cId="3982146125" sldId="260"/>
        </pc:sldMkLst>
        <pc:spChg chg="mod">
          <ac:chgData name="龙豪" userId="ddb12aaa-3d94-484c-9d16-fa88a80f65b6" providerId="ADAL" clId="{78433294-DA1A-4E1D-BB43-8582198FF834}" dt="2020-12-17T09:52:58.525" v="3" actId="20577"/>
          <ac:spMkLst>
            <pc:docMk/>
            <pc:sldMk cId="3982146125" sldId="260"/>
            <ac:spMk id="4" creationId="{5F809215-53E2-4383-A518-E08E197624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44892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379581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147B23-E2BE-4C0F-A0C3-67BAF6B0BA6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6667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1647591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147B23-E2BE-4C0F-A0C3-67BAF6B0BA6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690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4135985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3964931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288609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389615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303038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42107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113628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402742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2169372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10315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7C15F9-9EF5-4F57-8AF2-7756FDDD0905}" type="datetimeFigureOut">
              <a:rPr lang="zh-CN" altLang="en-US" smtClean="0"/>
              <a:t>2020/12/17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198301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7C15F9-9EF5-4F57-8AF2-7756FDDD0905}" type="datetimeFigureOut">
              <a:rPr lang="zh-CN" altLang="en-US" smtClean="0"/>
              <a:t>2020/12/17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147B23-E2BE-4C0F-A0C3-67BAF6B0BA67}" type="slidenum">
              <a:rPr lang="zh-CN" altLang="en-US" smtClean="0"/>
              <a:t>‹#›</a:t>
            </a:fld>
            <a:endParaRPr lang="zh-CN" altLang="en-US"/>
          </a:p>
        </p:txBody>
      </p:sp>
    </p:spTree>
    <p:extLst>
      <p:ext uri="{BB962C8B-B14F-4D97-AF65-F5344CB8AC3E}">
        <p14:creationId xmlns:p14="http://schemas.microsoft.com/office/powerpoint/2010/main" val="4141545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3.tmp"/><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2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EAC5B-BBA3-4470-B1BB-FB7C0AFF7174}"/>
              </a:ext>
            </a:extLst>
          </p:cNvPr>
          <p:cNvSpPr>
            <a:spLocks noGrp="1"/>
          </p:cNvSpPr>
          <p:nvPr>
            <p:ph type="ctrTitle"/>
          </p:nvPr>
        </p:nvSpPr>
        <p:spPr/>
        <p:txBody>
          <a:bodyPr>
            <a:normAutofit/>
          </a:bodyPr>
          <a:lstStyle/>
          <a:p>
            <a:r>
              <a:rPr lang="en-US" altLang="zh-CN" sz="4800" dirty="0"/>
              <a:t>Dynamic Memory Allocation</a:t>
            </a:r>
            <a:endParaRPr lang="zh-CN" altLang="en-US" sz="4800" dirty="0"/>
          </a:p>
        </p:txBody>
      </p:sp>
      <p:sp>
        <p:nvSpPr>
          <p:cNvPr id="3" name="副标题 2">
            <a:extLst>
              <a:ext uri="{FF2B5EF4-FFF2-40B4-BE49-F238E27FC236}">
                <a16:creationId xmlns:a16="http://schemas.microsoft.com/office/drawing/2014/main" id="{0ABA9876-1CFE-4887-916B-9059A83A73B5}"/>
              </a:ext>
            </a:extLst>
          </p:cNvPr>
          <p:cNvSpPr>
            <a:spLocks noGrp="1"/>
          </p:cNvSpPr>
          <p:nvPr>
            <p:ph type="subTitle" idx="1"/>
          </p:nvPr>
        </p:nvSpPr>
        <p:spPr/>
        <p:txBody>
          <a:bodyPr/>
          <a:lstStyle/>
          <a:p>
            <a:pPr algn="r"/>
            <a:r>
              <a:rPr lang="en-US" altLang="zh-CN" dirty="0"/>
              <a:t>--1900013044	</a:t>
            </a:r>
            <a:r>
              <a:rPr lang="zh-CN" altLang="en-US" dirty="0"/>
              <a:t>曹龙豪</a:t>
            </a:r>
          </a:p>
        </p:txBody>
      </p:sp>
    </p:spTree>
    <p:extLst>
      <p:ext uri="{BB962C8B-B14F-4D97-AF65-F5344CB8AC3E}">
        <p14:creationId xmlns:p14="http://schemas.microsoft.com/office/powerpoint/2010/main" val="193496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p>
        </p:txBody>
      </p:sp>
      <p:pic>
        <p:nvPicPr>
          <p:cNvPr id="5" name="内容占位符 4">
            <a:extLst>
              <a:ext uri="{FF2B5EF4-FFF2-40B4-BE49-F238E27FC236}">
                <a16:creationId xmlns:a16="http://schemas.microsoft.com/office/drawing/2014/main" id="{5E34B379-DE4C-4A3D-AD4B-5616F3C1C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404" y="1407736"/>
            <a:ext cx="7500790" cy="5200454"/>
          </a:xfrm>
        </p:spPr>
      </p:pic>
    </p:spTree>
    <p:extLst>
      <p:ext uri="{BB962C8B-B14F-4D97-AF65-F5344CB8AC3E}">
        <p14:creationId xmlns:p14="http://schemas.microsoft.com/office/powerpoint/2010/main" val="171290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p>
        </p:txBody>
      </p:sp>
      <p:pic>
        <p:nvPicPr>
          <p:cNvPr id="7" name="内容占位符 6">
            <a:extLst>
              <a:ext uri="{FF2B5EF4-FFF2-40B4-BE49-F238E27FC236}">
                <a16:creationId xmlns:a16="http://schemas.microsoft.com/office/drawing/2014/main" id="{85A48207-FB06-4856-B086-61834710B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665" y="1374586"/>
            <a:ext cx="7959554" cy="5483414"/>
          </a:xfrm>
        </p:spPr>
      </p:pic>
    </p:spTree>
    <p:extLst>
      <p:ext uri="{BB962C8B-B14F-4D97-AF65-F5344CB8AC3E}">
        <p14:creationId xmlns:p14="http://schemas.microsoft.com/office/powerpoint/2010/main" val="192660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p>
        </p:txBody>
      </p:sp>
      <p:pic>
        <p:nvPicPr>
          <p:cNvPr id="6" name="内容占位符 5">
            <a:extLst>
              <a:ext uri="{FF2B5EF4-FFF2-40B4-BE49-F238E27FC236}">
                <a16:creationId xmlns:a16="http://schemas.microsoft.com/office/drawing/2014/main" id="{2742FE0D-C9AB-4DCD-AD3B-E92D2FBBE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909" y="1370028"/>
            <a:ext cx="7607883" cy="5301389"/>
          </a:xfrm>
        </p:spPr>
      </p:pic>
    </p:spTree>
    <p:extLst>
      <p:ext uri="{BB962C8B-B14F-4D97-AF65-F5344CB8AC3E}">
        <p14:creationId xmlns:p14="http://schemas.microsoft.com/office/powerpoint/2010/main" val="396543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找空白块</a:t>
            </a:r>
            <a:endParaRPr lang="zh-CN" altLang="en-US" dirty="0"/>
          </a:p>
        </p:txBody>
      </p:sp>
      <p:pic>
        <p:nvPicPr>
          <p:cNvPr id="7" name="内容占位符 6">
            <a:extLst>
              <a:ext uri="{FF2B5EF4-FFF2-40B4-BE49-F238E27FC236}">
                <a16:creationId xmlns:a16="http://schemas.microsoft.com/office/drawing/2014/main" id="{7BFFEC19-6F75-4513-82D0-FAEC0282C1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88"/>
          <a:stretch/>
        </p:blipFill>
        <p:spPr>
          <a:xfrm>
            <a:off x="1009422" y="1304204"/>
            <a:ext cx="8750670" cy="5299969"/>
          </a:xfrm>
        </p:spPr>
      </p:pic>
    </p:spTree>
    <p:extLst>
      <p:ext uri="{BB962C8B-B14F-4D97-AF65-F5344CB8AC3E}">
        <p14:creationId xmlns:p14="http://schemas.microsoft.com/office/powerpoint/2010/main" val="318228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分割</a:t>
            </a:r>
            <a:endParaRPr lang="zh-CN" altLang="en-US" dirty="0"/>
          </a:p>
        </p:txBody>
      </p:sp>
      <p:pic>
        <p:nvPicPr>
          <p:cNvPr id="6" name="内容占位符 5">
            <a:extLst>
              <a:ext uri="{FF2B5EF4-FFF2-40B4-BE49-F238E27FC236}">
                <a16:creationId xmlns:a16="http://schemas.microsoft.com/office/drawing/2014/main" id="{7C41318C-EA89-4C93-8251-9CB420045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534" y="2105321"/>
            <a:ext cx="7435870" cy="4578284"/>
          </a:xfrm>
        </p:spPr>
      </p:pic>
      <p:sp>
        <p:nvSpPr>
          <p:cNvPr id="8" name="文本框 7">
            <a:extLst>
              <a:ext uri="{FF2B5EF4-FFF2-40B4-BE49-F238E27FC236}">
                <a16:creationId xmlns:a16="http://schemas.microsoft.com/office/drawing/2014/main" id="{F6F0F16D-1FC8-46ED-8BCC-202BFB176F66}"/>
              </a:ext>
            </a:extLst>
          </p:cNvPr>
          <p:cNvSpPr txBox="1"/>
          <p:nvPr/>
        </p:nvSpPr>
        <p:spPr>
          <a:xfrm>
            <a:off x="970961" y="1461155"/>
            <a:ext cx="7369443" cy="369332"/>
          </a:xfrm>
          <a:prstGeom prst="rect">
            <a:avLst/>
          </a:prstGeom>
          <a:noFill/>
        </p:spPr>
        <p:txBody>
          <a:bodyPr wrap="square" rtlCol="0">
            <a:spAutoFit/>
          </a:bodyPr>
          <a:lstStyle/>
          <a:p>
            <a:r>
              <a:rPr lang="zh-CN" altLang="en-US" dirty="0"/>
              <a:t>由于空块可能大于需要分配的空间</a:t>
            </a:r>
            <a:r>
              <a:rPr lang="en-US" altLang="zh-CN" dirty="0">
                <a:sym typeface="Wingdings" panose="05000000000000000000" pitchFamily="2" charset="2"/>
              </a:rPr>
              <a:t>1.</a:t>
            </a:r>
            <a:r>
              <a:rPr lang="zh-CN" altLang="en-US" dirty="0">
                <a:sym typeface="Wingdings" panose="05000000000000000000" pitchFamily="2" charset="2"/>
              </a:rPr>
              <a:t>全部分配</a:t>
            </a:r>
            <a:r>
              <a:rPr lang="en-US" altLang="zh-CN" dirty="0">
                <a:sym typeface="Wingdings" panose="05000000000000000000" pitchFamily="2" charset="2"/>
              </a:rPr>
              <a:t>	2.</a:t>
            </a:r>
            <a:r>
              <a:rPr lang="zh-CN" altLang="en-US" dirty="0">
                <a:sym typeface="Wingdings" panose="05000000000000000000" pitchFamily="2" charset="2"/>
              </a:rPr>
              <a:t>分割后最优分配</a:t>
            </a:r>
            <a:endParaRPr lang="zh-CN" altLang="en-US" dirty="0"/>
          </a:p>
        </p:txBody>
      </p:sp>
    </p:spTree>
    <p:extLst>
      <p:ext uri="{BB962C8B-B14F-4D97-AF65-F5344CB8AC3E}">
        <p14:creationId xmlns:p14="http://schemas.microsoft.com/office/powerpoint/2010/main" val="331318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合并</a:t>
            </a:r>
            <a:endParaRPr lang="zh-CN" altLang="en-US" dirty="0"/>
          </a:p>
        </p:txBody>
      </p:sp>
      <p:sp>
        <p:nvSpPr>
          <p:cNvPr id="8" name="文本框 7">
            <a:extLst>
              <a:ext uri="{FF2B5EF4-FFF2-40B4-BE49-F238E27FC236}">
                <a16:creationId xmlns:a16="http://schemas.microsoft.com/office/drawing/2014/main" id="{F6F0F16D-1FC8-46ED-8BCC-202BFB176F66}"/>
              </a:ext>
            </a:extLst>
          </p:cNvPr>
          <p:cNvSpPr txBox="1"/>
          <p:nvPr/>
        </p:nvSpPr>
        <p:spPr>
          <a:xfrm>
            <a:off x="970961" y="1461155"/>
            <a:ext cx="7369443" cy="369332"/>
          </a:xfrm>
          <a:prstGeom prst="rect">
            <a:avLst/>
          </a:prstGeom>
          <a:noFill/>
        </p:spPr>
        <p:txBody>
          <a:bodyPr wrap="square" rtlCol="0">
            <a:spAutoFit/>
          </a:bodyPr>
          <a:lstStyle/>
          <a:p>
            <a:r>
              <a:rPr lang="zh-CN" altLang="en-US" dirty="0"/>
              <a:t>直接删除</a:t>
            </a:r>
            <a:r>
              <a:rPr lang="en-US" altLang="zh-CN" dirty="0"/>
              <a:t>used</a:t>
            </a:r>
            <a:r>
              <a:rPr lang="zh-CN" altLang="en-US" dirty="0"/>
              <a:t>标记不合并，当需要大块时会出现假碎片</a:t>
            </a:r>
          </a:p>
        </p:txBody>
      </p:sp>
      <p:pic>
        <p:nvPicPr>
          <p:cNvPr id="10" name="内容占位符 9">
            <a:extLst>
              <a:ext uri="{FF2B5EF4-FFF2-40B4-BE49-F238E27FC236}">
                <a16:creationId xmlns:a16="http://schemas.microsoft.com/office/drawing/2014/main" id="{FB84565F-58AC-4C13-902D-7D8DA1AD01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733"/>
          <a:stretch/>
        </p:blipFill>
        <p:spPr>
          <a:xfrm>
            <a:off x="733589" y="1905000"/>
            <a:ext cx="7598028" cy="2205872"/>
          </a:xfrm>
        </p:spPr>
      </p:pic>
      <p:pic>
        <p:nvPicPr>
          <p:cNvPr id="12" name="图片 11">
            <a:extLst>
              <a:ext uri="{FF2B5EF4-FFF2-40B4-BE49-F238E27FC236}">
                <a16:creationId xmlns:a16="http://schemas.microsoft.com/office/drawing/2014/main" id="{7DC82977-B874-48AF-AC1C-376D2F797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26" y="4829902"/>
            <a:ext cx="7882112" cy="1919689"/>
          </a:xfrm>
          <a:prstGeom prst="rect">
            <a:avLst/>
          </a:prstGeom>
        </p:spPr>
      </p:pic>
      <p:sp>
        <p:nvSpPr>
          <p:cNvPr id="13" name="文本框 12">
            <a:extLst>
              <a:ext uri="{FF2B5EF4-FFF2-40B4-BE49-F238E27FC236}">
                <a16:creationId xmlns:a16="http://schemas.microsoft.com/office/drawing/2014/main" id="{9C3AE89D-540E-4D9B-B8A2-3BB665144247}"/>
              </a:ext>
            </a:extLst>
          </p:cNvPr>
          <p:cNvSpPr txBox="1"/>
          <p:nvPr/>
        </p:nvSpPr>
        <p:spPr>
          <a:xfrm>
            <a:off x="1575848" y="4300705"/>
            <a:ext cx="9076441" cy="369332"/>
          </a:xfrm>
          <a:prstGeom prst="rect">
            <a:avLst/>
          </a:prstGeom>
          <a:noFill/>
        </p:spPr>
        <p:txBody>
          <a:bodyPr wrap="square" rtlCol="0">
            <a:spAutoFit/>
          </a:bodyPr>
          <a:lstStyle/>
          <a:p>
            <a:r>
              <a:rPr lang="zh-CN" altLang="en-US" dirty="0"/>
              <a:t>容易利用向后的隐式指针将</a:t>
            </a:r>
            <a:r>
              <a:rPr lang="en-US" altLang="zh-CN" dirty="0"/>
              <a:t>free</a:t>
            </a:r>
            <a:r>
              <a:rPr lang="zh-CN" altLang="en-US" dirty="0"/>
              <a:t>的块与后面的块合并，但无法维护前面的块</a:t>
            </a:r>
          </a:p>
        </p:txBody>
      </p:sp>
    </p:spTree>
    <p:extLst>
      <p:ext uri="{BB962C8B-B14F-4D97-AF65-F5344CB8AC3E}">
        <p14:creationId xmlns:p14="http://schemas.microsoft.com/office/powerpoint/2010/main" val="226482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合并</a:t>
            </a:r>
            <a:endParaRPr lang="zh-CN" altLang="en-US" dirty="0"/>
          </a:p>
        </p:txBody>
      </p:sp>
      <p:pic>
        <p:nvPicPr>
          <p:cNvPr id="6" name="内容占位符 5">
            <a:extLst>
              <a:ext uri="{FF2B5EF4-FFF2-40B4-BE49-F238E27FC236}">
                <a16:creationId xmlns:a16="http://schemas.microsoft.com/office/drawing/2014/main" id="{D7868C1A-348E-4643-8124-E48F951CE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321" y="1905000"/>
            <a:ext cx="7722656" cy="4310531"/>
          </a:xfrm>
        </p:spPr>
      </p:pic>
      <p:sp>
        <p:nvSpPr>
          <p:cNvPr id="7" name="文本框 6">
            <a:extLst>
              <a:ext uri="{FF2B5EF4-FFF2-40B4-BE49-F238E27FC236}">
                <a16:creationId xmlns:a16="http://schemas.microsoft.com/office/drawing/2014/main" id="{C7966AA4-2623-4B56-89C3-204238FF2323}"/>
              </a:ext>
            </a:extLst>
          </p:cNvPr>
          <p:cNvSpPr txBox="1"/>
          <p:nvPr/>
        </p:nvSpPr>
        <p:spPr>
          <a:xfrm>
            <a:off x="8748074" y="2262433"/>
            <a:ext cx="2912883" cy="2115003"/>
          </a:xfrm>
          <a:prstGeom prst="rect">
            <a:avLst/>
          </a:prstGeom>
          <a:noFill/>
        </p:spPr>
        <p:txBody>
          <a:bodyPr wrap="square" rtlCol="0">
            <a:spAutoFit/>
          </a:bodyPr>
          <a:lstStyle/>
          <a:p>
            <a:pPr>
              <a:lnSpc>
                <a:spcPct val="150000"/>
              </a:lnSpc>
            </a:pPr>
            <a:r>
              <a:rPr lang="zh-CN" altLang="en-US" dirty="0"/>
              <a:t>产生额外的空间开销</a:t>
            </a:r>
            <a:endParaRPr lang="en-US" altLang="zh-CN" dirty="0"/>
          </a:p>
          <a:p>
            <a:pPr>
              <a:lnSpc>
                <a:spcPct val="150000"/>
              </a:lnSpc>
            </a:pPr>
            <a:endParaRPr lang="en-US" altLang="zh-CN" dirty="0"/>
          </a:p>
          <a:p>
            <a:pPr>
              <a:lnSpc>
                <a:spcPct val="150000"/>
              </a:lnSpc>
            </a:pPr>
            <a:r>
              <a:rPr lang="zh-CN" altLang="en-US" dirty="0"/>
              <a:t>相当于增加了一个指向前一个块的隐式指针形成了一个双向链表</a:t>
            </a:r>
          </a:p>
        </p:txBody>
      </p:sp>
    </p:spTree>
    <p:extLst>
      <p:ext uri="{BB962C8B-B14F-4D97-AF65-F5344CB8AC3E}">
        <p14:creationId xmlns:p14="http://schemas.microsoft.com/office/powerpoint/2010/main" val="415241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合并</a:t>
            </a:r>
            <a:endParaRPr lang="zh-CN" altLang="en-US" dirty="0"/>
          </a:p>
        </p:txBody>
      </p:sp>
      <p:pic>
        <p:nvPicPr>
          <p:cNvPr id="8" name="内容占位符 7">
            <a:extLst>
              <a:ext uri="{FF2B5EF4-FFF2-40B4-BE49-F238E27FC236}">
                <a16:creationId xmlns:a16="http://schemas.microsoft.com/office/drawing/2014/main" id="{E31CA174-CC1C-476F-BE19-78B081916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031" y="1472386"/>
            <a:ext cx="7353937" cy="1707028"/>
          </a:xfrm>
        </p:spPr>
      </p:pic>
      <p:pic>
        <p:nvPicPr>
          <p:cNvPr id="10" name="图片 9">
            <a:extLst>
              <a:ext uri="{FF2B5EF4-FFF2-40B4-BE49-F238E27FC236}">
                <a16:creationId xmlns:a16="http://schemas.microsoft.com/office/drawing/2014/main" id="{B1A0E57F-CFBC-4DB7-9585-781B0402B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256" y="3678587"/>
            <a:ext cx="3732916" cy="2458262"/>
          </a:xfrm>
          <a:prstGeom prst="rect">
            <a:avLst/>
          </a:prstGeom>
        </p:spPr>
      </p:pic>
      <p:pic>
        <p:nvPicPr>
          <p:cNvPr id="12" name="图片 11">
            <a:extLst>
              <a:ext uri="{FF2B5EF4-FFF2-40B4-BE49-F238E27FC236}">
                <a16:creationId xmlns:a16="http://schemas.microsoft.com/office/drawing/2014/main" id="{9DFCFA0A-8ACF-401D-A492-E0C51D46F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9411" y="3678587"/>
            <a:ext cx="3966576" cy="2458262"/>
          </a:xfrm>
          <a:prstGeom prst="rect">
            <a:avLst/>
          </a:prstGeom>
        </p:spPr>
      </p:pic>
    </p:spTree>
    <p:extLst>
      <p:ext uri="{BB962C8B-B14F-4D97-AF65-F5344CB8AC3E}">
        <p14:creationId xmlns:p14="http://schemas.microsoft.com/office/powerpoint/2010/main" val="184221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合并</a:t>
            </a:r>
            <a:endParaRPr lang="zh-CN" altLang="en-US" dirty="0"/>
          </a:p>
        </p:txBody>
      </p:sp>
      <p:pic>
        <p:nvPicPr>
          <p:cNvPr id="8" name="内容占位符 7">
            <a:extLst>
              <a:ext uri="{FF2B5EF4-FFF2-40B4-BE49-F238E27FC236}">
                <a16:creationId xmlns:a16="http://schemas.microsoft.com/office/drawing/2014/main" id="{E31CA174-CC1C-476F-BE19-78B081916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031" y="1472386"/>
            <a:ext cx="7353937" cy="1707028"/>
          </a:xfrm>
        </p:spPr>
      </p:pic>
      <p:pic>
        <p:nvPicPr>
          <p:cNvPr id="4" name="图片 3">
            <a:extLst>
              <a:ext uri="{FF2B5EF4-FFF2-40B4-BE49-F238E27FC236}">
                <a16:creationId xmlns:a16="http://schemas.microsoft.com/office/drawing/2014/main" id="{0376E7AB-A453-450C-BC46-6C7D95A74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135" y="3526041"/>
            <a:ext cx="4225522" cy="2707849"/>
          </a:xfrm>
          <a:prstGeom prst="rect">
            <a:avLst/>
          </a:prstGeom>
        </p:spPr>
      </p:pic>
      <p:pic>
        <p:nvPicPr>
          <p:cNvPr id="6" name="图片 5">
            <a:extLst>
              <a:ext uri="{FF2B5EF4-FFF2-40B4-BE49-F238E27FC236}">
                <a16:creationId xmlns:a16="http://schemas.microsoft.com/office/drawing/2014/main" id="{80506BE9-13D8-4DCC-B55D-740FF00AB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914" y="3526041"/>
            <a:ext cx="4320951" cy="2761511"/>
          </a:xfrm>
          <a:prstGeom prst="rect">
            <a:avLst/>
          </a:prstGeom>
        </p:spPr>
      </p:pic>
    </p:spTree>
    <p:extLst>
      <p:ext uri="{BB962C8B-B14F-4D97-AF65-F5344CB8AC3E}">
        <p14:creationId xmlns:p14="http://schemas.microsoft.com/office/powerpoint/2010/main" val="117617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隐式空闲链表</a:t>
            </a:r>
            <a:r>
              <a:rPr lang="en-US" altLang="zh-CN" dirty="0"/>
              <a:t>	</a:t>
            </a:r>
            <a:r>
              <a:rPr lang="en-US" altLang="zh-CN" dirty="0">
                <a:sym typeface="Wingdings" panose="05000000000000000000" pitchFamily="2" charset="2"/>
              </a:rPr>
              <a:t>	</a:t>
            </a:r>
            <a:r>
              <a:rPr lang="zh-CN" altLang="en-US" dirty="0">
                <a:sym typeface="Wingdings" panose="05000000000000000000" pitchFamily="2" charset="2"/>
              </a:rPr>
              <a:t>合并</a:t>
            </a:r>
            <a:r>
              <a:rPr lang="en-US" altLang="zh-CN" dirty="0">
                <a:sym typeface="Wingdings" panose="05000000000000000000" pitchFamily="2" charset="2"/>
              </a:rPr>
              <a:t>(</a:t>
            </a:r>
            <a:r>
              <a:rPr lang="zh-CN" altLang="en-US" dirty="0">
                <a:sym typeface="Wingdings" panose="05000000000000000000" pitchFamily="2" charset="2"/>
              </a:rPr>
              <a:t>优化空间</a:t>
            </a:r>
            <a:r>
              <a:rPr lang="en-US" altLang="zh-CN" dirty="0">
                <a:sym typeface="Wingdings" panose="05000000000000000000" pitchFamily="2" charset="2"/>
              </a:rPr>
              <a:t>)</a:t>
            </a:r>
            <a:endParaRPr lang="zh-CN" altLang="en-US" dirty="0"/>
          </a:p>
        </p:txBody>
      </p:sp>
      <p:pic>
        <p:nvPicPr>
          <p:cNvPr id="9" name="内容占位符 8">
            <a:extLst>
              <a:ext uri="{FF2B5EF4-FFF2-40B4-BE49-F238E27FC236}">
                <a16:creationId xmlns:a16="http://schemas.microsoft.com/office/drawing/2014/main" id="{2E891045-8C2A-47FE-BF8A-82E6D9FE5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839" y="1671685"/>
            <a:ext cx="7310796" cy="4908224"/>
          </a:xfrm>
        </p:spPr>
      </p:pic>
      <p:sp>
        <p:nvSpPr>
          <p:cNvPr id="10" name="文本框 9">
            <a:extLst>
              <a:ext uri="{FF2B5EF4-FFF2-40B4-BE49-F238E27FC236}">
                <a16:creationId xmlns:a16="http://schemas.microsoft.com/office/drawing/2014/main" id="{89209C8F-171E-4650-8539-F6F3A54E255B}"/>
              </a:ext>
            </a:extLst>
          </p:cNvPr>
          <p:cNvSpPr txBox="1"/>
          <p:nvPr/>
        </p:nvSpPr>
        <p:spPr>
          <a:xfrm>
            <a:off x="8587819" y="1800520"/>
            <a:ext cx="3139125" cy="3776996"/>
          </a:xfrm>
          <a:prstGeom prst="rect">
            <a:avLst/>
          </a:prstGeom>
          <a:noFill/>
        </p:spPr>
        <p:txBody>
          <a:bodyPr wrap="square" rtlCol="0">
            <a:spAutoFit/>
          </a:bodyPr>
          <a:lstStyle/>
          <a:p>
            <a:pPr>
              <a:lnSpc>
                <a:spcPct val="150000"/>
              </a:lnSpc>
            </a:pPr>
            <a:r>
              <a:rPr lang="zh-CN" altLang="en-US" dirty="0"/>
              <a:t>我们其实有</a:t>
            </a:r>
            <a:r>
              <a:rPr lang="en-US" altLang="zh-CN" dirty="0"/>
              <a:t>3</a:t>
            </a:r>
            <a:r>
              <a:rPr lang="zh-CN" altLang="en-US" dirty="0"/>
              <a:t>个可以使用的标记位，可以额外记录前一个块是否为空</a:t>
            </a:r>
            <a:endParaRPr lang="en-US" altLang="zh-CN" dirty="0"/>
          </a:p>
          <a:p>
            <a:pPr>
              <a:lnSpc>
                <a:spcPct val="150000"/>
              </a:lnSpc>
            </a:pPr>
            <a:endParaRPr lang="en-US" altLang="zh-CN" dirty="0"/>
          </a:p>
          <a:p>
            <a:pPr>
              <a:lnSpc>
                <a:spcPct val="150000"/>
              </a:lnSpc>
            </a:pPr>
            <a:r>
              <a:rPr lang="zh-CN" altLang="en-US" dirty="0"/>
              <a:t>只有当前一个块为空时才有必要记录</a:t>
            </a:r>
            <a:r>
              <a:rPr lang="en-US" altLang="zh-CN" dirty="0"/>
              <a:t>footer</a:t>
            </a:r>
            <a:r>
              <a:rPr lang="zh-CN" altLang="en-US" dirty="0"/>
              <a:t>以找到</a:t>
            </a:r>
            <a:r>
              <a:rPr lang="en-US" altLang="zh-CN" dirty="0"/>
              <a:t>header</a:t>
            </a:r>
            <a:r>
              <a:rPr lang="zh-CN" altLang="en-US" dirty="0"/>
              <a:t>来进行更新</a:t>
            </a:r>
            <a:r>
              <a:rPr lang="en-US" altLang="zh-CN" dirty="0"/>
              <a:t>(</a:t>
            </a:r>
            <a:r>
              <a:rPr lang="zh-CN" altLang="en-US" dirty="0"/>
              <a:t>块不空必然不用合并，就不需要再向前跳了</a:t>
            </a:r>
            <a:r>
              <a:rPr lang="en-US" altLang="zh-CN" dirty="0"/>
              <a:t>)</a:t>
            </a:r>
            <a:endParaRPr lang="zh-CN" altLang="en-US" dirty="0"/>
          </a:p>
        </p:txBody>
      </p:sp>
    </p:spTree>
    <p:extLst>
      <p:ext uri="{BB962C8B-B14F-4D97-AF65-F5344CB8AC3E}">
        <p14:creationId xmlns:p14="http://schemas.microsoft.com/office/powerpoint/2010/main" val="42848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C5A05-0E7A-4581-A352-E66EB2C7E7C3}"/>
              </a:ext>
            </a:extLst>
          </p:cNvPr>
          <p:cNvSpPr>
            <a:spLocks noGrp="1"/>
          </p:cNvSpPr>
          <p:nvPr>
            <p:ph type="title"/>
          </p:nvPr>
        </p:nvSpPr>
        <p:spPr/>
        <p:txBody>
          <a:bodyPr/>
          <a:lstStyle/>
          <a:p>
            <a:r>
              <a:rPr lang="zh-CN" altLang="en-US" dirty="0"/>
              <a:t>动态内存分配器</a:t>
            </a:r>
          </a:p>
        </p:txBody>
      </p:sp>
      <p:sp>
        <p:nvSpPr>
          <p:cNvPr id="3" name="内容占位符 2">
            <a:extLst>
              <a:ext uri="{FF2B5EF4-FFF2-40B4-BE49-F238E27FC236}">
                <a16:creationId xmlns:a16="http://schemas.microsoft.com/office/drawing/2014/main" id="{A6C08105-3D52-414D-9E11-7A89C35D5104}"/>
              </a:ext>
            </a:extLst>
          </p:cNvPr>
          <p:cNvSpPr>
            <a:spLocks noGrp="1"/>
          </p:cNvSpPr>
          <p:nvPr>
            <p:ph idx="1"/>
          </p:nvPr>
        </p:nvSpPr>
        <p:spPr>
          <a:xfrm>
            <a:off x="2589212" y="1905000"/>
            <a:ext cx="8915400" cy="4418029"/>
          </a:xfrm>
        </p:spPr>
        <p:txBody>
          <a:bodyPr>
            <a:normAutofit/>
          </a:bodyPr>
          <a:lstStyle/>
          <a:p>
            <a:pPr>
              <a:lnSpc>
                <a:spcPct val="150000"/>
              </a:lnSpc>
            </a:pPr>
            <a:r>
              <a:rPr lang="zh-CN" altLang="en-US" sz="2400" dirty="0"/>
              <a:t>相比低级的</a:t>
            </a:r>
            <a:r>
              <a:rPr lang="en-US" altLang="zh-CN" sz="2400" dirty="0" err="1"/>
              <a:t>mmap</a:t>
            </a:r>
            <a:r>
              <a:rPr lang="zh-CN" altLang="en-US" sz="2400" dirty="0"/>
              <a:t>更加方便，移植性强</a:t>
            </a:r>
            <a:endParaRPr lang="en-US" altLang="zh-CN" sz="2400" dirty="0"/>
          </a:p>
          <a:p>
            <a:pPr>
              <a:lnSpc>
                <a:spcPct val="150000"/>
              </a:lnSpc>
            </a:pPr>
            <a:r>
              <a:rPr lang="zh-CN" altLang="en-US" sz="2400" dirty="0"/>
              <a:t>更好的处理实际运行时才知道大小的数据结构</a:t>
            </a:r>
            <a:endParaRPr lang="en-US" altLang="zh-CN" sz="2400" dirty="0"/>
          </a:p>
          <a:p>
            <a:pPr>
              <a:lnSpc>
                <a:spcPct val="150000"/>
              </a:lnSpc>
            </a:pPr>
            <a:r>
              <a:rPr lang="zh-CN" altLang="en-US" sz="2400" dirty="0"/>
              <a:t>维护一个进程的虚拟内存空间</a:t>
            </a:r>
            <a:r>
              <a:rPr lang="en-US" altLang="zh-CN" sz="2400" dirty="0"/>
              <a:t>	(</a:t>
            </a:r>
            <a:r>
              <a:rPr lang="zh-CN" altLang="en-US" sz="2400" dirty="0"/>
              <a:t>堆 </a:t>
            </a:r>
            <a:r>
              <a:rPr lang="en-US" altLang="zh-CN" sz="2400" dirty="0"/>
              <a:t>Heap)</a:t>
            </a:r>
          </a:p>
          <a:p>
            <a:pPr>
              <a:lnSpc>
                <a:spcPct val="150000"/>
              </a:lnSpc>
            </a:pPr>
            <a:r>
              <a:rPr lang="zh-CN" altLang="en-US" sz="2400" dirty="0"/>
              <a:t>显式分配器</a:t>
            </a:r>
            <a:r>
              <a:rPr lang="en-US" altLang="zh-CN" sz="2400" dirty="0"/>
              <a:t>(explicit allocator)	</a:t>
            </a:r>
            <a:r>
              <a:rPr lang="zh-CN" altLang="en-US" sz="2400" dirty="0"/>
              <a:t>需要显式地去申请和手动释放空间</a:t>
            </a:r>
            <a:r>
              <a:rPr lang="en-US" altLang="zh-CN" sz="2400" dirty="0"/>
              <a:t>	C,C++</a:t>
            </a:r>
          </a:p>
          <a:p>
            <a:pPr>
              <a:lnSpc>
                <a:spcPct val="150000"/>
              </a:lnSpc>
            </a:pPr>
            <a:r>
              <a:rPr lang="zh-CN" altLang="en-US" sz="2400" dirty="0"/>
              <a:t>隐式分配器</a:t>
            </a:r>
            <a:r>
              <a:rPr lang="en-US" altLang="zh-CN" sz="2400" dirty="0"/>
              <a:t>(implicit allocator)	</a:t>
            </a:r>
            <a:r>
              <a:rPr lang="zh-CN" altLang="en-US" sz="2400" dirty="0"/>
              <a:t>也叫垃圾收集器</a:t>
            </a:r>
            <a:r>
              <a:rPr lang="en-US" altLang="zh-CN" sz="2400" dirty="0"/>
              <a:t>,</a:t>
            </a:r>
            <a:r>
              <a:rPr lang="zh-CN" altLang="en-US" sz="2400" dirty="0"/>
              <a:t>分配器自动检测回收空间</a:t>
            </a:r>
            <a:r>
              <a:rPr lang="en-US" altLang="zh-CN" sz="2400" dirty="0"/>
              <a:t>(</a:t>
            </a:r>
            <a:r>
              <a:rPr lang="zh-CN" altLang="en-US" sz="2400" dirty="0"/>
              <a:t>垃圾处理</a:t>
            </a:r>
            <a:r>
              <a:rPr lang="en-US" altLang="zh-CN" sz="2400" dirty="0"/>
              <a:t>)	</a:t>
            </a:r>
            <a:r>
              <a:rPr lang="en-US" altLang="zh-CN" sz="2400" dirty="0" err="1"/>
              <a:t>Java,Python</a:t>
            </a:r>
            <a:endParaRPr lang="zh-CN" altLang="en-US" sz="2400" dirty="0"/>
          </a:p>
        </p:txBody>
      </p:sp>
    </p:spTree>
    <p:extLst>
      <p:ext uri="{BB962C8B-B14F-4D97-AF65-F5344CB8AC3E}">
        <p14:creationId xmlns:p14="http://schemas.microsoft.com/office/powerpoint/2010/main" val="1660785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9A3662-7E4B-406B-986F-8FCB7EB4D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96" y="307699"/>
            <a:ext cx="4819690" cy="2595757"/>
          </a:xfrm>
          <a:prstGeom prst="rect">
            <a:avLst/>
          </a:prstGeom>
        </p:spPr>
      </p:pic>
      <p:pic>
        <p:nvPicPr>
          <p:cNvPr id="5" name="图片 4">
            <a:extLst>
              <a:ext uri="{FF2B5EF4-FFF2-40B4-BE49-F238E27FC236}">
                <a16:creationId xmlns:a16="http://schemas.microsoft.com/office/drawing/2014/main" id="{BDAFDA22-56CC-414D-AD02-5DABED2F8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7699"/>
            <a:ext cx="4971068" cy="2597041"/>
          </a:xfrm>
          <a:prstGeom prst="rect">
            <a:avLst/>
          </a:prstGeom>
        </p:spPr>
      </p:pic>
      <p:pic>
        <p:nvPicPr>
          <p:cNvPr id="7" name="图片 6">
            <a:extLst>
              <a:ext uri="{FF2B5EF4-FFF2-40B4-BE49-F238E27FC236}">
                <a16:creationId xmlns:a16="http://schemas.microsoft.com/office/drawing/2014/main" id="{2A3B63F1-093C-4F7D-8AB3-ABAA3664E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209" y="3165050"/>
            <a:ext cx="4868877" cy="2595757"/>
          </a:xfrm>
          <a:prstGeom prst="rect">
            <a:avLst/>
          </a:prstGeom>
        </p:spPr>
      </p:pic>
      <p:pic>
        <p:nvPicPr>
          <p:cNvPr id="9" name="图片 8">
            <a:extLst>
              <a:ext uri="{FF2B5EF4-FFF2-40B4-BE49-F238E27FC236}">
                <a16:creationId xmlns:a16="http://schemas.microsoft.com/office/drawing/2014/main" id="{96D86B12-4132-4F6F-BDB7-061BB48DB8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6018" y="3169059"/>
            <a:ext cx="4961050" cy="2621507"/>
          </a:xfrm>
          <a:prstGeom prst="rect">
            <a:avLst/>
          </a:prstGeom>
        </p:spPr>
      </p:pic>
      <p:pic>
        <p:nvPicPr>
          <p:cNvPr id="11" name="图片 10">
            <a:extLst>
              <a:ext uri="{FF2B5EF4-FFF2-40B4-BE49-F238E27FC236}">
                <a16:creationId xmlns:a16="http://schemas.microsoft.com/office/drawing/2014/main" id="{F44B8F95-1563-4001-91B7-8F98599CF0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3423" y="6022401"/>
            <a:ext cx="6262359" cy="646865"/>
          </a:xfrm>
          <a:prstGeom prst="rect">
            <a:avLst/>
          </a:prstGeom>
        </p:spPr>
      </p:pic>
    </p:spTree>
    <p:extLst>
      <p:ext uri="{BB962C8B-B14F-4D97-AF65-F5344CB8AC3E}">
        <p14:creationId xmlns:p14="http://schemas.microsoft.com/office/powerpoint/2010/main" val="248910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显式空闲链表</a:t>
            </a:r>
          </a:p>
        </p:txBody>
      </p:sp>
      <p:pic>
        <p:nvPicPr>
          <p:cNvPr id="13" name="内容占位符 12">
            <a:extLst>
              <a:ext uri="{FF2B5EF4-FFF2-40B4-BE49-F238E27FC236}">
                <a16:creationId xmlns:a16="http://schemas.microsoft.com/office/drawing/2014/main" id="{6ADBEE7F-B6D3-4662-9FE6-38D313437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37" y="1473887"/>
            <a:ext cx="6712653" cy="5084447"/>
          </a:xfrm>
        </p:spPr>
      </p:pic>
      <p:sp>
        <p:nvSpPr>
          <p:cNvPr id="14" name="文本框 13">
            <a:extLst>
              <a:ext uri="{FF2B5EF4-FFF2-40B4-BE49-F238E27FC236}">
                <a16:creationId xmlns:a16="http://schemas.microsoft.com/office/drawing/2014/main" id="{46462679-E1F6-409B-9486-5246B9C01B6B}"/>
              </a:ext>
            </a:extLst>
          </p:cNvPr>
          <p:cNvSpPr txBox="1"/>
          <p:nvPr/>
        </p:nvSpPr>
        <p:spPr>
          <a:xfrm>
            <a:off x="7833674" y="624110"/>
            <a:ext cx="3959258" cy="2948179"/>
          </a:xfrm>
          <a:prstGeom prst="rect">
            <a:avLst/>
          </a:prstGeom>
          <a:noFill/>
        </p:spPr>
        <p:txBody>
          <a:bodyPr wrap="square" rtlCol="0">
            <a:spAutoFit/>
          </a:bodyPr>
          <a:lstStyle/>
          <a:p>
            <a:pPr>
              <a:lnSpc>
                <a:spcPct val="150000"/>
              </a:lnSpc>
            </a:pPr>
            <a:r>
              <a:rPr lang="zh-CN" altLang="en-US" dirty="0"/>
              <a:t>若采用首次分配：</a:t>
            </a:r>
            <a:endParaRPr lang="en-US" altLang="zh-CN" dirty="0"/>
          </a:p>
          <a:p>
            <a:pPr>
              <a:lnSpc>
                <a:spcPct val="150000"/>
              </a:lnSpc>
            </a:pPr>
            <a:r>
              <a:rPr lang="en-US" altLang="zh-CN" dirty="0"/>
              <a:t>	</a:t>
            </a:r>
            <a:r>
              <a:rPr lang="zh-CN" altLang="en-US" dirty="0"/>
              <a:t>隐式空闲链表块分配时间与已分配块数线性相关，通用状况太慢</a:t>
            </a:r>
            <a:endParaRPr lang="en-US" altLang="zh-CN" dirty="0"/>
          </a:p>
          <a:p>
            <a:pPr>
              <a:lnSpc>
                <a:spcPct val="150000"/>
              </a:lnSpc>
            </a:pPr>
            <a:r>
              <a:rPr lang="en-US" altLang="zh-CN" dirty="0"/>
              <a:t>	</a:t>
            </a:r>
            <a:r>
              <a:rPr lang="zh-CN" altLang="en-US" dirty="0"/>
              <a:t>显式空闲链表，空间换时间，只将空闲块相连，由此分配时间与空闲块数量线性相关；当使用边界标记时，合并</a:t>
            </a:r>
            <a:r>
              <a:rPr lang="en-US" altLang="zh-CN" dirty="0"/>
              <a:t>O(1)</a:t>
            </a:r>
          </a:p>
        </p:txBody>
      </p:sp>
      <p:sp>
        <p:nvSpPr>
          <p:cNvPr id="15" name="文本框 14">
            <a:extLst>
              <a:ext uri="{FF2B5EF4-FFF2-40B4-BE49-F238E27FC236}">
                <a16:creationId xmlns:a16="http://schemas.microsoft.com/office/drawing/2014/main" id="{A5C709E8-9DE8-473D-8242-609849D7E714}"/>
              </a:ext>
            </a:extLst>
          </p:cNvPr>
          <p:cNvSpPr txBox="1"/>
          <p:nvPr/>
        </p:nvSpPr>
        <p:spPr>
          <a:xfrm>
            <a:off x="7833674" y="3909821"/>
            <a:ext cx="3959258" cy="2948179"/>
          </a:xfrm>
          <a:prstGeom prst="rect">
            <a:avLst/>
          </a:prstGeom>
          <a:noFill/>
        </p:spPr>
        <p:txBody>
          <a:bodyPr wrap="square" rtlCol="0">
            <a:spAutoFit/>
          </a:bodyPr>
          <a:lstStyle/>
          <a:p>
            <a:pPr>
              <a:lnSpc>
                <a:spcPct val="150000"/>
              </a:lnSpc>
            </a:pPr>
            <a:r>
              <a:rPr lang="zh-CN" altLang="en-US" dirty="0"/>
              <a:t>显式空闲链表释放时间：</a:t>
            </a:r>
            <a:endParaRPr lang="en-US" altLang="zh-CN" dirty="0"/>
          </a:p>
          <a:p>
            <a:pPr>
              <a:lnSpc>
                <a:spcPct val="150000"/>
              </a:lnSpc>
            </a:pPr>
            <a:r>
              <a:rPr lang="en-US" altLang="zh-CN" dirty="0"/>
              <a:t>	1.</a:t>
            </a:r>
            <a:r>
              <a:rPr lang="zh-CN" altLang="en-US" dirty="0"/>
              <a:t>后进先出</a:t>
            </a:r>
            <a:r>
              <a:rPr lang="en-US" altLang="zh-CN" dirty="0"/>
              <a:t>(LIFO)	</a:t>
            </a:r>
            <a:r>
              <a:rPr lang="zh-CN" altLang="en-US" dirty="0"/>
              <a:t>简单的将释放的块放在链表头，时间</a:t>
            </a:r>
            <a:r>
              <a:rPr lang="en-US" altLang="zh-CN" dirty="0"/>
              <a:t>O(1)</a:t>
            </a:r>
          </a:p>
          <a:p>
            <a:pPr>
              <a:lnSpc>
                <a:spcPct val="150000"/>
              </a:lnSpc>
            </a:pPr>
            <a:r>
              <a:rPr lang="en-US" altLang="zh-CN" dirty="0"/>
              <a:t>	2.</a:t>
            </a:r>
            <a:r>
              <a:rPr lang="zh-CN" altLang="en-US" dirty="0"/>
              <a:t>按照地址顺序维护链表，保证每个块的地址都小于其后继的地址，时间</a:t>
            </a:r>
            <a:r>
              <a:rPr lang="en-US" altLang="zh-CN" dirty="0"/>
              <a:t>O(n),</a:t>
            </a:r>
            <a:r>
              <a:rPr lang="zh-CN" altLang="en-US" dirty="0"/>
              <a:t>具有更高的空间利用率</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66184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显式空闲链表</a:t>
            </a:r>
            <a:r>
              <a:rPr lang="en-US" altLang="zh-CN" dirty="0"/>
              <a:t>	</a:t>
            </a:r>
            <a:r>
              <a:rPr lang="en-US" altLang="zh-CN" dirty="0">
                <a:sym typeface="Wingdings" panose="05000000000000000000" pitchFamily="2" charset="2"/>
              </a:rPr>
              <a:t>	LIFO</a:t>
            </a:r>
            <a:r>
              <a:rPr lang="zh-CN" altLang="en-US" dirty="0">
                <a:sym typeface="Wingdings" panose="05000000000000000000" pitchFamily="2" charset="2"/>
              </a:rPr>
              <a:t>释放空间</a:t>
            </a:r>
            <a:endParaRPr lang="zh-CN" altLang="en-US" dirty="0"/>
          </a:p>
        </p:txBody>
      </p:sp>
      <p:pic>
        <p:nvPicPr>
          <p:cNvPr id="6" name="内容占位符 5">
            <a:extLst>
              <a:ext uri="{FF2B5EF4-FFF2-40B4-BE49-F238E27FC236}">
                <a16:creationId xmlns:a16="http://schemas.microsoft.com/office/drawing/2014/main" id="{8A38AD3B-1735-4D92-99F1-BC86B4EA3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2043" y="1464297"/>
            <a:ext cx="7775396" cy="5120934"/>
          </a:xfrm>
        </p:spPr>
      </p:pic>
    </p:spTree>
    <p:extLst>
      <p:ext uri="{BB962C8B-B14F-4D97-AF65-F5344CB8AC3E}">
        <p14:creationId xmlns:p14="http://schemas.microsoft.com/office/powerpoint/2010/main" val="36522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显式空闲链表</a:t>
            </a:r>
            <a:r>
              <a:rPr lang="en-US" altLang="zh-CN" dirty="0"/>
              <a:t>	</a:t>
            </a:r>
            <a:r>
              <a:rPr lang="en-US" altLang="zh-CN" dirty="0">
                <a:sym typeface="Wingdings" panose="05000000000000000000" pitchFamily="2" charset="2"/>
              </a:rPr>
              <a:t>	LIFO</a:t>
            </a:r>
            <a:r>
              <a:rPr lang="zh-CN" altLang="en-US" dirty="0">
                <a:sym typeface="Wingdings" panose="05000000000000000000" pitchFamily="2" charset="2"/>
              </a:rPr>
              <a:t>释放空间</a:t>
            </a:r>
            <a:endParaRPr lang="zh-CN" altLang="en-US" dirty="0"/>
          </a:p>
        </p:txBody>
      </p:sp>
      <p:pic>
        <p:nvPicPr>
          <p:cNvPr id="11" name="内容占位符 10">
            <a:extLst>
              <a:ext uri="{FF2B5EF4-FFF2-40B4-BE49-F238E27FC236}">
                <a16:creationId xmlns:a16="http://schemas.microsoft.com/office/drawing/2014/main" id="{D861D51A-0569-49BA-912D-C3EDE30F2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968" y="1436180"/>
            <a:ext cx="7417776" cy="5106022"/>
          </a:xfrm>
        </p:spPr>
      </p:pic>
    </p:spTree>
    <p:extLst>
      <p:ext uri="{BB962C8B-B14F-4D97-AF65-F5344CB8AC3E}">
        <p14:creationId xmlns:p14="http://schemas.microsoft.com/office/powerpoint/2010/main" val="3206421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显式空闲链表</a:t>
            </a:r>
            <a:r>
              <a:rPr lang="en-US" altLang="zh-CN" dirty="0"/>
              <a:t>	</a:t>
            </a:r>
            <a:r>
              <a:rPr lang="en-US" altLang="zh-CN" dirty="0">
                <a:sym typeface="Wingdings" panose="05000000000000000000" pitchFamily="2" charset="2"/>
              </a:rPr>
              <a:t>	LIFO</a:t>
            </a:r>
            <a:r>
              <a:rPr lang="zh-CN" altLang="en-US" dirty="0">
                <a:sym typeface="Wingdings" panose="05000000000000000000" pitchFamily="2" charset="2"/>
              </a:rPr>
              <a:t>释放空间</a:t>
            </a:r>
            <a:endParaRPr lang="zh-CN" altLang="en-US" dirty="0"/>
          </a:p>
        </p:txBody>
      </p:sp>
      <p:pic>
        <p:nvPicPr>
          <p:cNvPr id="7" name="内容占位符 6">
            <a:extLst>
              <a:ext uri="{FF2B5EF4-FFF2-40B4-BE49-F238E27FC236}">
                <a16:creationId xmlns:a16="http://schemas.microsoft.com/office/drawing/2014/main" id="{F63638A2-C62A-4A29-ACA8-203451C2D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6099" y="1420099"/>
            <a:ext cx="7262997" cy="5001676"/>
          </a:xfrm>
        </p:spPr>
      </p:pic>
    </p:spTree>
    <p:extLst>
      <p:ext uri="{BB962C8B-B14F-4D97-AF65-F5344CB8AC3E}">
        <p14:creationId xmlns:p14="http://schemas.microsoft.com/office/powerpoint/2010/main" val="128594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显式空闲链表</a:t>
            </a:r>
            <a:r>
              <a:rPr lang="en-US" altLang="zh-CN" dirty="0"/>
              <a:t>	</a:t>
            </a:r>
            <a:r>
              <a:rPr lang="en-US" altLang="zh-CN" dirty="0">
                <a:sym typeface="Wingdings" panose="05000000000000000000" pitchFamily="2" charset="2"/>
              </a:rPr>
              <a:t>	LIFO</a:t>
            </a:r>
            <a:r>
              <a:rPr lang="zh-CN" altLang="en-US" dirty="0">
                <a:sym typeface="Wingdings" panose="05000000000000000000" pitchFamily="2" charset="2"/>
              </a:rPr>
              <a:t>释放空间</a:t>
            </a:r>
            <a:endParaRPr lang="zh-CN" altLang="en-US" dirty="0"/>
          </a:p>
        </p:txBody>
      </p:sp>
      <p:pic>
        <p:nvPicPr>
          <p:cNvPr id="11" name="内容占位符 10">
            <a:extLst>
              <a:ext uri="{FF2B5EF4-FFF2-40B4-BE49-F238E27FC236}">
                <a16:creationId xmlns:a16="http://schemas.microsoft.com/office/drawing/2014/main" id="{A7FB9FBE-6D1D-4377-9EEB-FA6A28735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466" y="1407900"/>
            <a:ext cx="7441609" cy="5096595"/>
          </a:xfrm>
        </p:spPr>
      </p:pic>
    </p:spTree>
    <p:extLst>
      <p:ext uri="{BB962C8B-B14F-4D97-AF65-F5344CB8AC3E}">
        <p14:creationId xmlns:p14="http://schemas.microsoft.com/office/powerpoint/2010/main" val="339284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分离的空闲链表</a:t>
            </a:r>
            <a:r>
              <a:rPr lang="en-US" altLang="zh-CN" dirty="0"/>
              <a:t>(Segregated List)</a:t>
            </a:r>
            <a:endParaRPr lang="zh-CN" altLang="en-US" dirty="0"/>
          </a:p>
        </p:txBody>
      </p:sp>
      <p:pic>
        <p:nvPicPr>
          <p:cNvPr id="6" name="内容占位符 5">
            <a:extLst>
              <a:ext uri="{FF2B5EF4-FFF2-40B4-BE49-F238E27FC236}">
                <a16:creationId xmlns:a16="http://schemas.microsoft.com/office/drawing/2014/main" id="{71818A69-3BB3-477E-A177-F65786169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388" y="1905000"/>
            <a:ext cx="7928835" cy="4004106"/>
          </a:xfrm>
        </p:spPr>
      </p:pic>
      <p:sp>
        <p:nvSpPr>
          <p:cNvPr id="7" name="文本框 6">
            <a:extLst>
              <a:ext uri="{FF2B5EF4-FFF2-40B4-BE49-F238E27FC236}">
                <a16:creationId xmlns:a16="http://schemas.microsoft.com/office/drawing/2014/main" id="{D6E2FA36-EFF7-481C-B496-E2F3388D7DDF}"/>
              </a:ext>
            </a:extLst>
          </p:cNvPr>
          <p:cNvSpPr txBox="1"/>
          <p:nvPr/>
        </p:nvSpPr>
        <p:spPr>
          <a:xfrm>
            <a:off x="9021451" y="1539412"/>
            <a:ext cx="2846895" cy="5441170"/>
          </a:xfrm>
          <a:prstGeom prst="rect">
            <a:avLst/>
          </a:prstGeom>
          <a:noFill/>
        </p:spPr>
        <p:txBody>
          <a:bodyPr wrap="square" rtlCol="0">
            <a:spAutoFit/>
          </a:bodyPr>
          <a:lstStyle/>
          <a:p>
            <a:pPr>
              <a:lnSpc>
                <a:spcPct val="150000"/>
              </a:lnSpc>
            </a:pPr>
            <a:r>
              <a:rPr lang="en-US" altLang="zh-CN" dirty="0"/>
              <a:t>1.</a:t>
            </a:r>
            <a:r>
              <a:rPr lang="zh-CN" altLang="en-US" dirty="0"/>
              <a:t>按大小对空白块进行分类，想要找到某个大小的空白块只需要依次在大于等于它大小的集合中寻找；如果都找不到再利用</a:t>
            </a:r>
            <a:r>
              <a:rPr lang="en-US" altLang="zh-CN" dirty="0" err="1"/>
              <a:t>sbrk</a:t>
            </a:r>
            <a:r>
              <a:rPr lang="en-US" altLang="zh-CN" dirty="0"/>
              <a:t>()</a:t>
            </a:r>
            <a:r>
              <a:rPr lang="zh-CN" altLang="en-US" dirty="0"/>
              <a:t>申请新的空间</a:t>
            </a:r>
            <a:endParaRPr lang="en-US" altLang="zh-CN" dirty="0"/>
          </a:p>
          <a:p>
            <a:pPr>
              <a:lnSpc>
                <a:spcPct val="150000"/>
              </a:lnSpc>
            </a:pPr>
            <a:r>
              <a:rPr lang="en-US" altLang="zh-CN" dirty="0"/>
              <a:t>2.</a:t>
            </a:r>
            <a:r>
              <a:rPr lang="zh-CN" altLang="en-US" dirty="0"/>
              <a:t>相比一般的首次匹配更容易取得最优匹配，并且期望下找到最优匹配的时间更短</a:t>
            </a:r>
            <a:r>
              <a:rPr lang="en-US" altLang="zh-CN" dirty="0"/>
              <a:t>(</a:t>
            </a:r>
            <a:r>
              <a:rPr lang="zh-CN" altLang="en-US" dirty="0"/>
              <a:t>因为只去遍历了少部分满足条件的块，又比暴力最优匹配快</a:t>
            </a:r>
            <a:r>
              <a:rPr lang="en-US" altLang="zh-CN" dirty="0"/>
              <a:t>)</a:t>
            </a:r>
          </a:p>
          <a:p>
            <a:pPr>
              <a:lnSpc>
                <a:spcPct val="150000"/>
              </a:lnSpc>
            </a:pPr>
            <a:endParaRPr lang="zh-CN" altLang="en-US" dirty="0"/>
          </a:p>
        </p:txBody>
      </p:sp>
    </p:spTree>
    <p:extLst>
      <p:ext uri="{BB962C8B-B14F-4D97-AF65-F5344CB8AC3E}">
        <p14:creationId xmlns:p14="http://schemas.microsoft.com/office/powerpoint/2010/main" val="2197773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p:txBody>
          <a:bodyPr/>
          <a:lstStyle/>
          <a:p>
            <a:r>
              <a:rPr lang="zh-CN" altLang="en-US" dirty="0"/>
              <a:t>垃圾收集</a:t>
            </a:r>
          </a:p>
        </p:txBody>
      </p:sp>
      <p:pic>
        <p:nvPicPr>
          <p:cNvPr id="8" name="内容占位符 7">
            <a:extLst>
              <a:ext uri="{FF2B5EF4-FFF2-40B4-BE49-F238E27FC236}">
                <a16:creationId xmlns:a16="http://schemas.microsoft.com/office/drawing/2014/main" id="{526732E9-DBA3-4074-8405-2CC475B5F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729" y="1492576"/>
            <a:ext cx="9164042" cy="4936504"/>
          </a:xfrm>
        </p:spPr>
      </p:pic>
    </p:spTree>
    <p:extLst>
      <p:ext uri="{BB962C8B-B14F-4D97-AF65-F5344CB8AC3E}">
        <p14:creationId xmlns:p14="http://schemas.microsoft.com/office/powerpoint/2010/main" val="3479115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a:xfrm>
            <a:off x="2083878" y="624110"/>
            <a:ext cx="9190580" cy="1280890"/>
          </a:xfrm>
        </p:spPr>
        <p:txBody>
          <a:bodyPr/>
          <a:lstStyle/>
          <a:p>
            <a:r>
              <a:rPr lang="zh-CN" altLang="en-US" dirty="0"/>
              <a:t>垃圾收集</a:t>
            </a:r>
            <a:r>
              <a:rPr lang="en-US" altLang="zh-CN" dirty="0"/>
              <a:t>	</a:t>
            </a:r>
            <a:r>
              <a:rPr lang="en-US" altLang="zh-CN" dirty="0">
                <a:sym typeface="Wingdings" panose="05000000000000000000" pitchFamily="2" charset="2"/>
              </a:rPr>
              <a:t>	Mark and Sweep Collection</a:t>
            </a:r>
            <a:endParaRPr lang="zh-CN" altLang="en-US" dirty="0"/>
          </a:p>
        </p:txBody>
      </p:sp>
      <p:pic>
        <p:nvPicPr>
          <p:cNvPr id="6" name="内容占位符 5">
            <a:extLst>
              <a:ext uri="{FF2B5EF4-FFF2-40B4-BE49-F238E27FC236}">
                <a16:creationId xmlns:a16="http://schemas.microsoft.com/office/drawing/2014/main" id="{3723D016-7E51-4D07-A238-0D3AAA663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064" y="1417325"/>
            <a:ext cx="7525873" cy="5029139"/>
          </a:xfrm>
        </p:spPr>
      </p:pic>
    </p:spTree>
    <p:extLst>
      <p:ext uri="{BB962C8B-B14F-4D97-AF65-F5344CB8AC3E}">
        <p14:creationId xmlns:p14="http://schemas.microsoft.com/office/powerpoint/2010/main" val="4078611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9C208-08E4-4CC7-9811-1B752B1E4376}"/>
              </a:ext>
            </a:extLst>
          </p:cNvPr>
          <p:cNvSpPr>
            <a:spLocks noGrp="1"/>
          </p:cNvSpPr>
          <p:nvPr>
            <p:ph type="title"/>
          </p:nvPr>
        </p:nvSpPr>
        <p:spPr>
          <a:xfrm>
            <a:off x="2083878" y="624110"/>
            <a:ext cx="9190580" cy="1280890"/>
          </a:xfrm>
        </p:spPr>
        <p:txBody>
          <a:bodyPr/>
          <a:lstStyle/>
          <a:p>
            <a:r>
              <a:rPr lang="zh-CN" altLang="en-US" dirty="0"/>
              <a:t>垃圾收集</a:t>
            </a:r>
            <a:r>
              <a:rPr lang="en-US" altLang="zh-CN" dirty="0"/>
              <a:t>	</a:t>
            </a:r>
            <a:r>
              <a:rPr lang="en-US" altLang="zh-CN" dirty="0">
                <a:sym typeface="Wingdings" panose="05000000000000000000" pitchFamily="2" charset="2"/>
              </a:rPr>
              <a:t>	Mark and Sweep Collection</a:t>
            </a:r>
            <a:endParaRPr lang="zh-CN" altLang="en-US" dirty="0"/>
          </a:p>
        </p:txBody>
      </p:sp>
      <p:pic>
        <p:nvPicPr>
          <p:cNvPr id="7" name="内容占位符 6">
            <a:extLst>
              <a:ext uri="{FF2B5EF4-FFF2-40B4-BE49-F238E27FC236}">
                <a16:creationId xmlns:a16="http://schemas.microsoft.com/office/drawing/2014/main" id="{FA330C89-8E3D-4AB1-B8FA-9A786A69A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59" y="1766118"/>
            <a:ext cx="7284769" cy="4710096"/>
          </a:xfrm>
        </p:spPr>
      </p:pic>
      <p:sp>
        <p:nvSpPr>
          <p:cNvPr id="8" name="文本框 7">
            <a:extLst>
              <a:ext uri="{FF2B5EF4-FFF2-40B4-BE49-F238E27FC236}">
                <a16:creationId xmlns:a16="http://schemas.microsoft.com/office/drawing/2014/main" id="{3957D1FA-B7CE-413B-8DF9-81A07D87ABC9}"/>
              </a:ext>
            </a:extLst>
          </p:cNvPr>
          <p:cNvSpPr txBox="1"/>
          <p:nvPr/>
        </p:nvSpPr>
        <p:spPr>
          <a:xfrm>
            <a:off x="8050491" y="1766118"/>
            <a:ext cx="3702250" cy="2945999"/>
          </a:xfrm>
          <a:prstGeom prst="rect">
            <a:avLst/>
          </a:prstGeom>
          <a:noFill/>
        </p:spPr>
        <p:txBody>
          <a:bodyPr wrap="square" rtlCol="0">
            <a:spAutoFit/>
          </a:bodyPr>
          <a:lstStyle/>
          <a:p>
            <a:pPr>
              <a:lnSpc>
                <a:spcPct val="150000"/>
              </a:lnSpc>
            </a:pPr>
            <a:r>
              <a:rPr lang="en-US" altLang="zh-CN" dirty="0"/>
              <a:t>1.Lazy</a:t>
            </a:r>
            <a:r>
              <a:rPr lang="zh-CN" altLang="en-US" dirty="0"/>
              <a:t>的去做垃圾收集，只有当必须要收集垃圾时才去收集垃圾，增加了一次收集的垃圾的量，提高效率</a:t>
            </a:r>
            <a:endParaRPr lang="en-US" altLang="zh-CN" dirty="0"/>
          </a:p>
          <a:p>
            <a:pPr>
              <a:lnSpc>
                <a:spcPct val="150000"/>
              </a:lnSpc>
            </a:pPr>
            <a:r>
              <a:rPr lang="en-US" altLang="zh-CN" dirty="0"/>
              <a:t>2.</a:t>
            </a:r>
            <a:r>
              <a:rPr lang="zh-CN" altLang="en-US" dirty="0"/>
              <a:t>额外使用的</a:t>
            </a:r>
            <a:r>
              <a:rPr lang="en-US" altLang="zh-CN" dirty="0"/>
              <a:t>mark bit</a:t>
            </a:r>
            <a:r>
              <a:rPr lang="zh-CN" altLang="en-US" dirty="0"/>
              <a:t>在考虑二字对齐时仍然可以保存在多余的空间中，不占用额外空间</a:t>
            </a:r>
          </a:p>
        </p:txBody>
      </p:sp>
    </p:spTree>
    <p:extLst>
      <p:ext uri="{BB962C8B-B14F-4D97-AF65-F5344CB8AC3E}">
        <p14:creationId xmlns:p14="http://schemas.microsoft.com/office/powerpoint/2010/main" val="105392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EA495-7025-4010-BA9F-67101063DCDA}"/>
              </a:ext>
            </a:extLst>
          </p:cNvPr>
          <p:cNvSpPr>
            <a:spLocks noGrp="1"/>
          </p:cNvSpPr>
          <p:nvPr>
            <p:ph type="title"/>
          </p:nvPr>
        </p:nvSpPr>
        <p:spPr/>
        <p:txBody>
          <a:bodyPr/>
          <a:lstStyle/>
          <a:p>
            <a:r>
              <a:rPr lang="en-US" altLang="zh-CN" dirty="0"/>
              <a:t>Malloc</a:t>
            </a:r>
            <a:r>
              <a:rPr lang="zh-CN" altLang="en-US" dirty="0"/>
              <a:t>的使用</a:t>
            </a:r>
          </a:p>
        </p:txBody>
      </p:sp>
      <p:pic>
        <p:nvPicPr>
          <p:cNvPr id="6" name="内容占位符 5">
            <a:extLst>
              <a:ext uri="{FF2B5EF4-FFF2-40B4-BE49-F238E27FC236}">
                <a16:creationId xmlns:a16="http://schemas.microsoft.com/office/drawing/2014/main" id="{29D29786-3BC1-4150-807B-3F50F4FC2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062" y="1511430"/>
            <a:ext cx="8278855" cy="5077906"/>
          </a:xfrm>
        </p:spPr>
      </p:pic>
    </p:spTree>
    <p:extLst>
      <p:ext uri="{BB962C8B-B14F-4D97-AF65-F5344CB8AC3E}">
        <p14:creationId xmlns:p14="http://schemas.microsoft.com/office/powerpoint/2010/main" val="79239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EA495-7025-4010-BA9F-67101063DCDA}"/>
              </a:ext>
            </a:extLst>
          </p:cNvPr>
          <p:cNvSpPr>
            <a:spLocks noGrp="1"/>
          </p:cNvSpPr>
          <p:nvPr>
            <p:ph type="title"/>
          </p:nvPr>
        </p:nvSpPr>
        <p:spPr/>
        <p:txBody>
          <a:bodyPr/>
          <a:lstStyle/>
          <a:p>
            <a:r>
              <a:rPr lang="en-US" altLang="zh-CN" dirty="0"/>
              <a:t>Malloc</a:t>
            </a:r>
            <a:r>
              <a:rPr lang="zh-CN" altLang="en-US" dirty="0"/>
              <a:t>的使用</a:t>
            </a:r>
          </a:p>
        </p:txBody>
      </p:sp>
      <p:pic>
        <p:nvPicPr>
          <p:cNvPr id="7" name="内容占位符 6">
            <a:extLst>
              <a:ext uri="{FF2B5EF4-FFF2-40B4-BE49-F238E27FC236}">
                <a16:creationId xmlns:a16="http://schemas.microsoft.com/office/drawing/2014/main" id="{EB3CCF3E-0E49-42B5-B145-10F1A6503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607" y="1569327"/>
            <a:ext cx="7598773" cy="4962751"/>
          </a:xfrm>
        </p:spPr>
      </p:pic>
    </p:spTree>
    <p:extLst>
      <p:ext uri="{BB962C8B-B14F-4D97-AF65-F5344CB8AC3E}">
        <p14:creationId xmlns:p14="http://schemas.microsoft.com/office/powerpoint/2010/main" val="154065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CA0A6-CECF-468C-91DF-E208EFAD8216}"/>
              </a:ext>
            </a:extLst>
          </p:cNvPr>
          <p:cNvSpPr>
            <a:spLocks noGrp="1"/>
          </p:cNvSpPr>
          <p:nvPr>
            <p:ph type="title"/>
          </p:nvPr>
        </p:nvSpPr>
        <p:spPr/>
        <p:txBody>
          <a:bodyPr/>
          <a:lstStyle/>
          <a:p>
            <a:r>
              <a:rPr lang="zh-CN" altLang="en-US" dirty="0"/>
              <a:t>显式分配器</a:t>
            </a:r>
          </a:p>
        </p:txBody>
      </p:sp>
      <p:sp>
        <p:nvSpPr>
          <p:cNvPr id="3" name="内容占位符 2">
            <a:extLst>
              <a:ext uri="{FF2B5EF4-FFF2-40B4-BE49-F238E27FC236}">
                <a16:creationId xmlns:a16="http://schemas.microsoft.com/office/drawing/2014/main" id="{B6C58B73-FCDF-44AC-BDFA-5C5BFBCD3BE8}"/>
              </a:ext>
            </a:extLst>
          </p:cNvPr>
          <p:cNvSpPr>
            <a:spLocks noGrp="1"/>
          </p:cNvSpPr>
          <p:nvPr>
            <p:ph sz="half" idx="1"/>
          </p:nvPr>
        </p:nvSpPr>
        <p:spPr/>
        <p:txBody>
          <a:bodyPr>
            <a:normAutofit/>
          </a:bodyPr>
          <a:lstStyle/>
          <a:p>
            <a:pPr>
              <a:lnSpc>
                <a:spcPct val="150000"/>
              </a:lnSpc>
            </a:pPr>
            <a:r>
              <a:rPr lang="zh-CN" altLang="en-US" sz="2400" dirty="0"/>
              <a:t>处理任意请求序列</a:t>
            </a:r>
            <a:endParaRPr lang="en-US" altLang="zh-CN" sz="2400" dirty="0"/>
          </a:p>
          <a:p>
            <a:pPr>
              <a:lnSpc>
                <a:spcPct val="150000"/>
              </a:lnSpc>
            </a:pPr>
            <a:r>
              <a:rPr lang="zh-CN" altLang="en-US" sz="2400" dirty="0"/>
              <a:t>立即响应请求</a:t>
            </a:r>
            <a:endParaRPr lang="en-US" altLang="zh-CN" sz="2400" dirty="0"/>
          </a:p>
          <a:p>
            <a:pPr>
              <a:lnSpc>
                <a:spcPct val="150000"/>
              </a:lnSpc>
            </a:pPr>
            <a:r>
              <a:rPr lang="zh-CN" altLang="en-US" sz="2400" dirty="0"/>
              <a:t>只使用堆</a:t>
            </a:r>
            <a:endParaRPr lang="en-US" altLang="zh-CN" sz="2400" dirty="0"/>
          </a:p>
          <a:p>
            <a:pPr>
              <a:lnSpc>
                <a:spcPct val="150000"/>
              </a:lnSpc>
            </a:pPr>
            <a:r>
              <a:rPr lang="zh-CN" altLang="en-US" sz="2400" dirty="0"/>
              <a:t>对其块</a:t>
            </a:r>
            <a:endParaRPr lang="en-US" altLang="zh-CN" sz="2400" dirty="0"/>
          </a:p>
          <a:p>
            <a:pPr>
              <a:lnSpc>
                <a:spcPct val="150000"/>
              </a:lnSpc>
            </a:pPr>
            <a:r>
              <a:rPr lang="zh-CN" altLang="en-US" sz="2400" dirty="0"/>
              <a:t>不修改已分配的块</a:t>
            </a:r>
          </a:p>
        </p:txBody>
      </p:sp>
      <p:sp>
        <p:nvSpPr>
          <p:cNvPr id="4" name="内容占位符 3">
            <a:extLst>
              <a:ext uri="{FF2B5EF4-FFF2-40B4-BE49-F238E27FC236}">
                <a16:creationId xmlns:a16="http://schemas.microsoft.com/office/drawing/2014/main" id="{5F809215-53E2-4383-A518-E08E197624B6}"/>
              </a:ext>
            </a:extLst>
          </p:cNvPr>
          <p:cNvSpPr>
            <a:spLocks noGrp="1"/>
          </p:cNvSpPr>
          <p:nvPr>
            <p:ph sz="half" idx="2"/>
          </p:nvPr>
        </p:nvSpPr>
        <p:spPr>
          <a:xfrm>
            <a:off x="7190747" y="2126221"/>
            <a:ext cx="4313864" cy="4547955"/>
          </a:xfrm>
        </p:spPr>
        <p:txBody>
          <a:bodyPr/>
          <a:lstStyle/>
          <a:p>
            <a:r>
              <a:rPr lang="zh-CN" altLang="en-US" dirty="0"/>
              <a:t>最大化吞吐率</a:t>
            </a:r>
            <a:r>
              <a:rPr lang="en-US" altLang="zh-CN" dirty="0">
                <a:sym typeface="Wingdings" panose="05000000000000000000" pitchFamily="2" charset="2"/>
              </a:rPr>
              <a:t></a:t>
            </a:r>
            <a:r>
              <a:rPr lang="zh-CN" altLang="en-US" dirty="0">
                <a:sym typeface="Wingdings" panose="05000000000000000000" pitchFamily="2" charset="2"/>
              </a:rPr>
              <a:t>提升内存分配速度</a:t>
            </a:r>
            <a:endParaRPr lang="en-US" altLang="zh-CN" dirty="0">
              <a:sym typeface="Wingdings" panose="05000000000000000000" pitchFamily="2" charset="2"/>
            </a:endParaRPr>
          </a:p>
          <a:p>
            <a:pPr marL="0" indent="0">
              <a:buNone/>
            </a:pPr>
            <a:r>
              <a:rPr lang="en-US" altLang="zh-CN" dirty="0">
                <a:sym typeface="Wingdings" panose="05000000000000000000" pitchFamily="2" charset="2"/>
              </a:rPr>
              <a:t>	</a:t>
            </a:r>
            <a:r>
              <a:rPr lang="zh-CN" altLang="en-US" dirty="0">
                <a:sym typeface="Wingdings" panose="05000000000000000000" pitchFamily="2" charset="2"/>
              </a:rPr>
              <a:t>每秒能处理操作数 </a:t>
            </a:r>
            <a:endParaRPr lang="en-US" altLang="zh-CN" dirty="0">
              <a:sym typeface="Wingdings" panose="05000000000000000000" pitchFamily="2" charset="2"/>
            </a:endParaRPr>
          </a:p>
          <a:p>
            <a:pPr marL="0" indent="0">
              <a:buNone/>
            </a:pPr>
            <a:r>
              <a:rPr lang="en-US" altLang="zh-CN" dirty="0">
                <a:sym typeface="Wingdings" panose="05000000000000000000" pitchFamily="2" charset="2"/>
              </a:rPr>
              <a:t>	500 malloc/s + 500 free/s = 1000 </a:t>
            </a:r>
          </a:p>
          <a:p>
            <a:endParaRPr lang="en-US" altLang="zh-CN" dirty="0">
              <a:sym typeface="Wingdings" panose="05000000000000000000" pitchFamily="2" charset="2"/>
            </a:endParaRPr>
          </a:p>
          <a:p>
            <a:r>
              <a:rPr lang="zh-CN" altLang="en-US" dirty="0">
                <a:sym typeface="Wingdings" panose="05000000000000000000" pitchFamily="2" charset="2"/>
              </a:rPr>
              <a:t>最大化内存利用率</a:t>
            </a:r>
            <a:endParaRPr lang="en-US" altLang="zh-CN" dirty="0"/>
          </a:p>
          <a:p>
            <a:pPr marL="0" indent="0">
              <a:buNone/>
            </a:pPr>
            <a:r>
              <a:rPr lang="en-US" altLang="zh-CN" dirty="0"/>
              <a:t>	</a:t>
            </a:r>
            <a:r>
              <a:rPr lang="zh-CN" altLang="en-US" dirty="0"/>
              <a:t>给定操作序列</a:t>
            </a:r>
            <a:r>
              <a:rPr lang="en-US" altLang="zh-CN" dirty="0"/>
              <a:t>R1,R2…,Rn</a:t>
            </a:r>
          </a:p>
          <a:p>
            <a:pPr marL="0" indent="0">
              <a:buNone/>
            </a:pPr>
            <a:r>
              <a:rPr lang="en-US" altLang="zh-CN" dirty="0"/>
              <a:t>	</a:t>
            </a:r>
            <a:r>
              <a:rPr lang="en-US" altLang="zh-CN" dirty="0" err="1"/>
              <a:t>Hk</a:t>
            </a:r>
            <a:r>
              <a:rPr lang="zh-CN" altLang="en-US" dirty="0"/>
              <a:t>表示堆大小</a:t>
            </a:r>
            <a:r>
              <a:rPr lang="en-US" altLang="zh-CN" dirty="0"/>
              <a:t>(</a:t>
            </a:r>
            <a:r>
              <a:rPr lang="zh-CN" altLang="en-US" dirty="0"/>
              <a:t>单调不减</a:t>
            </a:r>
            <a:r>
              <a:rPr lang="en-US" altLang="zh-CN" dirty="0"/>
              <a:t>)</a:t>
            </a:r>
          </a:p>
          <a:p>
            <a:pPr marL="0" indent="0">
              <a:buNone/>
            </a:pPr>
            <a:r>
              <a:rPr lang="en-US" altLang="zh-CN" sz="1100" dirty="0"/>
              <a:t>	</a:t>
            </a:r>
            <a:r>
              <a:rPr lang="zh-CN" altLang="en-US" sz="2000" dirty="0"/>
              <a:t>公式</a:t>
            </a:r>
            <a:r>
              <a:rPr lang="en-GB" altLang="zh-CN" sz="2000" i="1" dirty="0"/>
              <a:t>O</a:t>
            </a:r>
            <a:r>
              <a:rPr lang="en-GB" altLang="zh-CN" sz="2000" i="1" baseline="-25000" dirty="0"/>
              <a:t>k</a:t>
            </a:r>
            <a:r>
              <a:rPr lang="en-GB" altLang="zh-CN" sz="2000" i="1" dirty="0"/>
              <a:t> </a:t>
            </a:r>
            <a:r>
              <a:rPr lang="en-GB" altLang="zh-CN" sz="2000" dirty="0"/>
              <a:t>=</a:t>
            </a:r>
            <a:r>
              <a:rPr lang="en-GB" altLang="zh-CN" sz="2000" i="1" dirty="0"/>
              <a:t>  </a:t>
            </a:r>
            <a:r>
              <a:rPr lang="en-GB" altLang="zh-CN" sz="2000" i="1" dirty="0" err="1"/>
              <a:t>H</a:t>
            </a:r>
            <a:r>
              <a:rPr lang="en-GB" altLang="zh-CN" sz="2000" i="1" baseline="-25000" dirty="0" err="1"/>
              <a:t>k</a:t>
            </a:r>
            <a:r>
              <a:rPr lang="en-GB" altLang="zh-CN" sz="2000" i="1" dirty="0"/>
              <a:t> </a:t>
            </a:r>
            <a:r>
              <a:rPr lang="en-GB" altLang="zh-CN" sz="2000" dirty="0"/>
              <a:t>/ (</a:t>
            </a:r>
            <a:r>
              <a:rPr lang="en-GB" altLang="zh-CN" sz="2000" dirty="0" err="1"/>
              <a:t>max</a:t>
            </a:r>
            <a:r>
              <a:rPr lang="en-GB" altLang="zh-CN" sz="2000" i="1" baseline="-25000" dirty="0" err="1"/>
              <a:t>i</a:t>
            </a:r>
            <a:r>
              <a:rPr lang="en-GB" altLang="zh-CN" sz="2000" baseline="-25000" dirty="0" err="1"/>
              <a:t>≤</a:t>
            </a:r>
            <a:r>
              <a:rPr lang="en-GB" altLang="zh-CN" sz="2000" i="1" baseline="-25000" dirty="0" err="1"/>
              <a:t>k</a:t>
            </a:r>
            <a:r>
              <a:rPr lang="en-GB" altLang="zh-CN" sz="2000" i="1" dirty="0"/>
              <a:t> P</a:t>
            </a:r>
            <a:r>
              <a:rPr lang="en-GB" altLang="zh-CN" sz="2000" i="1" baseline="-25000" dirty="0"/>
              <a:t>i </a:t>
            </a:r>
            <a:r>
              <a:rPr lang="en-GB" altLang="zh-CN" sz="2000" dirty="0"/>
              <a:t>)  – 1.0</a:t>
            </a:r>
            <a:endParaRPr lang="en-GB" altLang="zh-CN" sz="2000" baseline="-25000" dirty="0"/>
          </a:p>
          <a:p>
            <a:pPr marL="0" indent="0">
              <a:buNone/>
            </a:pPr>
            <a:endParaRPr lang="en-US" altLang="zh-CN" sz="1100" dirty="0"/>
          </a:p>
          <a:p>
            <a:pPr marL="0" indent="0">
              <a:buNone/>
            </a:pPr>
            <a:r>
              <a:rPr lang="en-US" altLang="zh-CN" dirty="0"/>
              <a:t>Max</a:t>
            </a:r>
            <a:r>
              <a:rPr lang="en-US" altLang="zh-CN" dirty="0">
                <a:sym typeface="Wingdings" panose="05000000000000000000" pitchFamily="2" charset="2"/>
              </a:rPr>
              <a:t></a:t>
            </a:r>
            <a:r>
              <a:rPr lang="zh-CN" altLang="en-US" dirty="0">
                <a:sym typeface="Wingdings" panose="05000000000000000000" pitchFamily="2" charset="2"/>
              </a:rPr>
              <a:t>峰值</a:t>
            </a:r>
            <a:endParaRPr lang="en-US" altLang="zh-CN" dirty="0"/>
          </a:p>
          <a:p>
            <a:endParaRPr lang="en-US" altLang="zh-CN" dirty="0"/>
          </a:p>
        </p:txBody>
      </p:sp>
    </p:spTree>
    <p:extLst>
      <p:ext uri="{BB962C8B-B14F-4D97-AF65-F5344CB8AC3E}">
        <p14:creationId xmlns:p14="http://schemas.microsoft.com/office/powerpoint/2010/main" val="398214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42CCD-057E-4AD0-A1E8-D820D169BAC1}"/>
              </a:ext>
            </a:extLst>
          </p:cNvPr>
          <p:cNvSpPr>
            <a:spLocks noGrp="1"/>
          </p:cNvSpPr>
          <p:nvPr>
            <p:ph type="title"/>
          </p:nvPr>
        </p:nvSpPr>
        <p:spPr/>
        <p:txBody>
          <a:bodyPr/>
          <a:lstStyle/>
          <a:p>
            <a:r>
              <a:rPr lang="zh-CN" altLang="en-US" dirty="0"/>
              <a:t>内存利用率</a:t>
            </a:r>
          </a:p>
        </p:txBody>
      </p:sp>
      <p:sp>
        <p:nvSpPr>
          <p:cNvPr id="3" name="文本占位符 2">
            <a:extLst>
              <a:ext uri="{FF2B5EF4-FFF2-40B4-BE49-F238E27FC236}">
                <a16:creationId xmlns:a16="http://schemas.microsoft.com/office/drawing/2014/main" id="{61AA645E-C0B5-43ED-85F1-9C9ECB0BC3ED}"/>
              </a:ext>
            </a:extLst>
          </p:cNvPr>
          <p:cNvSpPr>
            <a:spLocks noGrp="1"/>
          </p:cNvSpPr>
          <p:nvPr>
            <p:ph type="body" idx="1"/>
          </p:nvPr>
        </p:nvSpPr>
        <p:spPr/>
        <p:txBody>
          <a:bodyPr/>
          <a:lstStyle/>
          <a:p>
            <a:r>
              <a:rPr lang="zh-CN" altLang="en-US" sz="3200" dirty="0"/>
              <a:t>内部碎片</a:t>
            </a:r>
          </a:p>
        </p:txBody>
      </p:sp>
      <p:sp>
        <p:nvSpPr>
          <p:cNvPr id="4" name="内容占位符 3">
            <a:extLst>
              <a:ext uri="{FF2B5EF4-FFF2-40B4-BE49-F238E27FC236}">
                <a16:creationId xmlns:a16="http://schemas.microsoft.com/office/drawing/2014/main" id="{8D434A3E-8ED3-4CC8-9B66-AB59D378198E}"/>
              </a:ext>
            </a:extLst>
          </p:cNvPr>
          <p:cNvSpPr>
            <a:spLocks noGrp="1"/>
          </p:cNvSpPr>
          <p:nvPr>
            <p:ph sz="half" idx="2"/>
          </p:nvPr>
        </p:nvSpPr>
        <p:spPr/>
        <p:txBody>
          <a:bodyPr/>
          <a:lstStyle/>
          <a:p>
            <a:pPr>
              <a:lnSpc>
                <a:spcPct val="150000"/>
              </a:lnSpc>
            </a:pPr>
            <a:r>
              <a:rPr lang="zh-CN" altLang="en-US" dirty="0"/>
              <a:t>分配块大于有效载荷，例如块中存储维护块分配的数据结构</a:t>
            </a:r>
            <a:endParaRPr lang="en-US" altLang="zh-CN" dirty="0"/>
          </a:p>
          <a:p>
            <a:pPr>
              <a:lnSpc>
                <a:spcPct val="150000"/>
              </a:lnSpc>
            </a:pPr>
            <a:r>
              <a:rPr lang="zh-CN" altLang="en-US" dirty="0"/>
              <a:t>大小仅由当前时刻前所有的操作以及分配器的实现方法有关</a:t>
            </a:r>
            <a:endParaRPr lang="en-US" altLang="zh-CN" dirty="0"/>
          </a:p>
          <a:p>
            <a:pPr>
              <a:lnSpc>
                <a:spcPct val="150000"/>
              </a:lnSpc>
            </a:pPr>
            <a:r>
              <a:rPr lang="zh-CN" altLang="en-US" dirty="0"/>
              <a:t>容易量化</a:t>
            </a:r>
            <a:endParaRPr lang="en-US" altLang="zh-CN" dirty="0"/>
          </a:p>
        </p:txBody>
      </p:sp>
      <p:sp>
        <p:nvSpPr>
          <p:cNvPr id="5" name="文本占位符 4">
            <a:extLst>
              <a:ext uri="{FF2B5EF4-FFF2-40B4-BE49-F238E27FC236}">
                <a16:creationId xmlns:a16="http://schemas.microsoft.com/office/drawing/2014/main" id="{166615AB-8E64-4288-8E62-AE874B7E9F15}"/>
              </a:ext>
            </a:extLst>
          </p:cNvPr>
          <p:cNvSpPr>
            <a:spLocks noGrp="1"/>
          </p:cNvSpPr>
          <p:nvPr>
            <p:ph type="body" sz="quarter" idx="3"/>
          </p:nvPr>
        </p:nvSpPr>
        <p:spPr/>
        <p:txBody>
          <a:bodyPr/>
          <a:lstStyle/>
          <a:p>
            <a:r>
              <a:rPr lang="zh-CN" altLang="en-US" sz="3200" dirty="0"/>
              <a:t>外部碎片</a:t>
            </a:r>
          </a:p>
        </p:txBody>
      </p:sp>
      <p:sp>
        <p:nvSpPr>
          <p:cNvPr id="6" name="内容占位符 5">
            <a:extLst>
              <a:ext uri="{FF2B5EF4-FFF2-40B4-BE49-F238E27FC236}">
                <a16:creationId xmlns:a16="http://schemas.microsoft.com/office/drawing/2014/main" id="{063CDDF0-2E63-43D5-B6FC-F324F7CEF445}"/>
              </a:ext>
            </a:extLst>
          </p:cNvPr>
          <p:cNvSpPr>
            <a:spLocks noGrp="1"/>
          </p:cNvSpPr>
          <p:nvPr>
            <p:ph sz="quarter" idx="4"/>
          </p:nvPr>
        </p:nvSpPr>
        <p:spPr/>
        <p:txBody>
          <a:bodyPr/>
          <a:lstStyle/>
          <a:p>
            <a:pPr>
              <a:lnSpc>
                <a:spcPct val="150000"/>
              </a:lnSpc>
            </a:pPr>
            <a:r>
              <a:rPr lang="zh-CN" altLang="en-US" dirty="0"/>
              <a:t>堆空间中空闲内存合计满足一个分配请求，但是没有一个单独的空闲块足够大满足当前的请求</a:t>
            </a:r>
            <a:endParaRPr lang="en-US" altLang="zh-CN" dirty="0"/>
          </a:p>
          <a:p>
            <a:pPr>
              <a:lnSpc>
                <a:spcPct val="150000"/>
              </a:lnSpc>
            </a:pPr>
            <a:r>
              <a:rPr lang="zh-CN" altLang="en-US" dirty="0"/>
              <a:t>与未来的请求有关</a:t>
            </a:r>
            <a:endParaRPr lang="en-US" altLang="zh-CN" dirty="0"/>
          </a:p>
          <a:p>
            <a:pPr>
              <a:lnSpc>
                <a:spcPct val="150000"/>
              </a:lnSpc>
            </a:pPr>
            <a:r>
              <a:rPr lang="zh-CN" altLang="en-US" dirty="0"/>
              <a:t>难以量化，难预测</a:t>
            </a:r>
            <a:endParaRPr lang="en-US" altLang="zh-CN" dirty="0"/>
          </a:p>
          <a:p>
            <a:pPr marL="0" indent="0">
              <a:lnSpc>
                <a:spcPct val="150000"/>
              </a:lnSpc>
              <a:buNone/>
            </a:pPr>
            <a:r>
              <a:rPr lang="en-US" altLang="zh-CN" dirty="0"/>
              <a:t>	</a:t>
            </a:r>
            <a:r>
              <a:rPr lang="en-US" altLang="zh-CN" dirty="0">
                <a:sym typeface="Wingdings" panose="05000000000000000000" pitchFamily="2" charset="2"/>
              </a:rPr>
              <a:t></a:t>
            </a:r>
            <a:r>
              <a:rPr lang="zh-CN" altLang="en-US" dirty="0">
                <a:sym typeface="Wingdings" panose="05000000000000000000" pitchFamily="2" charset="2"/>
              </a:rPr>
              <a:t>贪心的，保留更多大空块期望更优</a:t>
            </a:r>
            <a:endParaRPr lang="zh-CN" altLang="en-US" dirty="0"/>
          </a:p>
        </p:txBody>
      </p:sp>
    </p:spTree>
    <p:extLst>
      <p:ext uri="{BB962C8B-B14F-4D97-AF65-F5344CB8AC3E}">
        <p14:creationId xmlns:p14="http://schemas.microsoft.com/office/powerpoint/2010/main" val="290643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490A1-F66E-4175-891C-023A23AB0B84}"/>
              </a:ext>
            </a:extLst>
          </p:cNvPr>
          <p:cNvSpPr>
            <a:spLocks noGrp="1"/>
          </p:cNvSpPr>
          <p:nvPr>
            <p:ph type="title"/>
          </p:nvPr>
        </p:nvSpPr>
        <p:spPr/>
        <p:txBody>
          <a:bodyPr/>
          <a:lstStyle/>
          <a:p>
            <a:r>
              <a:rPr lang="zh-CN" altLang="en-US" dirty="0"/>
              <a:t>分配器需要解决的问题？</a:t>
            </a:r>
          </a:p>
        </p:txBody>
      </p:sp>
      <p:sp>
        <p:nvSpPr>
          <p:cNvPr id="3" name="内容占位符 2">
            <a:extLst>
              <a:ext uri="{FF2B5EF4-FFF2-40B4-BE49-F238E27FC236}">
                <a16:creationId xmlns:a16="http://schemas.microsoft.com/office/drawing/2014/main" id="{1658B72E-EC03-4C1C-878D-1F31878EE9F5}"/>
              </a:ext>
            </a:extLst>
          </p:cNvPr>
          <p:cNvSpPr>
            <a:spLocks noGrp="1"/>
          </p:cNvSpPr>
          <p:nvPr>
            <p:ph idx="1"/>
          </p:nvPr>
        </p:nvSpPr>
        <p:spPr/>
        <p:txBody>
          <a:bodyPr>
            <a:normAutofit/>
          </a:bodyPr>
          <a:lstStyle/>
          <a:p>
            <a:r>
              <a:rPr lang="zh-CN" altLang="en-US" sz="2400" dirty="0"/>
              <a:t>空闲块组织</a:t>
            </a:r>
            <a:endParaRPr lang="en-US" altLang="zh-CN" sz="2400" dirty="0"/>
          </a:p>
          <a:p>
            <a:endParaRPr lang="en-US" altLang="zh-CN" sz="2400" dirty="0"/>
          </a:p>
          <a:p>
            <a:r>
              <a:rPr lang="zh-CN" altLang="en-US" sz="2400" dirty="0"/>
              <a:t>放置新块</a:t>
            </a:r>
            <a:endParaRPr lang="en-US" altLang="zh-CN" sz="2400" dirty="0"/>
          </a:p>
          <a:p>
            <a:endParaRPr lang="en-US" altLang="zh-CN" sz="2400" dirty="0"/>
          </a:p>
          <a:p>
            <a:r>
              <a:rPr lang="zh-CN" altLang="en-US" sz="2400" dirty="0"/>
              <a:t>分割空闲块</a:t>
            </a:r>
            <a:endParaRPr lang="en-US" altLang="zh-CN" sz="2400" dirty="0"/>
          </a:p>
          <a:p>
            <a:endParaRPr lang="en-US" altLang="zh-CN" sz="2400" dirty="0"/>
          </a:p>
          <a:p>
            <a:r>
              <a:rPr lang="zh-CN" altLang="en-US" sz="2400" dirty="0"/>
              <a:t>合并被释放的块</a:t>
            </a:r>
          </a:p>
        </p:txBody>
      </p:sp>
    </p:spTree>
    <p:extLst>
      <p:ext uri="{BB962C8B-B14F-4D97-AF65-F5344CB8AC3E}">
        <p14:creationId xmlns:p14="http://schemas.microsoft.com/office/powerpoint/2010/main" val="1724047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1995-F58F-480F-81CB-41CAEF81FD4B}"/>
              </a:ext>
            </a:extLst>
          </p:cNvPr>
          <p:cNvSpPr>
            <a:spLocks noGrp="1"/>
          </p:cNvSpPr>
          <p:nvPr>
            <p:ph type="title"/>
          </p:nvPr>
        </p:nvSpPr>
        <p:spPr/>
        <p:txBody>
          <a:bodyPr>
            <a:normAutofit/>
          </a:bodyPr>
          <a:lstStyle/>
          <a:p>
            <a:r>
              <a:rPr lang="zh-CN" altLang="en-US" sz="3200" dirty="0"/>
              <a:t>隐式空闲链表</a:t>
            </a:r>
          </a:p>
        </p:txBody>
      </p:sp>
      <p:pic>
        <p:nvPicPr>
          <p:cNvPr id="8" name="内容占位符 7">
            <a:extLst>
              <a:ext uri="{FF2B5EF4-FFF2-40B4-BE49-F238E27FC236}">
                <a16:creationId xmlns:a16="http://schemas.microsoft.com/office/drawing/2014/main" id="{EE021387-37EF-4F20-9DBC-35DD6204A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6854" y="1895172"/>
            <a:ext cx="5294498" cy="3444727"/>
          </a:xfrm>
        </p:spPr>
      </p:pic>
      <p:sp>
        <p:nvSpPr>
          <p:cNvPr id="4" name="文本占位符 3">
            <a:extLst>
              <a:ext uri="{FF2B5EF4-FFF2-40B4-BE49-F238E27FC236}">
                <a16:creationId xmlns:a16="http://schemas.microsoft.com/office/drawing/2014/main" id="{666C8224-9422-4CB4-BFB6-11FB3453DF89}"/>
              </a:ext>
            </a:extLst>
          </p:cNvPr>
          <p:cNvSpPr>
            <a:spLocks noGrp="1"/>
          </p:cNvSpPr>
          <p:nvPr>
            <p:ph type="body" sz="half" idx="2"/>
          </p:nvPr>
        </p:nvSpPr>
        <p:spPr/>
        <p:txBody>
          <a:bodyPr>
            <a:normAutofit/>
          </a:bodyPr>
          <a:lstStyle/>
          <a:p>
            <a:pPr>
              <a:lnSpc>
                <a:spcPct val="150000"/>
              </a:lnSpc>
            </a:pPr>
            <a:r>
              <a:rPr lang="en-US" altLang="zh-CN" sz="1800" dirty="0"/>
              <a:t>1.</a:t>
            </a:r>
            <a:r>
              <a:rPr lang="zh-CN" altLang="en-US" sz="1800" dirty="0"/>
              <a:t>双字对齐</a:t>
            </a:r>
            <a:r>
              <a:rPr lang="en-US" altLang="zh-CN" sz="1800" dirty="0">
                <a:sym typeface="Wingdings" panose="05000000000000000000" pitchFamily="2" charset="2"/>
              </a:rPr>
              <a:t></a:t>
            </a:r>
            <a:r>
              <a:rPr lang="zh-CN" altLang="en-US" sz="1800" dirty="0">
                <a:sym typeface="Wingdings" panose="05000000000000000000" pitchFamily="2" charset="2"/>
              </a:rPr>
              <a:t>意味着</a:t>
            </a:r>
            <a:r>
              <a:rPr lang="en-US" altLang="zh-CN" sz="1800" dirty="0">
                <a:sym typeface="Wingdings" panose="05000000000000000000" pitchFamily="2" charset="2"/>
              </a:rPr>
              <a:t>payload</a:t>
            </a:r>
            <a:r>
              <a:rPr lang="zh-CN" altLang="en-US" sz="1800" dirty="0">
                <a:sym typeface="Wingdings" panose="05000000000000000000" pitchFamily="2" charset="2"/>
              </a:rPr>
              <a:t>大小必然是</a:t>
            </a:r>
            <a:r>
              <a:rPr lang="en-US" altLang="zh-CN" sz="1800" dirty="0">
                <a:sym typeface="Wingdings" panose="05000000000000000000" pitchFamily="2" charset="2"/>
              </a:rPr>
              <a:t>8byte</a:t>
            </a:r>
            <a:r>
              <a:rPr lang="zh-CN" altLang="en-US" sz="1800" dirty="0">
                <a:sym typeface="Wingdings" panose="05000000000000000000" pitchFamily="2" charset="2"/>
              </a:rPr>
              <a:t>的倍数，二进制下后三位必定为零</a:t>
            </a:r>
            <a:endParaRPr lang="en-US" altLang="zh-CN" sz="1800" dirty="0">
              <a:sym typeface="Wingdings" panose="05000000000000000000" pitchFamily="2" charset="2"/>
            </a:endParaRPr>
          </a:p>
          <a:p>
            <a:pPr>
              <a:lnSpc>
                <a:spcPct val="150000"/>
              </a:lnSpc>
            </a:pPr>
            <a:endParaRPr lang="en-US" altLang="zh-CN" sz="1800" dirty="0">
              <a:sym typeface="Wingdings" panose="05000000000000000000" pitchFamily="2" charset="2"/>
            </a:endParaRPr>
          </a:p>
          <a:p>
            <a:pPr>
              <a:lnSpc>
                <a:spcPct val="150000"/>
              </a:lnSpc>
            </a:pPr>
            <a:r>
              <a:rPr lang="en-US" altLang="zh-CN" sz="1800" dirty="0">
                <a:sym typeface="Wingdings" panose="05000000000000000000" pitchFamily="2" charset="2"/>
              </a:rPr>
              <a:t>2.</a:t>
            </a:r>
            <a:r>
              <a:rPr lang="zh-CN" altLang="en-US" sz="1800" dirty="0">
                <a:sym typeface="Wingdings" panose="05000000000000000000" pitchFamily="2" charset="2"/>
              </a:rPr>
              <a:t>其实这个思想也用在了多级页表的处理中，因为保证</a:t>
            </a:r>
            <a:r>
              <a:rPr lang="en-US" altLang="zh-CN" sz="1800" dirty="0">
                <a:sym typeface="Wingdings" panose="05000000000000000000" pitchFamily="2" charset="2"/>
              </a:rPr>
              <a:t>4k</a:t>
            </a:r>
            <a:r>
              <a:rPr lang="zh-CN" altLang="en-US" sz="1800" dirty="0">
                <a:sym typeface="Wingdings" panose="05000000000000000000" pitchFamily="2" charset="2"/>
              </a:rPr>
              <a:t>对齐，我们就有了</a:t>
            </a:r>
            <a:r>
              <a:rPr lang="en-US" altLang="zh-CN" sz="1800" dirty="0">
                <a:sym typeface="Wingdings" panose="05000000000000000000" pitchFamily="2" charset="2"/>
              </a:rPr>
              <a:t>12</a:t>
            </a:r>
            <a:r>
              <a:rPr lang="zh-CN" altLang="en-US" sz="1800" dirty="0">
                <a:sym typeface="Wingdings" panose="05000000000000000000" pitchFamily="2" charset="2"/>
              </a:rPr>
              <a:t>个</a:t>
            </a:r>
            <a:r>
              <a:rPr lang="en-US" altLang="zh-CN" sz="1800" dirty="0">
                <a:sym typeface="Wingdings" panose="05000000000000000000" pitchFamily="2" charset="2"/>
              </a:rPr>
              <a:t>0</a:t>
            </a:r>
            <a:r>
              <a:rPr lang="zh-CN" altLang="en-US" sz="1800" dirty="0">
                <a:sym typeface="Wingdings" panose="05000000000000000000" pitchFamily="2" charset="2"/>
              </a:rPr>
              <a:t>位，可以保存额外的信息</a:t>
            </a:r>
            <a:endParaRPr lang="zh-CN" altLang="en-US" sz="1800" dirty="0"/>
          </a:p>
        </p:txBody>
      </p:sp>
    </p:spTree>
    <p:extLst>
      <p:ext uri="{BB962C8B-B14F-4D97-AF65-F5344CB8AC3E}">
        <p14:creationId xmlns:p14="http://schemas.microsoft.com/office/powerpoint/2010/main" val="5768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B6285-8988-4DB7-AAFE-FF941FA46A54}"/>
              </a:ext>
            </a:extLst>
          </p:cNvPr>
          <p:cNvSpPr>
            <a:spLocks noGrp="1"/>
          </p:cNvSpPr>
          <p:nvPr>
            <p:ph type="title"/>
          </p:nvPr>
        </p:nvSpPr>
        <p:spPr/>
        <p:txBody>
          <a:bodyPr/>
          <a:lstStyle/>
          <a:p>
            <a:r>
              <a:rPr lang="zh-CN" altLang="en-US" dirty="0"/>
              <a:t>隐式空闲链表</a:t>
            </a:r>
          </a:p>
        </p:txBody>
      </p:sp>
      <p:pic>
        <p:nvPicPr>
          <p:cNvPr id="5" name="内容占位符 4">
            <a:extLst>
              <a:ext uri="{FF2B5EF4-FFF2-40B4-BE49-F238E27FC236}">
                <a16:creationId xmlns:a16="http://schemas.microsoft.com/office/drawing/2014/main" id="{938F6956-41A0-4B26-BB0B-FFB0C3404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995" y="1549301"/>
            <a:ext cx="7474598" cy="5087169"/>
          </a:xfrm>
        </p:spPr>
      </p:pic>
      <p:sp>
        <p:nvSpPr>
          <p:cNvPr id="6" name="文本框 5">
            <a:extLst>
              <a:ext uri="{FF2B5EF4-FFF2-40B4-BE49-F238E27FC236}">
                <a16:creationId xmlns:a16="http://schemas.microsoft.com/office/drawing/2014/main" id="{BFE408CE-0BE7-46B2-BEAC-1E6F3A4445AA}"/>
              </a:ext>
            </a:extLst>
          </p:cNvPr>
          <p:cNvSpPr txBox="1"/>
          <p:nvPr/>
        </p:nvSpPr>
        <p:spPr>
          <a:xfrm>
            <a:off x="8804635" y="1905000"/>
            <a:ext cx="3280528" cy="2117183"/>
          </a:xfrm>
          <a:prstGeom prst="rect">
            <a:avLst/>
          </a:prstGeom>
          <a:noFill/>
        </p:spPr>
        <p:txBody>
          <a:bodyPr wrap="square" rtlCol="0">
            <a:spAutoFit/>
          </a:bodyPr>
          <a:lstStyle/>
          <a:p>
            <a:pPr>
              <a:lnSpc>
                <a:spcPct val="150000"/>
              </a:lnSpc>
            </a:pPr>
            <a:r>
              <a:rPr lang="zh-CN" altLang="en-US" dirty="0"/>
              <a:t>块大小形成了指向下一个块开头的隐式指针</a:t>
            </a:r>
            <a:endParaRPr lang="en-US" altLang="zh-CN" dirty="0"/>
          </a:p>
          <a:p>
            <a:pPr>
              <a:lnSpc>
                <a:spcPct val="150000"/>
              </a:lnSpc>
            </a:pPr>
            <a:endParaRPr lang="en-US" altLang="zh-CN" dirty="0"/>
          </a:p>
          <a:p>
            <a:pPr>
              <a:lnSpc>
                <a:spcPct val="150000"/>
              </a:lnSpc>
            </a:pPr>
            <a:r>
              <a:rPr lang="en-US" altLang="zh-CN" dirty="0"/>
              <a:t>Payload</a:t>
            </a:r>
            <a:r>
              <a:rPr lang="zh-CN" altLang="en-US" dirty="0"/>
              <a:t>需要对齐</a:t>
            </a:r>
            <a:endParaRPr lang="en-US" altLang="zh-CN" dirty="0"/>
          </a:p>
          <a:p>
            <a:pPr>
              <a:lnSpc>
                <a:spcPct val="150000"/>
              </a:lnSpc>
            </a:pPr>
            <a:endParaRPr lang="en-US" altLang="zh-CN" dirty="0"/>
          </a:p>
        </p:txBody>
      </p:sp>
    </p:spTree>
    <p:extLst>
      <p:ext uri="{BB962C8B-B14F-4D97-AF65-F5344CB8AC3E}">
        <p14:creationId xmlns:p14="http://schemas.microsoft.com/office/powerpoint/2010/main" val="2572917090"/>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213</TotalTime>
  <Words>919</Words>
  <Application>Microsoft Office PowerPoint</Application>
  <PresentationFormat>宽屏</PresentationFormat>
  <Paragraphs>90</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Arial</vt:lpstr>
      <vt:lpstr>Century Gothic</vt:lpstr>
      <vt:lpstr>Wingdings 3</vt:lpstr>
      <vt:lpstr>丝状</vt:lpstr>
      <vt:lpstr>Dynamic Memory Allocation</vt:lpstr>
      <vt:lpstr>动态内存分配器</vt:lpstr>
      <vt:lpstr>Malloc的使用</vt:lpstr>
      <vt:lpstr>Malloc的使用</vt:lpstr>
      <vt:lpstr>显式分配器</vt:lpstr>
      <vt:lpstr>内存利用率</vt:lpstr>
      <vt:lpstr>分配器需要解决的问题？</vt:lpstr>
      <vt:lpstr>隐式空闲链表</vt:lpstr>
      <vt:lpstr>隐式空闲链表</vt:lpstr>
      <vt:lpstr>隐式空闲链表</vt:lpstr>
      <vt:lpstr>隐式空闲链表</vt:lpstr>
      <vt:lpstr>隐式空闲链表</vt:lpstr>
      <vt:lpstr>隐式空闲链表  找空白块</vt:lpstr>
      <vt:lpstr>隐式空闲链表  分割</vt:lpstr>
      <vt:lpstr>隐式空闲链表  合并</vt:lpstr>
      <vt:lpstr>隐式空闲链表  合并</vt:lpstr>
      <vt:lpstr>隐式空闲链表  合并</vt:lpstr>
      <vt:lpstr>隐式空闲链表  合并</vt:lpstr>
      <vt:lpstr>隐式空闲链表  合并(优化空间)</vt:lpstr>
      <vt:lpstr>PowerPoint 演示文稿</vt:lpstr>
      <vt:lpstr>显式空闲链表</vt:lpstr>
      <vt:lpstr>显式空闲链表  LIFO释放空间</vt:lpstr>
      <vt:lpstr>显式空闲链表  LIFO释放空间</vt:lpstr>
      <vt:lpstr>显式空闲链表  LIFO释放空间</vt:lpstr>
      <vt:lpstr>显式空闲链表  LIFO释放空间</vt:lpstr>
      <vt:lpstr>分离的空闲链表(Segregated List)</vt:lpstr>
      <vt:lpstr>垃圾收集</vt:lpstr>
      <vt:lpstr>垃圾收集  Mark and Sweep Collection</vt:lpstr>
      <vt:lpstr>垃圾收集  Mark and Sweep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曹 龙豪</dc:creator>
  <cp:lastModifiedBy>曹 龙豪</cp:lastModifiedBy>
  <cp:revision>69</cp:revision>
  <dcterms:created xsi:type="dcterms:W3CDTF">2020-12-14T07:47:58Z</dcterms:created>
  <dcterms:modified xsi:type="dcterms:W3CDTF">2020-12-17T09:53:01Z</dcterms:modified>
</cp:coreProperties>
</file>