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/>
    <p:restoredTop sz="94599"/>
  </p:normalViewPr>
  <p:slideViewPr>
    <p:cSldViewPr snapToGrid="0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31210-30B3-4E19-965C-0C5A0A76A79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67968-E7E2-4584-BB09-521209AB6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A6BD-9ACA-4A45-B58F-03D5EEE552BC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6195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6740527"/>
            <a:ext cx="9144000" cy="117475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0DEA-CD00-664E-94F6-385DE03E289A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8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7723-108A-1347-8E7B-FFC8034DD05F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梯形 7"/>
          <p:cNvSpPr/>
          <p:nvPr userDrawn="1"/>
        </p:nvSpPr>
        <p:spPr>
          <a:xfrm flipV="1">
            <a:off x="-8931" y="0"/>
            <a:ext cx="1275163" cy="365126"/>
          </a:xfrm>
          <a:custGeom>
            <a:avLst/>
            <a:gdLst>
              <a:gd name="connsiteX0" fmla="*/ 0 w 1743075"/>
              <a:gd name="connsiteY0" fmla="*/ 576261 h 576261"/>
              <a:gd name="connsiteX1" fmla="*/ 467912 w 1743075"/>
              <a:gd name="connsiteY1" fmla="*/ 0 h 576261"/>
              <a:gd name="connsiteX2" fmla="*/ 1275163 w 1743075"/>
              <a:gd name="connsiteY2" fmla="*/ 0 h 576261"/>
              <a:gd name="connsiteX3" fmla="*/ 1743075 w 1743075"/>
              <a:gd name="connsiteY3" fmla="*/ 576261 h 576261"/>
              <a:gd name="connsiteX4" fmla="*/ 0 w 1743075"/>
              <a:gd name="connsiteY4" fmla="*/ 576261 h 576261"/>
              <a:gd name="connsiteX0" fmla="*/ 8338 w 1275163"/>
              <a:gd name="connsiteY0" fmla="*/ 576261 h 576261"/>
              <a:gd name="connsiteX1" fmla="*/ 0 w 1275163"/>
              <a:gd name="connsiteY1" fmla="*/ 0 h 576261"/>
              <a:gd name="connsiteX2" fmla="*/ 807251 w 1275163"/>
              <a:gd name="connsiteY2" fmla="*/ 0 h 576261"/>
              <a:gd name="connsiteX3" fmla="*/ 1275163 w 1275163"/>
              <a:gd name="connsiteY3" fmla="*/ 576261 h 576261"/>
              <a:gd name="connsiteX4" fmla="*/ 8338 w 1275163"/>
              <a:gd name="connsiteY4" fmla="*/ 576261 h 5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163" h="576261">
                <a:moveTo>
                  <a:pt x="8338" y="576261"/>
                </a:moveTo>
                <a:lnTo>
                  <a:pt x="0" y="0"/>
                </a:lnTo>
                <a:lnTo>
                  <a:pt x="807251" y="0"/>
                </a:lnTo>
                <a:lnTo>
                  <a:pt x="1275163" y="576261"/>
                </a:lnTo>
                <a:lnTo>
                  <a:pt x="8338" y="576261"/>
                </a:lnTo>
                <a:close/>
              </a:path>
            </a:pathLst>
          </a:cu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-8932" y="0"/>
            <a:ext cx="9152932" cy="114300"/>
          </a:xfrm>
          <a:prstGeom prst="rect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302D-E022-D04F-AF02-1FA4D5F361C8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-19051" y="2"/>
            <a:ext cx="6477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335-D403-184A-AB07-9FF306CCA189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9239-7D7B-DA4B-BD64-139F9E969E08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32EB-CB8E-384A-B7B8-A4583DD3A68B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0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B1D2-0B7E-0041-9FED-623DDDD007EB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A27-62BF-B648-A31E-A94FB56813B7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2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D4BF-EF8E-3C49-8FA7-4EC2E64BCEF7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9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8989-E204-6345-814C-2574615EA6F0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FA49-BF01-A745-AD11-E3661EEFF372}" type="datetime1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48E-8AEE-4D6C-9154-88A27571F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0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6F4CA-F67C-48A5-AAA3-50C5897B8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ICS18</a:t>
            </a:r>
            <a:r>
              <a:rPr lang="zh-CN" altLang="en-US" b="1" dirty="0"/>
              <a:t>班第二次小班课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620C9A89-76E7-E241-8C57-9D130EE17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xmlns="" id="{F45FE4CC-2692-3046-9F69-B07FBBBA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FE0-ADB9-6547-8A4D-A22CA48B3C80}" type="datetime1">
              <a:rPr lang="zh-CN" altLang="en-US" smtClean="0"/>
              <a:t>2020/9/21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9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60164-B57A-4DF1-8EEE-9AFF0F0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AB060-FD3A-4301-9BC5-90F95E2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判断下列表达式是否等价：</a:t>
            </a:r>
            <a:endParaRPr lang="en-US" altLang="zh-CN" dirty="0"/>
          </a:p>
          <a:p>
            <a:r>
              <a:rPr lang="en-US" altLang="zh-CN" dirty="0"/>
              <a:t>(4)</a:t>
            </a:r>
          </a:p>
          <a:p>
            <a:pPr marL="0" indent="0" algn="ctr">
              <a:buNone/>
            </a:pPr>
            <a:r>
              <a:rPr lang="es-E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((x &gt;&gt; 1) &lt;&lt; 1) &lt;= x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vs.</a:t>
            </a:r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Yes</a:t>
            </a:r>
          </a:p>
          <a:p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052AE5A-E461-054A-8D58-EE1504CC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BF19-B06E-7844-BABB-10AA0A07B7C3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13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60164-B57A-4DF1-8EEE-9AFF0F0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AB060-FD3A-4301-9BC5-90F95E2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判断下列表达式是否等价：</a:t>
            </a:r>
            <a:endParaRPr lang="en-US" altLang="zh-CN" dirty="0"/>
          </a:p>
          <a:p>
            <a:r>
              <a:rPr lang="en-US" altLang="zh-CN" dirty="0"/>
              <a:t>(5)</a:t>
            </a:r>
          </a:p>
          <a:p>
            <a:pPr marL="0" indent="0" algn="ctr">
              <a:buNone/>
            </a:pPr>
            <a:r>
              <a:rPr lang="es-E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((x / 2) * 2) &lt;= x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altLang="zh-CN" dirty="0"/>
              <a:t>vs.</a:t>
            </a:r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对于正数，是对的</a:t>
            </a:r>
            <a:endParaRPr lang="en-US" altLang="zh-CN" dirty="0"/>
          </a:p>
          <a:p>
            <a:r>
              <a:rPr lang="zh-CN" altLang="en-US" dirty="0"/>
              <a:t>对于负数，</a:t>
            </a:r>
            <a:r>
              <a:rPr lang="en-US" altLang="zh-CN" dirty="0"/>
              <a:t>x=-1</a:t>
            </a:r>
            <a:r>
              <a:rPr lang="zh-CN" altLang="en-US" dirty="0"/>
              <a:t>，左边的运算结果为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en-US" altLang="zh-CN" dirty="0"/>
              <a:t>(4)(5)</a:t>
            </a:r>
            <a:r>
              <a:rPr lang="zh-CN" altLang="en-US" dirty="0"/>
              <a:t>说明了 </a:t>
            </a:r>
            <a:r>
              <a:rPr lang="en-US" altLang="zh-CN" dirty="0"/>
              <a:t>/2 </a:t>
            </a:r>
            <a:r>
              <a:rPr lang="zh-CN" altLang="en-US" dirty="0"/>
              <a:t>运算和 </a:t>
            </a:r>
            <a:r>
              <a:rPr lang="en-US" altLang="zh-CN" dirty="0"/>
              <a:t>&gt;&gt;1 </a:t>
            </a:r>
            <a:r>
              <a:rPr lang="zh-CN" altLang="en-US" dirty="0"/>
              <a:t>运算的区别。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35B594F-045B-4148-99EE-89BE7402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A91E-760A-9847-B293-B9E24A2F8811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57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60164-B57A-4DF1-8EEE-9AFF0F0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AB060-FD3A-4301-9BC5-90F95E2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判断下列表达式是否等价：</a:t>
            </a:r>
            <a:endParaRPr lang="en-US" altLang="zh-CN" dirty="0"/>
          </a:p>
          <a:p>
            <a:r>
              <a:rPr lang="en-US" altLang="zh-CN" dirty="0"/>
              <a:t>(6)</a:t>
            </a:r>
          </a:p>
          <a:p>
            <a:pPr marL="0" indent="0" algn="ctr">
              <a:buNone/>
            </a:pPr>
            <a:r>
              <a:rPr lang="es-E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 ^ y ^ (~x) – y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altLang="zh-CN" dirty="0"/>
              <a:t>vs.</a:t>
            </a:r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y ^ x ^ (~y) - x</a:t>
            </a:r>
          </a:p>
          <a:p>
            <a:endParaRPr lang="en-US" altLang="zh-CN" dirty="0"/>
          </a:p>
          <a:p>
            <a:r>
              <a:rPr lang="en-US" altLang="zh-CN" dirty="0"/>
              <a:t>Yes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优先级问题：先算减法再算异或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s-ES" altLang="zh-CN" dirty="0"/>
              <a:t>(~x) - y </a:t>
            </a:r>
            <a:r>
              <a:rPr lang="zh-CN" altLang="es-ES" dirty="0"/>
              <a:t>也就是 </a:t>
            </a:r>
            <a:r>
              <a:rPr lang="es-ES" altLang="zh-CN" dirty="0"/>
              <a:t>(~x) + (~y) + 1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EDC0A17-7261-384E-8C44-D8508E01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B58-726F-974E-9B03-5D16FBA1823E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37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60164-B57A-4DF1-8EEE-9AFF0F0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AB060-FD3A-4301-9BC5-90F95E2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判断下列表达式是否等价：</a:t>
            </a:r>
            <a:endParaRPr lang="en-US" altLang="zh-CN" dirty="0"/>
          </a:p>
          <a:p>
            <a:r>
              <a:rPr lang="en-US" altLang="zh-CN" dirty="0"/>
              <a:t>(7)</a:t>
            </a:r>
          </a:p>
          <a:p>
            <a:pPr marL="0" indent="0" algn="ctr">
              <a:buNone/>
            </a:pPr>
            <a:r>
              <a:rPr lang="fr-F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== 1) &amp;&amp; (</a:t>
            </a:r>
            <a:r>
              <a:rPr lang="fr-FR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fr-F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2 &lt; 2)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vs.</a:t>
            </a:r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== 1) &amp;&amp; ((!!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– 2 &lt; 2)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</a:t>
            </a:r>
          </a:p>
          <a:p>
            <a:r>
              <a:rPr lang="en-US" altLang="zh-CN" dirty="0"/>
              <a:t>x=1</a:t>
            </a:r>
            <a:r>
              <a:rPr lang="zh-CN" altLang="en-US" dirty="0"/>
              <a:t>时，</a:t>
            </a:r>
            <a:r>
              <a:rPr lang="en-US" altLang="zh-CN" dirty="0"/>
              <a:t>ux-2&lt;2</a:t>
            </a:r>
            <a:r>
              <a:rPr lang="zh-CN" altLang="en-US" dirty="0"/>
              <a:t>进行无符号数比较，结果为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!</a:t>
            </a:r>
            <a:r>
              <a:rPr lang="zh-CN" altLang="en-US" dirty="0"/>
              <a:t>是逻辑运算符，结果均为</a:t>
            </a:r>
            <a:r>
              <a:rPr lang="en-US" altLang="zh-CN" dirty="0"/>
              <a:t>int</a:t>
            </a:r>
            <a:r>
              <a:rPr lang="zh-CN" altLang="en-US" dirty="0"/>
              <a:t>（有符号），因此</a:t>
            </a:r>
            <a:r>
              <a:rPr lang="en-US" altLang="zh-CN" dirty="0"/>
              <a:t>!!</a:t>
            </a:r>
            <a:r>
              <a:rPr lang="en-US" altLang="zh-CN" dirty="0" err="1"/>
              <a:t>ux</a:t>
            </a:r>
            <a:r>
              <a:rPr lang="zh-CN" altLang="en-US" dirty="0"/>
              <a:t>是有符号的</a:t>
            </a:r>
            <a:r>
              <a:rPr lang="en-US" altLang="zh-CN" dirty="0"/>
              <a:t>1</a:t>
            </a:r>
            <a:r>
              <a:rPr lang="zh-CN" altLang="en-US" dirty="0"/>
              <a:t>，进行有符号数比较，结果为</a:t>
            </a:r>
            <a:r>
              <a:rPr lang="en-US" altLang="zh-CN" dirty="0"/>
              <a:t>true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9F05AB3-1C1D-E44E-9250-8ECAE78F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B076-06C8-8648-9A2C-326E66336212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5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60164-B57A-4DF1-8EEE-9AFF0F0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AB060-FD3A-4301-9BC5-90F95E2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下列代码的目的是将字符串</a:t>
            </a:r>
            <a:r>
              <a:rPr lang="en-US" altLang="zh-CN" dirty="0"/>
              <a:t>A</a:t>
            </a:r>
            <a:r>
              <a:rPr lang="zh-CN" altLang="zh-CN" dirty="0"/>
              <a:t>的内容复制到字符串</a:t>
            </a:r>
            <a:r>
              <a:rPr lang="en-US" altLang="zh-CN" dirty="0"/>
              <a:t>B</a:t>
            </a:r>
            <a:r>
              <a:rPr lang="zh-CN" altLang="zh-CN" dirty="0"/>
              <a:t>，覆盖</a:t>
            </a:r>
            <a:r>
              <a:rPr lang="en-US" altLang="zh-CN" dirty="0"/>
              <a:t>B</a:t>
            </a:r>
            <a:r>
              <a:rPr lang="zh-CN" altLang="zh-CN" dirty="0"/>
              <a:t>原有的内容，并输出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”Hello World”</a:t>
            </a:r>
            <a:r>
              <a:rPr lang="zh-CN" altLang="zh-CN" dirty="0"/>
              <a:t>；但实际运行输出是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”Buggy Codes”</a:t>
            </a:r>
            <a:r>
              <a:rPr lang="zh-CN" altLang="zh-CN" dirty="0"/>
              <a:t>。尝试找到代码中的错误。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答：</a:t>
            </a:r>
            <a:r>
              <a:rPr lang="en-US" altLang="zh-CN" dirty="0" err="1"/>
              <a:t>sizeof</a:t>
            </a:r>
            <a:r>
              <a:rPr lang="zh-CN" altLang="en-US" dirty="0"/>
              <a:t>的结果是无符号数，因此循环成立条件恒为假。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E6EF36-CCDA-4F5E-84DE-5661E9AEBD46}"/>
              </a:ext>
            </a:extLst>
          </p:cNvPr>
          <p:cNvSpPr txBox="1"/>
          <p:nvPr/>
        </p:nvSpPr>
        <p:spPr>
          <a:xfrm>
            <a:off x="1348273" y="2847132"/>
            <a:ext cx="6447453" cy="23083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char A[12] = "Hello World";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char B[12] = "Buggy Codes";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(pos = 0; pos -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(B) &lt; 0; pos++)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B[pos] = A[pos];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("%s\n", B);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xmlns="" id="{EB4BEACA-13DB-AA41-89FE-7326017E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BB1D-58BD-EC48-BB1B-1954BC59461A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8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85418-8725-4B43-9666-0ED7FB78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58B3F-F60C-4F1D-A7D9-2CE716DA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x86-64</a:t>
            </a:r>
            <a:r>
              <a:rPr lang="zh-CN" altLang="en-US" dirty="0"/>
              <a:t>机器上，定义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画出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在内存中的存储方式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98A2F5-C1C3-40C6-A171-AA05366DE92F}"/>
              </a:ext>
            </a:extLst>
          </p:cNvPr>
          <p:cNvSpPr txBox="1"/>
          <p:nvPr/>
        </p:nvSpPr>
        <p:spPr>
          <a:xfrm>
            <a:off x="1520890" y="2314502"/>
            <a:ext cx="6102220" cy="6463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A = 0x123456;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B[2] = {0x1234, 0x5678};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9B597BB-9940-44B0-8656-CDBF00B30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09476"/>
              </p:ext>
            </p:extLst>
          </p:nvPr>
        </p:nvGraphicFramePr>
        <p:xfrm>
          <a:off x="969630" y="3959298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xmlns="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358018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F86064A-80CB-4D57-BA5E-10CAA84A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15379"/>
              </p:ext>
            </p:extLst>
          </p:nvPr>
        </p:nvGraphicFramePr>
        <p:xfrm>
          <a:off x="969630" y="4886139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xmlns="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3580185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0AF2F75-E556-4AA6-A529-78773726B01A}"/>
              </a:ext>
            </a:extLst>
          </p:cNvPr>
          <p:cNvSpPr/>
          <p:nvPr/>
        </p:nvSpPr>
        <p:spPr>
          <a:xfrm>
            <a:off x="5756988" y="805299"/>
            <a:ext cx="2640563" cy="1113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x86: </a:t>
            </a:r>
            <a:r>
              <a:rPr lang="zh-CN" altLang="en-US" dirty="0"/>
              <a:t>小端法！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0A2C516-ED75-8648-8728-41E4B3C8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4DCE-4B98-3345-9301-0DB7C51FD62C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6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85418-8725-4B43-9666-0ED7FB78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58B3F-F60C-4F1D-A7D9-2CE716DA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x86-64</a:t>
            </a:r>
            <a:r>
              <a:rPr lang="zh-CN" altLang="en-US" dirty="0"/>
              <a:t>机器上，有如下代码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98A2F5-C1C3-40C6-A171-AA05366DE92F}"/>
              </a:ext>
            </a:extLst>
          </p:cNvPr>
          <p:cNvSpPr txBox="1"/>
          <p:nvPr/>
        </p:nvSpPr>
        <p:spPr>
          <a:xfrm>
            <a:off x="1520890" y="2314502"/>
            <a:ext cx="6102220" cy="286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A = 0x11112222;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B = 0x33336666;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*x = (void *)&amp;A;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*y 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)&amp;B;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P = *(unsigned short *)x;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Q = *(unsigned short *)y;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("0x%04x", P + Q);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0AF2F75-E556-4AA6-A529-78773726B01A}"/>
              </a:ext>
            </a:extLst>
          </p:cNvPr>
          <p:cNvSpPr/>
          <p:nvPr/>
        </p:nvSpPr>
        <p:spPr>
          <a:xfrm>
            <a:off x="5756988" y="805299"/>
            <a:ext cx="2640563" cy="1113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x86: </a:t>
            </a:r>
            <a:r>
              <a:rPr lang="zh-CN" altLang="en-US" dirty="0"/>
              <a:t>小端法！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A48833A-B19C-8342-98E8-310641B3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5B73-ADDF-FD4A-ACDD-217CD679C1CA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49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98A2F5-C1C3-40C6-A171-AA05366DE92F}"/>
              </a:ext>
            </a:extLst>
          </p:cNvPr>
          <p:cNvSpPr txBox="1"/>
          <p:nvPr/>
        </p:nvSpPr>
        <p:spPr>
          <a:xfrm>
            <a:off x="1520890" y="566678"/>
            <a:ext cx="6102220" cy="286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A = 0x11112222;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B = 0x33336666;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*x = (void *)&amp;A;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*y 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)&amp;B;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P = *(unsigned short *)x;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Q = *(unsigned short *)y;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("0x%04x", P + Q);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zh-C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D8027A70-41B0-48BB-AC6F-5A04DFFD4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9232"/>
              </p:ext>
            </p:extLst>
          </p:nvPr>
        </p:nvGraphicFramePr>
        <p:xfrm>
          <a:off x="799140" y="3996857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xmlns="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35801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A1ECD8D5-0ED4-4834-AF6F-2F60FA6B9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32167"/>
              </p:ext>
            </p:extLst>
          </p:nvPr>
        </p:nvGraphicFramePr>
        <p:xfrm>
          <a:off x="799140" y="5174314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xmlns="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3580185"/>
                  </a:ext>
                </a:extLst>
              </a:tr>
            </a:tbl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77CBDE2-061E-4D0E-BDF0-3DD13331E86E}"/>
              </a:ext>
            </a:extLst>
          </p:cNvPr>
          <p:cNvSpPr/>
          <p:nvPr/>
        </p:nvSpPr>
        <p:spPr>
          <a:xfrm>
            <a:off x="1752961" y="1604865"/>
            <a:ext cx="859610" cy="2453951"/>
          </a:xfrm>
          <a:custGeom>
            <a:avLst/>
            <a:gdLst>
              <a:gd name="connsiteX0" fmla="*/ 346427 w 859610"/>
              <a:gd name="connsiteY0" fmla="*/ 0 h 2453951"/>
              <a:gd name="connsiteX1" fmla="*/ 19855 w 859610"/>
              <a:gd name="connsiteY1" fmla="*/ 1082351 h 2453951"/>
              <a:gd name="connsiteX2" fmla="*/ 859610 w 859610"/>
              <a:gd name="connsiteY2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10" h="2453951">
                <a:moveTo>
                  <a:pt x="346427" y="0"/>
                </a:moveTo>
                <a:cubicBezTo>
                  <a:pt x="140376" y="336679"/>
                  <a:pt x="-65675" y="673359"/>
                  <a:pt x="19855" y="1082351"/>
                </a:cubicBezTo>
                <a:cubicBezTo>
                  <a:pt x="105385" y="1491343"/>
                  <a:pt x="482497" y="1972647"/>
                  <a:pt x="859610" y="245395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C8B65DF-03C3-4B83-9447-3E93B1D94D86}"/>
              </a:ext>
            </a:extLst>
          </p:cNvPr>
          <p:cNvSpPr/>
          <p:nvPr/>
        </p:nvSpPr>
        <p:spPr>
          <a:xfrm>
            <a:off x="3172409" y="1903445"/>
            <a:ext cx="1645518" cy="3498979"/>
          </a:xfrm>
          <a:custGeom>
            <a:avLst/>
            <a:gdLst>
              <a:gd name="connsiteX0" fmla="*/ 0 w 1399592"/>
              <a:gd name="connsiteY0" fmla="*/ 0 h 3498979"/>
              <a:gd name="connsiteX1" fmla="*/ 513184 w 1399592"/>
              <a:gd name="connsiteY1" fmla="*/ 1894114 h 3498979"/>
              <a:gd name="connsiteX2" fmla="*/ 1399592 w 1399592"/>
              <a:gd name="connsiteY2" fmla="*/ 3498979 h 3498979"/>
              <a:gd name="connsiteX3" fmla="*/ 1399592 w 1399592"/>
              <a:gd name="connsiteY3" fmla="*/ 3498979 h 3498979"/>
              <a:gd name="connsiteX0" fmla="*/ 0 w 1587258"/>
              <a:gd name="connsiteY0" fmla="*/ 0 h 3498979"/>
              <a:gd name="connsiteX1" fmla="*/ 1502229 w 1587258"/>
              <a:gd name="connsiteY1" fmla="*/ 1324947 h 3498979"/>
              <a:gd name="connsiteX2" fmla="*/ 1399592 w 1587258"/>
              <a:gd name="connsiteY2" fmla="*/ 3498979 h 3498979"/>
              <a:gd name="connsiteX3" fmla="*/ 1399592 w 1587258"/>
              <a:gd name="connsiteY3" fmla="*/ 3498979 h 3498979"/>
              <a:gd name="connsiteX0" fmla="*/ 0 w 1615513"/>
              <a:gd name="connsiteY0" fmla="*/ 0 h 3498979"/>
              <a:gd name="connsiteX1" fmla="*/ 1502229 w 1615513"/>
              <a:gd name="connsiteY1" fmla="*/ 1324947 h 3498979"/>
              <a:gd name="connsiteX2" fmla="*/ 1399592 w 1615513"/>
              <a:gd name="connsiteY2" fmla="*/ 3498979 h 3498979"/>
              <a:gd name="connsiteX3" fmla="*/ 1399592 w 1615513"/>
              <a:gd name="connsiteY3" fmla="*/ 3498979 h 3498979"/>
              <a:gd name="connsiteX0" fmla="*/ 0 w 1615513"/>
              <a:gd name="connsiteY0" fmla="*/ 0 h 3498979"/>
              <a:gd name="connsiteX1" fmla="*/ 1502229 w 1615513"/>
              <a:gd name="connsiteY1" fmla="*/ 1324947 h 3498979"/>
              <a:gd name="connsiteX2" fmla="*/ 1399592 w 1615513"/>
              <a:gd name="connsiteY2" fmla="*/ 3498979 h 3498979"/>
              <a:gd name="connsiteX3" fmla="*/ 1399592 w 1615513"/>
              <a:gd name="connsiteY3" fmla="*/ 3498979 h 3498979"/>
              <a:gd name="connsiteX0" fmla="*/ 0 w 1645518"/>
              <a:gd name="connsiteY0" fmla="*/ 0 h 3498979"/>
              <a:gd name="connsiteX1" fmla="*/ 1502229 w 1645518"/>
              <a:gd name="connsiteY1" fmla="*/ 1324947 h 3498979"/>
              <a:gd name="connsiteX2" fmla="*/ 1399592 w 1645518"/>
              <a:gd name="connsiteY2" fmla="*/ 3498979 h 3498979"/>
              <a:gd name="connsiteX3" fmla="*/ 1399592 w 1645518"/>
              <a:gd name="connsiteY3" fmla="*/ 3498979 h 349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518" h="3498979">
                <a:moveTo>
                  <a:pt x="0" y="0"/>
                </a:moveTo>
                <a:cubicBezTo>
                  <a:pt x="681134" y="356896"/>
                  <a:pt x="1203650" y="667139"/>
                  <a:pt x="1502229" y="1324947"/>
                </a:cubicBezTo>
                <a:cubicBezTo>
                  <a:pt x="1800808" y="1982755"/>
                  <a:pt x="1565988" y="2903375"/>
                  <a:pt x="1399592" y="3498979"/>
                </a:cubicBezTo>
                <a:lnTo>
                  <a:pt x="1399592" y="3498979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61020CB-E1DA-4497-8063-D688316BD533}"/>
              </a:ext>
            </a:extLst>
          </p:cNvPr>
          <p:cNvSpPr txBox="1"/>
          <p:nvPr/>
        </p:nvSpPr>
        <p:spPr>
          <a:xfrm>
            <a:off x="6533344" y="3244334"/>
            <a:ext cx="1293845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0x5555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998911C-F6F9-A945-AE30-B4D8ECCB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E7F8-C08D-5D4B-BE0B-EDA62B190C5A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85418-8725-4B43-9666-0ED7FB78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58B3F-F60C-4F1D-A7D9-2CE716DA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x86-64</a:t>
            </a:r>
            <a:r>
              <a:rPr lang="zh-CN" altLang="en-US" dirty="0"/>
              <a:t>机器上，有如下代码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98A2F5-C1C3-40C6-A171-AA05366DE92F}"/>
              </a:ext>
            </a:extLst>
          </p:cNvPr>
          <p:cNvSpPr txBox="1"/>
          <p:nvPr/>
        </p:nvSpPr>
        <p:spPr>
          <a:xfrm>
            <a:off x="1520890" y="2314502"/>
            <a:ext cx="6102220" cy="286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char A[12] = "11224455";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B[12] = "11445577";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*x = (void *)&amp;A;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*y 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)&amp;B;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P = *(unsigned short *)x;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Q = *(unsigned short *)y;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("0x%04x", Q - P);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0AF2F75-E556-4AA6-A529-78773726B01A}"/>
              </a:ext>
            </a:extLst>
          </p:cNvPr>
          <p:cNvSpPr/>
          <p:nvPr/>
        </p:nvSpPr>
        <p:spPr>
          <a:xfrm>
            <a:off x="5756988" y="805299"/>
            <a:ext cx="2640563" cy="1113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x86: </a:t>
            </a:r>
            <a:r>
              <a:rPr lang="zh-CN" altLang="en-US" dirty="0"/>
              <a:t>小端法！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C349F4D-774C-024B-9A0E-41840189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60FA-1AA5-194B-AE8E-0446FD85C7C0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67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E98A2F5-C1C3-40C6-A171-AA05366DE92F}"/>
              </a:ext>
            </a:extLst>
          </p:cNvPr>
          <p:cNvSpPr txBox="1"/>
          <p:nvPr/>
        </p:nvSpPr>
        <p:spPr>
          <a:xfrm>
            <a:off x="1520890" y="566678"/>
            <a:ext cx="6102220" cy="2862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char A[12] = "11224455";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B[12] = "11445577";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*x = (void *)&amp;A;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*y =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)&amp;B;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P = *(unsigned short *)x;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short Q = *(unsigned short *)y;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("0x%04x", Q - P);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D8027A70-41B0-48BB-AC6F-5A04DFFD4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3911"/>
              </p:ext>
            </p:extLst>
          </p:nvPr>
        </p:nvGraphicFramePr>
        <p:xfrm>
          <a:off x="799140" y="3996857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xmlns="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35801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A1ECD8D5-0ED4-4834-AF6F-2F60FA6B9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14380"/>
              </p:ext>
            </p:extLst>
          </p:nvPr>
        </p:nvGraphicFramePr>
        <p:xfrm>
          <a:off x="799140" y="5174314"/>
          <a:ext cx="7545720" cy="6096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3215">
                  <a:extLst>
                    <a:ext uri="{9D8B030D-6E8A-4147-A177-3AD203B41FA5}">
                      <a16:colId xmlns:a16="http://schemas.microsoft.com/office/drawing/2014/main" xmlns="" val="1646600792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77303136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274641196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39295492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721230605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3181926357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1262460788"/>
                    </a:ext>
                  </a:extLst>
                </a:gridCol>
                <a:gridCol w="943215">
                  <a:extLst>
                    <a:ext uri="{9D8B030D-6E8A-4147-A177-3AD203B41FA5}">
                      <a16:colId xmlns:a16="http://schemas.microsoft.com/office/drawing/2014/main" xmlns="" val="4522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7230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sz="2000" kern="100" dirty="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3580185"/>
                  </a:ext>
                </a:extLst>
              </a:tr>
            </a:tbl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77CBDE2-061E-4D0E-BDF0-3DD13331E86E}"/>
              </a:ext>
            </a:extLst>
          </p:cNvPr>
          <p:cNvSpPr/>
          <p:nvPr/>
        </p:nvSpPr>
        <p:spPr>
          <a:xfrm>
            <a:off x="1752961" y="1604865"/>
            <a:ext cx="859610" cy="2453951"/>
          </a:xfrm>
          <a:custGeom>
            <a:avLst/>
            <a:gdLst>
              <a:gd name="connsiteX0" fmla="*/ 346427 w 859610"/>
              <a:gd name="connsiteY0" fmla="*/ 0 h 2453951"/>
              <a:gd name="connsiteX1" fmla="*/ 19855 w 859610"/>
              <a:gd name="connsiteY1" fmla="*/ 1082351 h 2453951"/>
              <a:gd name="connsiteX2" fmla="*/ 859610 w 859610"/>
              <a:gd name="connsiteY2" fmla="*/ 2453951 h 2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610" h="2453951">
                <a:moveTo>
                  <a:pt x="346427" y="0"/>
                </a:moveTo>
                <a:cubicBezTo>
                  <a:pt x="140376" y="336679"/>
                  <a:pt x="-65675" y="673359"/>
                  <a:pt x="19855" y="1082351"/>
                </a:cubicBezTo>
                <a:cubicBezTo>
                  <a:pt x="105385" y="1491343"/>
                  <a:pt x="482497" y="1972647"/>
                  <a:pt x="859610" y="245395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7C8B65DF-03C3-4B83-9447-3E93B1D94D86}"/>
              </a:ext>
            </a:extLst>
          </p:cNvPr>
          <p:cNvSpPr/>
          <p:nvPr/>
        </p:nvSpPr>
        <p:spPr>
          <a:xfrm>
            <a:off x="3172409" y="1903445"/>
            <a:ext cx="1645518" cy="3498979"/>
          </a:xfrm>
          <a:custGeom>
            <a:avLst/>
            <a:gdLst>
              <a:gd name="connsiteX0" fmla="*/ 0 w 1399592"/>
              <a:gd name="connsiteY0" fmla="*/ 0 h 3498979"/>
              <a:gd name="connsiteX1" fmla="*/ 513184 w 1399592"/>
              <a:gd name="connsiteY1" fmla="*/ 1894114 h 3498979"/>
              <a:gd name="connsiteX2" fmla="*/ 1399592 w 1399592"/>
              <a:gd name="connsiteY2" fmla="*/ 3498979 h 3498979"/>
              <a:gd name="connsiteX3" fmla="*/ 1399592 w 1399592"/>
              <a:gd name="connsiteY3" fmla="*/ 3498979 h 3498979"/>
              <a:gd name="connsiteX0" fmla="*/ 0 w 1587258"/>
              <a:gd name="connsiteY0" fmla="*/ 0 h 3498979"/>
              <a:gd name="connsiteX1" fmla="*/ 1502229 w 1587258"/>
              <a:gd name="connsiteY1" fmla="*/ 1324947 h 3498979"/>
              <a:gd name="connsiteX2" fmla="*/ 1399592 w 1587258"/>
              <a:gd name="connsiteY2" fmla="*/ 3498979 h 3498979"/>
              <a:gd name="connsiteX3" fmla="*/ 1399592 w 1587258"/>
              <a:gd name="connsiteY3" fmla="*/ 3498979 h 3498979"/>
              <a:gd name="connsiteX0" fmla="*/ 0 w 1615513"/>
              <a:gd name="connsiteY0" fmla="*/ 0 h 3498979"/>
              <a:gd name="connsiteX1" fmla="*/ 1502229 w 1615513"/>
              <a:gd name="connsiteY1" fmla="*/ 1324947 h 3498979"/>
              <a:gd name="connsiteX2" fmla="*/ 1399592 w 1615513"/>
              <a:gd name="connsiteY2" fmla="*/ 3498979 h 3498979"/>
              <a:gd name="connsiteX3" fmla="*/ 1399592 w 1615513"/>
              <a:gd name="connsiteY3" fmla="*/ 3498979 h 3498979"/>
              <a:gd name="connsiteX0" fmla="*/ 0 w 1615513"/>
              <a:gd name="connsiteY0" fmla="*/ 0 h 3498979"/>
              <a:gd name="connsiteX1" fmla="*/ 1502229 w 1615513"/>
              <a:gd name="connsiteY1" fmla="*/ 1324947 h 3498979"/>
              <a:gd name="connsiteX2" fmla="*/ 1399592 w 1615513"/>
              <a:gd name="connsiteY2" fmla="*/ 3498979 h 3498979"/>
              <a:gd name="connsiteX3" fmla="*/ 1399592 w 1615513"/>
              <a:gd name="connsiteY3" fmla="*/ 3498979 h 3498979"/>
              <a:gd name="connsiteX0" fmla="*/ 0 w 1645518"/>
              <a:gd name="connsiteY0" fmla="*/ 0 h 3498979"/>
              <a:gd name="connsiteX1" fmla="*/ 1502229 w 1645518"/>
              <a:gd name="connsiteY1" fmla="*/ 1324947 h 3498979"/>
              <a:gd name="connsiteX2" fmla="*/ 1399592 w 1645518"/>
              <a:gd name="connsiteY2" fmla="*/ 3498979 h 3498979"/>
              <a:gd name="connsiteX3" fmla="*/ 1399592 w 1645518"/>
              <a:gd name="connsiteY3" fmla="*/ 3498979 h 349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518" h="3498979">
                <a:moveTo>
                  <a:pt x="0" y="0"/>
                </a:moveTo>
                <a:cubicBezTo>
                  <a:pt x="681134" y="356896"/>
                  <a:pt x="1203650" y="667139"/>
                  <a:pt x="1502229" y="1324947"/>
                </a:cubicBezTo>
                <a:cubicBezTo>
                  <a:pt x="1800808" y="1982755"/>
                  <a:pt x="1565988" y="2903375"/>
                  <a:pt x="1399592" y="3498979"/>
                </a:cubicBezTo>
                <a:lnTo>
                  <a:pt x="1399592" y="3498979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61020CB-E1DA-4497-8063-D688316BD533}"/>
              </a:ext>
            </a:extLst>
          </p:cNvPr>
          <p:cNvSpPr txBox="1"/>
          <p:nvPr/>
        </p:nvSpPr>
        <p:spPr>
          <a:xfrm>
            <a:off x="6533344" y="3244334"/>
            <a:ext cx="1293845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0x0303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3F73CE3-29A1-4E88-B0F6-D8B9C53BD99D}"/>
              </a:ext>
            </a:extLst>
          </p:cNvPr>
          <p:cNvSpPr/>
          <p:nvPr/>
        </p:nvSpPr>
        <p:spPr>
          <a:xfrm>
            <a:off x="5756988" y="805299"/>
            <a:ext cx="2640563" cy="11139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x86: </a:t>
            </a:r>
            <a:r>
              <a:rPr lang="zh-CN" altLang="en-US" dirty="0"/>
              <a:t>小端法！</a:t>
            </a:r>
            <a:endParaRPr lang="en-US" altLang="zh-CN" dirty="0"/>
          </a:p>
          <a:p>
            <a:pPr algn="ctr"/>
            <a:r>
              <a:rPr lang="zh-CN" altLang="en-US" dirty="0"/>
              <a:t>字符串？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739E5C7-DB32-B141-8650-1DC94EA7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1618-5B12-614E-B9ED-9A6A2BBF7237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2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60164-B57A-4DF1-8EEE-9AFF0F0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AB060-FD3A-4301-9BC5-90F95E2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x86-64</a:t>
            </a:r>
            <a:r>
              <a:rPr lang="zh-CN" altLang="en-US" dirty="0"/>
              <a:t>机器上，定义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判断下列表达式是否等价：</a:t>
            </a:r>
            <a:endParaRPr lang="en-US" altLang="zh-CN" dirty="0"/>
          </a:p>
          <a:p>
            <a:r>
              <a:rPr lang="en-US" altLang="zh-CN" dirty="0"/>
              <a:t>(1)</a:t>
            </a:r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 y</a:t>
            </a:r>
            <a:r>
              <a:rPr lang="en-US" altLang="zh-CN" dirty="0"/>
              <a:t>		vs.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/>
          </a:p>
          <a:p>
            <a:r>
              <a:rPr lang="en-US" altLang="zh-CN" dirty="0"/>
              <a:t>x = 1, y =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E6EF36-CCDA-4F5E-84DE-5661E9AEBD46}"/>
              </a:ext>
            </a:extLst>
          </p:cNvPr>
          <p:cNvSpPr txBox="1"/>
          <p:nvPr/>
        </p:nvSpPr>
        <p:spPr>
          <a:xfrm>
            <a:off x="1520890" y="2314502"/>
            <a:ext cx="6102220" cy="1200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x = ______;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y = ______;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xmlns="" id="{5356B9A7-BE66-2B40-8562-701F492F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9AA-75E9-8249-9952-584B7C757E5A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81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60164-B57A-4DF1-8EEE-9AFF0F0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AB060-FD3A-4301-9BC5-90F95E2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判断下列表达式是否等价：</a:t>
            </a:r>
            <a:endParaRPr lang="en-US" altLang="zh-CN" dirty="0"/>
          </a:p>
          <a:p>
            <a:r>
              <a:rPr lang="en-US" altLang="zh-CN" dirty="0"/>
              <a:t>(2)</a:t>
            </a:r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(x &gt; 0) || (x &lt;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/>
              <a:t>vs.</a:t>
            </a:r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x = -1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F821C5F-703A-3744-AA4C-D8764B1E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A72-CEE7-5947-8689-975182B8BBCA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5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60164-B57A-4DF1-8EEE-9AFF0F08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AB060-FD3A-4301-9BC5-90F95E2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判断下列表达式是否等价：</a:t>
            </a:r>
            <a:endParaRPr lang="en-US" altLang="zh-CN" dirty="0"/>
          </a:p>
          <a:p>
            <a:r>
              <a:rPr lang="en-US" altLang="zh-CN" dirty="0"/>
              <a:t>(3)</a:t>
            </a:r>
          </a:p>
          <a:p>
            <a:pPr marL="0" indent="0" algn="ctr">
              <a:buNone/>
            </a:pPr>
            <a:r>
              <a:rPr lang="es-E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 ^ y ^ x ^ y ^ x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altLang="zh-CN" dirty="0"/>
              <a:t>vs.</a:t>
            </a:r>
          </a:p>
          <a:p>
            <a:pPr marL="0" indent="0" algn="ctr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altLang="zh-CN" dirty="0"/>
          </a:p>
          <a:p>
            <a:r>
              <a:rPr lang="en-US" altLang="zh-CN" dirty="0"/>
              <a:t>Yes</a:t>
            </a:r>
          </a:p>
          <a:p>
            <a:endParaRPr lang="en-US" altLang="zh-CN" dirty="0"/>
          </a:p>
          <a:p>
            <a:r>
              <a:rPr lang="zh-CN" altLang="en-US" dirty="0"/>
              <a:t>异或的性质：</a:t>
            </a:r>
            <a:r>
              <a:rPr lang="en-US" altLang="zh-CN" dirty="0" err="1"/>
              <a:t>x^x</a:t>
            </a:r>
            <a:r>
              <a:rPr lang="en-US" altLang="zh-CN" dirty="0"/>
              <a:t>=0, x^0=x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7EB048E-C175-E646-B37B-AAC9DF30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E585-FD2D-CC44-A659-ECE014B9C821}" type="datetime1">
              <a:rPr lang="zh-CN" altLang="en-US" smtClean="0"/>
              <a:t>2020/9/21</a:t>
            </a:fld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4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2828"/>
      </a:accent1>
      <a:accent2>
        <a:srgbClr val="E61E1E"/>
      </a:accent2>
      <a:accent3>
        <a:srgbClr val="D21414"/>
      </a:accent3>
      <a:accent4>
        <a:srgbClr val="C80808"/>
      </a:accent4>
      <a:accent5>
        <a:srgbClr val="8C0000"/>
      </a:accent5>
      <a:accent6>
        <a:srgbClr val="640000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994</Words>
  <Application>Microsoft Macintosh PowerPoint</Application>
  <PresentationFormat>全屏显示(4:3)</PresentationFormat>
  <Paragraphs>252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Times New Roman</vt:lpstr>
      <vt:lpstr>等线</vt:lpstr>
      <vt:lpstr>黑体</vt:lpstr>
      <vt:lpstr>宋体</vt:lpstr>
      <vt:lpstr>Office 主题​​</vt:lpstr>
      <vt:lpstr>ICS18班第二次小班课</vt:lpstr>
      <vt:lpstr>第 1 题</vt:lpstr>
      <vt:lpstr>第 2 题</vt:lpstr>
      <vt:lpstr>PowerPoint 演示文稿</vt:lpstr>
      <vt:lpstr>第 3 题</vt:lpstr>
      <vt:lpstr>PowerPoint 演示文稿</vt:lpstr>
      <vt:lpstr>第 4 题</vt:lpstr>
      <vt:lpstr>第 4 题</vt:lpstr>
      <vt:lpstr>第 4 题</vt:lpstr>
      <vt:lpstr>第 4 题</vt:lpstr>
      <vt:lpstr>第 4 题</vt:lpstr>
      <vt:lpstr>第 4 题</vt:lpstr>
      <vt:lpstr>第 4 题</vt:lpstr>
      <vt:lpstr>第 5 题</vt:lpstr>
    </vt:vector>
  </TitlesOfParts>
  <Company>PKU2016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User</cp:lastModifiedBy>
  <cp:revision>226</cp:revision>
  <dcterms:created xsi:type="dcterms:W3CDTF">2018-12-21T13:45:03Z</dcterms:created>
  <dcterms:modified xsi:type="dcterms:W3CDTF">2020-09-21T08:50:06Z</dcterms:modified>
</cp:coreProperties>
</file>