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88889" autoAdjust="0"/>
  </p:normalViewPr>
  <p:slideViewPr>
    <p:cSldViewPr snapToGrid="0">
      <p:cViewPr varScale="1">
        <p:scale>
          <a:sx n="52" d="100"/>
          <a:sy n="52" d="100"/>
        </p:scale>
        <p:origin x="20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3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3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</a:t>
            </a:r>
            <a:r>
              <a:rPr lang="en-US" altLang="zh-CN" dirty="0" smtClean="0"/>
              <a:t>5 </a:t>
            </a:r>
            <a:r>
              <a:rPr lang="en-US" altLang="zh-CN" dirty="0"/>
              <a:t>Seminar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TA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Machine </a:t>
            </a:r>
            <a:r>
              <a:rPr lang="en-US" altLang="zh-CN" sz="2800" dirty="0"/>
              <a:t>Programming</a:t>
            </a:r>
          </a:p>
          <a:p>
            <a:pPr lvl="1"/>
            <a:r>
              <a:rPr lang="en-US" altLang="zh-CN" sz="2800" dirty="0" smtClean="0"/>
              <a:t>Data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Advanced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数组分配与访问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结构、联合与对齐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75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4C746C-8389-40C5-B820-0DBBAF8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数组分配与访问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0AC7D0-EF8A-497C-9D84-B4DAAEC7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42438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数组寻址的指针运算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C</a:t>
            </a:r>
            <a:r>
              <a:rPr lang="zh-CN" altLang="en-US" sz="2200" dirty="0" smtClean="0"/>
              <a:t>语言允许对指针进行运算，且计算出的值会根据指针引用的数据类型带下自动进行伸缩。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练习题</a:t>
            </a:r>
            <a:r>
              <a:rPr lang="en-US" altLang="zh-CN" sz="2200" dirty="0" smtClean="0"/>
              <a:t>3.37</a:t>
            </a:r>
            <a:r>
              <a:rPr lang="zh-CN" altLang="en-US" sz="2200" dirty="0"/>
              <a:t> </a:t>
            </a:r>
            <a:r>
              <a:rPr lang="zh-CN" altLang="en-US" sz="2200" dirty="0" smtClean="0"/>
              <a:t>熟悉有关数组寻址的汇编代码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嵌套数组中数据按照“行优先”的顺序排列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练习题</a:t>
            </a:r>
            <a:r>
              <a:rPr lang="en-US" altLang="zh-CN" sz="2200" dirty="0" smtClean="0"/>
              <a:t>3.38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7429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结构、联合与对齐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联合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用不同字段引用相同的字节块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需要注意字节顺序（大小端法机器对字节顺序翻译不同 </a:t>
            </a:r>
            <a:r>
              <a:rPr lang="en-US" altLang="zh-CN" sz="2200" dirty="0" smtClean="0"/>
              <a:t>p188</a:t>
            </a:r>
            <a:r>
              <a:rPr lang="zh-CN" altLang="en-US" sz="2200" dirty="0" smtClean="0"/>
              <a:t>）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对齐原则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任何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字节基本对象的地址必须是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的倍数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600" dirty="0" smtClean="0"/>
              <a:t>结构中的对齐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结构内部字段对齐：插入空隙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结构数组的对齐：在末尾填充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练习题</a:t>
            </a:r>
            <a:r>
              <a:rPr lang="en-US" altLang="zh-CN" sz="2400" dirty="0" smtClean="0"/>
              <a:t>3.44</a:t>
            </a:r>
          </a:p>
          <a:p>
            <a:pPr>
              <a:lnSpc>
                <a:spcPct val="120000"/>
              </a:lnSpc>
            </a:pPr>
            <a:endParaRPr lang="en-US" altLang="zh-CN" sz="2600" dirty="0"/>
          </a:p>
          <a:p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68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001542-D27A-4787-A5CC-276C7131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Advanced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18AFAD-7285-4324-B45B-B49B327A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调试器基本操作指令</a:t>
            </a:r>
            <a:endParaRPr lang="en-US" altLang="zh-CN" sz="2400" dirty="0"/>
          </a:p>
          <a:p>
            <a:r>
              <a:rPr lang="zh-CN" altLang="en-US" sz="2400" dirty="0" smtClean="0"/>
              <a:t>变长栈帧：深入理解数组与对齐</a:t>
            </a:r>
            <a:endParaRPr lang="en-US" altLang="zh-CN" sz="2400" dirty="0" smtClean="0"/>
          </a:p>
          <a:p>
            <a:r>
              <a:rPr lang="zh-CN" altLang="en-US" sz="2400" dirty="0" smtClean="0"/>
              <a:t>浮点代码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11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调试器基本操作指令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断点调试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Q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latin typeface="+mn-ea"/>
                <a:cs typeface="Courier" charset="0"/>
              </a:rPr>
              <a:t>如何在函数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zh-CN" altLang="en-US" sz="2200" dirty="0" smtClean="0">
                <a:latin typeface="+mn-ea"/>
                <a:cs typeface="Courier" charset="0"/>
              </a:rPr>
              <a:t>入口处设置断点</a:t>
            </a:r>
            <a:endParaRPr lang="en-US" altLang="zh-CN" sz="22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fun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 smtClean="0">
                <a:ea typeface="Courier" charset="0"/>
                <a:cs typeface="Courier" charset="0"/>
              </a:rPr>
              <a:t>Q:</a:t>
            </a:r>
            <a:r>
              <a:rPr lang="zh-CN" altLang="en-US" sz="2200" dirty="0" smtClean="0">
                <a:ea typeface="Courier" charset="0"/>
                <a:cs typeface="Courier" charset="0"/>
              </a:rPr>
              <a:t> </a:t>
            </a:r>
            <a:r>
              <a:rPr lang="zh-CN" altLang="en-US" sz="2200" dirty="0">
                <a:ea typeface="Courier" charset="0"/>
                <a:cs typeface="Courier" charset="0"/>
              </a:rPr>
              <a:t> </a:t>
            </a:r>
            <a:r>
              <a:rPr lang="en-US" altLang="zh-CN" sz="2200" dirty="0" err="1" smtClean="0">
                <a:latin typeface="Courier" charset="0"/>
                <a:ea typeface="Courier" charset="0"/>
                <a:cs typeface="Courier" charset="0"/>
              </a:rPr>
              <a:t>nexti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和</a:t>
            </a:r>
            <a:r>
              <a:rPr lang="en-US" altLang="zh-CN" sz="2200" dirty="0" err="1" smtClean="0">
                <a:latin typeface="Courier" charset="0"/>
                <a:ea typeface="Courier" charset="0"/>
                <a:cs typeface="Courier" charset="0"/>
              </a:rPr>
              <a:t>stepi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的区别</a:t>
            </a:r>
            <a:endParaRPr lang="en-US" altLang="zh-CN" sz="2200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 smtClean="0">
                <a:ea typeface="Courier" charset="0"/>
                <a:cs typeface="Courier" charset="0"/>
              </a:rPr>
              <a:t>A:</a:t>
            </a:r>
            <a:r>
              <a:rPr lang="zh-CN" altLang="en-US" sz="2200" dirty="0" smtClean="0">
                <a:ea typeface="Courier" charset="0"/>
                <a:cs typeface="Courier" charset="0"/>
              </a:rPr>
              <a:t>  </a:t>
            </a:r>
            <a:r>
              <a:rPr lang="zh-CN" altLang="en-US" sz="2200" dirty="0" smtClean="0">
                <a:latin typeface="+mn-ea"/>
                <a:cs typeface="Courier" charset="0"/>
              </a:rPr>
              <a:t>后者仅执行一条指令，而前者以函数调用为单位</a:t>
            </a:r>
            <a:endParaRPr lang="en-US" altLang="zh-CN" sz="2200" dirty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检查数据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Q</a:t>
            </a:r>
            <a:r>
              <a:rPr lang="zh-CN" altLang="en-US" sz="2200" dirty="0" smtClean="0"/>
              <a:t>：检查函数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zh-CN" altLang="en-US" sz="2200" dirty="0" smtClean="0">
                <a:latin typeface="+mn-ea"/>
                <a:cs typeface="Courier" charset="0"/>
              </a:rPr>
              <a:t>的前</a:t>
            </a:r>
            <a:r>
              <a:rPr lang="en-US" altLang="zh-CN" sz="2200" dirty="0" smtClean="0">
                <a:latin typeface="+mn-ea"/>
                <a:cs typeface="Courier" charset="0"/>
              </a:rPr>
              <a:t>10</a:t>
            </a:r>
            <a:r>
              <a:rPr lang="zh-CN" altLang="en-US" sz="2200" dirty="0" smtClean="0">
                <a:latin typeface="+mn-ea"/>
                <a:cs typeface="Courier" charset="0"/>
              </a:rPr>
              <a:t>个字节的指令？</a:t>
            </a:r>
            <a:endParaRPr lang="en-US" altLang="zh-CN" sz="22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x/10b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fun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 smtClean="0">
                <a:cs typeface="Courier" charset="0"/>
              </a:rPr>
              <a:t>Q</a:t>
            </a:r>
            <a:r>
              <a:rPr lang="zh-CN" altLang="en-US" sz="2200" dirty="0" smtClean="0">
                <a:cs typeface="Courier" charset="0"/>
              </a:rPr>
              <a:t>：输出位于地址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%rsp+8</a:t>
            </a:r>
            <a:r>
              <a:rPr lang="zh-CN" altLang="en-US" sz="2200" dirty="0" smtClean="0">
                <a:latin typeface="+mn-ea"/>
                <a:cs typeface="Courier" charset="0"/>
              </a:rPr>
              <a:t>处的长整数</a:t>
            </a:r>
            <a:endParaRPr lang="en-US" altLang="zh-CN" sz="22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(long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(%rsp+8)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446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变长栈帧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200" dirty="0" err="1" smtClean="0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200" dirty="0" smtClean="0">
                <a:latin typeface="+mn-ea"/>
                <a:cs typeface="Courier" charset="0"/>
              </a:rPr>
              <a:t>作为帧指针的作用</a:t>
            </a:r>
            <a:endParaRPr lang="en-US" altLang="zh-CN" sz="22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  <a:cs typeface="Courier" charset="0"/>
              </a:rPr>
              <a:t>在整个函数的执行过程中，</a:t>
            </a:r>
            <a:r>
              <a:rPr lang="en-US" altLang="zh-CN" sz="2000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 smtClean="0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 smtClean="0">
                <a:latin typeface="+mn-ea"/>
                <a:cs typeface="Courier" charset="0"/>
              </a:rPr>
              <a:t>始终指向函数栈的顶端（在返回地址和保存被调用者保存寄存器的值的下方）</a:t>
            </a: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利用固定长度的局部变量相对于</a:t>
            </a:r>
            <a:r>
              <a:rPr lang="en-US" altLang="zh-CN" sz="2000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 smtClean="0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 smtClean="0">
                <a:latin typeface="+mn-ea"/>
                <a:cs typeface="Courier" charset="0"/>
              </a:rPr>
              <a:t>的偏移量来引用它们</a:t>
            </a: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Courier" charset="0"/>
                <a:ea typeface="Courier" charset="0"/>
                <a:cs typeface="Courier" charset="0"/>
              </a:rPr>
              <a:t>leave</a:t>
            </a:r>
            <a:r>
              <a:rPr lang="zh-CN" altLang="en-US" sz="2000" dirty="0" smtClean="0">
                <a:latin typeface="+mn-ea"/>
                <a:cs typeface="Courier" charset="0"/>
              </a:rPr>
              <a:t>指令释放整个栈帧</a:t>
            </a:r>
            <a:endParaRPr lang="en-US" altLang="zh-CN" sz="2000" dirty="0" smtClean="0"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完成</a:t>
            </a:r>
            <a:r>
              <a:rPr lang="zh-CN" altLang="en-US" sz="2200" dirty="0" smtClean="0">
                <a:latin typeface="Courier" charset="0"/>
                <a:ea typeface="Courier" charset="0"/>
                <a:cs typeface="Courier" charset="0"/>
              </a:rPr>
              <a:t>练习题</a:t>
            </a:r>
            <a:r>
              <a:rPr lang="en-US" altLang="zh-CN" sz="2200" dirty="0" smtClean="0"/>
              <a:t>3.49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178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Courier" charset="0"/>
                <a:cs typeface="Courier" charset="0"/>
              </a:rPr>
              <a:t>基础知识</a:t>
            </a:r>
            <a:endParaRPr lang="en-US" altLang="zh-CN" sz="2800" dirty="0" smtClean="0"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Courier" charset="0"/>
                <a:ea typeface="Courier" charset="0"/>
                <a:cs typeface="Courier" charset="0"/>
              </a:rPr>
              <a:t>%xmm0</a:t>
            </a:r>
            <a:r>
              <a:rPr lang="zh-CN" altLang="en-US" sz="2000" dirty="0" smtClean="0">
                <a:latin typeface="+mn-ea"/>
                <a:cs typeface="Courier" charset="0"/>
              </a:rPr>
              <a:t>存放浮点返回值</a:t>
            </a: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Courier" charset="0"/>
                <a:ea typeface="Courier" charset="0"/>
                <a:cs typeface="Courier" charset="0"/>
              </a:rPr>
              <a:t>%xmm0~%xmm7</a:t>
            </a:r>
            <a:r>
              <a:rPr lang="zh-CN" altLang="en-US" sz="2000" dirty="0" smtClean="0">
                <a:latin typeface="Courier" charset="0"/>
                <a:ea typeface="Courier" charset="0"/>
                <a:cs typeface="Courier" charset="0"/>
              </a:rPr>
              <a:t>在过程中传递浮点参数</a:t>
            </a:r>
            <a:endParaRPr lang="en-US" altLang="zh-CN" sz="2000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  <a:cs typeface="Courier" charset="0"/>
              </a:rPr>
              <a:t>所有的</a:t>
            </a:r>
            <a:r>
              <a:rPr lang="en-US" altLang="zh-CN" sz="2000" dirty="0" smtClean="0">
                <a:latin typeface="+mn-ea"/>
                <a:cs typeface="Courier" charset="0"/>
              </a:rPr>
              <a:t>XMM</a:t>
            </a:r>
            <a:r>
              <a:rPr lang="zh-CN" altLang="en-US" sz="2000" dirty="0" smtClean="0">
                <a:latin typeface="+mn-ea"/>
                <a:cs typeface="Courier" charset="0"/>
              </a:rPr>
              <a:t>寄存器都是调用者保存的</a:t>
            </a: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  <a:cs typeface="Courier" charset="0"/>
              </a:rPr>
              <a:t>浮点运算操作指令中第一个源操作数可以是一个</a:t>
            </a:r>
            <a:r>
              <a:rPr lang="en-US" altLang="zh-CN" sz="2000" dirty="0" smtClean="0">
                <a:latin typeface="+mn-ea"/>
                <a:cs typeface="Courier" charset="0"/>
              </a:rPr>
              <a:t>XMM</a:t>
            </a:r>
            <a:r>
              <a:rPr lang="zh-CN" altLang="en-US" sz="2000" dirty="0" smtClean="0">
                <a:latin typeface="+mn-ea"/>
                <a:cs typeface="Courier" charset="0"/>
              </a:rPr>
              <a:t>寄存器或者内存地址，第二个源操作数和目的操作数必须是</a:t>
            </a:r>
            <a:r>
              <a:rPr lang="en-US" altLang="zh-CN" sz="2000" dirty="0" smtClean="0">
                <a:latin typeface="+mn-ea"/>
                <a:cs typeface="Courier" charset="0"/>
              </a:rPr>
              <a:t>XMM</a:t>
            </a:r>
            <a:r>
              <a:rPr lang="zh-CN" altLang="en-US" sz="2000" dirty="0" smtClean="0">
                <a:latin typeface="+mn-ea"/>
                <a:cs typeface="Courier" charset="0"/>
              </a:rPr>
              <a:t>寄存器</a:t>
            </a:r>
            <a:endParaRPr lang="en-US" altLang="zh-CN" sz="2000" dirty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+mn-ea"/>
                <a:cs typeface="Courier" charset="0"/>
              </a:rPr>
              <a:t>浮点常数</a:t>
            </a:r>
            <a:endParaRPr lang="en-US" altLang="zh-CN" sz="28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  <a:cs typeface="Courier" charset="0"/>
              </a:rPr>
              <a:t>浮点操作不能以立即数作为操作数，浮点常数必须存储在内存中</a:t>
            </a: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  <a:cs typeface="Courier" charset="0"/>
              </a:rPr>
              <a:t>练习题</a:t>
            </a:r>
            <a:r>
              <a:rPr lang="en-US" altLang="zh-CN" sz="2000" dirty="0" smtClean="0">
                <a:latin typeface="+mn-ea"/>
                <a:cs typeface="Courier" charset="0"/>
              </a:rPr>
              <a:t>3.55</a:t>
            </a: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758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421</Words>
  <Application>Microsoft Macintosh PowerPoint</Application>
  <PresentationFormat>宽屏</PresentationFormat>
  <Paragraphs>66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Schoolbook</vt:lpstr>
      <vt:lpstr>Courier</vt:lpstr>
      <vt:lpstr>Wingdings 2</vt:lpstr>
      <vt:lpstr>等线</vt:lpstr>
      <vt:lpstr>宋体</vt:lpstr>
      <vt:lpstr>Arial</vt:lpstr>
      <vt:lpstr>查看</vt:lpstr>
      <vt:lpstr>Week 5 Seminar</vt:lpstr>
      <vt:lpstr>Contents</vt:lpstr>
      <vt:lpstr>Machine Programming: Data</vt:lpstr>
      <vt:lpstr>数组分配与访问</vt:lpstr>
      <vt:lpstr>结构、联合与对齐</vt:lpstr>
      <vt:lpstr>Machine Programming：Advanced</vt:lpstr>
      <vt:lpstr>GDB调试器基本操作指令</vt:lpstr>
      <vt:lpstr>变长栈帧</vt:lpstr>
      <vt:lpstr>浮点代码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Microsoft Office User</cp:lastModifiedBy>
  <cp:revision>666</cp:revision>
  <dcterms:created xsi:type="dcterms:W3CDTF">2019-10-06T17:07:54Z</dcterms:created>
  <dcterms:modified xsi:type="dcterms:W3CDTF">2020-10-20T09:16:26Z</dcterms:modified>
</cp:coreProperties>
</file>