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355" r:id="rId3"/>
    <p:sldId id="390" r:id="rId4"/>
    <p:sldId id="404" r:id="rId5"/>
    <p:sldId id="405" r:id="rId6"/>
    <p:sldId id="408" r:id="rId7"/>
    <p:sldId id="410" r:id="rId8"/>
    <p:sldId id="411" r:id="rId9"/>
    <p:sldId id="412" r:id="rId10"/>
    <p:sldId id="409" r:id="rId11"/>
    <p:sldId id="413" r:id="rId12"/>
    <p:sldId id="415" r:id="rId13"/>
    <p:sldId id="416" r:id="rId14"/>
    <p:sldId id="417" r:id="rId15"/>
    <p:sldId id="406" r:id="rId16"/>
    <p:sldId id="418" r:id="rId17"/>
    <p:sldId id="419" r:id="rId18"/>
    <p:sldId id="420" r:id="rId19"/>
    <p:sldId id="421" r:id="rId20"/>
    <p:sldId id="422" r:id="rId21"/>
    <p:sldId id="423" r:id="rId22"/>
    <p:sldId id="311" r:id="rId23"/>
    <p:sldId id="430" r:id="rId24"/>
    <p:sldId id="431" r:id="rId25"/>
    <p:sldId id="425" r:id="rId26"/>
    <p:sldId id="426" r:id="rId27"/>
    <p:sldId id="427" r:id="rId28"/>
    <p:sldId id="42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肖有为" initials="肖有为" lastIdx="1" clrIdx="0">
    <p:extLst>
      <p:ext uri="{19B8F6BF-5375-455C-9EA6-DF929625EA0E}">
        <p15:presenceInfo xmlns:p15="http://schemas.microsoft.com/office/powerpoint/2012/main" userId="aa5967d10591a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9FF"/>
    <a:srgbClr val="2D0922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6405"/>
  </p:normalViewPr>
  <p:slideViewPr>
    <p:cSldViewPr snapToGrid="0">
      <p:cViewPr varScale="1">
        <p:scale>
          <a:sx n="57" d="100"/>
          <a:sy n="57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1210-30B3-4E19-965C-0C5A0A76A79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7968-E7E2-4584-BB09-521209AB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8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9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2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4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62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7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7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1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3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1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45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8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3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5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0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6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5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E892-2012-4D0C-A36B-2C5595CBAC0F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7"/>
            <a:ext cx="9144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44D2-6C8C-46FE-AFDE-8289265E3AA4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8477-E3F4-4E82-BC95-69E0EE6B65C1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梯形 7"/>
          <p:cNvSpPr/>
          <p:nvPr userDrawn="1"/>
        </p:nvSpPr>
        <p:spPr>
          <a:xfrm flipV="1">
            <a:off x="-8931" y="0"/>
            <a:ext cx="1275163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" fmla="*/ 8338 w 1275163"/>
              <a:gd name="connsiteY0" fmla="*/ 576261 h 576261"/>
              <a:gd name="connsiteX1" fmla="*/ 0 w 1275163"/>
              <a:gd name="connsiteY1" fmla="*/ 0 h 576261"/>
              <a:gd name="connsiteX2" fmla="*/ 807251 w 1275163"/>
              <a:gd name="connsiteY2" fmla="*/ 0 h 576261"/>
              <a:gd name="connsiteX3" fmla="*/ 1275163 w 1275163"/>
              <a:gd name="connsiteY3" fmla="*/ 576261 h 576261"/>
              <a:gd name="connsiteX4" fmla="*/ 8338 w 1275163"/>
              <a:gd name="connsiteY4" fmla="*/ 576261 h 5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8932" y="0"/>
            <a:ext cx="9152932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CB8-4EEF-4A65-98C7-CC825DD50BC1}" type="datetime1">
              <a:rPr lang="zh-CN" altLang="en-US" smtClean="0"/>
              <a:t>2020/12/17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19051" y="2"/>
            <a:ext cx="6477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C11C-70FD-4EB6-BD59-354650C02EAF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A530-8CFF-4165-85FD-BCB58DA3F47E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5159-7042-440E-B22A-1FBF0E99BC3A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0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156-399B-4075-B622-B4FA1047314C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3C0-F53A-466D-A070-F775A1BCB3B4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19BC-30D6-48A9-A1CA-ECD805CD4491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9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80D9-666E-40AC-A06C-19E7B59DFC7B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5FEE-A3ED-4210-8C21-22C4CAFE9BE8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F4CA-F67C-48A5-AAA3-50C5897B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ICS</a:t>
            </a:r>
            <a:r>
              <a:rPr lang="zh-CN" altLang="en-US" b="1" dirty="0" smtClean="0"/>
              <a:t>第十一次</a:t>
            </a:r>
            <a:r>
              <a:rPr lang="zh-CN" altLang="en-US" b="1" dirty="0"/>
              <a:t>小班课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6A52-195D-42BF-BFE3-A651F6DA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4" y="3650806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余翔</a:t>
            </a:r>
            <a:endParaRPr lang="en-US" altLang="zh-CN" dirty="0"/>
          </a:p>
          <a:p>
            <a:r>
              <a:rPr lang="en-US" altLang="zh-CN" dirty="0" smtClean="0"/>
              <a:t>2020-12-17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一个简单的分配器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书本</a:t>
            </a:r>
            <a:r>
              <a:rPr lang="en-US" altLang="zh-CN" sz="1950" dirty="0" smtClean="0"/>
              <a:t>P597-P602</a:t>
            </a:r>
            <a:r>
              <a:rPr lang="zh-CN" altLang="en-US" sz="1950" dirty="0" smtClean="0"/>
              <a:t>实现了一个分配器，包括以下函数</a:t>
            </a:r>
            <a:endParaRPr lang="en-US" altLang="zh-CN" sz="1650" dirty="0" smtClean="0"/>
          </a:p>
          <a:p>
            <a:pPr lvl="2"/>
            <a:r>
              <a:rPr lang="en-US" altLang="zh-CN" sz="1650" dirty="0" err="1" smtClean="0"/>
              <a:t>mm_init</a:t>
            </a:r>
            <a:r>
              <a:rPr lang="zh-CN" altLang="en-US" sz="1650" dirty="0" smtClean="0"/>
              <a:t>初始化堆</a:t>
            </a:r>
            <a:endParaRPr lang="en-US" altLang="zh-CN" sz="1650" dirty="0" smtClean="0"/>
          </a:p>
          <a:p>
            <a:pPr lvl="2"/>
            <a:r>
              <a:rPr lang="en-US" altLang="zh-CN" sz="1650" dirty="0" err="1" smtClean="0"/>
              <a:t>extend_heap</a:t>
            </a:r>
            <a:r>
              <a:rPr lang="zh-CN" altLang="en-US" sz="1650" dirty="0" smtClean="0"/>
              <a:t>扩展堆</a:t>
            </a:r>
            <a:endParaRPr lang="en-US" altLang="zh-CN" sz="1650" dirty="0" smtClean="0"/>
          </a:p>
          <a:p>
            <a:pPr lvl="2"/>
            <a:endParaRPr lang="en-US" altLang="zh-CN" sz="1650" dirty="0" smtClean="0"/>
          </a:p>
          <a:p>
            <a:pPr lvl="2"/>
            <a:r>
              <a:rPr lang="en-US" altLang="zh-CN" sz="1650" dirty="0" err="1" smtClean="0"/>
              <a:t>mm_free</a:t>
            </a:r>
            <a:r>
              <a:rPr lang="zh-CN" altLang="en-US" sz="1650" dirty="0" smtClean="0"/>
              <a:t>释放分配块</a:t>
            </a:r>
            <a:endParaRPr lang="en-US" altLang="zh-CN" sz="1650" dirty="0" smtClean="0"/>
          </a:p>
          <a:p>
            <a:pPr lvl="2"/>
            <a:r>
              <a:rPr lang="en-US" altLang="zh-CN" sz="1650" dirty="0" smtClean="0"/>
              <a:t>coalesce</a:t>
            </a:r>
            <a:r>
              <a:rPr lang="zh-CN" altLang="en-US" sz="1650" dirty="0" smtClean="0"/>
              <a:t>合并相邻空闲块，主要由</a:t>
            </a:r>
            <a:r>
              <a:rPr lang="en-US" altLang="zh-CN" sz="1650" dirty="0" err="1"/>
              <a:t>mm_free</a:t>
            </a:r>
            <a:r>
              <a:rPr lang="zh-CN" altLang="en-US" sz="1650" dirty="0" smtClean="0"/>
              <a:t>调用</a:t>
            </a:r>
            <a:r>
              <a:rPr lang="en-US" altLang="zh-CN" sz="1650" dirty="0" smtClean="0"/>
              <a:t>(</a:t>
            </a:r>
            <a:r>
              <a:rPr lang="zh-CN" altLang="en-US" sz="1650" dirty="0" smtClean="0"/>
              <a:t>还有哪个函数可能会调用？</a:t>
            </a:r>
            <a:r>
              <a:rPr lang="en-US" altLang="zh-CN" sz="1650" dirty="0" smtClean="0"/>
              <a:t>)</a:t>
            </a:r>
          </a:p>
          <a:p>
            <a:pPr lvl="2"/>
            <a:endParaRPr lang="en-US" altLang="zh-CN" sz="1650" dirty="0" smtClean="0"/>
          </a:p>
          <a:p>
            <a:pPr lvl="2"/>
            <a:r>
              <a:rPr lang="en-US" altLang="zh-CN" sz="1650" dirty="0" err="1" smtClean="0"/>
              <a:t>mm_alloc</a:t>
            </a:r>
            <a:r>
              <a:rPr lang="zh-CN" altLang="en-US" sz="1650" dirty="0" smtClean="0"/>
              <a:t>分配块</a:t>
            </a:r>
            <a:endParaRPr lang="en-US" altLang="zh-CN" sz="1650" dirty="0" smtClean="0"/>
          </a:p>
          <a:p>
            <a:pPr lvl="2"/>
            <a:r>
              <a:rPr lang="en-US" altLang="zh-CN" sz="1650" dirty="0" err="1" smtClean="0"/>
              <a:t>find_fit</a:t>
            </a:r>
            <a:r>
              <a:rPr lang="zh-CN" altLang="en-US" sz="1650" dirty="0" smtClean="0"/>
              <a:t>寻找合适的空闲块分配，由</a:t>
            </a:r>
            <a:r>
              <a:rPr lang="en-US" altLang="zh-CN" sz="1650" dirty="0" err="1" smtClean="0"/>
              <a:t>malloc</a:t>
            </a:r>
            <a:r>
              <a:rPr lang="zh-CN" altLang="en-US" sz="1650" dirty="0" smtClean="0"/>
              <a:t>调用</a:t>
            </a:r>
            <a:endParaRPr lang="en-US" altLang="zh-CN" sz="1650" dirty="0" smtClean="0"/>
          </a:p>
          <a:p>
            <a:pPr lvl="2"/>
            <a:r>
              <a:rPr lang="en-US" altLang="zh-CN" sz="1650" dirty="0" smtClean="0"/>
              <a:t>place</a:t>
            </a:r>
            <a:r>
              <a:rPr lang="zh-CN" altLang="en-US" sz="1650" dirty="0" smtClean="0"/>
              <a:t>在</a:t>
            </a:r>
            <a:r>
              <a:rPr lang="en-US" altLang="zh-CN" sz="1650" dirty="0" err="1" smtClean="0"/>
              <a:t>find_fit</a:t>
            </a:r>
            <a:r>
              <a:rPr lang="zh-CN" altLang="en-US" sz="1650" dirty="0" smtClean="0"/>
              <a:t>找到的位置放置块，由</a:t>
            </a:r>
            <a:r>
              <a:rPr lang="en-US" altLang="zh-CN" sz="1650" dirty="0" err="1" smtClean="0"/>
              <a:t>malloc</a:t>
            </a:r>
            <a:r>
              <a:rPr lang="zh-CN" altLang="en-US" sz="1650" dirty="0" smtClean="0"/>
              <a:t>调用</a:t>
            </a:r>
            <a:endParaRPr lang="en-US" altLang="zh-CN" sz="1650" dirty="0" smtClean="0"/>
          </a:p>
          <a:p>
            <a:pPr marL="342900" lvl="1" indent="0">
              <a:buNone/>
            </a:pPr>
            <a:endParaRPr lang="en-US" altLang="zh-CN" sz="1950" dirty="0"/>
          </a:p>
          <a:p>
            <a:pPr lvl="2"/>
            <a:r>
              <a:rPr lang="zh-CN" altLang="en-US" sz="1650" dirty="0" smtClean="0"/>
              <a:t>利用宏可以简单快速获取块的头部记录的信息</a:t>
            </a:r>
            <a:endParaRPr lang="en-US" altLang="zh-CN" sz="1650" dirty="0" smtClean="0"/>
          </a:p>
          <a:p>
            <a:pPr lvl="2"/>
            <a:endParaRPr lang="en-US" altLang="zh-CN" sz="1650" dirty="0" smtClean="0"/>
          </a:p>
        </p:txBody>
      </p:sp>
    </p:spTree>
    <p:extLst>
      <p:ext uri="{BB962C8B-B14F-4D97-AF65-F5344CB8AC3E}">
        <p14:creationId xmlns:p14="http://schemas.microsoft.com/office/powerpoint/2010/main" val="35198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显式空闲链表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650" dirty="0" smtClean="0"/>
              <a:t>利用双向链表组织空闲块</a:t>
            </a:r>
            <a:endParaRPr lang="en-US" altLang="zh-CN" sz="1650" dirty="0" smtClean="0"/>
          </a:p>
          <a:p>
            <a:pPr lvl="1"/>
            <a:endParaRPr lang="en-US" altLang="zh-CN" sz="1650" dirty="0" smtClean="0"/>
          </a:p>
          <a:p>
            <a:pPr lvl="2"/>
            <a:r>
              <a:rPr lang="zh-CN" altLang="en-US" sz="1650" dirty="0" smtClean="0"/>
              <a:t>在空闲块中记录前一个和后一个空闲块</a:t>
            </a:r>
            <a:endParaRPr lang="en-US" altLang="zh-CN" sz="1650" dirty="0" smtClean="0"/>
          </a:p>
          <a:p>
            <a:pPr marL="685800" lvl="2" indent="0">
              <a:buNone/>
            </a:pPr>
            <a:endParaRPr lang="en-US" altLang="zh-CN" sz="1650" dirty="0"/>
          </a:p>
          <a:p>
            <a:pPr marL="685800" lvl="2" indent="0">
              <a:buNone/>
            </a:pPr>
            <a:r>
              <a:rPr lang="zh-CN" altLang="en-US" sz="1650" dirty="0" smtClean="0"/>
              <a:t>加快适配速度，只需要需要遍历空闲块即可，而不再需要遍历所有块。</a:t>
            </a:r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 smtClean="0"/>
          </a:p>
          <a:p>
            <a:pPr lvl="1"/>
            <a:r>
              <a:rPr lang="zh-CN" altLang="en-US" sz="1650" dirty="0" smtClean="0"/>
              <a:t>维护双向链表的方式</a:t>
            </a:r>
            <a:endParaRPr lang="en-US" altLang="zh-CN" sz="1650" dirty="0" smtClean="0"/>
          </a:p>
          <a:p>
            <a:pPr lvl="2"/>
            <a:endParaRPr lang="en-US" altLang="zh-CN" sz="1350" dirty="0"/>
          </a:p>
          <a:p>
            <a:pPr lvl="2"/>
            <a:r>
              <a:rPr lang="zh-CN" altLang="en-US" sz="1350" dirty="0" smtClean="0"/>
              <a:t>先进先出</a:t>
            </a:r>
            <a:r>
              <a:rPr lang="en-US" altLang="zh-CN" sz="1350" dirty="0" smtClean="0"/>
              <a:t>LIFO</a:t>
            </a:r>
            <a:r>
              <a:rPr lang="zh-CN" altLang="en-US" sz="1350" dirty="0" smtClean="0"/>
              <a:t>：新释放的块位于链表头</a:t>
            </a:r>
            <a:endParaRPr lang="en-US" altLang="zh-CN" sz="1350" dirty="0" smtClean="0"/>
          </a:p>
          <a:p>
            <a:pPr lvl="2"/>
            <a:r>
              <a:rPr lang="zh-CN" altLang="en-US" sz="1350" dirty="0" smtClean="0"/>
              <a:t>按地址顺序：新释放的块按地址插入链表</a:t>
            </a:r>
            <a:endParaRPr lang="en-US" altLang="zh-CN" sz="1350" dirty="0" smtClean="0"/>
          </a:p>
        </p:txBody>
      </p:sp>
    </p:spTree>
    <p:extLst>
      <p:ext uri="{BB962C8B-B14F-4D97-AF65-F5344CB8AC3E}">
        <p14:creationId xmlns:p14="http://schemas.microsoft.com/office/powerpoint/2010/main" val="11862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分离空闲链表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650" dirty="0" smtClean="0"/>
              <a:t>建立多个链表，按照空闲块大小插入对应范围的链表</a:t>
            </a:r>
            <a:endParaRPr lang="en-US" altLang="zh-CN" sz="1650" dirty="0" smtClean="0"/>
          </a:p>
          <a:p>
            <a:pPr marL="685800" lvl="2" indent="0">
              <a:buNone/>
            </a:pPr>
            <a:endParaRPr lang="en-US" altLang="zh-CN" sz="1650" dirty="0" smtClean="0"/>
          </a:p>
          <a:p>
            <a:pPr lvl="1"/>
            <a:r>
              <a:rPr lang="zh-CN" altLang="en-US" sz="1650" dirty="0" smtClean="0"/>
              <a:t>分离存储方法</a:t>
            </a:r>
            <a:endParaRPr lang="en-US" altLang="zh-CN" sz="1350" dirty="0"/>
          </a:p>
          <a:p>
            <a:pPr lvl="2"/>
            <a:r>
              <a:rPr lang="zh-CN" altLang="en-US" sz="1350" dirty="0" smtClean="0"/>
              <a:t>简单分离存储</a:t>
            </a:r>
            <a:endParaRPr lang="en-US" altLang="zh-CN" sz="1350" dirty="0" smtClean="0"/>
          </a:p>
          <a:p>
            <a:pPr lvl="2"/>
            <a:r>
              <a:rPr lang="zh-CN" altLang="en-US" sz="1350" dirty="0" smtClean="0"/>
              <a:t>分离适配</a:t>
            </a:r>
            <a:endParaRPr lang="en-US" altLang="zh-CN" sz="1350" dirty="0" smtClean="0"/>
          </a:p>
          <a:p>
            <a:pPr lvl="2"/>
            <a:r>
              <a:rPr lang="zh-CN" altLang="en-US" sz="1350" dirty="0" smtClean="0"/>
              <a:t>伙伴系统</a:t>
            </a:r>
            <a:endParaRPr lang="en-US" altLang="zh-CN" sz="1350" dirty="0" smtClean="0"/>
          </a:p>
          <a:p>
            <a:pPr lvl="2"/>
            <a:endParaRPr lang="en-US" altLang="zh-CN" sz="1350" dirty="0"/>
          </a:p>
          <a:p>
            <a:pPr lvl="2"/>
            <a:endParaRPr lang="en-US" altLang="zh-CN" sz="1350" dirty="0" smtClean="0"/>
          </a:p>
          <a:p>
            <a:pPr lvl="1"/>
            <a:r>
              <a:rPr lang="zh-CN" altLang="en-US" sz="1650" dirty="0" smtClean="0"/>
              <a:t>在</a:t>
            </a:r>
            <a:r>
              <a:rPr lang="en-US" altLang="zh-CN" sz="1650" dirty="0" err="1"/>
              <a:t>malloc</a:t>
            </a:r>
            <a:r>
              <a:rPr lang="en-US" altLang="zh-CN" sz="1650" dirty="0"/>
              <a:t> lab</a:t>
            </a:r>
            <a:r>
              <a:rPr lang="zh-CN" altLang="en-US" sz="1650" dirty="0"/>
              <a:t>中实现上述分配器</a:t>
            </a: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8037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垃圾收集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垃圾收集器将内存视为有向可达图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可达结点是指从根节点出发能到达的节点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保守的垃圾收集器：可能将不可达的节点错误标记为可达。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Mark&amp;Sweep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Mark</a:t>
            </a:r>
            <a:r>
              <a:rPr lang="zh-CN" altLang="en-US" dirty="0" smtClean="0"/>
              <a:t>函数递归查找当前块的内容，找到所有可能关联的块，并标记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Sweep</a:t>
            </a:r>
            <a:r>
              <a:rPr lang="zh-CN" altLang="en-US" dirty="0" smtClean="0"/>
              <a:t>函数遍历堆空间，释放为标记但已分配的所有块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22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与内存相关的错误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间接引用坏指针</a:t>
            </a:r>
            <a:endParaRPr lang="en-US" altLang="zh-CN" dirty="0" smtClean="0"/>
          </a:p>
          <a:p>
            <a:r>
              <a:rPr lang="zh-CN" altLang="en-US" dirty="0" smtClean="0"/>
              <a:t>读未初始化的内存</a:t>
            </a:r>
            <a:endParaRPr lang="en-US" altLang="zh-CN" dirty="0" smtClean="0"/>
          </a:p>
          <a:p>
            <a:r>
              <a:rPr lang="zh-CN" altLang="en-US" dirty="0" smtClean="0"/>
              <a:t>允许栈缓冲区溢出（使用不安全的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指针大小问题（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or8</a:t>
            </a:r>
            <a:r>
              <a:rPr lang="zh-CN" altLang="en-US" dirty="0" smtClean="0"/>
              <a:t>字节）</a:t>
            </a:r>
            <a:endParaRPr lang="en-US" altLang="zh-CN" dirty="0" smtClean="0"/>
          </a:p>
          <a:p>
            <a:r>
              <a:rPr lang="zh-CN" altLang="en-US" dirty="0" smtClean="0"/>
              <a:t>错位错误</a:t>
            </a:r>
            <a:endParaRPr lang="en-US" altLang="zh-CN" dirty="0" smtClean="0"/>
          </a:p>
          <a:p>
            <a:r>
              <a:rPr lang="zh-CN" altLang="en-US" dirty="0" smtClean="0"/>
              <a:t>引用指针，而不是对象（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操作符的优先级）</a:t>
            </a:r>
            <a:endParaRPr lang="en-US" altLang="zh-CN" dirty="0" smtClean="0"/>
          </a:p>
          <a:p>
            <a:r>
              <a:rPr lang="zh-CN" altLang="en-US" dirty="0" smtClean="0"/>
              <a:t>误解指针运算（指针操作时一次加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引用不存在的变量</a:t>
            </a:r>
            <a:endParaRPr lang="en-US" altLang="zh-CN" dirty="0" smtClean="0"/>
          </a:p>
          <a:p>
            <a:r>
              <a:rPr lang="zh-CN" altLang="en-US" dirty="0" smtClean="0"/>
              <a:t>引用空闲堆块的数据</a:t>
            </a:r>
            <a:endParaRPr lang="en-US" altLang="zh-CN" dirty="0" smtClean="0"/>
          </a:p>
          <a:p>
            <a:r>
              <a:rPr lang="zh-CN" altLang="en-US" dirty="0" smtClean="0"/>
              <a:t>内存泄漏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91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988208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客户端</a:t>
            </a:r>
            <a:r>
              <a:rPr lang="en-US" altLang="zh-CN" sz="1950" dirty="0" smtClean="0"/>
              <a:t>-</a:t>
            </a:r>
            <a:r>
              <a:rPr lang="zh-CN" altLang="en-US" sz="1950" dirty="0" smtClean="0"/>
              <a:t>服务器编程模型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客户端和服务器是进程</a:t>
            </a:r>
            <a:endParaRPr lang="en-US" altLang="zh-CN" sz="1650" dirty="0" smtClean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 smtClean="0"/>
              <a:t>网络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网络是一种</a:t>
            </a:r>
            <a:r>
              <a:rPr lang="en-US" altLang="zh-CN" sz="1650" dirty="0" smtClean="0"/>
              <a:t>I/O</a:t>
            </a:r>
            <a:r>
              <a:rPr lang="zh-CN" altLang="en-US" sz="1650" dirty="0" smtClean="0"/>
              <a:t>设备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按照地理远近组织的层次系统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多个不兼容的网络通过路由器链接，组成互联网络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通过协议软件控制主机和路由器协同工作实现数据传输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协议提供命名机制和传输机制</a:t>
            </a:r>
            <a:endParaRPr lang="en-US" altLang="zh-CN" sz="165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30" y="4720311"/>
            <a:ext cx="55892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1950" dirty="0" smtClean="0"/>
              <a:t>LAN1</a:t>
            </a:r>
            <a:r>
              <a:rPr lang="zh-CN" altLang="en-US" sz="1950" dirty="0" smtClean="0"/>
              <a:t>帧的有效载荷是互相网络包，除此之外还包括</a:t>
            </a:r>
            <a:r>
              <a:rPr lang="en-US" altLang="zh-CN" sz="1950" dirty="0" smtClean="0"/>
              <a:t>LAN1</a:t>
            </a:r>
            <a:r>
              <a:rPr lang="zh-CN" altLang="en-US" sz="1950" dirty="0" smtClean="0"/>
              <a:t>帧头</a:t>
            </a:r>
            <a:endParaRPr lang="en-US" altLang="zh-CN" sz="1950" dirty="0"/>
          </a:p>
          <a:p>
            <a:pPr lvl="1"/>
            <a:r>
              <a:rPr lang="zh-CN" altLang="en-US" sz="1950" dirty="0" smtClean="0"/>
              <a:t>互联网络包的有效载荷是用户数据，除此之外还包括互联网包头</a:t>
            </a:r>
            <a:endParaRPr lang="en-US" altLang="zh-CN" sz="1950" dirty="0" smtClean="0"/>
          </a:p>
          <a:p>
            <a:pPr lvl="1"/>
            <a:r>
              <a:rPr lang="zh-CN" altLang="en-US" sz="1950" dirty="0" smtClean="0"/>
              <a:t>书本</a:t>
            </a:r>
            <a:r>
              <a:rPr lang="en-US" altLang="zh-CN" sz="1950" dirty="0" smtClean="0"/>
              <a:t>P645</a:t>
            </a:r>
            <a:r>
              <a:rPr lang="zh-CN" altLang="en-US" sz="1950" dirty="0" smtClean="0"/>
              <a:t>页的</a:t>
            </a:r>
            <a:r>
              <a:rPr lang="en-US" altLang="zh-CN" sz="1950" dirty="0" smtClean="0"/>
              <a:t>8</a:t>
            </a:r>
            <a:r>
              <a:rPr lang="zh-CN" altLang="en-US" sz="1950" dirty="0" smtClean="0"/>
              <a:t>个基本步骤</a:t>
            </a:r>
            <a:endParaRPr lang="en-US" altLang="zh-CN" sz="195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59" y="2863945"/>
            <a:ext cx="6308975" cy="37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1950" dirty="0"/>
              <a:t>TCP/IP</a:t>
            </a:r>
            <a:r>
              <a:rPr lang="zh-CN" altLang="en-US" sz="1950" dirty="0"/>
              <a:t>是一个协议</a:t>
            </a:r>
            <a:r>
              <a:rPr lang="zh-CN" altLang="en-US" sz="1950" dirty="0" smtClean="0"/>
              <a:t>族</a:t>
            </a:r>
            <a:endParaRPr lang="en-US" altLang="zh-CN" sz="1950" dirty="0"/>
          </a:p>
          <a:p>
            <a:pPr lvl="1"/>
            <a:r>
              <a:rPr lang="en-US" altLang="zh-CN" sz="1950" dirty="0" smtClean="0"/>
              <a:t>TCP/IP</a:t>
            </a:r>
            <a:r>
              <a:rPr lang="zh-CN" altLang="en-US" sz="1950" dirty="0" smtClean="0"/>
              <a:t>函数运行在内核态</a:t>
            </a:r>
            <a:endParaRPr lang="en-US" altLang="zh-CN" sz="1950" dirty="0" smtClean="0"/>
          </a:p>
          <a:p>
            <a:pPr lvl="1"/>
            <a:r>
              <a:rPr lang="en-US" altLang="zh-CN" sz="1950" dirty="0" smtClean="0"/>
              <a:t>IP</a:t>
            </a:r>
            <a:r>
              <a:rPr lang="zh-CN" altLang="en-US" sz="1950" dirty="0"/>
              <a:t>协议提供命名方法和传递</a:t>
            </a:r>
            <a:r>
              <a:rPr lang="zh-CN" altLang="en-US" sz="1950" dirty="0" smtClean="0"/>
              <a:t>机制</a:t>
            </a:r>
            <a:endParaRPr lang="en-US" altLang="zh-CN" sz="1950" dirty="0" smtClean="0"/>
          </a:p>
          <a:p>
            <a:pPr lvl="1"/>
            <a:r>
              <a:rPr lang="en-US" altLang="zh-CN" sz="1950" dirty="0" smtClean="0"/>
              <a:t>IP</a:t>
            </a:r>
            <a:r>
              <a:rPr lang="zh-CN" altLang="en-US" sz="1950" dirty="0" smtClean="0"/>
              <a:t>机制是</a:t>
            </a:r>
            <a:r>
              <a:rPr lang="zh-CN" altLang="en-US" sz="1950" dirty="0"/>
              <a:t>不可靠的，不会试图恢复丢失</a:t>
            </a:r>
            <a:r>
              <a:rPr lang="zh-CN" altLang="en-US" sz="1950" dirty="0" smtClean="0"/>
              <a:t>数据报</a:t>
            </a:r>
            <a:endParaRPr lang="en-US" altLang="zh-CN" sz="1950" dirty="0" smtClean="0"/>
          </a:p>
          <a:p>
            <a:pPr lvl="1"/>
            <a:r>
              <a:rPr lang="en-US" altLang="zh-CN" sz="1950" dirty="0" smtClean="0"/>
              <a:t>UDP</a:t>
            </a:r>
            <a:r>
              <a:rPr lang="zh-CN" altLang="en-US" sz="1950" dirty="0"/>
              <a:t>是不可靠数据报协议</a:t>
            </a:r>
            <a:r>
              <a:rPr lang="zh-CN" altLang="en-US" sz="1950" dirty="0" smtClean="0"/>
              <a:t>，扩展</a:t>
            </a:r>
            <a:r>
              <a:rPr lang="zh-CN" altLang="en-US" sz="1950" dirty="0"/>
              <a:t>了</a:t>
            </a:r>
            <a:r>
              <a:rPr lang="en-US" altLang="zh-CN" sz="1950" dirty="0"/>
              <a:t>IP</a:t>
            </a:r>
            <a:r>
              <a:rPr lang="zh-CN" altLang="en-US" sz="1950" dirty="0"/>
              <a:t>协议，包可以在进程间</a:t>
            </a:r>
            <a:r>
              <a:rPr lang="zh-CN" altLang="en-US" sz="1950" dirty="0" smtClean="0"/>
              <a:t>传送</a:t>
            </a:r>
            <a:endParaRPr lang="en-US" altLang="zh-CN" sz="1950" dirty="0" smtClean="0"/>
          </a:p>
          <a:p>
            <a:pPr lvl="1"/>
            <a:r>
              <a:rPr lang="en-US" altLang="zh-CN" sz="1950" dirty="0" smtClean="0"/>
              <a:t>TCP</a:t>
            </a:r>
            <a:r>
              <a:rPr lang="zh-CN" altLang="en-US" sz="1950" dirty="0"/>
              <a:t>协议是构建在</a:t>
            </a:r>
            <a:r>
              <a:rPr lang="en-US" altLang="zh-CN" sz="1950" dirty="0"/>
              <a:t>IP</a:t>
            </a:r>
            <a:r>
              <a:rPr lang="zh-CN" altLang="en-US" sz="1950" dirty="0"/>
              <a:t>之上的复杂</a:t>
            </a:r>
            <a:r>
              <a:rPr lang="zh-CN" altLang="en-US" sz="1950" dirty="0" smtClean="0"/>
              <a:t>协议</a:t>
            </a:r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 smtClean="0"/>
              <a:t>主机</a:t>
            </a:r>
            <a:r>
              <a:rPr lang="zh-CN" altLang="en-US" sz="1950" dirty="0"/>
              <a:t>集合被映射为</a:t>
            </a:r>
            <a:r>
              <a:rPr lang="en-US" altLang="zh-CN" sz="1950" dirty="0"/>
              <a:t>32</a:t>
            </a:r>
            <a:r>
              <a:rPr lang="zh-CN" altLang="en-US" sz="1950" dirty="0"/>
              <a:t>位</a:t>
            </a:r>
            <a:r>
              <a:rPr lang="en-US" altLang="zh-CN" sz="1950" dirty="0"/>
              <a:t>IP</a:t>
            </a:r>
            <a:r>
              <a:rPr lang="zh-CN" altLang="en-US" sz="1950" dirty="0" smtClean="0"/>
              <a:t>地址</a:t>
            </a:r>
            <a:endParaRPr lang="en-US" altLang="zh-CN" sz="1950" dirty="0" smtClean="0"/>
          </a:p>
          <a:p>
            <a:pPr lvl="1"/>
            <a:r>
              <a:rPr lang="en-US" altLang="zh-CN" sz="1950" dirty="0" smtClean="0"/>
              <a:t>IP</a:t>
            </a:r>
            <a:r>
              <a:rPr lang="zh-CN" altLang="en-US" sz="1950" dirty="0"/>
              <a:t>地址被映射为因特网域名的</a:t>
            </a:r>
            <a:r>
              <a:rPr lang="zh-CN" altLang="en-US" sz="1950" dirty="0" smtClean="0"/>
              <a:t>标识符</a:t>
            </a:r>
            <a:endParaRPr lang="en-US" altLang="zh-CN" sz="1950" dirty="0"/>
          </a:p>
          <a:p>
            <a:pPr lvl="1"/>
            <a:r>
              <a:rPr lang="zh-CN" altLang="en-US" sz="1950" dirty="0" smtClean="0"/>
              <a:t>主机</a:t>
            </a:r>
            <a:r>
              <a:rPr lang="zh-CN" altLang="en-US" sz="1950" dirty="0"/>
              <a:t>上的进程能够通过连接和其他主机上的进程通信</a:t>
            </a:r>
            <a:r>
              <a:rPr lang="zh-CN" altLang="en-US" sz="1950" dirty="0" smtClean="0"/>
              <a:t>。</a:t>
            </a:r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r>
              <a:rPr lang="en-US" altLang="zh-CN" sz="1950" dirty="0" smtClean="0"/>
              <a:t>IPv4&amp;IPv6</a:t>
            </a:r>
          </a:p>
        </p:txBody>
      </p:sp>
    </p:spTree>
    <p:extLst>
      <p:ext uri="{BB962C8B-B14F-4D97-AF65-F5344CB8AC3E}">
        <p14:creationId xmlns:p14="http://schemas.microsoft.com/office/powerpoint/2010/main" val="291559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08" y="1929320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网络字节顺序 大端法</a:t>
            </a:r>
            <a:endParaRPr lang="en-US" altLang="zh-CN" sz="1950" dirty="0" smtClean="0"/>
          </a:p>
          <a:p>
            <a:pPr lvl="1"/>
            <a:r>
              <a:rPr lang="zh-CN" altLang="en-US" sz="1950" dirty="0" smtClean="0"/>
              <a:t>主机字节顺序可能与网络字节顺序不一致</a:t>
            </a:r>
            <a:endParaRPr lang="en-US" altLang="zh-CN" sz="1950" dirty="0" smtClean="0"/>
          </a:p>
          <a:p>
            <a:pPr lvl="1"/>
            <a:r>
              <a:rPr lang="en-US" altLang="zh-CN" sz="1950" dirty="0" smtClean="0"/>
              <a:t>UNIX</a:t>
            </a:r>
            <a:r>
              <a:rPr lang="zh-CN" altLang="en-US" sz="1950" dirty="0" smtClean="0"/>
              <a:t>通过函数转换</a:t>
            </a:r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endParaRPr lang="en-US" altLang="zh-CN" sz="195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95" y="3195899"/>
            <a:ext cx="6906404" cy="23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62" y="1307151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CN" sz="1950" dirty="0" smtClean="0"/>
          </a:p>
          <a:p>
            <a:pPr lvl="1"/>
            <a:r>
              <a:rPr lang="zh-CN" altLang="en-US" sz="1950" dirty="0" smtClean="0"/>
              <a:t>点分十进制表示</a:t>
            </a:r>
            <a:r>
              <a:rPr lang="en-US" altLang="zh-CN" sz="1950" dirty="0" smtClean="0"/>
              <a:t>IP</a:t>
            </a:r>
            <a:r>
              <a:rPr lang="zh-CN" altLang="en-US" sz="1950" dirty="0" smtClean="0"/>
              <a:t>地址</a:t>
            </a:r>
            <a:endParaRPr lang="en-US" altLang="zh-CN" sz="1950" dirty="0" smtClean="0"/>
          </a:p>
          <a:p>
            <a:pPr lvl="1"/>
            <a:endParaRPr lang="en-US" altLang="zh-CN" sz="1950" dirty="0" smtClean="0"/>
          </a:p>
          <a:p>
            <a:pPr lvl="1"/>
            <a:r>
              <a:rPr lang="zh-CN" altLang="en-US" sz="1950" dirty="0" smtClean="0"/>
              <a:t>通过下列函数实现转换</a:t>
            </a:r>
            <a:endParaRPr lang="en-US" altLang="zh-CN" sz="19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17" y="2978900"/>
            <a:ext cx="6762328" cy="21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1950" dirty="0" smtClean="0"/>
              <a:t>动态内存分配</a:t>
            </a:r>
            <a:endParaRPr lang="en-US" altLang="zh-CN" sz="1950" dirty="0" smtClean="0"/>
          </a:p>
          <a:p>
            <a:pPr lvl="1"/>
            <a:endParaRPr lang="en-US" altLang="zh-CN" sz="1950" dirty="0" smtClean="0"/>
          </a:p>
          <a:p>
            <a:pPr lvl="2"/>
            <a:r>
              <a:rPr lang="zh-CN" altLang="en-US" sz="1950" dirty="0" smtClean="0"/>
              <a:t>分配器的操作</a:t>
            </a:r>
            <a:endParaRPr lang="en-US" altLang="zh-CN" sz="1950" dirty="0" smtClean="0"/>
          </a:p>
          <a:p>
            <a:pPr lvl="3"/>
            <a:r>
              <a:rPr lang="zh-CN" altLang="en-US" sz="1800" dirty="0" smtClean="0"/>
              <a:t>空闲块组织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放置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分割</a:t>
            </a:r>
            <a:endParaRPr lang="en-US" altLang="zh-CN" sz="1800" dirty="0" smtClean="0"/>
          </a:p>
          <a:p>
            <a:pPr lvl="3"/>
            <a:r>
              <a:rPr lang="zh-CN" altLang="en-US" sz="1800" dirty="0" smtClean="0"/>
              <a:t>合并</a:t>
            </a:r>
            <a:endParaRPr lang="en-US" altLang="zh-CN" sz="1800" dirty="0" smtClean="0"/>
          </a:p>
          <a:p>
            <a:pPr lvl="3"/>
            <a:endParaRPr lang="en-US" altLang="zh-CN" sz="1800" dirty="0" smtClean="0"/>
          </a:p>
          <a:p>
            <a:pPr lvl="2"/>
            <a:r>
              <a:rPr lang="zh-CN" altLang="en-US" sz="1800" dirty="0"/>
              <a:t>空闲块组织方式</a:t>
            </a:r>
            <a:endParaRPr lang="en-US" altLang="zh-CN" sz="1800" dirty="0"/>
          </a:p>
          <a:p>
            <a:pPr lvl="3"/>
            <a:r>
              <a:rPr lang="zh-CN" altLang="en-US" sz="1650" dirty="0"/>
              <a:t>隐式空闲链表</a:t>
            </a:r>
            <a:endParaRPr lang="en-US" altLang="zh-CN" sz="1650" dirty="0"/>
          </a:p>
          <a:p>
            <a:pPr lvl="3"/>
            <a:r>
              <a:rPr lang="zh-CN" altLang="en-US" sz="1650" dirty="0"/>
              <a:t>显式空闲链表</a:t>
            </a:r>
            <a:endParaRPr lang="en-US" altLang="zh-CN" sz="1650" dirty="0"/>
          </a:p>
          <a:p>
            <a:pPr lvl="3"/>
            <a:r>
              <a:rPr lang="zh-CN" altLang="en-US" sz="1650" dirty="0"/>
              <a:t>分离空闲链表</a:t>
            </a:r>
            <a:endParaRPr lang="en-US" altLang="zh-CN" sz="1650" dirty="0"/>
          </a:p>
          <a:p>
            <a:pPr lvl="3"/>
            <a:endParaRPr lang="en-US" altLang="zh-CN" sz="1800" dirty="0" smtClean="0"/>
          </a:p>
          <a:p>
            <a:pPr lvl="3"/>
            <a:endParaRPr lang="en-US" altLang="zh-CN" sz="1800" dirty="0" smtClean="0"/>
          </a:p>
          <a:p>
            <a:pPr lvl="1"/>
            <a:r>
              <a:rPr lang="zh-CN" altLang="en-US" sz="1950" dirty="0" smtClean="0"/>
              <a:t>网络编程</a:t>
            </a:r>
            <a:endParaRPr lang="zh-CN" altLang="en-US" sz="1950" dirty="0"/>
          </a:p>
        </p:txBody>
      </p:sp>
    </p:spTree>
    <p:extLst>
      <p:ext uri="{BB962C8B-B14F-4D97-AF65-F5344CB8AC3E}">
        <p14:creationId xmlns:p14="http://schemas.microsoft.com/office/powerpoint/2010/main" val="27397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62" y="1307151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CN" sz="1950" dirty="0" smtClean="0"/>
          </a:p>
          <a:p>
            <a:pPr lvl="1"/>
            <a:r>
              <a:rPr lang="zh-CN" altLang="en-US" sz="1950" dirty="0" smtClean="0"/>
              <a:t>因特网域名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层次结构</a:t>
            </a:r>
            <a:endParaRPr lang="en-US" altLang="zh-CN" sz="1650" dirty="0"/>
          </a:p>
          <a:p>
            <a:pPr lvl="2"/>
            <a:r>
              <a:rPr lang="zh-CN" altLang="en-US" sz="1650" dirty="0"/>
              <a:t>第一层域名有 </a:t>
            </a:r>
            <a:r>
              <a:rPr lang="en-US" altLang="zh-CN" sz="1650" dirty="0"/>
              <a:t>com</a:t>
            </a:r>
            <a:r>
              <a:rPr lang="zh-CN" altLang="en-US" sz="1650" dirty="0"/>
              <a:t>、</a:t>
            </a:r>
            <a:r>
              <a:rPr lang="en-US" altLang="zh-CN" sz="1650" dirty="0" err="1"/>
              <a:t>edu</a:t>
            </a:r>
            <a:r>
              <a:rPr lang="zh-CN" altLang="en-US" sz="1650" dirty="0"/>
              <a:t>、</a:t>
            </a:r>
            <a:r>
              <a:rPr lang="en-US" altLang="zh-CN" sz="1650" dirty="0" err="1"/>
              <a:t>gov</a:t>
            </a:r>
            <a:r>
              <a:rPr lang="zh-CN" altLang="en-US" sz="1650" dirty="0"/>
              <a:t>、</a:t>
            </a:r>
            <a:r>
              <a:rPr lang="en-US" altLang="zh-CN" sz="1650" dirty="0"/>
              <a:t>org</a:t>
            </a:r>
            <a:r>
              <a:rPr lang="zh-CN" altLang="en-US" sz="1650" dirty="0"/>
              <a:t>、</a:t>
            </a:r>
            <a:r>
              <a:rPr lang="en-US" altLang="zh-CN" sz="1650" dirty="0" smtClean="0"/>
              <a:t>net</a:t>
            </a:r>
          </a:p>
          <a:p>
            <a:pPr lvl="2"/>
            <a:endParaRPr lang="en-US" altLang="zh-CN" sz="1650" dirty="0"/>
          </a:p>
          <a:p>
            <a:pPr lvl="1"/>
            <a:r>
              <a:rPr lang="en-US" altLang="zh-CN" sz="1950" dirty="0" smtClean="0"/>
              <a:t>DNS</a:t>
            </a:r>
            <a:r>
              <a:rPr lang="zh-CN" altLang="en-US" sz="1950" dirty="0" smtClean="0"/>
              <a:t>维护域名集合和</a:t>
            </a:r>
            <a:r>
              <a:rPr lang="en-US" altLang="zh-CN" sz="1950" dirty="0" smtClean="0"/>
              <a:t>IP</a:t>
            </a:r>
            <a:r>
              <a:rPr lang="zh-CN" altLang="en-US" sz="1950" dirty="0" smtClean="0"/>
              <a:t>地址的映射</a:t>
            </a:r>
            <a:endParaRPr lang="en-US" altLang="zh-CN" sz="1950" dirty="0" smtClean="0"/>
          </a:p>
          <a:p>
            <a:pPr lvl="2"/>
            <a:r>
              <a:rPr lang="en-US" altLang="zh-CN" sz="1650" dirty="0" smtClean="0"/>
              <a:t>DNS</a:t>
            </a:r>
            <a:r>
              <a:rPr lang="zh-CN" altLang="en-US" sz="1650" dirty="0" smtClean="0"/>
              <a:t>数据库由主机条目结构组成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每个条目定义了一组域名与一组</a:t>
            </a:r>
            <a:r>
              <a:rPr lang="en-US" altLang="zh-CN" sz="1650" dirty="0" smtClean="0"/>
              <a:t>IP</a:t>
            </a:r>
            <a:r>
              <a:rPr lang="zh-CN" altLang="en-US" sz="1650" dirty="0" smtClean="0"/>
              <a:t>间的映射</a:t>
            </a:r>
            <a:endParaRPr lang="en-US" altLang="zh-CN" sz="1650" dirty="0" smtClean="0"/>
          </a:p>
          <a:p>
            <a:pPr lvl="2"/>
            <a:r>
              <a:rPr lang="en-US" altLang="zh-CN" sz="1650" dirty="0" smtClean="0"/>
              <a:t>Localhost</a:t>
            </a:r>
            <a:r>
              <a:rPr lang="zh-CN" altLang="en-US" sz="1650" dirty="0" smtClean="0"/>
              <a:t>映射为</a:t>
            </a:r>
            <a:r>
              <a:rPr lang="en-US" altLang="zh-CN" sz="1650" dirty="0" smtClean="0"/>
              <a:t>127.0.0.1</a:t>
            </a:r>
          </a:p>
          <a:p>
            <a:pPr lvl="2"/>
            <a:r>
              <a:rPr lang="en-US" altLang="zh-CN" sz="1650" dirty="0" smtClean="0"/>
              <a:t>Hostname</a:t>
            </a:r>
            <a:r>
              <a:rPr lang="zh-CN" altLang="en-US" sz="1650" dirty="0" smtClean="0"/>
              <a:t>命令查看本机域名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多个域名可以映射为同一个</a:t>
            </a:r>
            <a:r>
              <a:rPr lang="en-US" altLang="zh-CN" sz="1650" dirty="0" smtClean="0"/>
              <a:t>IP</a:t>
            </a:r>
          </a:p>
          <a:p>
            <a:pPr lvl="2"/>
            <a:r>
              <a:rPr lang="zh-CN" altLang="en-US" sz="1650" dirty="0" smtClean="0"/>
              <a:t>一个域名可以映射到同一组的多个</a:t>
            </a:r>
            <a:r>
              <a:rPr lang="en-US" altLang="zh-CN" sz="1650" dirty="0" smtClean="0"/>
              <a:t>IP</a:t>
            </a:r>
          </a:p>
          <a:p>
            <a:pPr lvl="2"/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32044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62" y="1307151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zh-CN" sz="1950" dirty="0" smtClean="0"/>
          </a:p>
          <a:p>
            <a:pPr lvl="1"/>
            <a:r>
              <a:rPr lang="zh-CN" altLang="en-US" sz="1950" dirty="0" smtClean="0"/>
              <a:t>因特网连接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点对点的、全双工的、可靠的</a:t>
            </a:r>
            <a:endParaRPr lang="en-US" altLang="zh-CN" sz="1650" dirty="0" smtClean="0"/>
          </a:p>
          <a:p>
            <a:pPr lvl="2"/>
            <a:endParaRPr lang="en-US" altLang="zh-CN" sz="1650" dirty="0" smtClean="0"/>
          </a:p>
          <a:p>
            <a:pPr lvl="1"/>
            <a:r>
              <a:rPr lang="zh-CN" altLang="en-US" sz="1950" dirty="0" smtClean="0"/>
              <a:t>套接字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一个套接字是连接的一个端点，有对应套接字地址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套接字地址由地址：整数端口组成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客户端的端口由内核临时分配，临时端口</a:t>
            </a:r>
            <a:endParaRPr lang="en-US" altLang="zh-CN" sz="1650" dirty="0" smtClean="0"/>
          </a:p>
          <a:p>
            <a:pPr lvl="2"/>
            <a:r>
              <a:rPr lang="en-US" altLang="zh-CN" sz="1650" dirty="0" smtClean="0"/>
              <a:t>Web</a:t>
            </a:r>
            <a:r>
              <a:rPr lang="zh-CN" altLang="en-US" sz="1650" dirty="0" smtClean="0"/>
              <a:t>服务器通常使用端口</a:t>
            </a:r>
            <a:r>
              <a:rPr lang="en-US" altLang="zh-CN" sz="1650" dirty="0" smtClean="0"/>
              <a:t>80</a:t>
            </a:r>
            <a:r>
              <a:rPr lang="zh-CN" altLang="en-US" sz="1650" dirty="0" smtClean="0"/>
              <a:t>，服务名</a:t>
            </a:r>
            <a:r>
              <a:rPr lang="en-US" altLang="zh-CN" sz="1650" dirty="0" smtClean="0"/>
              <a:t>http</a:t>
            </a:r>
          </a:p>
          <a:p>
            <a:pPr lvl="2"/>
            <a:r>
              <a:rPr lang="zh-CN" altLang="en-US" sz="1650" dirty="0" smtClean="0"/>
              <a:t>电子邮件服务器通常使用端口</a:t>
            </a:r>
            <a:r>
              <a:rPr lang="en-US" altLang="zh-CN" sz="1650" dirty="0" smtClean="0"/>
              <a:t>25</a:t>
            </a:r>
            <a:r>
              <a:rPr lang="zh-CN" altLang="en-US" sz="1650" dirty="0" smtClean="0"/>
              <a:t>，服务名</a:t>
            </a:r>
            <a:r>
              <a:rPr lang="en-US" altLang="zh-CN" sz="1650" dirty="0" err="1" smtClean="0"/>
              <a:t>smtp</a:t>
            </a:r>
            <a:endParaRPr lang="en-US" altLang="zh-CN" sz="1650" dirty="0" smtClean="0"/>
          </a:p>
          <a:p>
            <a:pPr lvl="2"/>
            <a:r>
              <a:rPr lang="en-US" altLang="zh-CN" sz="1650" dirty="0" smtClean="0"/>
              <a:t>/</a:t>
            </a:r>
            <a:r>
              <a:rPr lang="en-US" altLang="zh-CN" sz="1650" dirty="0" err="1" smtClean="0"/>
              <a:t>etc</a:t>
            </a:r>
            <a:r>
              <a:rPr lang="en-US" altLang="zh-CN" sz="1650" dirty="0" smtClean="0"/>
              <a:t>/services</a:t>
            </a:r>
            <a:r>
              <a:rPr lang="zh-CN" altLang="en-US" sz="1650" dirty="0" smtClean="0"/>
              <a:t>知名服务名和知名端口的映射</a:t>
            </a:r>
            <a:endParaRPr lang="en-US" altLang="zh-CN" sz="1650" dirty="0" smtClean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950" dirty="0" smtClean="0"/>
              <a:t>连接由两端的套接字地址唯一确定</a:t>
            </a:r>
            <a:endParaRPr lang="en-US" altLang="zh-CN" sz="1950" dirty="0"/>
          </a:p>
          <a:p>
            <a:pPr lvl="2"/>
            <a:r>
              <a:rPr lang="en-US" altLang="zh-CN" sz="1650" dirty="0" smtClean="0"/>
              <a:t>(</a:t>
            </a:r>
            <a:r>
              <a:rPr lang="en-US" altLang="zh-CN" sz="1650" dirty="0" err="1" smtClean="0"/>
              <a:t>cliaddr:clipart,servaddr:servport</a:t>
            </a:r>
            <a:r>
              <a:rPr lang="en-US" altLang="zh-CN" sz="1650" dirty="0" smtClean="0"/>
              <a:t>)</a:t>
            </a:r>
          </a:p>
          <a:p>
            <a:pPr lvl="2"/>
            <a:endParaRPr lang="en-US" altLang="zh-CN" sz="1650" dirty="0"/>
          </a:p>
          <a:p>
            <a:pPr marL="685800" lvl="2" indent="0">
              <a:buNone/>
            </a:pP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42930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2CB4-BB76-4F2B-945E-8CA724BF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692" y="2309554"/>
            <a:ext cx="3256127" cy="1325563"/>
          </a:xfrm>
        </p:spPr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题目讲解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820D-A47A-404C-BDC4-E31600E2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EABBDB-0B7C-8746-80D7-3DB2E837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617" y="3635117"/>
            <a:ext cx="3672122" cy="1199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zh-CN" altLang="en-US" dirty="0"/>
              <a:t>完成题目 时间</a:t>
            </a:r>
            <a:r>
              <a:rPr lang="en-US" altLang="zh-CN" dirty="0"/>
              <a:t> 20 min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6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4" y="365127"/>
            <a:ext cx="6316133" cy="62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4" y="365127"/>
            <a:ext cx="6316133" cy="62881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881821"/>
            <a:ext cx="824761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00523"/>
            <a:ext cx="7915720" cy="33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00523"/>
            <a:ext cx="7915720" cy="33176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8" y="4411112"/>
            <a:ext cx="7124633" cy="11060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74" y="5517135"/>
            <a:ext cx="6970967" cy="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0" y="1071758"/>
            <a:ext cx="8116003" cy="26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CF5A-F937-4C6C-9B49-5F66EF1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0" y="1071758"/>
            <a:ext cx="8116003" cy="2670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0" y="4049986"/>
            <a:ext cx="2127561" cy="5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动态内存分配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07446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动态内存分配维护进程的虚拟内存区域称为堆</a:t>
            </a:r>
            <a:r>
              <a:rPr lang="en-US" altLang="zh-CN" sz="1950" dirty="0" smtClean="0"/>
              <a:t>(heap)</a:t>
            </a:r>
          </a:p>
          <a:p>
            <a:pPr lvl="1"/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 smtClean="0"/>
              <a:t>内核维护指针</a:t>
            </a:r>
            <a:r>
              <a:rPr lang="en-US" altLang="zh-CN" sz="1950" dirty="0" err="1" smtClean="0"/>
              <a:t>brk</a:t>
            </a:r>
            <a:r>
              <a:rPr lang="zh-CN" altLang="en-US" sz="1950" dirty="0" smtClean="0"/>
              <a:t>指向堆的顶部</a:t>
            </a:r>
            <a:endParaRPr lang="en-US" altLang="zh-CN" sz="1950" dirty="0" smtClean="0"/>
          </a:p>
          <a:p>
            <a:pPr lvl="1"/>
            <a:endParaRPr lang="en-US" altLang="zh-CN" sz="1950" dirty="0" smtClean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 smtClean="0"/>
              <a:t>分配器对堆空间进行分配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显式分配器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隐式分配器</a:t>
            </a:r>
            <a:r>
              <a:rPr lang="en-US" altLang="zh-CN" sz="1650" dirty="0" smtClean="0"/>
              <a:t>/</a:t>
            </a:r>
            <a:r>
              <a:rPr lang="zh-CN" altLang="en-US" sz="1650" dirty="0" smtClean="0"/>
              <a:t>垃圾收集器</a:t>
            </a:r>
            <a:endParaRPr lang="en-US" altLang="zh-CN" sz="1650" dirty="0" smtClean="0"/>
          </a:p>
          <a:p>
            <a:pPr marL="685800" lvl="2" indent="0">
              <a:buNone/>
            </a:pPr>
            <a:r>
              <a:rPr lang="zh-CN" altLang="en-US" sz="1650" dirty="0" smtClean="0"/>
              <a:t>二者都要求显式分配块，不同之处在于显示分配器要求显示释放块，隐式分配器检测已分配块不再被使用时释放块。</a:t>
            </a:r>
            <a:endParaRPr lang="en-US" altLang="zh-CN" sz="165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96" y="1772277"/>
            <a:ext cx="3533333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0" y="355189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标准库函数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8832" y="1328669"/>
            <a:ext cx="7886700" cy="4351338"/>
          </a:xfrm>
        </p:spPr>
        <p:txBody>
          <a:bodyPr/>
          <a:lstStyle/>
          <a:p>
            <a:r>
              <a:rPr lang="en-US" altLang="zh-CN" dirty="0" err="1" smtClean="0"/>
              <a:t>malloc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free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sbrk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brk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incr</a:t>
            </a:r>
            <a:r>
              <a:rPr lang="zh-CN" altLang="en-US" dirty="0" smtClean="0"/>
              <a:t>。若成功则返回原</a:t>
            </a:r>
            <a:r>
              <a:rPr lang="en-US" altLang="zh-CN" dirty="0" err="1" smtClean="0"/>
              <a:t>brk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4" y="1680752"/>
            <a:ext cx="6447619" cy="11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4" y="3242233"/>
            <a:ext cx="6504762" cy="11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64" y="4951972"/>
            <a:ext cx="6466667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动态内存分配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显示分配器的工作约束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处理任意请求序列：不能假设分配释放顺序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立即响应请求：不能缓冲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只使用堆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对齐块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不修改已分配块：块一旦分配后不能修改</a:t>
            </a:r>
            <a:r>
              <a:rPr lang="en-US" altLang="zh-CN" sz="1650" dirty="0" smtClean="0"/>
              <a:t>/</a:t>
            </a:r>
            <a:r>
              <a:rPr lang="zh-CN" altLang="en-US" sz="1650" dirty="0" smtClean="0"/>
              <a:t>移动</a:t>
            </a:r>
            <a:endParaRPr lang="en-US" altLang="zh-CN" sz="1650" dirty="0" smtClean="0"/>
          </a:p>
          <a:p>
            <a:pPr lvl="1"/>
            <a:endParaRPr lang="en-US" altLang="zh-CN" sz="1950" dirty="0"/>
          </a:p>
          <a:p>
            <a:pPr lvl="1"/>
            <a:r>
              <a:rPr lang="zh-CN" altLang="en-US" sz="1950" dirty="0" smtClean="0"/>
              <a:t>分配器的目标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最大化</a:t>
            </a:r>
            <a:r>
              <a:rPr lang="zh-CN" altLang="en-US" sz="1650" dirty="0"/>
              <a:t>吞吐率</a:t>
            </a:r>
            <a:endParaRPr lang="en-US" altLang="zh-CN" sz="1650" dirty="0"/>
          </a:p>
          <a:p>
            <a:pPr lvl="2"/>
            <a:r>
              <a:rPr lang="zh-CN" altLang="en-US" sz="1650" dirty="0"/>
              <a:t>最大化内存</a:t>
            </a:r>
            <a:r>
              <a:rPr lang="zh-CN" altLang="en-US" sz="1650" dirty="0" smtClean="0"/>
              <a:t>利用率</a:t>
            </a:r>
            <a:endParaRPr lang="en-US" altLang="zh-CN" sz="1650" dirty="0" smtClean="0"/>
          </a:p>
          <a:p>
            <a:pPr marL="685800" lvl="2" indent="0">
              <a:buNone/>
            </a:pPr>
            <a:endParaRPr lang="en-US" altLang="zh-CN" sz="1650" dirty="0"/>
          </a:p>
          <a:p>
            <a:pPr lvl="2"/>
            <a:r>
              <a:rPr lang="zh-CN" altLang="en-US" sz="1650" dirty="0" smtClean="0"/>
              <a:t>峰值利用率</a:t>
            </a:r>
            <a:r>
              <a:rPr lang="en-US" altLang="zh-CN" sz="1650" dirty="0" err="1" smtClean="0"/>
              <a:t>U</a:t>
            </a:r>
            <a:r>
              <a:rPr lang="en-US" altLang="zh-CN" sz="1650" baseline="-25000" dirty="0" err="1" smtClean="0"/>
              <a:t>k</a:t>
            </a:r>
            <a:r>
              <a:rPr lang="zh-CN" altLang="en-US" sz="1650" dirty="0" smtClean="0"/>
              <a:t>计算：最大有效载荷</a:t>
            </a:r>
            <a:r>
              <a:rPr lang="en-US" altLang="zh-CN" sz="1650" dirty="0" smtClean="0"/>
              <a:t>/</a:t>
            </a:r>
            <a:r>
              <a:rPr lang="zh-CN" altLang="en-US" sz="1650" dirty="0" smtClean="0"/>
              <a:t>堆的最大值</a:t>
            </a:r>
            <a:endParaRPr lang="en-US" altLang="zh-CN" sz="1650" baseline="-25000" dirty="0"/>
          </a:p>
        </p:txBody>
      </p:sp>
    </p:spTree>
    <p:extLst>
      <p:ext uri="{BB962C8B-B14F-4D97-AF65-F5344CB8AC3E}">
        <p14:creationId xmlns:p14="http://schemas.microsoft.com/office/powerpoint/2010/main" val="29022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动态内存分配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23" y="2065404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碎片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内部碎片：对齐要求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外部碎片：空闲内存不连续</a:t>
            </a:r>
            <a:endParaRPr lang="en-US" altLang="zh-CN" sz="1650" dirty="0" smtClean="0"/>
          </a:p>
          <a:p>
            <a:pPr marL="342900" lvl="1" indent="0">
              <a:buNone/>
            </a:pPr>
            <a:endParaRPr lang="en-US" altLang="zh-CN" sz="1950" dirty="0"/>
          </a:p>
          <a:p>
            <a:pPr lvl="1"/>
            <a:r>
              <a:rPr lang="zh-CN" altLang="en-US" sz="1950" dirty="0" smtClean="0"/>
              <a:t>分配器的设计：平衡吞吐量和利用率</a:t>
            </a:r>
            <a:endParaRPr lang="en-US" altLang="zh-CN" sz="1950" dirty="0" smtClean="0"/>
          </a:p>
          <a:p>
            <a:pPr lvl="2"/>
            <a:r>
              <a:rPr lang="zh-CN" altLang="en-US" sz="1650" dirty="0" smtClean="0"/>
              <a:t>空闲块组织、放置、分割、合并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隐式空闲链表：</a:t>
            </a:r>
            <a:endParaRPr lang="en-US" altLang="zh-CN" sz="1650" dirty="0" smtClean="0"/>
          </a:p>
          <a:p>
            <a:pPr marL="685800" lvl="2" indent="0">
              <a:buNone/>
            </a:pPr>
            <a:r>
              <a:rPr lang="en-US" altLang="zh-CN" sz="1650" dirty="0"/>
              <a:t>	</a:t>
            </a:r>
            <a:r>
              <a:rPr lang="zh-CN" altLang="en-US" sz="1650" dirty="0" smtClean="0"/>
              <a:t>头部</a:t>
            </a:r>
            <a:r>
              <a:rPr lang="en-US" altLang="zh-CN" sz="1650" dirty="0" smtClean="0"/>
              <a:t>4</a:t>
            </a:r>
            <a:r>
              <a:rPr lang="zh-CN" altLang="en-US" sz="1650" dirty="0" smtClean="0"/>
              <a:t>字节指明块大小，是否已分配</a:t>
            </a:r>
            <a:endParaRPr lang="en-US" altLang="zh-CN" sz="1650" dirty="0" smtClean="0"/>
          </a:p>
          <a:p>
            <a:pPr marL="685800" lvl="2" indent="0">
              <a:buNone/>
            </a:pPr>
            <a:r>
              <a:rPr lang="en-US" altLang="zh-CN" sz="1650" dirty="0"/>
              <a:t>	</a:t>
            </a:r>
            <a:r>
              <a:rPr lang="zh-CN" altLang="en-US" sz="1650" dirty="0" smtClean="0"/>
              <a:t>终止块设置为</a:t>
            </a:r>
            <a:r>
              <a:rPr lang="en-US" altLang="zh-CN" sz="1650" dirty="0" smtClean="0"/>
              <a:t>0/1</a:t>
            </a:r>
            <a:r>
              <a:rPr lang="zh-CN" altLang="en-US" sz="1650" dirty="0" smtClean="0"/>
              <a:t>，即已分配</a:t>
            </a:r>
            <a:endParaRPr lang="en-US" altLang="zh-CN" sz="16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39" y="203773"/>
            <a:ext cx="5603161" cy="2300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918072"/>
            <a:ext cx="8031606" cy="15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隐式空闲链表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放置</a:t>
            </a:r>
            <a:endParaRPr lang="en-US" altLang="zh-CN" sz="1950" dirty="0"/>
          </a:p>
          <a:p>
            <a:pPr lvl="2"/>
            <a:r>
              <a:rPr lang="zh-CN" altLang="en-US" sz="1650" dirty="0" smtClean="0"/>
              <a:t>首次适配 </a:t>
            </a:r>
            <a:r>
              <a:rPr lang="en-US" altLang="zh-CN" sz="1650" dirty="0" smtClean="0"/>
              <a:t>first fit</a:t>
            </a:r>
          </a:p>
          <a:p>
            <a:pPr lvl="2"/>
            <a:r>
              <a:rPr lang="zh-CN" altLang="en-US" sz="1650" dirty="0" smtClean="0"/>
              <a:t>下一次适配 </a:t>
            </a:r>
            <a:r>
              <a:rPr lang="en-US" altLang="zh-CN" sz="1650" dirty="0" smtClean="0"/>
              <a:t>next fit</a:t>
            </a:r>
          </a:p>
          <a:p>
            <a:pPr lvl="2"/>
            <a:r>
              <a:rPr lang="zh-CN" altLang="en-US" sz="1650" dirty="0" smtClean="0"/>
              <a:t>最佳适配 </a:t>
            </a:r>
            <a:r>
              <a:rPr lang="en-US" altLang="zh-CN" sz="1650" dirty="0" smtClean="0"/>
              <a:t>best fit</a:t>
            </a:r>
          </a:p>
          <a:p>
            <a:pPr lvl="2"/>
            <a:endParaRPr lang="en-US" altLang="zh-CN" sz="1650" dirty="0" smtClean="0"/>
          </a:p>
          <a:p>
            <a:pPr lvl="1"/>
            <a:r>
              <a:rPr lang="zh-CN" altLang="en-US" sz="1650" dirty="0" smtClean="0"/>
              <a:t>分割</a:t>
            </a:r>
            <a:endParaRPr lang="en-US" altLang="zh-CN" sz="1650" dirty="0" smtClean="0"/>
          </a:p>
          <a:p>
            <a:pPr lvl="2"/>
            <a:r>
              <a:rPr lang="zh-CN" altLang="en-US" sz="1650" dirty="0"/>
              <a:t>分配整个空闲块（可能造成较大内部碎片）</a:t>
            </a:r>
            <a:endParaRPr lang="en-US" altLang="zh-CN" sz="1650" dirty="0"/>
          </a:p>
          <a:p>
            <a:pPr lvl="2"/>
            <a:r>
              <a:rPr lang="zh-CN" altLang="en-US" sz="1650" dirty="0"/>
              <a:t>将一个大的空闲块分割成已分配块和新的小空闲</a:t>
            </a:r>
            <a:r>
              <a:rPr lang="zh-CN" altLang="en-US" sz="1650" dirty="0" smtClean="0"/>
              <a:t>块</a:t>
            </a:r>
            <a:endParaRPr lang="en-US" altLang="zh-CN" sz="1650" dirty="0" smtClean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650" dirty="0" smtClean="0"/>
              <a:t>合并</a:t>
            </a:r>
            <a:endParaRPr lang="en-US" altLang="zh-CN" sz="1650" dirty="0" smtClean="0"/>
          </a:p>
          <a:p>
            <a:pPr lvl="2"/>
            <a:r>
              <a:rPr lang="zh-CN" altLang="en-US" sz="1650" dirty="0"/>
              <a:t>释放已分配块时检查前后有无相邻空闲块，如有及合并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合并策略分为立即合并和推迟合并</a:t>
            </a:r>
            <a:endParaRPr lang="en-US" altLang="zh-CN" sz="1650" dirty="0"/>
          </a:p>
        </p:txBody>
      </p:sp>
    </p:spTree>
    <p:extLst>
      <p:ext uri="{BB962C8B-B14F-4D97-AF65-F5344CB8AC3E}">
        <p14:creationId xmlns:p14="http://schemas.microsoft.com/office/powerpoint/2010/main" val="21676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隐式空闲链表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1"/>
            <a:ext cx="657722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sz="1950" dirty="0" smtClean="0"/>
              <a:t>放置</a:t>
            </a:r>
            <a:endParaRPr lang="en-US" altLang="zh-CN" sz="1950" dirty="0"/>
          </a:p>
          <a:p>
            <a:pPr lvl="2"/>
            <a:r>
              <a:rPr lang="zh-CN" altLang="en-US" sz="1650" dirty="0" smtClean="0"/>
              <a:t>首次适配 </a:t>
            </a:r>
            <a:r>
              <a:rPr lang="en-US" altLang="zh-CN" sz="1650" dirty="0" smtClean="0"/>
              <a:t>first fit</a:t>
            </a:r>
          </a:p>
          <a:p>
            <a:pPr lvl="2"/>
            <a:r>
              <a:rPr lang="zh-CN" altLang="en-US" sz="1650" dirty="0" smtClean="0"/>
              <a:t>下一次适配 </a:t>
            </a:r>
            <a:r>
              <a:rPr lang="en-US" altLang="zh-CN" sz="1650" dirty="0" smtClean="0"/>
              <a:t>next fit</a:t>
            </a:r>
          </a:p>
          <a:p>
            <a:pPr lvl="2"/>
            <a:r>
              <a:rPr lang="zh-CN" altLang="en-US" sz="1650" dirty="0" smtClean="0"/>
              <a:t>最佳适配 </a:t>
            </a:r>
            <a:r>
              <a:rPr lang="en-US" altLang="zh-CN" sz="1650" dirty="0" smtClean="0"/>
              <a:t>best fit</a:t>
            </a:r>
          </a:p>
          <a:p>
            <a:pPr lvl="2"/>
            <a:endParaRPr lang="en-US" altLang="zh-CN" sz="1650" dirty="0" smtClean="0"/>
          </a:p>
          <a:p>
            <a:pPr lvl="1"/>
            <a:r>
              <a:rPr lang="zh-CN" altLang="en-US" sz="1650" dirty="0" smtClean="0"/>
              <a:t>分割</a:t>
            </a:r>
            <a:endParaRPr lang="en-US" altLang="zh-CN" sz="1650" dirty="0" smtClean="0"/>
          </a:p>
          <a:p>
            <a:pPr lvl="2"/>
            <a:r>
              <a:rPr lang="zh-CN" altLang="en-US" sz="1650" dirty="0"/>
              <a:t>分配整个空闲块（可能造成较大内部碎片）</a:t>
            </a:r>
            <a:endParaRPr lang="en-US" altLang="zh-CN" sz="1650" dirty="0"/>
          </a:p>
          <a:p>
            <a:pPr lvl="2"/>
            <a:r>
              <a:rPr lang="zh-CN" altLang="en-US" sz="1650" dirty="0"/>
              <a:t>将一个大的空闲块分割成已分配块和新的小空闲</a:t>
            </a:r>
            <a:r>
              <a:rPr lang="zh-CN" altLang="en-US" sz="1650" dirty="0" smtClean="0"/>
              <a:t>块</a:t>
            </a:r>
            <a:endParaRPr lang="en-US" altLang="zh-CN" sz="1650" dirty="0" smtClean="0"/>
          </a:p>
          <a:p>
            <a:pPr lvl="2"/>
            <a:endParaRPr lang="en-US" altLang="zh-CN" sz="1650" dirty="0"/>
          </a:p>
          <a:p>
            <a:pPr lvl="1"/>
            <a:r>
              <a:rPr lang="zh-CN" altLang="en-US" sz="1650" dirty="0" smtClean="0"/>
              <a:t>合并</a:t>
            </a:r>
            <a:endParaRPr lang="en-US" altLang="zh-CN" sz="1650" dirty="0" smtClean="0"/>
          </a:p>
          <a:p>
            <a:pPr lvl="2"/>
            <a:r>
              <a:rPr lang="zh-CN" altLang="en-US" sz="1650" dirty="0"/>
              <a:t>释放已分配块时检查前后有无相邻空闲块，如有及合并</a:t>
            </a:r>
            <a:endParaRPr lang="en-US" altLang="zh-CN" sz="1650" dirty="0"/>
          </a:p>
          <a:p>
            <a:pPr lvl="2"/>
            <a:r>
              <a:rPr lang="zh-CN" altLang="en-US" sz="1650" dirty="0"/>
              <a:t>合并策略分为立即合并和推迟</a:t>
            </a:r>
            <a:r>
              <a:rPr lang="zh-CN" altLang="en-US" sz="1650" dirty="0" smtClean="0"/>
              <a:t>合并</a:t>
            </a:r>
            <a:endParaRPr lang="en-US" altLang="zh-CN" sz="1650" dirty="0" smtClean="0"/>
          </a:p>
          <a:p>
            <a:pPr lvl="2"/>
            <a:r>
              <a:rPr lang="zh-CN" altLang="en-US" sz="1650" dirty="0" smtClean="0"/>
              <a:t>如何知道前面的是空闲块？搜索时间代价大，采用边界标记</a:t>
            </a:r>
            <a:endParaRPr lang="en-US" altLang="zh-CN" sz="1650" dirty="0" smtClean="0"/>
          </a:p>
          <a:p>
            <a:pPr lvl="3"/>
            <a:r>
              <a:rPr lang="zh-CN" altLang="en-US" sz="1500" dirty="0" smtClean="0"/>
              <a:t>优化：用空余字节数标记前面的块是否已分配，这样可以省去已分配块的脚部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8074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合并的四种情况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69911"/>
            <a:ext cx="3695283" cy="2587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932" y="1503161"/>
            <a:ext cx="3771272" cy="2573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095166"/>
            <a:ext cx="3695282" cy="263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932" y="4116601"/>
            <a:ext cx="3865540" cy="26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7268</TotalTime>
  <Words>1222</Words>
  <Application>Microsoft Office PowerPoint</Application>
  <PresentationFormat>全屏显示(4:3)</PresentationFormat>
  <Paragraphs>247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黑体</vt:lpstr>
      <vt:lpstr>宋体</vt:lpstr>
      <vt:lpstr>Arial</vt:lpstr>
      <vt:lpstr>Times New Roman</vt:lpstr>
      <vt:lpstr>Office 主题​​</vt:lpstr>
      <vt:lpstr>ICS第十一次小班课</vt:lpstr>
      <vt:lpstr>目录</vt:lpstr>
      <vt:lpstr>动态内存分配</vt:lpstr>
      <vt:lpstr>C标准库函数</vt:lpstr>
      <vt:lpstr>动态内存分配</vt:lpstr>
      <vt:lpstr>动态内存分配</vt:lpstr>
      <vt:lpstr>隐式空闲链表</vt:lpstr>
      <vt:lpstr>隐式空闲链表</vt:lpstr>
      <vt:lpstr>合并的四种情况</vt:lpstr>
      <vt:lpstr>一个简单的分配器</vt:lpstr>
      <vt:lpstr>显式空闲链表</vt:lpstr>
      <vt:lpstr>分离空闲链表</vt:lpstr>
      <vt:lpstr>垃圾收集</vt:lpstr>
      <vt:lpstr>与内存相关的错误</vt:lpstr>
      <vt:lpstr>网络编程</vt:lpstr>
      <vt:lpstr>网络编程</vt:lpstr>
      <vt:lpstr>网络编程</vt:lpstr>
      <vt:lpstr>网络编程</vt:lpstr>
      <vt:lpstr>网络编程</vt:lpstr>
      <vt:lpstr>网络编程</vt:lpstr>
      <vt:lpstr>网络编程</vt:lpstr>
      <vt:lpstr>题目讲解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余 翔</cp:lastModifiedBy>
  <cp:revision>507</cp:revision>
  <dcterms:created xsi:type="dcterms:W3CDTF">2018-12-21T13:45:03Z</dcterms:created>
  <dcterms:modified xsi:type="dcterms:W3CDTF">2020-12-17T03:42:19Z</dcterms:modified>
</cp:coreProperties>
</file>