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042"/>
    <a:srgbClr val="8E0000"/>
    <a:srgbClr val="8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B2DA904E-B522-46E4-83B4-A7AEBDF46A68}" type="datetimeFigureOut">
              <a:rPr lang="zh-CN" altLang="en-US" smtClean="0"/>
              <a:pPr/>
              <a:t>2020/12/30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959C7562-F571-424A-A93A-53D24FC128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0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3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6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2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6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5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7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6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8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9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0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3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8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C7562-F571-424A-A93A-53D24FC128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6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0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7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2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38670" y="357808"/>
            <a:ext cx="598882" cy="617287"/>
            <a:chOff x="4138893" y="828000"/>
            <a:chExt cx="2423907" cy="2498400"/>
          </a:xfrm>
        </p:grpSpPr>
        <p:sp>
          <p:nvSpPr>
            <p:cNvPr id="8" name="椭圆 7"/>
            <p:cNvSpPr/>
            <p:nvPr/>
          </p:nvSpPr>
          <p:spPr>
            <a:xfrm>
              <a:off x="5122800" y="1885904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40000" y="843256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22800" y="8280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38893" y="18864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1262270" y="895319"/>
            <a:ext cx="3846443" cy="0"/>
          </a:xfrm>
          <a:prstGeom prst="line">
            <a:avLst/>
          </a:prstGeom>
          <a:ln w="88900" cap="rnd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8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5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794-1983-4119-83D5-C9B0BCD4474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744C-F2EA-4BC9-857A-1E40B5FEA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6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06464794-1983-4119-83D5-C9B0BCD44747}" type="datetimeFigureOut">
              <a:rPr lang="zh-CN" altLang="en-US" smtClean="0"/>
              <a:pPr/>
              <a:t>2020/12/30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fld id="{B597744C-F2EA-4BC9-857A-1E40B5FEAC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330118" y="1105786"/>
            <a:ext cx="1531765" cy="1578840"/>
            <a:chOff x="4138893" y="828000"/>
            <a:chExt cx="2423907" cy="2498400"/>
          </a:xfrm>
        </p:grpSpPr>
        <p:sp>
          <p:nvSpPr>
            <p:cNvPr id="7" name="椭圆 6"/>
            <p:cNvSpPr/>
            <p:nvPr/>
          </p:nvSpPr>
          <p:spPr>
            <a:xfrm>
              <a:off x="5122800" y="1885904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140000" y="843256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122800" y="8280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138893" y="18864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036000" y="3857180"/>
            <a:ext cx="6120000" cy="0"/>
          </a:xfrm>
          <a:prstGeom prst="line">
            <a:avLst/>
          </a:prstGeom>
          <a:ln w="127000" cap="rnd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8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42646" y="3116427"/>
            <a:ext cx="610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Concurrency &amp; Synchronization</a:t>
            </a:r>
            <a:endParaRPr lang="zh-CN" altLang="en-US" sz="28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8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Semaphores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335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常见的信号量使用方法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同步（当满足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xxx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条件时，某段代码才能继续运行）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比较难实现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生产者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消费者问题（当缓冲区满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空时，生产者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消费者不能继续）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写者问题（当读者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写者在访问时，写者不能继续；当写者在访问时，读者不能继续）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1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Semaphores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常见的信号量使用方法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同步（当满足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xxx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条件时，某段代码才能继续运行）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常见设计方法：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写出代码逻辑，转换成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语句的逻辑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while(xxx) wait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，根据条件设计信号量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把复杂问题转化成已经学过的两个问题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34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Examples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一个主修人类学、辅修计算机科学的学生参加了一个研究课题，调查是否可以教会非洲狒狒理解死锁。他找到一处很深的峡谷，在上边固定了一根横跨峡谷的绳索，这样狒狒就可以攀住绳索越过峡谷。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刻，只要朝着相同的方向就可以有几只狒狒通过。但如果向东和向西的狒狒同时攀在绳索上那么会产生死锁（狒狒会被卡在中间），由于它们无法在绳索上从另一只的背上翻过去。如果一只狒狒想越过峡谷， 它必须看当前是否有别的狒狒正在逆向通行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。利用信号量编写一个避免死锁的程序来解决该问题。不考虑连续东行的狒狒会使得西行的狒狒无限制地等待的情况。 </a:t>
            </a:r>
          </a:p>
        </p:txBody>
      </p:sp>
    </p:spTree>
    <p:extLst>
      <p:ext uri="{BB962C8B-B14F-4D97-AF65-F5344CB8AC3E}">
        <p14:creationId xmlns:p14="http://schemas.microsoft.com/office/powerpoint/2010/main" val="408079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Examples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读者共享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写者互斥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读者写者之间互斥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狒狒过峡谷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北大学生过校门闸机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同向共享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异向互斥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可以看作两拨读者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8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Examples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B8707F-4C7C-499C-847E-88180AD03E30}"/>
              </a:ext>
            </a:extLst>
          </p:cNvPr>
          <p:cNvSpPr/>
          <p:nvPr/>
        </p:nvSpPr>
        <p:spPr>
          <a:xfrm>
            <a:off x="1168400" y="1452880"/>
            <a:ext cx="4277360" cy="5039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reading...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rc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6063D-4EEB-4947-9300-8D1CB5E1533E}"/>
              </a:ext>
            </a:extLst>
          </p:cNvPr>
          <p:cNvSpPr/>
          <p:nvPr/>
        </p:nvSpPr>
        <p:spPr>
          <a:xfrm>
            <a:off x="6261100" y="1452880"/>
            <a:ext cx="4277360" cy="5039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Consolas" panose="020B0609020204030204" pitchFamily="49" charset="0"/>
              </a:rPr>
              <a:t>/* writing... */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BEED9E-B8E2-4D28-84CA-9800F406AB51}"/>
              </a:ext>
            </a:extLst>
          </p:cNvPr>
          <p:cNvGrpSpPr/>
          <p:nvPr/>
        </p:nvGrpSpPr>
        <p:grpSpPr>
          <a:xfrm>
            <a:off x="2688590" y="3370421"/>
            <a:ext cx="6565316" cy="2696885"/>
            <a:chOff x="2688590" y="3370421"/>
            <a:chExt cx="6565316" cy="269688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5E4504-80ED-41D3-B86E-6B85F8C69DE0}"/>
                </a:ext>
              </a:extLst>
            </p:cNvPr>
            <p:cNvSpPr/>
            <p:nvPr/>
          </p:nvSpPr>
          <p:spPr>
            <a:xfrm>
              <a:off x="2688590" y="3370421"/>
              <a:ext cx="721360" cy="72136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C036CC7-8AE6-4AF2-A254-8E25B4F034AD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 flipH="1" flipV="1">
              <a:off x="3304309" y="3986140"/>
              <a:ext cx="1552172" cy="12501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6BBF71-7D7E-4B6E-A8F8-4A46AFB0D877}"/>
                </a:ext>
              </a:extLst>
            </p:cNvPr>
            <p:cNvSpPr/>
            <p:nvPr/>
          </p:nvSpPr>
          <p:spPr>
            <a:xfrm>
              <a:off x="4080695" y="5236309"/>
              <a:ext cx="517321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作为</a:t>
              </a:r>
              <a:r>
                <a:rPr lang="en-US" altLang="zh-CN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0-1</a:t>
              </a:r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互斥信号量来实现读写互斥</a:t>
              </a:r>
              <a:endPara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第一个读者和写者竞争这个信号量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8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Examples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2A234D-F626-42B8-BEC7-B78A4F840680}"/>
              </a:ext>
            </a:extLst>
          </p:cNvPr>
          <p:cNvSpPr/>
          <p:nvPr/>
        </p:nvSpPr>
        <p:spPr>
          <a:xfrm>
            <a:off x="1168400" y="1452880"/>
            <a:ext cx="4277360" cy="5039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Westward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(CW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(W);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9C8D8E-5FA1-49ED-A51F-5AF7168E8B85}"/>
              </a:ext>
            </a:extLst>
          </p:cNvPr>
          <p:cNvSpPr/>
          <p:nvPr/>
        </p:nvSpPr>
        <p:spPr>
          <a:xfrm>
            <a:off x="6502400" y="1452880"/>
            <a:ext cx="4277360" cy="50399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Eastward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cross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(CE </a:t>
            </a:r>
            <a:r>
              <a:rPr lang="en-US" altLang="zh-CN" dirty="0">
                <a:solidFill>
                  <a:srgbClr val="A626A4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(mutex);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96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Examples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读者共享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写者互斥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读者写者之间互斥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写者饥饿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第二类读者写者问题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狒狒过峡谷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北大学生过校门闸机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同向共享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异向互斥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可以看作两拨读者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也存在饥饿问题，参考第二类读者写者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43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330117" y="1105786"/>
            <a:ext cx="1531765" cy="1578840"/>
            <a:chOff x="4138893" y="828000"/>
            <a:chExt cx="2423907" cy="2498400"/>
          </a:xfrm>
        </p:grpSpPr>
        <p:sp>
          <p:nvSpPr>
            <p:cNvPr id="7" name="椭圆 6"/>
            <p:cNvSpPr/>
            <p:nvPr/>
          </p:nvSpPr>
          <p:spPr>
            <a:xfrm>
              <a:off x="5122800" y="1885904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140000" y="843256"/>
              <a:ext cx="1440000" cy="14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122800" y="8280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138893" y="18864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u="sng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657600" y="3857180"/>
            <a:ext cx="4876800" cy="0"/>
          </a:xfrm>
          <a:prstGeom prst="line">
            <a:avLst/>
          </a:prstGeom>
          <a:ln w="127000" cap="rnd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8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68812" y="3116427"/>
            <a:ext cx="465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Thanks for listening</a:t>
            </a:r>
            <a:endParaRPr lang="zh-CN" altLang="en-US" sz="32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6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Thread &amp; Process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进程：运行中的程序实例，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CPU+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内存的状态（进程上下文）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基于进程的并发：地址空间相互独立，难以实现共享，切换开销大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线程：“轻量级”进程，某个进程上下文的一组控制流（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基于线程的并发：共享地址空间等进程上下文，切换开销小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高度的共享引起竞争、饥饿、死锁等问题，在线程模型中这个问题比进程的时候要更多更大。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1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Thread &amp; Process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07E076-7721-426E-8B82-3BA28C53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1501092"/>
            <a:ext cx="9672320" cy="43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Posix</a:t>
            </a:r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 Threads (</a:t>
            </a:r>
            <a:r>
              <a:rPr lang="en-US" altLang="zh-CN" sz="2400" kern="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Pthreads</a:t>
            </a:r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)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224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pthread.h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线程的大多数接口功能和进程系统调用相似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最关键的区别在于所有的线程都是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同级关系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，因此它们彼此之间都能互相创建、互相回收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9E5CB6-F123-4DD8-AB31-1E3600EA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98" y="3189393"/>
            <a:ext cx="5974080" cy="31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0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Posix</a:t>
            </a:r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 Threads (</a:t>
            </a:r>
            <a:r>
              <a:rPr lang="en-US" altLang="zh-CN" sz="2400" kern="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Pthreads</a:t>
            </a:r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)</a:t>
            </a:r>
            <a:endParaRPr lang="zh-CN" altLang="en-US" sz="2400" kern="0" spc="1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6ABDF1-F89D-40BE-A58B-363E753F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16617"/>
              </p:ext>
            </p:extLst>
          </p:nvPr>
        </p:nvGraphicFramePr>
        <p:xfrm>
          <a:off x="1084721" y="1273827"/>
          <a:ext cx="10022559" cy="4404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749932139"/>
                    </a:ext>
                  </a:extLst>
                </a:gridCol>
                <a:gridCol w="3694430">
                  <a:extLst>
                    <a:ext uri="{9D8B030D-6E8A-4147-A177-3AD203B41FA5}">
                      <a16:colId xmlns:a16="http://schemas.microsoft.com/office/drawing/2014/main" val="711261615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22297105"/>
                    </a:ext>
                  </a:extLst>
                </a:gridCol>
                <a:gridCol w="3649381">
                  <a:extLst>
                    <a:ext uri="{9D8B030D-6E8A-4147-A177-3AD203B41FA5}">
                      <a16:colId xmlns:a16="http://schemas.microsoft.com/office/drawing/2014/main" val="202521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线程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进程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区别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5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pthread_create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fork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创建者和被创建的关系；线程可以通过参数指定逻辑流的入口，进程需要根据返回值进行设定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2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获取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pthread_self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getpid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pthread_exit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pthread_cancel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exit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任一线程执行</a:t>
                      </a:r>
                      <a:r>
                        <a:rPr lang="en-US" altLang="zh-CN" dirty="0"/>
                        <a:t>exit</a:t>
                      </a:r>
                      <a:r>
                        <a:rPr lang="zh-CN" altLang="en-US" dirty="0"/>
                        <a:t>会终止所有对等线程；线程间提供了直接终止某个对等线程的接口，而进程需要通过信号机制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2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pthread_join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Wait/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waitpid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前者只能等待特定的线程终止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10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pthread_detach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结束时能自动释放资源，不用专门阻塞其它某个线程；如果我们不在乎某个线程的终止状态和返回值，就可以没有负担地分离它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76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Why Synchronization?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虽然每个线程都有自己独立的栈，但是整个地址空间都被它们共享，其他线程栈内的变量也可以因为传递指针的形式访问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B580D5-FCEC-4A22-8FD9-8A039FF7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40585"/>
            <a:ext cx="9448800" cy="36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Why Synchronization?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竞争频繁存在的另一个原因是因为绝大多数的操作都不是原子性的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(atomic)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x++;   -&gt;  mov(load), add(use), mov(store)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EB7F8B-AA38-418B-A01F-A0EFB744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20202"/>
            <a:ext cx="6858000" cy="33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Semaphores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P(&amp;s) while(s == 0) {wait() }s--;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等待直到我可以运行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V(&amp;s) s++;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我好了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P,V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都是原子操作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同步不是廉价的操作，但是在并发编程中是不可缺少的一部分。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5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3122" y="387626"/>
            <a:ext cx="4373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Semaphores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7C611-BF12-43ED-A4D7-1B5F7A537CB1}"/>
              </a:ext>
            </a:extLst>
          </p:cNvPr>
          <p:cNvSpPr txBox="1"/>
          <p:nvPr/>
        </p:nvSpPr>
        <p:spPr>
          <a:xfrm>
            <a:off x="1123122" y="1273827"/>
            <a:ext cx="10063038" cy="224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常见的信号量使用方法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互斥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加锁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流程：拿锁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访问共享数据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还锁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可以使用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pthread_mutex_t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的互斥变量，效率更高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A31CF-C71F-47FA-BD0E-E84731A4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21" y="3628446"/>
            <a:ext cx="7716078" cy="29441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B69BA27-ECB7-4E53-A091-E08F1DC300FC}"/>
              </a:ext>
            </a:extLst>
          </p:cNvPr>
          <p:cNvSpPr/>
          <p:nvPr/>
        </p:nvSpPr>
        <p:spPr>
          <a:xfrm>
            <a:off x="2143760" y="4653280"/>
            <a:ext cx="1788160" cy="2336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BFD2D-AD16-480C-B9F5-3C03DF3E8D6E}"/>
              </a:ext>
            </a:extLst>
          </p:cNvPr>
          <p:cNvSpPr/>
          <p:nvPr/>
        </p:nvSpPr>
        <p:spPr>
          <a:xfrm>
            <a:off x="2143760" y="5584173"/>
            <a:ext cx="1788160" cy="2336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5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1366</Words>
  <Application>Microsoft Office PowerPoint</Application>
  <PresentationFormat>宽屏</PresentationFormat>
  <Paragraphs>173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华文楷体</vt:lpstr>
      <vt:lpstr>微软雅黑</vt:lpstr>
      <vt:lpstr>Arial</vt:lpstr>
      <vt:lpstr>Arial Rounded MT Bold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 Zheng</dc:creator>
  <cp:lastModifiedBy>郑 策</cp:lastModifiedBy>
  <cp:revision>134</cp:revision>
  <dcterms:created xsi:type="dcterms:W3CDTF">2018-05-03T05:29:32Z</dcterms:created>
  <dcterms:modified xsi:type="dcterms:W3CDTF">2020-12-30T14:58:46Z</dcterms:modified>
</cp:coreProperties>
</file>