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87390-1698-4AAA-A874-ECF5EE7AA0B3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9CFF7-13BC-4F74-AC0A-1C56D6FE8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48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6E647-9231-B832-7641-2F4B109A4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EA0EB7-20B6-E481-391D-B02C46841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9A034-2737-B51C-236D-EFF40C4E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57CA-CCA9-470A-9B98-AF46492C9AF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BE2750-0A8E-6BF6-2AB1-1F04A98C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C31B08-10E9-22AC-69BA-4B2AA965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5632-CB87-442F-A0DF-575FC94A3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86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C8B89-3A73-9452-1D62-D2E9BCA7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67B1F9-6D0D-8AB4-4FBA-51591291C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E42691-B593-7787-84FA-B72FD1BD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57CA-CCA9-470A-9B98-AF46492C9AF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9C06F-4F34-9AC8-B064-49BEBB31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A8D27C-C9B9-44CE-2C06-628B3F39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5632-CB87-442F-A0DF-575FC94A3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96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8202D6-0E30-876A-6E33-7236AE160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1616B5-0D39-C83D-40C7-D4F184F56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83145-372D-044D-E8E8-0578F2B2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57CA-CCA9-470A-9B98-AF46492C9AF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7E8707-0B5B-0B5C-2063-C2DEB32AE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237DAB-CE18-E8DC-B9CE-900407DC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5632-CB87-442F-A0DF-575FC94A3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2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FB19E-6D86-8AE2-F12B-FE0881B2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4C7506-8B86-5D8C-4EB1-1AD14B488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8BD79A-115E-DB5C-662A-74F567B7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57CA-CCA9-470A-9B98-AF46492C9AF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CA7B79-D624-155F-4C77-3AB934BC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B8B3B-57E4-A79C-4811-9105198B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5632-CB87-442F-A0DF-575FC94A3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4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7A15D-5E14-F5DF-CB10-691F7789E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1E0559-85A4-6585-E35E-F6A7ADDE2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777AA1-F5CF-9904-5B22-6D94B59A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57CA-CCA9-470A-9B98-AF46492C9AF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B945A1-ED4B-DC27-3DD6-341FECDB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6442B-1937-0291-249D-7607AEC0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5632-CB87-442F-A0DF-575FC94A3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8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8D3E1-701D-6E31-5894-85CF07B0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5B191-EBA2-F902-1A1A-2D5505C76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3D1597-AB3B-99D9-9DF7-1A5E24486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70040A-6BD5-6A9F-7154-BE6DED10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57CA-CCA9-470A-9B98-AF46492C9AF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700FE8-E68C-EE01-47BE-68CFA6B4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112FFB-0840-BF84-0425-79D42C1C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5632-CB87-442F-A0DF-575FC94A3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50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DF6D6-0E93-58F3-0AAA-4A3575DF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B784A5-0FDC-1DF3-3395-F6D57FFD0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266914-1C03-2355-2E90-E3BB944BE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20F4D7-2E52-5681-87B1-0310C3BC1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5CE28-E8FF-51B4-81B1-6FF0DF9E5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D3C2E2-92F0-651C-21FC-B56AB36D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57CA-CCA9-470A-9B98-AF46492C9AF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918372-6676-A696-6503-7E20F8E0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E28267-9CBE-7755-25B9-23B3281E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5632-CB87-442F-A0DF-575FC94A3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80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018D3-393A-7660-5286-607DADDF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4EEBCF-8C14-2455-18EF-75C5AD90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57CA-CCA9-470A-9B98-AF46492C9AF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61CA2C-2589-2F11-0A7C-3C06AD58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B2694C-CD3B-E37A-09F7-E554171C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5632-CB87-442F-A0DF-575FC94A3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00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72EDFC-0AE5-B991-DCB0-81DDF153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57CA-CCA9-470A-9B98-AF46492C9AF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4B32D1-0236-0FA7-4BC0-703FC9BD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DC7720-30C0-78C5-B625-769F4908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5632-CB87-442F-A0DF-575FC94A3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83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1F8F9-7000-B8EA-B79F-680D835E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077FF-1048-B54D-AAC1-45A8F0B50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58083B-F3E2-B6C9-4F7A-7CB25DB63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74D74D-F677-17B5-D016-D1297794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57CA-CCA9-470A-9B98-AF46492C9AF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94718-68D1-D2AA-81E2-7403FD26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D186F7-EC79-1935-40A7-85BE35AE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5632-CB87-442F-A0DF-575FC94A3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43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58803-1CE1-F6A8-27F6-CBA75D943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4CB5DA-2F78-5D53-3AC6-D81AB30EC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9933FA-4FE8-1F26-303E-019AFDF98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7CC786-33F5-3D13-5575-321C2F10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57CA-CCA9-470A-9B98-AF46492C9AF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CF480B-82FC-BF93-036A-57FA51D6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4238B6-A14B-B165-41A4-7133311F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5632-CB87-442F-A0DF-575FC94A3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67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9D7A09-3CAE-2172-04FB-7A77430D9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A05659-FED1-8C26-2205-34DF39E6F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A15071-5D08-ABD8-6BA6-2D55DD223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457CA-CCA9-470A-9B98-AF46492C9AF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F0AD9-2B18-145F-1718-5C83FCBD7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D001A1-8279-A098-E5C8-A6E194F24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C5632-CB87-442F-A0DF-575FC94A3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02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D3F7D67-6831-E639-4174-2B820EDA679A}"/>
              </a:ext>
            </a:extLst>
          </p:cNvPr>
          <p:cNvCxnSpPr>
            <a:cxnSpLocks/>
          </p:cNvCxnSpPr>
          <p:nvPr/>
        </p:nvCxnSpPr>
        <p:spPr>
          <a:xfrm>
            <a:off x="106017" y="1205948"/>
            <a:ext cx="1208598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4A20773-8779-4423-A570-660E2D334A9B}"/>
              </a:ext>
            </a:extLst>
          </p:cNvPr>
          <p:cNvSpPr txBox="1"/>
          <p:nvPr/>
        </p:nvSpPr>
        <p:spPr>
          <a:xfrm>
            <a:off x="403363" y="719076"/>
            <a:ext cx="112320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Multi-Task Learning for Recommendation System via Hypernetwork</a:t>
            </a:r>
            <a:endParaRPr lang="zh-CN" altLang="en-US" sz="2800" dirty="0"/>
          </a:p>
          <a:p>
            <a:pPr algn="ctr"/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E43E9F9-B90E-8E5F-DF21-319CF064D6EF}"/>
              </a:ext>
            </a:extLst>
          </p:cNvPr>
          <p:cNvSpPr txBox="1"/>
          <p:nvPr/>
        </p:nvSpPr>
        <p:spPr>
          <a:xfrm>
            <a:off x="556591" y="2104071"/>
            <a:ext cx="816333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多任务学习介绍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为什么推荐系统需要多任务学习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推荐系统架构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网络架构改进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54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C66F281-5327-7395-EFA0-908ABCED952B}"/>
              </a:ext>
            </a:extLst>
          </p:cNvPr>
          <p:cNvSpPr txBox="1"/>
          <p:nvPr/>
        </p:nvSpPr>
        <p:spPr>
          <a:xfrm>
            <a:off x="5294244" y="71640"/>
            <a:ext cx="1497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迁移学习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60C48F-F0C9-6881-A74D-2A1119F94264}"/>
              </a:ext>
            </a:extLst>
          </p:cNvPr>
          <p:cNvSpPr txBox="1"/>
          <p:nvPr/>
        </p:nvSpPr>
        <p:spPr>
          <a:xfrm>
            <a:off x="139149" y="907774"/>
            <a:ext cx="36443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机器学习模型研究假设：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独立同分布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iid</a:t>
            </a:r>
            <a:r>
              <a:rPr lang="en-US" altLang="zh-CN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数据来自相同的特征空间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C3FFB7-A5AC-2698-5667-5192FB411B84}"/>
              </a:ext>
            </a:extLst>
          </p:cNvPr>
          <p:cNvSpPr txBox="1"/>
          <p:nvPr/>
        </p:nvSpPr>
        <p:spPr>
          <a:xfrm>
            <a:off x="7924797" y="938552"/>
            <a:ext cx="40021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2F3C4E"/>
                </a:solidFill>
                <a:effectLst/>
                <a:latin typeface="-apple-system"/>
              </a:rPr>
              <a:t>带标记的训练样本数量有限</a:t>
            </a:r>
            <a:endParaRPr lang="en-US" altLang="zh-CN" sz="2000" b="0" i="0" dirty="0">
              <a:solidFill>
                <a:srgbClr val="2F3C4E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2F3C4E"/>
                </a:solidFill>
                <a:effectLst/>
                <a:latin typeface="-apple-system"/>
              </a:rPr>
              <a:t>数据分布会发生变化</a:t>
            </a:r>
            <a:endParaRPr lang="zh-CN" altLang="en-US" sz="20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B3C2A13-4426-709B-1127-99E3D275ACB8}"/>
              </a:ext>
            </a:extLst>
          </p:cNvPr>
          <p:cNvCxnSpPr>
            <a:cxnSpLocks/>
          </p:cNvCxnSpPr>
          <p:nvPr/>
        </p:nvCxnSpPr>
        <p:spPr>
          <a:xfrm>
            <a:off x="4101549" y="1415605"/>
            <a:ext cx="3518451" cy="15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79E4EBB-BE56-85B7-3B95-E922A2268F82}"/>
              </a:ext>
            </a:extLst>
          </p:cNvPr>
          <p:cNvSpPr txBox="1"/>
          <p:nvPr/>
        </p:nvSpPr>
        <p:spPr>
          <a:xfrm>
            <a:off x="86141" y="5576693"/>
            <a:ext cx="11731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目前的解决方案：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i="0" dirty="0">
                <a:solidFill>
                  <a:srgbClr val="2F2F2F"/>
                </a:solidFill>
                <a:effectLst/>
                <a:latin typeface="-apple-system"/>
              </a:rPr>
              <a:t>迁移学习（</a:t>
            </a:r>
            <a:r>
              <a:rPr lang="en-US" altLang="zh-CN" b="1" i="0" dirty="0">
                <a:solidFill>
                  <a:srgbClr val="2F2F2F"/>
                </a:solidFill>
                <a:effectLst/>
                <a:latin typeface="-apple-system"/>
              </a:rPr>
              <a:t>Transfer Learning</a:t>
            </a:r>
            <a:r>
              <a:rPr lang="zh-CN" altLang="en-US" b="1" i="0" dirty="0">
                <a:solidFill>
                  <a:srgbClr val="2F2F2F"/>
                </a:solidFill>
                <a:effectLst/>
                <a:latin typeface="-apple-system"/>
              </a:rPr>
              <a:t>，</a:t>
            </a:r>
            <a:r>
              <a:rPr lang="en-US" altLang="zh-CN" b="1" i="0" dirty="0">
                <a:solidFill>
                  <a:srgbClr val="2F2F2F"/>
                </a:solidFill>
                <a:effectLst/>
                <a:latin typeface="-apple-system"/>
              </a:rPr>
              <a:t>TL</a:t>
            </a:r>
            <a:r>
              <a:rPr lang="zh-CN" altLang="en-US" b="1" i="0" dirty="0">
                <a:solidFill>
                  <a:srgbClr val="2F2F2F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2F2F2F"/>
                </a:solidFill>
                <a:effectLst/>
                <a:latin typeface="-apple-system"/>
              </a:rPr>
              <a:t>是属于机器学习的一种研究领域。它专注于存储已有问题的解决模型，并将其利用在其他不同但相关问题上。比如说，用来辨识汽车的知识（或者是模型）也可以被用来提升识别卡车的能力。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BD287C8-73EF-A0EF-F802-2E68E658D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869" y="1969603"/>
            <a:ext cx="7977810" cy="3560924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B62344E-6D04-08E0-A0C6-A8374C546410}"/>
              </a:ext>
            </a:extLst>
          </p:cNvPr>
          <p:cNvCxnSpPr>
            <a:cxnSpLocks/>
          </p:cNvCxnSpPr>
          <p:nvPr/>
        </p:nvCxnSpPr>
        <p:spPr>
          <a:xfrm>
            <a:off x="86141" y="589722"/>
            <a:ext cx="1208598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17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0077BE9-D3D1-A6C0-D001-F64274952B02}"/>
              </a:ext>
            </a:extLst>
          </p:cNvPr>
          <p:cNvCxnSpPr>
            <a:cxnSpLocks/>
          </p:cNvCxnSpPr>
          <p:nvPr/>
        </p:nvCxnSpPr>
        <p:spPr>
          <a:xfrm>
            <a:off x="106017" y="609600"/>
            <a:ext cx="1208598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33E138C-6A33-5586-3AE6-4D83D67EE402}"/>
              </a:ext>
            </a:extLst>
          </p:cNvPr>
          <p:cNvSpPr txBox="1"/>
          <p:nvPr/>
        </p:nvSpPr>
        <p:spPr>
          <a:xfrm>
            <a:off x="5007665" y="126977"/>
            <a:ext cx="1845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多任务学习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86751A-FC5E-AEEF-CACE-00BB16D5CE2E}"/>
              </a:ext>
            </a:extLst>
          </p:cNvPr>
          <p:cNvSpPr txBox="1"/>
          <p:nvPr/>
        </p:nvSpPr>
        <p:spPr>
          <a:xfrm>
            <a:off x="106017" y="795130"/>
            <a:ext cx="11509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2F2F2F"/>
                </a:solidFill>
                <a:effectLst/>
                <a:latin typeface="-apple-system"/>
              </a:rPr>
              <a:t>多任务学习是迁移学习的一个分支，多任务学习同时学习若干任务，并不区分源和目标。与经典的迁移学习相比，多任务学习最初并不知道目标任务，它一次接收多个任务的相关信息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480E08-8AEE-953D-F7A9-5D4E2E850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88" y="1693251"/>
            <a:ext cx="5105151" cy="27197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3314FF3-AB6B-43AD-8BD0-E5E3321D6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008" y="1441461"/>
            <a:ext cx="5671931" cy="288897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45DF3BD-92F6-7D78-EE95-7F772ECB3323}"/>
              </a:ext>
            </a:extLst>
          </p:cNvPr>
          <p:cNvSpPr txBox="1"/>
          <p:nvPr/>
        </p:nvSpPr>
        <p:spPr>
          <a:xfrm>
            <a:off x="162587" y="5162294"/>
            <a:ext cx="11658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2F2F2F"/>
                </a:solidFill>
                <a:effectLst/>
                <a:latin typeface="-apple-system"/>
              </a:rPr>
              <a:t>多任务学习（</a:t>
            </a:r>
            <a:r>
              <a:rPr lang="en-US" altLang="zh-CN" b="1" i="0" dirty="0">
                <a:solidFill>
                  <a:srgbClr val="2F2F2F"/>
                </a:solidFill>
                <a:effectLst/>
                <a:latin typeface="-apple-system"/>
              </a:rPr>
              <a:t>Multitask learning</a:t>
            </a:r>
            <a:r>
              <a:rPr lang="zh-CN" altLang="en-US" b="1" i="0" dirty="0">
                <a:solidFill>
                  <a:srgbClr val="2F2F2F"/>
                </a:solidFill>
                <a:effectLst/>
                <a:latin typeface="-apple-system"/>
              </a:rPr>
              <a:t>）是基于共享表示（</a:t>
            </a:r>
            <a:r>
              <a:rPr lang="en-US" altLang="zh-CN" b="1" i="0" dirty="0">
                <a:solidFill>
                  <a:srgbClr val="2F2F2F"/>
                </a:solidFill>
                <a:effectLst/>
                <a:latin typeface="-apple-system"/>
              </a:rPr>
              <a:t>shared representation</a:t>
            </a:r>
            <a:r>
              <a:rPr lang="zh-CN" altLang="en-US" b="1" i="0" dirty="0">
                <a:solidFill>
                  <a:srgbClr val="2F2F2F"/>
                </a:solidFill>
                <a:effectLst/>
                <a:latin typeface="-apple-system"/>
              </a:rPr>
              <a:t>），把多个相关的任务放在一起学习的一种机器学习方法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72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4A9647B-7FAF-536D-86E8-9A2F35D23477}"/>
              </a:ext>
            </a:extLst>
          </p:cNvPr>
          <p:cNvSpPr txBox="1"/>
          <p:nvPr/>
        </p:nvSpPr>
        <p:spPr>
          <a:xfrm>
            <a:off x="3942522" y="200416"/>
            <a:ext cx="4088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为什么推荐系统需要多任务学习</a:t>
            </a:r>
            <a:endParaRPr lang="en-US" altLang="zh-CN" sz="2000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A4B87CA-CC63-0010-6DB8-C377801F1EB7}"/>
              </a:ext>
            </a:extLst>
          </p:cNvPr>
          <p:cNvCxnSpPr>
            <a:cxnSpLocks/>
          </p:cNvCxnSpPr>
          <p:nvPr/>
        </p:nvCxnSpPr>
        <p:spPr>
          <a:xfrm>
            <a:off x="106017" y="609600"/>
            <a:ext cx="1208598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E64EB43-3CA4-DBDE-AE36-6CE2AFD6165D}"/>
              </a:ext>
            </a:extLst>
          </p:cNvPr>
          <p:cNvSpPr txBox="1"/>
          <p:nvPr/>
        </p:nvSpPr>
        <p:spPr>
          <a:xfrm>
            <a:off x="106016" y="802621"/>
            <a:ext cx="11748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案例：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F2F2F"/>
                </a:solidFill>
                <a:effectLst/>
                <a:latin typeface="-apple-system"/>
              </a:rPr>
              <a:t>假设有 </a:t>
            </a:r>
            <a:r>
              <a:rPr lang="en-US" altLang="zh-CN" b="0" i="0" dirty="0">
                <a:solidFill>
                  <a:srgbClr val="2F2F2F"/>
                </a:solidFill>
                <a:effectLst/>
                <a:latin typeface="-apple-system"/>
              </a:rPr>
              <a:t>100w </a:t>
            </a:r>
            <a:r>
              <a:rPr lang="zh-CN" altLang="en-US" b="0" i="0" dirty="0">
                <a:solidFill>
                  <a:srgbClr val="2F2F2F"/>
                </a:solidFill>
                <a:effectLst/>
                <a:latin typeface="-apple-system"/>
              </a:rPr>
              <a:t>的用户、</a:t>
            </a:r>
            <a:r>
              <a:rPr lang="en-US" altLang="zh-CN" b="0" i="0" dirty="0">
                <a:solidFill>
                  <a:srgbClr val="2F2F2F"/>
                </a:solidFill>
                <a:effectLst/>
                <a:latin typeface="-apple-system"/>
              </a:rPr>
              <a:t>100w </a:t>
            </a:r>
            <a:r>
              <a:rPr lang="zh-CN" altLang="en-US" b="0" i="0" dirty="0">
                <a:solidFill>
                  <a:srgbClr val="2F2F2F"/>
                </a:solidFill>
                <a:effectLst/>
                <a:latin typeface="-apple-system"/>
              </a:rPr>
              <a:t>的商品，每个用户每个商品都学习到 </a:t>
            </a:r>
            <a:r>
              <a:rPr lang="en-US" altLang="zh-CN" b="0" i="0" dirty="0">
                <a:solidFill>
                  <a:srgbClr val="2F2F2F"/>
                </a:solidFill>
                <a:effectLst/>
                <a:latin typeface="-apple-system"/>
              </a:rPr>
              <a:t>128 </a:t>
            </a:r>
            <a:r>
              <a:rPr lang="zh-CN" altLang="en-US" b="0" i="0" dirty="0">
                <a:solidFill>
                  <a:srgbClr val="2F2F2F"/>
                </a:solidFill>
                <a:effectLst/>
                <a:latin typeface="-apple-system"/>
              </a:rPr>
              <a:t>维的 </a:t>
            </a:r>
            <a:r>
              <a:rPr lang="en-US" altLang="zh-CN" b="0" i="0" dirty="0">
                <a:solidFill>
                  <a:srgbClr val="2F2F2F"/>
                </a:solidFill>
                <a:effectLst/>
                <a:latin typeface="-apple-system"/>
              </a:rPr>
              <a:t>Embedding </a:t>
            </a:r>
            <a:r>
              <a:rPr lang="zh-CN" altLang="en-US" b="0" i="0" dirty="0">
                <a:solidFill>
                  <a:srgbClr val="2F2F2F"/>
                </a:solidFill>
                <a:effectLst/>
                <a:latin typeface="-apple-system"/>
              </a:rPr>
              <a:t>向量，其中有一半是共享的，一半是各自独有的，线上有 </a:t>
            </a:r>
            <a:r>
              <a:rPr lang="en-US" altLang="zh-CN" b="0" i="0" dirty="0">
                <a:solidFill>
                  <a:srgbClr val="2F2F2F"/>
                </a:solidFill>
                <a:effectLst/>
                <a:latin typeface="-apple-system"/>
              </a:rPr>
              <a:t>10 </a:t>
            </a:r>
            <a:r>
              <a:rPr lang="zh-CN" altLang="en-US" b="0" i="0" dirty="0">
                <a:solidFill>
                  <a:srgbClr val="2F2F2F"/>
                </a:solidFill>
                <a:effectLst/>
                <a:latin typeface="-apple-system"/>
              </a:rPr>
              <a:t>个目标，也就对应 </a:t>
            </a:r>
            <a:r>
              <a:rPr lang="en-US" altLang="zh-CN" b="0" i="0" dirty="0">
                <a:solidFill>
                  <a:srgbClr val="2F2F2F"/>
                </a:solidFill>
                <a:effectLst/>
                <a:latin typeface="-apple-system"/>
              </a:rPr>
              <a:t>10 </a:t>
            </a:r>
            <a:r>
              <a:rPr lang="zh-CN" altLang="en-US" b="0" i="0" dirty="0">
                <a:solidFill>
                  <a:srgbClr val="2F2F2F"/>
                </a:solidFill>
                <a:effectLst/>
                <a:latin typeface="-apple-system"/>
              </a:rPr>
              <a:t>个模型，如果我们来看一下单任务和多任务的在资源消耗上区别：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9ACECFE-DA19-244B-F58C-23C1E0D00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67" y="2836630"/>
            <a:ext cx="10321820" cy="94619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ED5AB30-E965-39AC-CB41-D29A10C54DF5}"/>
              </a:ext>
            </a:extLst>
          </p:cNvPr>
          <p:cNvSpPr txBox="1"/>
          <p:nvPr/>
        </p:nvSpPr>
        <p:spPr>
          <a:xfrm>
            <a:off x="-1" y="4578052"/>
            <a:ext cx="120859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F2F2F"/>
                </a:solidFill>
                <a:effectLst/>
                <a:latin typeface="-apple-system"/>
              </a:rPr>
              <a:t>200w </a:t>
            </a:r>
            <a:r>
              <a:rPr lang="zh-CN" altLang="en-US" b="0" i="0" dirty="0">
                <a:solidFill>
                  <a:srgbClr val="2F2F2F"/>
                </a:solidFill>
                <a:effectLst/>
                <a:latin typeface="-apple-system"/>
              </a:rPr>
              <a:t>为 </a:t>
            </a:r>
            <a:r>
              <a:rPr lang="en-US" altLang="zh-CN" b="0" i="0" dirty="0">
                <a:solidFill>
                  <a:srgbClr val="2F2F2F"/>
                </a:solidFill>
                <a:effectLst/>
                <a:latin typeface="-apple-system"/>
              </a:rPr>
              <a:t>100w </a:t>
            </a:r>
            <a:r>
              <a:rPr lang="zh-CN" altLang="en-US" b="0" i="0" dirty="0">
                <a:solidFill>
                  <a:srgbClr val="2F2F2F"/>
                </a:solidFill>
                <a:effectLst/>
                <a:latin typeface="-apple-system"/>
              </a:rPr>
              <a:t>用户和 </a:t>
            </a:r>
            <a:r>
              <a:rPr lang="en-US" altLang="zh-CN" b="0" i="0" dirty="0">
                <a:solidFill>
                  <a:srgbClr val="2F2F2F"/>
                </a:solidFill>
                <a:effectLst/>
                <a:latin typeface="-apple-system"/>
              </a:rPr>
              <a:t>100w </a:t>
            </a:r>
            <a:r>
              <a:rPr lang="zh-CN" altLang="en-US" b="0" i="0" dirty="0">
                <a:solidFill>
                  <a:srgbClr val="2F2F2F"/>
                </a:solidFill>
                <a:effectLst/>
                <a:latin typeface="-apple-system"/>
              </a:rPr>
              <a:t>商品，</a:t>
            </a:r>
            <a:r>
              <a:rPr lang="en-US" altLang="zh-CN" b="0" i="0" dirty="0">
                <a:solidFill>
                  <a:srgbClr val="2F2F2F"/>
                </a:solidFill>
                <a:effectLst/>
                <a:latin typeface="-apple-system"/>
              </a:rPr>
              <a:t>K </a:t>
            </a:r>
            <a:r>
              <a:rPr lang="zh-CN" altLang="en-US" b="0" i="0" dirty="0">
                <a:solidFill>
                  <a:srgbClr val="2F2F2F"/>
                </a:solidFill>
                <a:effectLst/>
                <a:latin typeface="-apple-system"/>
              </a:rPr>
              <a:t>是对 </a:t>
            </a:r>
            <a:r>
              <a:rPr lang="en-US" altLang="zh-CN" b="0" i="0" dirty="0">
                <a:solidFill>
                  <a:srgbClr val="2F2F2F"/>
                </a:solidFill>
                <a:effectLst/>
                <a:latin typeface="-apple-system"/>
              </a:rPr>
              <a:t>K </a:t>
            </a:r>
            <a:r>
              <a:rPr lang="zh-CN" altLang="en-US" b="0" i="0" dirty="0">
                <a:solidFill>
                  <a:srgbClr val="2F2F2F"/>
                </a:solidFill>
                <a:effectLst/>
                <a:latin typeface="-apple-system"/>
              </a:rPr>
              <a:t>个候选进行预估推荐，共享部分的 </a:t>
            </a:r>
            <a:r>
              <a:rPr lang="en-US" altLang="zh-CN" b="0" i="0" dirty="0">
                <a:solidFill>
                  <a:srgbClr val="2F2F2F"/>
                </a:solidFill>
                <a:effectLst/>
                <a:latin typeface="-apple-system"/>
              </a:rPr>
              <a:t>64 </a:t>
            </a:r>
            <a:r>
              <a:rPr lang="zh-CN" altLang="en-US" b="0" i="0" dirty="0">
                <a:solidFill>
                  <a:srgbClr val="2F2F2F"/>
                </a:solidFill>
                <a:effectLst/>
                <a:latin typeface="-apple-system"/>
              </a:rPr>
              <a:t>维不用增加存储和计算，因此能够节省存储和计算资源，非常适合工业界应用。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34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5B8875F-4CFD-885F-9D46-1D5C004D5660}"/>
              </a:ext>
            </a:extLst>
          </p:cNvPr>
          <p:cNvCxnSpPr>
            <a:cxnSpLocks/>
          </p:cNvCxnSpPr>
          <p:nvPr/>
        </p:nvCxnSpPr>
        <p:spPr>
          <a:xfrm>
            <a:off x="106017" y="609600"/>
            <a:ext cx="1208598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26E3F66-F7CA-D0F1-E137-04234515286B}"/>
              </a:ext>
            </a:extLst>
          </p:cNvPr>
          <p:cNvSpPr txBox="1"/>
          <p:nvPr/>
        </p:nvSpPr>
        <p:spPr>
          <a:xfrm>
            <a:off x="4853608" y="72289"/>
            <a:ext cx="232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ESMM(Alibaba)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F80C92-BF53-A074-0AF3-AAE08B52A889}"/>
              </a:ext>
            </a:extLst>
          </p:cNvPr>
          <p:cNvSpPr txBox="1"/>
          <p:nvPr/>
        </p:nvSpPr>
        <p:spPr>
          <a:xfrm>
            <a:off x="106017" y="768626"/>
            <a:ext cx="39027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推荐系统中的两个重要指标：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点击率</a:t>
            </a:r>
            <a:r>
              <a:rPr lang="en-US" altLang="zh-CN" dirty="0"/>
              <a:t>(CTR)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转化率</a:t>
            </a:r>
            <a:r>
              <a:rPr lang="en-US" altLang="zh-CN" dirty="0"/>
              <a:t>(CVR)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6B55867-FDC4-653A-8966-3BD98173B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004" y="609600"/>
            <a:ext cx="6559887" cy="51437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BA11791-BC0E-352F-C1A7-8C0DE6238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3524"/>
            <a:ext cx="4445228" cy="88904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6F80280-8799-6B5F-101B-3A63685AAFA7}"/>
              </a:ext>
            </a:extLst>
          </p:cNvPr>
          <p:cNvSpPr txBox="1"/>
          <p:nvPr/>
        </p:nvSpPr>
        <p:spPr>
          <a:xfrm>
            <a:off x="106017" y="6063734"/>
            <a:ext cx="689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2F2F2F"/>
                </a:solidFill>
                <a:effectLst/>
                <a:latin typeface="-apple-system"/>
              </a:rPr>
              <a:t>曝光（</a:t>
            </a:r>
            <a:r>
              <a:rPr lang="en-US" altLang="zh-CN" b="0" i="0" dirty="0">
                <a:solidFill>
                  <a:srgbClr val="2F2F2F"/>
                </a:solidFill>
                <a:effectLst/>
                <a:latin typeface="-apple-system"/>
              </a:rPr>
              <a:t>impression</a:t>
            </a:r>
            <a:r>
              <a:rPr lang="zh-CN" altLang="en-US" b="0" i="0" dirty="0">
                <a:solidFill>
                  <a:srgbClr val="2F2F2F"/>
                </a:solidFill>
                <a:effectLst/>
                <a:latin typeface="-apple-system"/>
              </a:rPr>
              <a:t>）→ 点击（</a:t>
            </a:r>
            <a:r>
              <a:rPr lang="en-US" altLang="zh-CN" b="0" i="0" dirty="0">
                <a:solidFill>
                  <a:srgbClr val="2F2F2F"/>
                </a:solidFill>
                <a:effectLst/>
                <a:latin typeface="-apple-system"/>
              </a:rPr>
              <a:t>click</a:t>
            </a:r>
            <a:r>
              <a:rPr lang="zh-CN" altLang="en-US" b="0" i="0" dirty="0">
                <a:solidFill>
                  <a:srgbClr val="2F2F2F"/>
                </a:solidFill>
                <a:effectLst/>
                <a:latin typeface="-apple-system"/>
              </a:rPr>
              <a:t>）→ 转化（</a:t>
            </a:r>
            <a:r>
              <a:rPr lang="en-US" altLang="zh-CN" b="0" i="0" dirty="0">
                <a:solidFill>
                  <a:srgbClr val="2F2F2F"/>
                </a:solidFill>
                <a:effectLst/>
                <a:latin typeface="-apple-system"/>
              </a:rPr>
              <a:t>conversion</a:t>
            </a:r>
            <a:r>
              <a:rPr lang="zh-CN" altLang="en-US" b="0" i="0" dirty="0">
                <a:solidFill>
                  <a:srgbClr val="2F2F2F"/>
                </a:solidFill>
                <a:effectLst/>
                <a:latin typeface="-apple-system"/>
              </a:rPr>
              <a:t>）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6CF679-361E-C7F8-442B-3D8F5CE6D5E8}"/>
              </a:ext>
            </a:extLst>
          </p:cNvPr>
          <p:cNvSpPr txBox="1"/>
          <p:nvPr/>
        </p:nvSpPr>
        <p:spPr>
          <a:xfrm>
            <a:off x="0" y="4240696"/>
            <a:ext cx="4393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引入两个辅助任务，分别拟合 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-apple-system"/>
              </a:rPr>
              <a:t>pCTR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和 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-apple-system"/>
              </a:rPr>
              <a:t>pCTCVR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，把 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-apple-system"/>
              </a:rPr>
              <a:t>pCVR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当做一个中间变量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4060744-0E73-9254-F120-523F1194939C}"/>
              </a:ext>
            </a:extLst>
          </p:cNvPr>
          <p:cNvCxnSpPr>
            <a:cxnSpLocks/>
          </p:cNvCxnSpPr>
          <p:nvPr/>
        </p:nvCxnSpPr>
        <p:spPr>
          <a:xfrm>
            <a:off x="172278" y="609600"/>
            <a:ext cx="1208598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67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67E128-6FAA-E0FE-7FC7-41CC27F3C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582" y="894570"/>
            <a:ext cx="4512368" cy="3359323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14B937-3573-1DF3-BB0F-AA362FD496B1}"/>
              </a:ext>
            </a:extLst>
          </p:cNvPr>
          <p:cNvCxnSpPr>
            <a:cxnSpLocks/>
          </p:cNvCxnSpPr>
          <p:nvPr/>
        </p:nvCxnSpPr>
        <p:spPr>
          <a:xfrm>
            <a:off x="106017" y="609600"/>
            <a:ext cx="1208598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6570EB3-820D-2C53-C535-24FE66BC9AF7}"/>
              </a:ext>
            </a:extLst>
          </p:cNvPr>
          <p:cNvSpPr txBox="1"/>
          <p:nvPr/>
        </p:nvSpPr>
        <p:spPr>
          <a:xfrm>
            <a:off x="5499015" y="147935"/>
            <a:ext cx="81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MoE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36B35E3-CBF7-F25D-2882-275195388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632" y="1267428"/>
            <a:ext cx="4512368" cy="32894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B533E98-E3CE-C32E-D4B4-BD3AA18DA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1" y="1226577"/>
            <a:ext cx="3518081" cy="29338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08055D5-8E4A-BDCD-A586-7580B9DD43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05" y="4585900"/>
            <a:ext cx="6945282" cy="180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44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3DD17F-95E4-B9E2-9DB9-92943228F73F}"/>
              </a:ext>
            </a:extLst>
          </p:cNvPr>
          <p:cNvCxnSpPr>
            <a:cxnSpLocks/>
          </p:cNvCxnSpPr>
          <p:nvPr/>
        </p:nvCxnSpPr>
        <p:spPr>
          <a:xfrm>
            <a:off x="106017" y="609600"/>
            <a:ext cx="1208598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1C9F659-1E0F-9853-149D-1CC93ABD4560}"/>
              </a:ext>
            </a:extLst>
          </p:cNvPr>
          <p:cNvSpPr txBox="1"/>
          <p:nvPr/>
        </p:nvSpPr>
        <p:spPr>
          <a:xfrm>
            <a:off x="5300870" y="16248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POMOE(Ours)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0CEA57-8EB0-E00E-D55D-E086D086B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226" y="876489"/>
            <a:ext cx="4512368" cy="3289469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080E344-A447-9204-B5FE-D79B8E34B20B}"/>
              </a:ext>
            </a:extLst>
          </p:cNvPr>
          <p:cNvCxnSpPr/>
          <p:nvPr/>
        </p:nvCxnSpPr>
        <p:spPr>
          <a:xfrm flipH="1">
            <a:off x="2796208" y="2696817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6944B007-B25D-F314-84A3-D287C4E18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003" y="1644558"/>
            <a:ext cx="1073205" cy="178444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14A3E4D-8718-663C-0E70-3846B6528DBC}"/>
              </a:ext>
            </a:extLst>
          </p:cNvPr>
          <p:cNvSpPr txBox="1"/>
          <p:nvPr/>
        </p:nvSpPr>
        <p:spPr>
          <a:xfrm>
            <a:off x="2888974" y="2389040"/>
            <a:ext cx="1676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Share Parameter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120A628-9463-758E-23AD-46E28C9051AA}"/>
              </a:ext>
            </a:extLst>
          </p:cNvPr>
          <p:cNvSpPr txBox="1"/>
          <p:nvPr/>
        </p:nvSpPr>
        <p:spPr>
          <a:xfrm>
            <a:off x="4717774" y="3611218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Freeze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61A7A99-1D00-5C06-1AAC-6CA2571A113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259605" y="3429000"/>
            <a:ext cx="1" cy="838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8635DB5-2D1E-9C83-E1CF-F6ACEF5F6BDE}"/>
              </a:ext>
            </a:extLst>
          </p:cNvPr>
          <p:cNvSpPr txBox="1"/>
          <p:nvPr/>
        </p:nvSpPr>
        <p:spPr>
          <a:xfrm>
            <a:off x="722244" y="4266602"/>
            <a:ext cx="359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从分布</a:t>
            </a:r>
            <a:r>
              <a:rPr lang="en-US" altLang="zh-CN" dirty="0"/>
              <a:t>D</a:t>
            </a:r>
            <a:r>
              <a:rPr lang="zh-CN" altLang="en-US" dirty="0"/>
              <a:t>采样一个偏好向量，分别表征各个任务的偏好。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1C4B058-09D6-6FA7-12C6-8B902A6A2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718" y="744305"/>
            <a:ext cx="3496991" cy="342165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AF005E6-67CB-CEE5-793C-E7C488AE4B15}"/>
              </a:ext>
            </a:extLst>
          </p:cNvPr>
          <p:cNvSpPr txBox="1"/>
          <p:nvPr/>
        </p:nvSpPr>
        <p:spPr>
          <a:xfrm>
            <a:off x="2521225" y="5496628"/>
            <a:ext cx="869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最终目的，通过网络学习与偏好向量交互学习，找到多任务的帕累托最优</a:t>
            </a:r>
          </a:p>
        </p:txBody>
      </p:sp>
    </p:spTree>
    <p:extLst>
      <p:ext uri="{BB962C8B-B14F-4D97-AF65-F5344CB8AC3E}">
        <p14:creationId xmlns:p14="http://schemas.microsoft.com/office/powerpoint/2010/main" val="311133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8E9E4C8-AC46-2261-DB6C-A78E9A08B1EB}"/>
              </a:ext>
            </a:extLst>
          </p:cNvPr>
          <p:cNvCxnSpPr>
            <a:cxnSpLocks/>
          </p:cNvCxnSpPr>
          <p:nvPr/>
        </p:nvCxnSpPr>
        <p:spPr>
          <a:xfrm>
            <a:off x="106017" y="609600"/>
            <a:ext cx="1208598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03C76A86-7C27-078F-A757-EE85419D7888}"/>
              </a:ext>
            </a:extLst>
          </p:cNvPr>
          <p:cNvSpPr txBox="1"/>
          <p:nvPr/>
        </p:nvSpPr>
        <p:spPr>
          <a:xfrm>
            <a:off x="5337313" y="149233"/>
            <a:ext cx="1202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数值实验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7A567B-F1B9-368A-18D0-11676C37F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4" y="874309"/>
            <a:ext cx="5721644" cy="22734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84473B-CD3E-D628-99CA-64FE1F060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74308"/>
            <a:ext cx="5670841" cy="2273417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EC1D967-4674-D607-70A4-E5D602EE6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495198"/>
              </p:ext>
            </p:extLst>
          </p:nvPr>
        </p:nvGraphicFramePr>
        <p:xfrm>
          <a:off x="834887" y="3412432"/>
          <a:ext cx="9793350" cy="2523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5642">
                  <a:extLst>
                    <a:ext uri="{9D8B030D-6E8A-4147-A177-3AD203B41FA5}">
                      <a16:colId xmlns:a16="http://schemas.microsoft.com/office/drawing/2014/main" val="1525921828"/>
                    </a:ext>
                  </a:extLst>
                </a:gridCol>
                <a:gridCol w="1225642">
                  <a:extLst>
                    <a:ext uri="{9D8B030D-6E8A-4147-A177-3AD203B41FA5}">
                      <a16:colId xmlns:a16="http://schemas.microsoft.com/office/drawing/2014/main" val="4034504839"/>
                    </a:ext>
                  </a:extLst>
                </a:gridCol>
                <a:gridCol w="1225642">
                  <a:extLst>
                    <a:ext uri="{9D8B030D-6E8A-4147-A177-3AD203B41FA5}">
                      <a16:colId xmlns:a16="http://schemas.microsoft.com/office/drawing/2014/main" val="463487900"/>
                    </a:ext>
                  </a:extLst>
                </a:gridCol>
                <a:gridCol w="1225642">
                  <a:extLst>
                    <a:ext uri="{9D8B030D-6E8A-4147-A177-3AD203B41FA5}">
                      <a16:colId xmlns:a16="http://schemas.microsoft.com/office/drawing/2014/main" val="2607946681"/>
                    </a:ext>
                  </a:extLst>
                </a:gridCol>
                <a:gridCol w="1225642">
                  <a:extLst>
                    <a:ext uri="{9D8B030D-6E8A-4147-A177-3AD203B41FA5}">
                      <a16:colId xmlns:a16="http://schemas.microsoft.com/office/drawing/2014/main" val="311806114"/>
                    </a:ext>
                  </a:extLst>
                </a:gridCol>
                <a:gridCol w="1225642">
                  <a:extLst>
                    <a:ext uri="{9D8B030D-6E8A-4147-A177-3AD203B41FA5}">
                      <a16:colId xmlns:a16="http://schemas.microsoft.com/office/drawing/2014/main" val="830052121"/>
                    </a:ext>
                  </a:extLst>
                </a:gridCol>
                <a:gridCol w="813166">
                  <a:extLst>
                    <a:ext uri="{9D8B030D-6E8A-4147-A177-3AD203B41FA5}">
                      <a16:colId xmlns:a16="http://schemas.microsoft.com/office/drawing/2014/main" val="3321659050"/>
                    </a:ext>
                  </a:extLst>
                </a:gridCol>
                <a:gridCol w="813166">
                  <a:extLst>
                    <a:ext uri="{9D8B030D-6E8A-4147-A177-3AD203B41FA5}">
                      <a16:colId xmlns:a16="http://schemas.microsoft.com/office/drawing/2014/main" val="3235257996"/>
                    </a:ext>
                  </a:extLst>
                </a:gridCol>
                <a:gridCol w="813166">
                  <a:extLst>
                    <a:ext uri="{9D8B030D-6E8A-4147-A177-3AD203B41FA5}">
                      <a16:colId xmlns:a16="http://schemas.microsoft.com/office/drawing/2014/main" val="1383055600"/>
                    </a:ext>
                  </a:extLst>
                </a:gridCol>
              </a:tblGrid>
              <a:tr h="2271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Methods</a:t>
                      </a:r>
                      <a:endParaRPr lang="en-US" sz="1000" b="1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AliExpress (America, US)</a:t>
                      </a:r>
                      <a:endParaRPr lang="en-US" sz="1000" b="1" i="0" u="none" strike="noStrike" dirty="0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187297"/>
                  </a:ext>
                </a:extLst>
              </a:tr>
              <a:tr h="2076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CTR</a:t>
                      </a:r>
                      <a:endParaRPr lang="en-US" sz="1000" b="1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CTCVR</a:t>
                      </a:r>
                      <a:endParaRPr lang="en-US" sz="1000" b="1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1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8916610"/>
                  </a:ext>
                </a:extLst>
              </a:tr>
              <a:tr h="2076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AUC</a:t>
                      </a:r>
                      <a:endParaRPr lang="en-US" sz="1000" b="1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Logloss</a:t>
                      </a:r>
                      <a:endParaRPr lang="en-US" sz="1000" b="1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HV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AUC</a:t>
                      </a:r>
                      <a:endParaRPr lang="en-US" sz="1000" b="1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Logloss</a:t>
                      </a:r>
                      <a:endParaRPr lang="en-US" sz="1000" b="1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96864412"/>
                  </a:ext>
                </a:extLst>
              </a:tr>
              <a:tr h="207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SingleTask</a:t>
                      </a:r>
                      <a:endParaRPr lang="en-US" sz="10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0.7061</a:t>
                      </a:r>
                      <a:endParaRPr lang="en-US" altLang="zh-CN" sz="10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0.1004</a:t>
                      </a:r>
                      <a:endParaRPr lang="en-US" altLang="zh-CN" sz="10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0.8637</a:t>
                      </a:r>
                      <a:endParaRPr lang="en-US" altLang="zh-CN" sz="10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0.00381</a:t>
                      </a:r>
                      <a:endParaRPr lang="en-US" altLang="zh-CN" sz="10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94762022"/>
                  </a:ext>
                </a:extLst>
              </a:tr>
              <a:tr h="4153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Shared-Bottom</a:t>
                      </a:r>
                      <a:endParaRPr lang="en-US" sz="10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0.7029</a:t>
                      </a:r>
                      <a:endParaRPr lang="en-US" altLang="zh-CN" sz="10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0.1008</a:t>
                      </a:r>
                      <a:endParaRPr lang="en-US" altLang="zh-CN" sz="10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0.8698</a:t>
                      </a:r>
                      <a:endParaRPr lang="en-US" altLang="zh-CN" sz="10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0.00381</a:t>
                      </a:r>
                      <a:endParaRPr lang="en-US" altLang="zh-CN" sz="10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75400127"/>
                  </a:ext>
                </a:extLst>
              </a:tr>
              <a:tr h="207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OMoE</a:t>
                      </a:r>
                      <a:endParaRPr lang="en-US" sz="10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0.7049</a:t>
                      </a:r>
                      <a:endParaRPr lang="en-US" altLang="zh-CN" sz="10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0.1007</a:t>
                      </a:r>
                      <a:endParaRPr lang="en-US" altLang="zh-CN" sz="10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0.613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0.8701</a:t>
                      </a:r>
                      <a:endParaRPr lang="en-US" altLang="zh-CN" sz="10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0.00381</a:t>
                      </a:r>
                      <a:endParaRPr lang="en-US" altLang="zh-CN" sz="10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40612521"/>
                  </a:ext>
                </a:extLst>
              </a:tr>
              <a:tr h="207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MMoE</a:t>
                      </a:r>
                      <a:endParaRPr lang="en-US" sz="10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0.7043</a:t>
                      </a:r>
                      <a:endParaRPr lang="en-US" altLang="zh-CN" sz="10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0.1006</a:t>
                      </a:r>
                      <a:endParaRPr lang="en-US" altLang="zh-CN" sz="10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0.8758</a:t>
                      </a:r>
                      <a:endParaRPr lang="en-US" altLang="zh-CN" sz="10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0.00377</a:t>
                      </a:r>
                      <a:endParaRPr lang="en-US" altLang="zh-CN" sz="10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18147329"/>
                  </a:ext>
                </a:extLst>
              </a:tr>
              <a:tr h="207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PLE</a:t>
                      </a:r>
                      <a:endParaRPr lang="en-US" sz="10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0.7138</a:t>
                      </a:r>
                      <a:endParaRPr lang="en-US" altLang="zh-CN" sz="10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0.0992</a:t>
                      </a:r>
                      <a:endParaRPr lang="en-US" altLang="zh-CN" sz="10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0.8675</a:t>
                      </a:r>
                      <a:endParaRPr lang="en-US" altLang="zh-CN" sz="10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0.00403</a:t>
                      </a:r>
                      <a:endParaRPr lang="en-US" altLang="zh-CN" sz="10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04536224"/>
                  </a:ext>
                </a:extLst>
              </a:tr>
              <a:tr h="207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AITM</a:t>
                      </a:r>
                      <a:endParaRPr lang="en-US" sz="1000" b="0" i="0" u="none" strike="noStrike" dirty="0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0.7048</a:t>
                      </a:r>
                      <a:endParaRPr lang="en-US" altLang="zh-CN" sz="10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0.1004</a:t>
                      </a:r>
                      <a:endParaRPr lang="en-US" altLang="zh-CN" sz="10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0.873</a:t>
                      </a:r>
                      <a:endParaRPr lang="en-US" altLang="zh-CN" sz="10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0.00377</a:t>
                      </a:r>
                      <a:endParaRPr lang="en-US" altLang="zh-CN" sz="10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64256491"/>
                  </a:ext>
                </a:extLst>
              </a:tr>
              <a:tr h="207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MetaHeac</a:t>
                      </a:r>
                      <a:endParaRPr lang="en-US" sz="1000" b="0" i="0" u="none" strike="noStrike" dirty="0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 dirty="0">
                          <a:effectLst/>
                        </a:rPr>
                        <a:t>0.7089</a:t>
                      </a:r>
                      <a:endParaRPr lang="en-US" altLang="zh-CN" sz="1000" b="1" i="0" u="none" strike="noStrike" dirty="0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0.1001</a:t>
                      </a:r>
                      <a:endParaRPr lang="en-US" altLang="zh-CN" sz="10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0.8743</a:t>
                      </a:r>
                      <a:endParaRPr lang="en-US" altLang="zh-CN" sz="10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0.00378</a:t>
                      </a:r>
                      <a:endParaRPr lang="en-US" altLang="zh-CN" sz="10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09791972"/>
                  </a:ext>
                </a:extLst>
              </a:tr>
              <a:tr h="207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Our</a:t>
                      </a:r>
                      <a:r>
                        <a:rPr lang="en-US" sz="1400" u="none" strike="noStrike" dirty="0">
                          <a:effectLst/>
                        </a:rPr>
                        <a:t>s</a:t>
                      </a:r>
                      <a:endParaRPr lang="en-US" sz="1400" b="0" i="0" u="none" strike="noStrike" dirty="0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 dirty="0">
                          <a:effectLst/>
                        </a:rPr>
                        <a:t>0.7076</a:t>
                      </a:r>
                      <a:endParaRPr lang="en-US" altLang="zh-CN" sz="1000" b="1" i="0" u="none" strike="noStrike" dirty="0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 dirty="0">
                          <a:effectLst/>
                        </a:rPr>
                        <a:t>0.625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0.8703</a:t>
                      </a:r>
                      <a:endParaRPr lang="en-US" altLang="zh-CN" sz="1000" b="1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69937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66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5996FA4-34E0-7C4B-5F91-CB4352DC13C5}"/>
              </a:ext>
            </a:extLst>
          </p:cNvPr>
          <p:cNvSpPr txBox="1"/>
          <p:nvPr/>
        </p:nvSpPr>
        <p:spPr>
          <a:xfrm>
            <a:off x="602974" y="583096"/>
            <a:ext cx="7176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Schedule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1.</a:t>
            </a:r>
            <a:r>
              <a:rPr lang="zh-CN" altLang="en-US" dirty="0"/>
              <a:t>加深</a:t>
            </a:r>
            <a:r>
              <a:rPr lang="en-US" altLang="zh-CN" dirty="0"/>
              <a:t>Gate</a:t>
            </a:r>
            <a:r>
              <a:rPr lang="zh-CN" altLang="en-US" dirty="0"/>
              <a:t>深度</a:t>
            </a:r>
            <a:r>
              <a:rPr lang="en-US" altLang="zh-CN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2.</a:t>
            </a:r>
            <a:r>
              <a:rPr lang="zh-CN" altLang="en-US" dirty="0"/>
              <a:t>调整专家个数</a:t>
            </a:r>
            <a:r>
              <a:rPr lang="en-US" altLang="zh-CN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3.</a:t>
            </a:r>
            <a:r>
              <a:rPr lang="zh-CN" altLang="en-US" dirty="0"/>
              <a:t>增大映射维度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61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487</Words>
  <Application>Microsoft Office PowerPoint</Application>
  <PresentationFormat>宽屏</PresentationFormat>
  <Paragraphs>97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-apple-system</vt:lpstr>
      <vt:lpstr>等线</vt:lpstr>
      <vt:lpstr>等线 Light</vt:lpstr>
      <vt:lpstr>Arial</vt:lpstr>
      <vt:lpstr>Segoe UI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荣业</dc:creator>
  <cp:lastModifiedBy>叶 荣业</cp:lastModifiedBy>
  <cp:revision>2</cp:revision>
  <dcterms:created xsi:type="dcterms:W3CDTF">2023-04-10T01:09:35Z</dcterms:created>
  <dcterms:modified xsi:type="dcterms:W3CDTF">2023-04-10T02:16:43Z</dcterms:modified>
</cp:coreProperties>
</file>