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geeYHVAyyiLgoINUwOdWKzqRX1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60fc82b9e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260fc82b9e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60fc82b9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260fc82b9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1fe28f909c_0_658"/>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31fe28f909c_0_658"/>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31fe28f909c_0_658"/>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31fe28f909c_0_658"/>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8" name="Google Shape;18;g31fe28f909c_0_658"/>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9" name="Google Shape;19;g31fe28f909c_0_65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31fe28f909c_0_70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1fe28f909c_0_70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9" name="Google Shape;59;g31fe28f909c_0_70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g31fe28f909c_0_70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31fe28f909c_0_70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63" name="Shape 63"/>
        <p:cNvGrpSpPr/>
        <p:nvPr/>
      </p:nvGrpSpPr>
      <p:grpSpPr>
        <a:xfrm>
          <a:off x="0" y="0"/>
          <a:ext cx="0" cy="0"/>
          <a:chOff x="0" y="0"/>
          <a:chExt cx="0" cy="0"/>
        </a:xfrm>
      </p:grpSpPr>
      <p:sp>
        <p:nvSpPr>
          <p:cNvPr id="64" name="Google Shape;64;g31fe28f909c_0_708"/>
          <p:cNvSpPr txBox="1"/>
          <p:nvPr>
            <p:ph type="title"/>
          </p:nvPr>
        </p:nvSpPr>
        <p:spPr>
          <a:xfrm>
            <a:off x="334297" y="286605"/>
            <a:ext cx="8495100" cy="9861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 name="Google Shape;65;g31fe28f909c_0_708"/>
          <p:cNvSpPr txBox="1"/>
          <p:nvPr>
            <p:ph idx="1" type="body"/>
          </p:nvPr>
        </p:nvSpPr>
        <p:spPr>
          <a:xfrm>
            <a:off x="334297" y="1435511"/>
            <a:ext cx="8495100" cy="4621200"/>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200"/>
              </a:spcBef>
              <a:spcAft>
                <a:spcPts val="0"/>
              </a:spcAft>
              <a:buSzPts val="2400"/>
              <a:buChar char="●"/>
              <a:defRPr sz="24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42900" lvl="3" marL="1828800" algn="l">
              <a:lnSpc>
                <a:spcPct val="90000"/>
              </a:lnSpc>
              <a:spcBef>
                <a:spcPts val="400"/>
              </a:spcBef>
              <a:spcAft>
                <a:spcPts val="0"/>
              </a:spcAft>
              <a:buSzPts val="1800"/>
              <a:buChar char="●"/>
              <a:defRPr sz="1800"/>
            </a:lvl4pPr>
            <a:lvl5pPr indent="-342900" lvl="4" marL="2286000" algn="l">
              <a:lnSpc>
                <a:spcPct val="90000"/>
              </a:lnSpc>
              <a:spcBef>
                <a:spcPts val="400"/>
              </a:spcBef>
              <a:spcAft>
                <a:spcPts val="0"/>
              </a:spcAft>
              <a:buSzPts val="1800"/>
              <a:buChar char="○"/>
              <a:defRPr sz="18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g31fe28f909c_0_708"/>
          <p:cNvSpPr txBox="1"/>
          <p:nvPr>
            <p:ph idx="10" type="dt"/>
          </p:nvPr>
        </p:nvSpPr>
        <p:spPr>
          <a:xfrm>
            <a:off x="334297" y="6459786"/>
            <a:ext cx="23430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g31fe28f909c_0_708"/>
          <p:cNvSpPr txBox="1"/>
          <p:nvPr>
            <p:ph idx="11" type="ftr"/>
          </p:nvPr>
        </p:nvSpPr>
        <p:spPr>
          <a:xfrm>
            <a:off x="2764639" y="6459786"/>
            <a:ext cx="36264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1fe28f909c_0_708"/>
          <p:cNvSpPr txBox="1"/>
          <p:nvPr>
            <p:ph idx="12" type="sldNum"/>
          </p:nvPr>
        </p:nvSpPr>
        <p:spPr>
          <a:xfrm>
            <a:off x="6478443" y="6459786"/>
            <a:ext cx="23508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31fe28f909c_0_665"/>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31fe28f909c_0_665"/>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g31fe28f909c_0_66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31fe28f909c_0_669"/>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31fe28f909c_0_669"/>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g31fe28f909c_0_669"/>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g31fe28f909c_0_66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31fe28f909c_0_67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31fe28f909c_0_67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g31fe28f909c_0_674"/>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g31fe28f909c_0_674"/>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31fe28f909c_0_67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31fe28f909c_0_680"/>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g31fe28f909c_0_68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31fe28f909c_0_683"/>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31fe28f909c_0_683"/>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g31fe28f909c_0_683"/>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g31fe28f909c_0_68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31fe28f909c_0_68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g31fe28f909c_0_68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31fe28f909c_0_691"/>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g31fe28f909c_0_691"/>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31fe28f909c_0_691"/>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50" name="Google Shape;50;g31fe28f909c_0_691"/>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1" name="Google Shape;51;g31fe28f909c_0_691"/>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g31fe28f909c_0_69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31fe28f909c_0_698"/>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5" name="Google Shape;55;g31fe28f909c_0_69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31fe28f909c_0_654"/>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11" name="Google Shape;11;g31fe28f909c_0_654"/>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2" name="Google Shape;12;g31fe28f909c_0_6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
          <p:cNvSpPr txBox="1"/>
          <p:nvPr>
            <p:ph type="ctrTitle"/>
          </p:nvPr>
        </p:nvSpPr>
        <p:spPr>
          <a:xfrm>
            <a:off x="778400" y="572650"/>
            <a:ext cx="5726400" cy="3566100"/>
          </a:xfrm>
          <a:prstGeom prst="rect">
            <a:avLst/>
          </a:prstGeom>
          <a:noFill/>
          <a:ln>
            <a:noFill/>
          </a:ln>
        </p:spPr>
        <p:txBody>
          <a:bodyPr anchorCtr="0" anchor="ctr" bIns="45700" lIns="91425" spcFirstLastPara="1" rIns="91425" wrap="square" tIns="45700">
            <a:normAutofit/>
          </a:bodyPr>
          <a:lstStyle/>
          <a:p>
            <a:pPr indent="0" lvl="0" marL="0" rtl="0" algn="r">
              <a:lnSpc>
                <a:spcPct val="85000"/>
              </a:lnSpc>
              <a:spcBef>
                <a:spcPts val="0"/>
              </a:spcBef>
              <a:spcAft>
                <a:spcPts val="0"/>
              </a:spcAft>
              <a:buClr>
                <a:srgbClr val="262626"/>
              </a:buClr>
              <a:buSzPts val="5400"/>
              <a:buFont typeface="MS PGothic"/>
              <a:buNone/>
            </a:pPr>
            <a:r>
              <a:rPr lang="ja-JP"/>
              <a:t>町内会管理</a:t>
            </a:r>
            <a:r>
              <a:rPr lang="ja-JP"/>
              <a:t>システム</a:t>
            </a:r>
            <a:br>
              <a:rPr lang="ja-JP"/>
            </a:br>
            <a:r>
              <a:rPr lang="ja-JP"/>
              <a:t>企画書</a:t>
            </a:r>
            <a:endParaRPr/>
          </a:p>
        </p:txBody>
      </p:sp>
      <p:sp>
        <p:nvSpPr>
          <p:cNvPr id="74" name="Google Shape;74;p1"/>
          <p:cNvSpPr txBox="1"/>
          <p:nvPr>
            <p:ph idx="1" type="subTitle"/>
          </p:nvPr>
        </p:nvSpPr>
        <p:spPr>
          <a:xfrm>
            <a:off x="5967401" y="4326050"/>
            <a:ext cx="13968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ja-JP"/>
              <a:t>古川 愛</a:t>
            </a:r>
            <a:endParaRPr/>
          </a:p>
        </p:txBody>
      </p:sp>
      <p:sp>
        <p:nvSpPr>
          <p:cNvPr id="75" name="Google Shape;75;p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260fc82b9e_0_25"/>
          <p:cNvSpPr txBox="1"/>
          <p:nvPr>
            <p:ph idx="1" type="body"/>
          </p:nvPr>
        </p:nvSpPr>
        <p:spPr>
          <a:xfrm>
            <a:off x="334297" y="1435511"/>
            <a:ext cx="8495100" cy="462120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資料の登録・ダウンロード</a:t>
            </a:r>
            <a:endParaRPr/>
          </a:p>
          <a:p>
            <a:pPr indent="-182880" lvl="1" marL="384048" rtl="0" algn="l">
              <a:lnSpc>
                <a:spcPct val="90000"/>
              </a:lnSpc>
              <a:spcBef>
                <a:spcPts val="400"/>
              </a:spcBef>
              <a:spcAft>
                <a:spcPts val="0"/>
              </a:spcAft>
              <a:buSzPts val="2000"/>
              <a:buChar char="○"/>
            </a:pPr>
            <a:r>
              <a:rPr lang="ja-JP"/>
              <a:t>管理者はシステム上で</a:t>
            </a:r>
            <a:r>
              <a:rPr lang="ja-JP"/>
              <a:t>資料の</a:t>
            </a:r>
            <a:r>
              <a:rPr lang="ja-JP"/>
              <a:t>登録を行う</a:t>
            </a:r>
            <a:endParaRPr/>
          </a:p>
          <a:p>
            <a:pPr indent="-182880" lvl="1" marL="384048" rtl="0" algn="l">
              <a:lnSpc>
                <a:spcPct val="90000"/>
              </a:lnSpc>
              <a:spcBef>
                <a:spcPts val="600"/>
              </a:spcBef>
              <a:spcAft>
                <a:spcPts val="0"/>
              </a:spcAft>
              <a:buSzPts val="2000"/>
              <a:buChar char="○"/>
            </a:pPr>
            <a:r>
              <a:rPr lang="ja-JP"/>
              <a:t>町内会員はシステム上で</a:t>
            </a:r>
            <a:r>
              <a:rPr lang="ja-JP"/>
              <a:t>資料</a:t>
            </a:r>
            <a:r>
              <a:rPr lang="ja-JP"/>
              <a:t>の</a:t>
            </a:r>
            <a:r>
              <a:rPr lang="ja-JP"/>
              <a:t>ダウンロード</a:t>
            </a:r>
            <a:r>
              <a:rPr lang="ja-JP"/>
              <a:t>を行う</a:t>
            </a:r>
            <a:endParaRPr/>
          </a:p>
          <a:p>
            <a:pPr indent="0" lvl="0" marL="0" rtl="0" algn="l">
              <a:lnSpc>
                <a:spcPct val="90000"/>
              </a:lnSpc>
              <a:spcBef>
                <a:spcPts val="1600"/>
              </a:spcBef>
              <a:spcAft>
                <a:spcPts val="0"/>
              </a:spcAft>
              <a:buSzPts val="2400"/>
              <a:buNone/>
            </a:pPr>
            <a:r>
              <a:t/>
            </a:r>
            <a:endParaRPr/>
          </a:p>
        </p:txBody>
      </p:sp>
      <p:sp>
        <p:nvSpPr>
          <p:cNvPr id="214" name="Google Shape;214;g3260fc82b9e_0_25"/>
          <p:cNvSpPr txBox="1"/>
          <p:nvPr>
            <p:ph type="title"/>
          </p:nvPr>
        </p:nvSpPr>
        <p:spPr>
          <a:xfrm>
            <a:off x="334297" y="286605"/>
            <a:ext cx="8495100" cy="98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システム導入後のプロセス #3</a:t>
            </a:r>
            <a:endParaRPr/>
          </a:p>
        </p:txBody>
      </p:sp>
      <p:sp>
        <p:nvSpPr>
          <p:cNvPr id="215" name="Google Shape;215;g3260fc82b9e_0_25"/>
          <p:cNvSpPr txBox="1"/>
          <p:nvPr>
            <p:ph idx="12" type="sldNum"/>
          </p:nvPr>
        </p:nvSpPr>
        <p:spPr>
          <a:xfrm>
            <a:off x="6478443" y="6459786"/>
            <a:ext cx="2350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単色塗りつぶし" id="216" name="Google Shape;216;g3260fc82b9e_0_25"/>
          <p:cNvPicPr preferRelativeResize="0"/>
          <p:nvPr/>
        </p:nvPicPr>
        <p:blipFill rotWithShape="1">
          <a:blip r:embed="rId3">
            <a:alphaModFix/>
          </a:blip>
          <a:srcRect b="0" l="0" r="0" t="0"/>
          <a:stretch/>
        </p:blipFill>
        <p:spPr>
          <a:xfrm>
            <a:off x="1145412" y="2934014"/>
            <a:ext cx="914400" cy="914400"/>
          </a:xfrm>
          <a:prstGeom prst="rect">
            <a:avLst/>
          </a:prstGeom>
          <a:noFill/>
          <a:ln>
            <a:noFill/>
          </a:ln>
        </p:spPr>
      </p:pic>
      <p:pic>
        <p:nvPicPr>
          <p:cNvPr descr="ノート PC 単色塗りつぶし" id="217" name="Google Shape;217;g3260fc82b9e_0_25"/>
          <p:cNvPicPr preferRelativeResize="0"/>
          <p:nvPr/>
        </p:nvPicPr>
        <p:blipFill rotWithShape="1">
          <a:blip r:embed="rId4">
            <a:alphaModFix/>
          </a:blip>
          <a:srcRect b="0" l="0" r="0" t="0"/>
          <a:stretch/>
        </p:blipFill>
        <p:spPr>
          <a:xfrm>
            <a:off x="1929408" y="3003706"/>
            <a:ext cx="914400" cy="914400"/>
          </a:xfrm>
          <a:prstGeom prst="rect">
            <a:avLst/>
          </a:prstGeom>
          <a:noFill/>
          <a:ln>
            <a:noFill/>
          </a:ln>
        </p:spPr>
      </p:pic>
      <p:sp>
        <p:nvSpPr>
          <p:cNvPr id="218" name="Google Shape;218;g3260fc82b9e_0_25"/>
          <p:cNvSpPr/>
          <p:nvPr/>
        </p:nvSpPr>
        <p:spPr>
          <a:xfrm>
            <a:off x="3367950" y="3291625"/>
            <a:ext cx="2449548" cy="2765016"/>
          </a:xfrm>
          <a:prstGeom prst="cloud">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S PGothic"/>
              <a:ea typeface="MS PGothic"/>
              <a:cs typeface="MS PGothic"/>
              <a:sym typeface="MS PGothic"/>
            </a:endParaRPr>
          </a:p>
        </p:txBody>
      </p:sp>
      <p:pic>
        <p:nvPicPr>
          <p:cNvPr descr="サーバー 枠線" id="219" name="Google Shape;219;g3260fc82b9e_0_25"/>
          <p:cNvPicPr preferRelativeResize="0"/>
          <p:nvPr/>
        </p:nvPicPr>
        <p:blipFill rotWithShape="1">
          <a:blip r:embed="rId5">
            <a:alphaModFix/>
          </a:blip>
          <a:srcRect b="0" l="0" r="0" t="0"/>
          <a:stretch/>
        </p:blipFill>
        <p:spPr>
          <a:xfrm>
            <a:off x="6678413" y="4233842"/>
            <a:ext cx="914400" cy="914400"/>
          </a:xfrm>
          <a:prstGeom prst="rect">
            <a:avLst/>
          </a:prstGeom>
          <a:noFill/>
          <a:ln>
            <a:noFill/>
          </a:ln>
        </p:spPr>
      </p:pic>
      <p:sp>
        <p:nvSpPr>
          <p:cNvPr id="220" name="Google Shape;220;g3260fc82b9e_0_25"/>
          <p:cNvSpPr txBox="1"/>
          <p:nvPr/>
        </p:nvSpPr>
        <p:spPr>
          <a:xfrm>
            <a:off x="1042499" y="263440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sp>
        <p:nvSpPr>
          <p:cNvPr id="221" name="Google Shape;221;g3260fc82b9e_0_25"/>
          <p:cNvSpPr txBox="1"/>
          <p:nvPr/>
        </p:nvSpPr>
        <p:spPr>
          <a:xfrm>
            <a:off x="7592825" y="3291625"/>
            <a:ext cx="1417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S PGothic"/>
                <a:ea typeface="MS PGothic"/>
                <a:cs typeface="MS PGothic"/>
                <a:sym typeface="MS PGothic"/>
              </a:rPr>
              <a:t>①</a:t>
            </a:r>
            <a:r>
              <a:rPr lang="ja-JP" sz="1600">
                <a:solidFill>
                  <a:schemeClr val="dk1"/>
                </a:solidFill>
                <a:latin typeface="MS PGothic"/>
                <a:ea typeface="MS PGothic"/>
                <a:cs typeface="MS PGothic"/>
                <a:sym typeface="MS PGothic"/>
              </a:rPr>
              <a:t>資料</a:t>
            </a:r>
            <a:r>
              <a:rPr lang="ja-JP" sz="1600">
                <a:solidFill>
                  <a:schemeClr val="dk1"/>
                </a:solidFill>
                <a:latin typeface="MS PGothic"/>
                <a:ea typeface="MS PGothic"/>
                <a:cs typeface="MS PGothic"/>
                <a:sym typeface="MS PGothic"/>
              </a:rPr>
              <a:t>登録</a:t>
            </a:r>
            <a:endParaRPr/>
          </a:p>
        </p:txBody>
      </p:sp>
      <p:sp>
        <p:nvSpPr>
          <p:cNvPr id="222" name="Google Shape;222;g3260fc82b9e_0_25"/>
          <p:cNvSpPr txBox="1"/>
          <p:nvPr/>
        </p:nvSpPr>
        <p:spPr>
          <a:xfrm>
            <a:off x="6389255" y="5059403"/>
            <a:ext cx="14928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800">
                <a:solidFill>
                  <a:schemeClr val="dk1"/>
                </a:solidFill>
                <a:latin typeface="MS PGothic"/>
                <a:ea typeface="MS PGothic"/>
                <a:cs typeface="MS PGothic"/>
                <a:sym typeface="MS PGothic"/>
              </a:rPr>
              <a:t>町内会</a:t>
            </a:r>
            <a:endParaRPr sz="1800">
              <a:solidFill>
                <a:schemeClr val="dk1"/>
              </a:solidFill>
              <a:latin typeface="MS PGothic"/>
              <a:ea typeface="MS PGothic"/>
              <a:cs typeface="MS PGothic"/>
              <a:sym typeface="MS PGothic"/>
            </a:endParaRPr>
          </a:p>
          <a:p>
            <a:pPr indent="0" lvl="0" marL="0" marR="0" rtl="0" algn="ctr">
              <a:spcBef>
                <a:spcPts val="0"/>
              </a:spcBef>
              <a:spcAft>
                <a:spcPts val="0"/>
              </a:spcAft>
              <a:buNone/>
            </a:pPr>
            <a:r>
              <a:rPr lang="ja-JP" sz="1800">
                <a:solidFill>
                  <a:schemeClr val="dk1"/>
                </a:solidFill>
                <a:latin typeface="MS PGothic"/>
                <a:ea typeface="MS PGothic"/>
                <a:cs typeface="MS PGothic"/>
                <a:sym typeface="MS PGothic"/>
              </a:rPr>
              <a:t>システム</a:t>
            </a:r>
            <a:endParaRPr/>
          </a:p>
        </p:txBody>
      </p:sp>
      <p:sp>
        <p:nvSpPr>
          <p:cNvPr id="223" name="Google Shape;223;g3260fc82b9e_0_25"/>
          <p:cNvSpPr txBox="1"/>
          <p:nvPr/>
        </p:nvSpPr>
        <p:spPr>
          <a:xfrm>
            <a:off x="3396612" y="4405900"/>
            <a:ext cx="2350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S PGothic"/>
                <a:ea typeface="MS PGothic"/>
                <a:cs typeface="MS PGothic"/>
                <a:sym typeface="MS PGothic"/>
              </a:rPr>
              <a:t>②</a:t>
            </a:r>
            <a:r>
              <a:rPr lang="ja-JP" sz="1600">
                <a:solidFill>
                  <a:schemeClr val="dk1"/>
                </a:solidFill>
                <a:latin typeface="MS PGothic"/>
                <a:ea typeface="MS PGothic"/>
                <a:cs typeface="MS PGothic"/>
                <a:sym typeface="MS PGothic"/>
              </a:rPr>
              <a:t>資料</a:t>
            </a:r>
            <a:r>
              <a:rPr lang="ja-JP" sz="1600">
                <a:solidFill>
                  <a:schemeClr val="dk1"/>
                </a:solidFill>
                <a:latin typeface="MS PGothic"/>
                <a:ea typeface="MS PGothic"/>
                <a:cs typeface="MS PGothic"/>
                <a:sym typeface="MS PGothic"/>
              </a:rPr>
              <a:t>の</a:t>
            </a:r>
            <a:r>
              <a:rPr lang="ja-JP" sz="1600">
                <a:solidFill>
                  <a:schemeClr val="dk1"/>
                </a:solidFill>
                <a:latin typeface="MS PGothic"/>
                <a:ea typeface="MS PGothic"/>
                <a:cs typeface="MS PGothic"/>
                <a:sym typeface="MS PGothic"/>
              </a:rPr>
              <a:t>ダウンロード</a:t>
            </a:r>
            <a:endParaRPr/>
          </a:p>
        </p:txBody>
      </p:sp>
      <p:pic>
        <p:nvPicPr>
          <p:cNvPr descr="ユーザー 枠線" id="224" name="Google Shape;224;g3260fc82b9e_0_25"/>
          <p:cNvPicPr preferRelativeResize="0"/>
          <p:nvPr/>
        </p:nvPicPr>
        <p:blipFill rotWithShape="1">
          <a:blip r:embed="rId6">
            <a:alphaModFix/>
          </a:blip>
          <a:srcRect b="0" l="0" r="0" t="0"/>
          <a:stretch/>
        </p:blipFill>
        <p:spPr>
          <a:xfrm>
            <a:off x="6678423" y="2859006"/>
            <a:ext cx="914400" cy="914400"/>
          </a:xfrm>
          <a:prstGeom prst="rect">
            <a:avLst/>
          </a:prstGeom>
          <a:noFill/>
          <a:ln>
            <a:noFill/>
          </a:ln>
        </p:spPr>
      </p:pic>
      <p:sp>
        <p:nvSpPr>
          <p:cNvPr id="225" name="Google Shape;225;g3260fc82b9e_0_25"/>
          <p:cNvSpPr txBox="1"/>
          <p:nvPr/>
        </p:nvSpPr>
        <p:spPr>
          <a:xfrm>
            <a:off x="6678423" y="2558636"/>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管理者</a:t>
            </a:r>
            <a:endParaRPr/>
          </a:p>
        </p:txBody>
      </p:sp>
      <p:cxnSp>
        <p:nvCxnSpPr>
          <p:cNvPr id="226" name="Google Shape;226;g3260fc82b9e_0_25"/>
          <p:cNvCxnSpPr>
            <a:stCxn id="224" idx="2"/>
            <a:endCxn id="219" idx="0"/>
          </p:cNvCxnSpPr>
          <p:nvPr/>
        </p:nvCxnSpPr>
        <p:spPr>
          <a:xfrm>
            <a:off x="7135623" y="3773406"/>
            <a:ext cx="0" cy="460500"/>
          </a:xfrm>
          <a:prstGeom prst="straightConnector1">
            <a:avLst/>
          </a:prstGeom>
          <a:noFill/>
          <a:ln cap="flat" cmpd="sng" w="38100">
            <a:solidFill>
              <a:srgbClr val="FF0000"/>
            </a:solidFill>
            <a:prstDash val="solid"/>
            <a:round/>
            <a:headEnd len="med" w="med" type="none"/>
            <a:tailEnd len="med" w="med" type="triangle"/>
          </a:ln>
        </p:spPr>
      </p:cxnSp>
      <p:pic>
        <p:nvPicPr>
          <p:cNvPr descr="ユーザー 単色塗りつぶし" id="227" name="Google Shape;227;g3260fc82b9e_0_25"/>
          <p:cNvPicPr preferRelativeResize="0"/>
          <p:nvPr/>
        </p:nvPicPr>
        <p:blipFill rotWithShape="1">
          <a:blip r:embed="rId3">
            <a:alphaModFix/>
          </a:blip>
          <a:srcRect b="0" l="0" r="0" t="0"/>
          <a:stretch/>
        </p:blipFill>
        <p:spPr>
          <a:xfrm>
            <a:off x="1145412" y="4217714"/>
            <a:ext cx="914400" cy="914400"/>
          </a:xfrm>
          <a:prstGeom prst="rect">
            <a:avLst/>
          </a:prstGeom>
          <a:noFill/>
          <a:ln>
            <a:noFill/>
          </a:ln>
        </p:spPr>
      </p:pic>
      <p:pic>
        <p:nvPicPr>
          <p:cNvPr descr="ノート PC 単色塗りつぶし" id="228" name="Google Shape;228;g3260fc82b9e_0_25"/>
          <p:cNvPicPr preferRelativeResize="0"/>
          <p:nvPr/>
        </p:nvPicPr>
        <p:blipFill rotWithShape="1">
          <a:blip r:embed="rId4">
            <a:alphaModFix/>
          </a:blip>
          <a:srcRect b="0" l="0" r="0" t="0"/>
          <a:stretch/>
        </p:blipFill>
        <p:spPr>
          <a:xfrm>
            <a:off x="1929408" y="4287406"/>
            <a:ext cx="914400" cy="914400"/>
          </a:xfrm>
          <a:prstGeom prst="rect">
            <a:avLst/>
          </a:prstGeom>
          <a:noFill/>
          <a:ln>
            <a:noFill/>
          </a:ln>
        </p:spPr>
      </p:pic>
      <p:sp>
        <p:nvSpPr>
          <p:cNvPr id="229" name="Google Shape;229;g3260fc82b9e_0_25"/>
          <p:cNvSpPr txBox="1"/>
          <p:nvPr/>
        </p:nvSpPr>
        <p:spPr>
          <a:xfrm>
            <a:off x="1042499" y="391810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230" name="Google Shape;230;g3260fc82b9e_0_25"/>
          <p:cNvPicPr preferRelativeResize="0"/>
          <p:nvPr/>
        </p:nvPicPr>
        <p:blipFill rotWithShape="1">
          <a:blip r:embed="rId3">
            <a:alphaModFix/>
          </a:blip>
          <a:srcRect b="0" l="0" r="0" t="0"/>
          <a:stretch/>
        </p:blipFill>
        <p:spPr>
          <a:xfrm>
            <a:off x="1145412" y="5579564"/>
            <a:ext cx="914400" cy="914400"/>
          </a:xfrm>
          <a:prstGeom prst="rect">
            <a:avLst/>
          </a:prstGeom>
          <a:noFill/>
          <a:ln>
            <a:noFill/>
          </a:ln>
        </p:spPr>
      </p:pic>
      <p:pic>
        <p:nvPicPr>
          <p:cNvPr descr="ノート PC 単色塗りつぶし" id="231" name="Google Shape;231;g3260fc82b9e_0_25"/>
          <p:cNvPicPr preferRelativeResize="0"/>
          <p:nvPr/>
        </p:nvPicPr>
        <p:blipFill rotWithShape="1">
          <a:blip r:embed="rId4">
            <a:alphaModFix/>
          </a:blip>
          <a:srcRect b="0" l="0" r="0" t="0"/>
          <a:stretch/>
        </p:blipFill>
        <p:spPr>
          <a:xfrm>
            <a:off x="1929408" y="5649256"/>
            <a:ext cx="914400" cy="914400"/>
          </a:xfrm>
          <a:prstGeom prst="rect">
            <a:avLst/>
          </a:prstGeom>
          <a:noFill/>
          <a:ln>
            <a:noFill/>
          </a:ln>
        </p:spPr>
      </p:pic>
      <p:sp>
        <p:nvSpPr>
          <p:cNvPr id="232" name="Google Shape;232;g3260fc82b9e_0_25"/>
          <p:cNvSpPr txBox="1"/>
          <p:nvPr/>
        </p:nvSpPr>
        <p:spPr>
          <a:xfrm>
            <a:off x="1042499" y="527995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cxnSp>
        <p:nvCxnSpPr>
          <p:cNvPr id="233" name="Google Shape;233;g3260fc82b9e_0_25"/>
          <p:cNvCxnSpPr/>
          <p:nvPr/>
        </p:nvCxnSpPr>
        <p:spPr>
          <a:xfrm>
            <a:off x="2843808" y="3460906"/>
            <a:ext cx="3600300" cy="1065000"/>
          </a:xfrm>
          <a:prstGeom prst="straightConnector1">
            <a:avLst/>
          </a:prstGeom>
          <a:noFill/>
          <a:ln cap="flat" cmpd="sng" w="28575">
            <a:solidFill>
              <a:srgbClr val="FF0000"/>
            </a:solidFill>
            <a:prstDash val="solid"/>
            <a:round/>
            <a:headEnd len="med" w="med" type="none"/>
            <a:tailEnd len="med" w="med" type="triangle"/>
          </a:ln>
        </p:spPr>
      </p:cxnSp>
      <p:cxnSp>
        <p:nvCxnSpPr>
          <p:cNvPr id="234" name="Google Shape;234;g3260fc82b9e_0_25"/>
          <p:cNvCxnSpPr>
            <a:stCxn id="228" idx="3"/>
          </p:cNvCxnSpPr>
          <p:nvPr/>
        </p:nvCxnSpPr>
        <p:spPr>
          <a:xfrm flipH="1" rot="10800000">
            <a:off x="2843808" y="4719106"/>
            <a:ext cx="3627900" cy="25500"/>
          </a:xfrm>
          <a:prstGeom prst="straightConnector1">
            <a:avLst/>
          </a:prstGeom>
          <a:noFill/>
          <a:ln cap="flat" cmpd="sng" w="28575">
            <a:solidFill>
              <a:srgbClr val="FF0000"/>
            </a:solidFill>
            <a:prstDash val="solid"/>
            <a:round/>
            <a:headEnd len="med" w="med" type="none"/>
            <a:tailEnd len="med" w="med" type="triangle"/>
          </a:ln>
        </p:spPr>
      </p:cxnSp>
      <p:cxnSp>
        <p:nvCxnSpPr>
          <p:cNvPr id="235" name="Google Shape;235;g3260fc82b9e_0_25"/>
          <p:cNvCxnSpPr>
            <a:stCxn id="231" idx="3"/>
          </p:cNvCxnSpPr>
          <p:nvPr/>
        </p:nvCxnSpPr>
        <p:spPr>
          <a:xfrm flipH="1" rot="10800000">
            <a:off x="2843808" y="4967656"/>
            <a:ext cx="3600300" cy="1138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要求機能一覧</a:t>
            </a:r>
            <a:endParaRPr/>
          </a:p>
        </p:txBody>
      </p:sp>
      <p:sp>
        <p:nvSpPr>
          <p:cNvPr id="241" name="Google Shape;241;p11"/>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lnSpcReduction="20000"/>
          </a:bodyPr>
          <a:lstStyle/>
          <a:p>
            <a:pPr indent="-152400" lvl="0" marL="91440" rtl="0" algn="l">
              <a:lnSpc>
                <a:spcPct val="90000"/>
              </a:lnSpc>
              <a:spcBef>
                <a:spcPts val="0"/>
              </a:spcBef>
              <a:spcAft>
                <a:spcPts val="0"/>
              </a:spcAft>
              <a:buSzPts val="2400"/>
              <a:buChar char="●"/>
            </a:pPr>
            <a:r>
              <a:rPr lang="ja-JP"/>
              <a:t>会員</a:t>
            </a:r>
            <a:endParaRPr/>
          </a:p>
          <a:p>
            <a:pPr indent="-182880" lvl="1" marL="384048" rtl="0" algn="l">
              <a:lnSpc>
                <a:spcPct val="90000"/>
              </a:lnSpc>
              <a:spcBef>
                <a:spcPts val="400"/>
              </a:spcBef>
              <a:spcAft>
                <a:spcPts val="0"/>
              </a:spcAft>
              <a:buSzPts val="2000"/>
              <a:buChar char="○"/>
            </a:pPr>
            <a:r>
              <a:rPr lang="ja-JP"/>
              <a:t>会員登録</a:t>
            </a:r>
            <a:endParaRPr/>
          </a:p>
          <a:p>
            <a:pPr indent="-182880" lvl="1" marL="384048" rtl="0" algn="l">
              <a:lnSpc>
                <a:spcPct val="90000"/>
              </a:lnSpc>
              <a:spcBef>
                <a:spcPts val="600"/>
              </a:spcBef>
              <a:spcAft>
                <a:spcPts val="0"/>
              </a:spcAft>
              <a:buSzPts val="2000"/>
              <a:buChar char="○"/>
            </a:pPr>
            <a:r>
              <a:rPr lang="ja-JP"/>
              <a:t>会員情報更新</a:t>
            </a:r>
            <a:endParaRPr/>
          </a:p>
          <a:p>
            <a:pPr indent="-182880" lvl="1" marL="384048" rtl="0" algn="l">
              <a:lnSpc>
                <a:spcPct val="90000"/>
              </a:lnSpc>
              <a:spcBef>
                <a:spcPts val="600"/>
              </a:spcBef>
              <a:spcAft>
                <a:spcPts val="0"/>
              </a:spcAft>
              <a:buSzPts val="2000"/>
              <a:buChar char="○"/>
            </a:pPr>
            <a:r>
              <a:rPr lang="ja-JP"/>
              <a:t>回覧板閲覧</a:t>
            </a:r>
            <a:endParaRPr/>
          </a:p>
          <a:p>
            <a:pPr indent="-182880" lvl="1" marL="384048" rtl="0" algn="l">
              <a:lnSpc>
                <a:spcPct val="90000"/>
              </a:lnSpc>
              <a:spcBef>
                <a:spcPts val="600"/>
              </a:spcBef>
              <a:spcAft>
                <a:spcPts val="0"/>
              </a:spcAft>
              <a:buSzPts val="2000"/>
              <a:buChar char="○"/>
            </a:pPr>
            <a:r>
              <a:rPr lang="ja-JP"/>
              <a:t>お知らせ・スケジュール確認</a:t>
            </a:r>
            <a:endParaRPr/>
          </a:p>
          <a:p>
            <a:pPr indent="-182880" lvl="1" marL="384048" rtl="0" algn="l">
              <a:lnSpc>
                <a:spcPct val="90000"/>
              </a:lnSpc>
              <a:spcBef>
                <a:spcPts val="600"/>
              </a:spcBef>
              <a:spcAft>
                <a:spcPts val="0"/>
              </a:spcAft>
              <a:buSzPts val="2000"/>
              <a:buChar char="○"/>
            </a:pPr>
            <a:r>
              <a:rPr lang="ja-JP"/>
              <a:t>資料のダウンロード</a:t>
            </a:r>
            <a:endParaRPr/>
          </a:p>
          <a:p>
            <a:pPr indent="-182880" lvl="1" marL="384048" rtl="0" algn="l">
              <a:lnSpc>
                <a:spcPct val="90000"/>
              </a:lnSpc>
              <a:spcBef>
                <a:spcPts val="600"/>
              </a:spcBef>
              <a:spcAft>
                <a:spcPts val="0"/>
              </a:spcAft>
              <a:buSzPts val="2000"/>
              <a:buChar char="○"/>
            </a:pPr>
            <a:r>
              <a:rPr lang="ja-JP"/>
              <a:t>チャット機能</a:t>
            </a:r>
            <a:endParaRPr/>
          </a:p>
          <a:p>
            <a:pPr indent="-182880" lvl="1" marL="384048" rtl="0" algn="l">
              <a:lnSpc>
                <a:spcPct val="90000"/>
              </a:lnSpc>
              <a:spcBef>
                <a:spcPts val="600"/>
              </a:spcBef>
              <a:spcAft>
                <a:spcPts val="0"/>
              </a:spcAft>
              <a:buSzPts val="2000"/>
              <a:buChar char="○"/>
            </a:pPr>
            <a:r>
              <a:rPr lang="ja-JP"/>
              <a:t>アンケート回答</a:t>
            </a:r>
            <a:endParaRPr/>
          </a:p>
          <a:p>
            <a:pPr indent="-182880" lvl="1" marL="384048" rtl="0" algn="l">
              <a:lnSpc>
                <a:spcPct val="90000"/>
              </a:lnSpc>
              <a:spcBef>
                <a:spcPts val="600"/>
              </a:spcBef>
              <a:spcAft>
                <a:spcPts val="0"/>
              </a:spcAft>
              <a:buSzPts val="2000"/>
              <a:buChar char="○"/>
            </a:pPr>
            <a:r>
              <a:rPr lang="ja-JP"/>
              <a:t>意見送信</a:t>
            </a:r>
            <a:endParaRPr/>
          </a:p>
          <a:p>
            <a:pPr indent="-182880" lvl="1" marL="384048" rtl="0" algn="l">
              <a:lnSpc>
                <a:spcPct val="90000"/>
              </a:lnSpc>
              <a:spcBef>
                <a:spcPts val="600"/>
              </a:spcBef>
              <a:spcAft>
                <a:spcPts val="0"/>
              </a:spcAft>
              <a:buSzPts val="2000"/>
              <a:buChar char="○"/>
            </a:pPr>
            <a:r>
              <a:rPr lang="ja-JP"/>
              <a:t>連絡機能</a:t>
            </a:r>
            <a:endParaRPr/>
          </a:p>
          <a:p>
            <a:pPr indent="-152400" lvl="0" marL="91440" rtl="0" algn="l">
              <a:lnSpc>
                <a:spcPct val="90000"/>
              </a:lnSpc>
              <a:spcBef>
                <a:spcPts val="1600"/>
              </a:spcBef>
              <a:spcAft>
                <a:spcPts val="0"/>
              </a:spcAft>
              <a:buSzPts val="2400"/>
              <a:buChar char="●"/>
            </a:pPr>
            <a:r>
              <a:rPr lang="ja-JP"/>
              <a:t>管理者</a:t>
            </a:r>
            <a:endParaRPr/>
          </a:p>
          <a:p>
            <a:pPr indent="-182880" lvl="1" marL="384048" rtl="0" algn="l">
              <a:lnSpc>
                <a:spcPct val="90000"/>
              </a:lnSpc>
              <a:spcBef>
                <a:spcPts val="400"/>
              </a:spcBef>
              <a:spcAft>
                <a:spcPts val="0"/>
              </a:spcAft>
              <a:buSzPts val="2000"/>
              <a:buChar char="○"/>
            </a:pPr>
            <a:r>
              <a:rPr lang="ja-JP"/>
              <a:t>各種情報の登録・変更・削除</a:t>
            </a:r>
            <a:endParaRPr/>
          </a:p>
          <a:p>
            <a:pPr indent="-182880" lvl="1" marL="384048" rtl="0" algn="l">
              <a:lnSpc>
                <a:spcPct val="90000"/>
              </a:lnSpc>
              <a:spcBef>
                <a:spcPts val="600"/>
              </a:spcBef>
              <a:spcAft>
                <a:spcPts val="0"/>
              </a:spcAft>
              <a:buSzPts val="2000"/>
              <a:buChar char="○"/>
            </a:pPr>
            <a:r>
              <a:rPr lang="ja-JP"/>
              <a:t>会員管理</a:t>
            </a:r>
            <a:endParaRPr/>
          </a:p>
          <a:p>
            <a:pPr indent="-182880" lvl="1" marL="384048" rtl="0" algn="l">
              <a:lnSpc>
                <a:spcPct val="90000"/>
              </a:lnSpc>
              <a:spcBef>
                <a:spcPts val="600"/>
              </a:spcBef>
              <a:spcAft>
                <a:spcPts val="0"/>
              </a:spcAft>
              <a:buSzPts val="2000"/>
              <a:buChar char="○"/>
            </a:pPr>
            <a:r>
              <a:rPr lang="ja-JP"/>
              <a:t>チャット管理</a:t>
            </a:r>
            <a:endParaRPr/>
          </a:p>
        </p:txBody>
      </p:sp>
      <p:sp>
        <p:nvSpPr>
          <p:cNvPr id="242" name="Google Shape;242;p11"/>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目次</a:t>
            </a:r>
            <a:endParaRPr/>
          </a:p>
        </p:txBody>
      </p:sp>
      <p:sp>
        <p:nvSpPr>
          <p:cNvPr id="81" name="Google Shape;81;p2"/>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None/>
            </a:pPr>
            <a:r>
              <a:rPr lang="ja-JP"/>
              <a:t>1.企画の背景</a:t>
            </a:r>
            <a:endParaRPr/>
          </a:p>
          <a:p>
            <a:pPr indent="0" lvl="0" marL="91440" rtl="0" algn="l">
              <a:lnSpc>
                <a:spcPct val="90000"/>
              </a:lnSpc>
              <a:spcBef>
                <a:spcPts val="1400"/>
              </a:spcBef>
              <a:spcAft>
                <a:spcPts val="0"/>
              </a:spcAft>
              <a:buNone/>
            </a:pPr>
            <a:r>
              <a:rPr lang="ja-JP"/>
              <a:t>2.システム導入の目的</a:t>
            </a:r>
            <a:endParaRPr/>
          </a:p>
          <a:p>
            <a:pPr indent="0" lvl="0" marL="91440" rtl="0" algn="l">
              <a:lnSpc>
                <a:spcPct val="90000"/>
              </a:lnSpc>
              <a:spcBef>
                <a:spcPts val="1400"/>
              </a:spcBef>
              <a:spcAft>
                <a:spcPts val="0"/>
              </a:spcAft>
              <a:buNone/>
            </a:pPr>
            <a:r>
              <a:rPr lang="ja-JP"/>
              <a:t>3.現状の業務プロセス</a:t>
            </a:r>
            <a:endParaRPr/>
          </a:p>
          <a:p>
            <a:pPr indent="0" lvl="0" marL="91440" rtl="0" algn="l">
              <a:lnSpc>
                <a:spcPct val="90000"/>
              </a:lnSpc>
              <a:spcBef>
                <a:spcPts val="1400"/>
              </a:spcBef>
              <a:spcAft>
                <a:spcPts val="0"/>
              </a:spcAft>
              <a:buNone/>
            </a:pPr>
            <a:r>
              <a:rPr lang="ja-JP"/>
              <a:t>4.システム導入後の業務プロセス</a:t>
            </a:r>
            <a:endParaRPr/>
          </a:p>
          <a:p>
            <a:pPr indent="0" lvl="0" marL="91440" rtl="0" algn="l">
              <a:lnSpc>
                <a:spcPct val="90000"/>
              </a:lnSpc>
              <a:spcBef>
                <a:spcPts val="1400"/>
              </a:spcBef>
              <a:spcAft>
                <a:spcPts val="0"/>
              </a:spcAft>
              <a:buNone/>
            </a:pPr>
            <a:r>
              <a:rPr lang="ja-JP"/>
              <a:t>5.要求機能一覧</a:t>
            </a:r>
            <a:endParaRPr/>
          </a:p>
        </p:txBody>
      </p:sp>
      <p:sp>
        <p:nvSpPr>
          <p:cNvPr id="82" name="Google Shape;82;p2"/>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企画の背景</a:t>
            </a:r>
            <a:endParaRPr/>
          </a:p>
        </p:txBody>
      </p:sp>
      <p:sp>
        <p:nvSpPr>
          <p:cNvPr id="88" name="Google Shape;88;p3"/>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近年、町内会の会員に若い世帯が増加し、共働きなどで町内会運営における作業時間が確保しづらくなっている。</a:t>
            </a:r>
            <a:endParaRPr/>
          </a:p>
          <a:p>
            <a:pPr indent="-152400" lvl="0" marL="91440" rtl="0" algn="l">
              <a:lnSpc>
                <a:spcPct val="90000"/>
              </a:lnSpc>
              <a:spcBef>
                <a:spcPts val="1400"/>
              </a:spcBef>
              <a:spcAft>
                <a:spcPts val="0"/>
              </a:spcAft>
              <a:buSzPts val="2400"/>
              <a:buChar char="●"/>
            </a:pPr>
            <a:r>
              <a:rPr lang="ja-JP"/>
              <a:t>会員の中にはご高齢で回覧板の受け渡しが困難な方が存在する。</a:t>
            </a:r>
            <a:endParaRPr/>
          </a:p>
          <a:p>
            <a:pPr indent="-152400" lvl="0" marL="91440" rtl="0" algn="l">
              <a:lnSpc>
                <a:spcPct val="90000"/>
              </a:lnSpc>
              <a:spcBef>
                <a:spcPts val="1400"/>
              </a:spcBef>
              <a:spcAft>
                <a:spcPts val="0"/>
              </a:spcAft>
              <a:buSzPts val="2400"/>
              <a:buChar char="●"/>
            </a:pPr>
            <a:r>
              <a:rPr lang="ja-JP"/>
              <a:t>会員、管理者共に従来通りの運営は困難な状況になっている。</a:t>
            </a:r>
            <a:endParaRPr/>
          </a:p>
        </p:txBody>
      </p:sp>
      <p:sp>
        <p:nvSpPr>
          <p:cNvPr id="89" name="Google Shape;89;p3"/>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システム導入の目的</a:t>
            </a:r>
            <a:endParaRPr/>
          </a:p>
        </p:txBody>
      </p:sp>
      <p:sp>
        <p:nvSpPr>
          <p:cNvPr id="95" name="Google Shape;95;p4"/>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町内会</a:t>
            </a:r>
            <a:r>
              <a:rPr lang="ja-JP"/>
              <a:t>運営の一部をITシステム化することで、</a:t>
            </a:r>
            <a:r>
              <a:rPr lang="ja-JP"/>
              <a:t>作業の短縮化や家にいながら回覧板などの情報が入手できる仕組みを作る。</a:t>
            </a:r>
            <a:endParaRPr/>
          </a:p>
          <a:p>
            <a:pPr indent="-152400" lvl="0" marL="91440" rtl="0" algn="l">
              <a:lnSpc>
                <a:spcPct val="90000"/>
              </a:lnSpc>
              <a:spcBef>
                <a:spcPts val="0"/>
              </a:spcBef>
              <a:spcAft>
                <a:spcPts val="0"/>
              </a:spcAft>
              <a:buSzPts val="2400"/>
              <a:buChar char="●"/>
            </a:pPr>
            <a:r>
              <a:rPr lang="ja-JP"/>
              <a:t>今まで紙で発行していた物をデジタル化することで、チラシ作成時間やコストを削減する。</a:t>
            </a:r>
            <a:endParaRPr/>
          </a:p>
        </p:txBody>
      </p:sp>
      <p:sp>
        <p:nvSpPr>
          <p:cNvPr id="96" name="Google Shape;96;p4"/>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idx="1" type="body"/>
          </p:nvPr>
        </p:nvSpPr>
        <p:spPr>
          <a:xfrm>
            <a:off x="334297" y="1435511"/>
            <a:ext cx="8495100" cy="462120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回覧板</a:t>
            </a:r>
            <a:endParaRPr/>
          </a:p>
          <a:p>
            <a:pPr indent="-182880" lvl="1" marL="384048" rtl="0" algn="l">
              <a:lnSpc>
                <a:spcPct val="90000"/>
              </a:lnSpc>
              <a:spcBef>
                <a:spcPts val="400"/>
              </a:spcBef>
              <a:spcAft>
                <a:spcPts val="0"/>
              </a:spcAft>
              <a:buSzPts val="2000"/>
              <a:buChar char="○"/>
            </a:pPr>
            <a:r>
              <a:rPr lang="ja-JP"/>
              <a:t>管理者が回覧板を作成し、会員の自宅に届ける</a:t>
            </a:r>
            <a:endParaRPr/>
          </a:p>
          <a:p>
            <a:pPr indent="-182880" lvl="1" marL="384048" rtl="0" algn="l">
              <a:lnSpc>
                <a:spcPct val="90000"/>
              </a:lnSpc>
              <a:spcBef>
                <a:spcPts val="600"/>
              </a:spcBef>
              <a:spcAft>
                <a:spcPts val="0"/>
              </a:spcAft>
              <a:buSzPts val="2000"/>
              <a:buChar char="○"/>
            </a:pPr>
            <a:r>
              <a:rPr lang="ja-JP"/>
              <a:t>会員は決められた順序にそって回覧板を回す</a:t>
            </a:r>
            <a:endParaRPr/>
          </a:p>
          <a:p>
            <a:pPr indent="-182880" lvl="1" marL="384048" rtl="0" algn="l">
              <a:lnSpc>
                <a:spcPct val="90000"/>
              </a:lnSpc>
              <a:spcBef>
                <a:spcPts val="600"/>
              </a:spcBef>
              <a:spcAft>
                <a:spcPts val="0"/>
              </a:spcAft>
              <a:buSzPts val="2000"/>
              <a:buChar char="○"/>
            </a:pPr>
            <a:r>
              <a:rPr lang="ja-JP"/>
              <a:t>最後の会員は再び管理者に回覧板を返却する</a:t>
            </a:r>
            <a:endParaRPr/>
          </a:p>
        </p:txBody>
      </p:sp>
      <p:sp>
        <p:nvSpPr>
          <p:cNvPr id="102" name="Google Shape;102;p5"/>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現状のプロセス #1</a:t>
            </a:r>
            <a:endParaRPr/>
          </a:p>
        </p:txBody>
      </p:sp>
      <p:sp>
        <p:nvSpPr>
          <p:cNvPr id="103" name="Google Shape;103;p5"/>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枠線" id="104" name="Google Shape;104;p5"/>
          <p:cNvPicPr preferRelativeResize="0"/>
          <p:nvPr/>
        </p:nvPicPr>
        <p:blipFill rotWithShape="1">
          <a:blip r:embed="rId3">
            <a:alphaModFix/>
          </a:blip>
          <a:srcRect b="0" l="0" r="0" t="0"/>
          <a:stretch/>
        </p:blipFill>
        <p:spPr>
          <a:xfrm>
            <a:off x="4114798" y="3278794"/>
            <a:ext cx="914400" cy="914400"/>
          </a:xfrm>
          <a:prstGeom prst="rect">
            <a:avLst/>
          </a:prstGeom>
          <a:noFill/>
          <a:ln>
            <a:noFill/>
          </a:ln>
        </p:spPr>
      </p:pic>
      <p:sp>
        <p:nvSpPr>
          <p:cNvPr id="105" name="Google Shape;105;p5"/>
          <p:cNvSpPr txBox="1"/>
          <p:nvPr/>
        </p:nvSpPr>
        <p:spPr>
          <a:xfrm>
            <a:off x="5735823" y="3679375"/>
            <a:ext cx="11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sp>
        <p:nvSpPr>
          <p:cNvPr id="106" name="Google Shape;106;p5"/>
          <p:cNvSpPr txBox="1"/>
          <p:nvPr/>
        </p:nvSpPr>
        <p:spPr>
          <a:xfrm>
            <a:off x="4114798" y="2978424"/>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管理者</a:t>
            </a:r>
            <a:endParaRPr/>
          </a:p>
        </p:txBody>
      </p:sp>
      <p:pic>
        <p:nvPicPr>
          <p:cNvPr descr="ユーザー 単色塗りつぶし" id="107" name="Google Shape;107;p5"/>
          <p:cNvPicPr preferRelativeResize="0"/>
          <p:nvPr/>
        </p:nvPicPr>
        <p:blipFill rotWithShape="1">
          <a:blip r:embed="rId4">
            <a:alphaModFix/>
          </a:blip>
          <a:srcRect b="0" l="0" r="0" t="0"/>
          <a:stretch/>
        </p:blipFill>
        <p:spPr>
          <a:xfrm>
            <a:off x="5843815" y="4048681"/>
            <a:ext cx="914400" cy="914400"/>
          </a:xfrm>
          <a:prstGeom prst="rect">
            <a:avLst/>
          </a:prstGeom>
          <a:noFill/>
          <a:ln>
            <a:noFill/>
          </a:ln>
        </p:spPr>
      </p:pic>
      <p:sp>
        <p:nvSpPr>
          <p:cNvPr id="108" name="Google Shape;108;p5"/>
          <p:cNvSpPr txBox="1"/>
          <p:nvPr/>
        </p:nvSpPr>
        <p:spPr>
          <a:xfrm>
            <a:off x="6350048" y="5176075"/>
            <a:ext cx="11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09" name="Google Shape;109;p5"/>
          <p:cNvPicPr preferRelativeResize="0"/>
          <p:nvPr/>
        </p:nvPicPr>
        <p:blipFill rotWithShape="1">
          <a:blip r:embed="rId4">
            <a:alphaModFix/>
          </a:blip>
          <a:srcRect b="0" l="0" r="0" t="0"/>
          <a:stretch/>
        </p:blipFill>
        <p:spPr>
          <a:xfrm>
            <a:off x="6458040" y="5545381"/>
            <a:ext cx="914400" cy="914400"/>
          </a:xfrm>
          <a:prstGeom prst="rect">
            <a:avLst/>
          </a:prstGeom>
          <a:noFill/>
          <a:ln>
            <a:noFill/>
          </a:ln>
        </p:spPr>
      </p:pic>
      <p:sp>
        <p:nvSpPr>
          <p:cNvPr id="110" name="Google Shape;110;p5"/>
          <p:cNvSpPr txBox="1"/>
          <p:nvPr/>
        </p:nvSpPr>
        <p:spPr>
          <a:xfrm>
            <a:off x="4016636" y="5460650"/>
            <a:ext cx="11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11" name="Google Shape;111;p5"/>
          <p:cNvPicPr preferRelativeResize="0"/>
          <p:nvPr/>
        </p:nvPicPr>
        <p:blipFill rotWithShape="1">
          <a:blip r:embed="rId4">
            <a:alphaModFix/>
          </a:blip>
          <a:srcRect b="0" l="0" r="0" t="0"/>
          <a:stretch/>
        </p:blipFill>
        <p:spPr>
          <a:xfrm>
            <a:off x="4124628" y="5829956"/>
            <a:ext cx="914400" cy="914400"/>
          </a:xfrm>
          <a:prstGeom prst="rect">
            <a:avLst/>
          </a:prstGeom>
          <a:noFill/>
          <a:ln>
            <a:noFill/>
          </a:ln>
        </p:spPr>
      </p:pic>
      <p:sp>
        <p:nvSpPr>
          <p:cNvPr id="112" name="Google Shape;112;p5"/>
          <p:cNvSpPr txBox="1"/>
          <p:nvPr/>
        </p:nvSpPr>
        <p:spPr>
          <a:xfrm>
            <a:off x="1683198" y="5176075"/>
            <a:ext cx="11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13" name="Google Shape;113;p5"/>
          <p:cNvPicPr preferRelativeResize="0"/>
          <p:nvPr/>
        </p:nvPicPr>
        <p:blipFill rotWithShape="1">
          <a:blip r:embed="rId4">
            <a:alphaModFix/>
          </a:blip>
          <a:srcRect b="0" l="0" r="0" t="0"/>
          <a:stretch/>
        </p:blipFill>
        <p:spPr>
          <a:xfrm>
            <a:off x="1791190" y="5545381"/>
            <a:ext cx="914400" cy="914400"/>
          </a:xfrm>
          <a:prstGeom prst="rect">
            <a:avLst/>
          </a:prstGeom>
          <a:noFill/>
          <a:ln>
            <a:noFill/>
          </a:ln>
        </p:spPr>
      </p:pic>
      <p:sp>
        <p:nvSpPr>
          <p:cNvPr id="114" name="Google Shape;114;p5"/>
          <p:cNvSpPr txBox="1"/>
          <p:nvPr/>
        </p:nvSpPr>
        <p:spPr>
          <a:xfrm>
            <a:off x="2169773" y="3679375"/>
            <a:ext cx="113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15" name="Google Shape;115;p5"/>
          <p:cNvPicPr preferRelativeResize="0"/>
          <p:nvPr/>
        </p:nvPicPr>
        <p:blipFill rotWithShape="1">
          <a:blip r:embed="rId4">
            <a:alphaModFix/>
          </a:blip>
          <a:srcRect b="0" l="0" r="0" t="0"/>
          <a:stretch/>
        </p:blipFill>
        <p:spPr>
          <a:xfrm>
            <a:off x="2277765" y="4048681"/>
            <a:ext cx="914400" cy="914400"/>
          </a:xfrm>
          <a:prstGeom prst="rect">
            <a:avLst/>
          </a:prstGeom>
          <a:noFill/>
          <a:ln>
            <a:noFill/>
          </a:ln>
        </p:spPr>
      </p:pic>
      <p:cxnSp>
        <p:nvCxnSpPr>
          <p:cNvPr id="116" name="Google Shape;116;p5"/>
          <p:cNvCxnSpPr>
            <a:stCxn id="107" idx="3"/>
            <a:endCxn id="108" idx="0"/>
          </p:cNvCxnSpPr>
          <p:nvPr/>
        </p:nvCxnSpPr>
        <p:spPr>
          <a:xfrm>
            <a:off x="6758215" y="4505881"/>
            <a:ext cx="156900" cy="670200"/>
          </a:xfrm>
          <a:prstGeom prst="straightConnector1">
            <a:avLst/>
          </a:prstGeom>
          <a:noFill/>
          <a:ln cap="flat" cmpd="sng" w="38100">
            <a:solidFill>
              <a:srgbClr val="FF0000"/>
            </a:solidFill>
            <a:prstDash val="solid"/>
            <a:round/>
            <a:headEnd len="med" w="med" type="none"/>
            <a:tailEnd len="med" w="med" type="triangle"/>
          </a:ln>
        </p:spPr>
      </p:cxnSp>
      <p:cxnSp>
        <p:nvCxnSpPr>
          <p:cNvPr id="117" name="Google Shape;117;p5"/>
          <p:cNvCxnSpPr>
            <a:stCxn id="109" idx="1"/>
            <a:endCxn id="111" idx="3"/>
          </p:cNvCxnSpPr>
          <p:nvPr/>
        </p:nvCxnSpPr>
        <p:spPr>
          <a:xfrm flipH="1">
            <a:off x="5039040" y="6002581"/>
            <a:ext cx="1419000" cy="284700"/>
          </a:xfrm>
          <a:prstGeom prst="straightConnector1">
            <a:avLst/>
          </a:prstGeom>
          <a:noFill/>
          <a:ln cap="flat" cmpd="sng" w="38100">
            <a:solidFill>
              <a:srgbClr val="FF0000"/>
            </a:solidFill>
            <a:prstDash val="solid"/>
            <a:round/>
            <a:headEnd len="med" w="med" type="none"/>
            <a:tailEnd len="med" w="med" type="triangle"/>
          </a:ln>
        </p:spPr>
      </p:cxnSp>
      <p:cxnSp>
        <p:nvCxnSpPr>
          <p:cNvPr id="118" name="Google Shape;118;p5"/>
          <p:cNvCxnSpPr>
            <a:stCxn id="111" idx="1"/>
            <a:endCxn id="113" idx="3"/>
          </p:cNvCxnSpPr>
          <p:nvPr/>
        </p:nvCxnSpPr>
        <p:spPr>
          <a:xfrm rot="10800000">
            <a:off x="2705628" y="6002456"/>
            <a:ext cx="1419000" cy="284700"/>
          </a:xfrm>
          <a:prstGeom prst="straightConnector1">
            <a:avLst/>
          </a:prstGeom>
          <a:noFill/>
          <a:ln cap="flat" cmpd="sng" w="38100">
            <a:solidFill>
              <a:srgbClr val="FF0000"/>
            </a:solidFill>
            <a:prstDash val="solid"/>
            <a:round/>
            <a:headEnd len="med" w="med" type="none"/>
            <a:tailEnd len="med" w="med" type="triangle"/>
          </a:ln>
        </p:spPr>
      </p:cxnSp>
      <p:cxnSp>
        <p:nvCxnSpPr>
          <p:cNvPr id="119" name="Google Shape;119;p5"/>
          <p:cNvCxnSpPr>
            <a:stCxn id="112" idx="0"/>
            <a:endCxn id="115" idx="1"/>
          </p:cNvCxnSpPr>
          <p:nvPr/>
        </p:nvCxnSpPr>
        <p:spPr>
          <a:xfrm flipH="1" rot="10800000">
            <a:off x="2248398" y="4505875"/>
            <a:ext cx="29400" cy="670200"/>
          </a:xfrm>
          <a:prstGeom prst="straightConnector1">
            <a:avLst/>
          </a:prstGeom>
          <a:noFill/>
          <a:ln cap="flat" cmpd="sng" w="38100">
            <a:solidFill>
              <a:srgbClr val="FF0000"/>
            </a:solidFill>
            <a:prstDash val="solid"/>
            <a:round/>
            <a:headEnd len="med" w="med" type="none"/>
            <a:tailEnd len="med" w="med" type="triangle"/>
          </a:ln>
        </p:spPr>
      </p:cxnSp>
      <p:cxnSp>
        <p:nvCxnSpPr>
          <p:cNvPr id="120" name="Google Shape;120;p5"/>
          <p:cNvCxnSpPr>
            <a:stCxn id="115" idx="0"/>
            <a:endCxn id="104" idx="1"/>
          </p:cNvCxnSpPr>
          <p:nvPr/>
        </p:nvCxnSpPr>
        <p:spPr>
          <a:xfrm flipH="1" rot="10800000">
            <a:off x="2734965" y="3736081"/>
            <a:ext cx="1379700" cy="312600"/>
          </a:xfrm>
          <a:prstGeom prst="straightConnector1">
            <a:avLst/>
          </a:prstGeom>
          <a:noFill/>
          <a:ln cap="flat" cmpd="sng" w="38100">
            <a:solidFill>
              <a:srgbClr val="FF0000"/>
            </a:solidFill>
            <a:prstDash val="solid"/>
            <a:round/>
            <a:headEnd len="med" w="med" type="none"/>
            <a:tailEnd len="med" w="med" type="triangle"/>
          </a:ln>
        </p:spPr>
      </p:cxnSp>
      <p:cxnSp>
        <p:nvCxnSpPr>
          <p:cNvPr id="121" name="Google Shape;121;p5"/>
          <p:cNvCxnSpPr>
            <a:stCxn id="104" idx="3"/>
            <a:endCxn id="107" idx="0"/>
          </p:cNvCxnSpPr>
          <p:nvPr/>
        </p:nvCxnSpPr>
        <p:spPr>
          <a:xfrm>
            <a:off x="5029198" y="3735994"/>
            <a:ext cx="1271700" cy="312600"/>
          </a:xfrm>
          <a:prstGeom prst="straightConnector1">
            <a:avLst/>
          </a:prstGeom>
          <a:noFill/>
          <a:ln cap="flat" cmpd="sng" w="38100">
            <a:solidFill>
              <a:srgbClr val="FF0000"/>
            </a:solidFill>
            <a:prstDash val="solid"/>
            <a:round/>
            <a:headEnd len="med" w="med" type="none"/>
            <a:tailEnd len="med" w="med" type="triangle"/>
          </a:ln>
        </p:spPr>
      </p:cxnSp>
      <p:pic>
        <p:nvPicPr>
          <p:cNvPr id="122" name="Google Shape;122;p5"/>
          <p:cNvPicPr preferRelativeResize="0"/>
          <p:nvPr/>
        </p:nvPicPr>
        <p:blipFill>
          <a:blip r:embed="rId5">
            <a:alphaModFix/>
          </a:blip>
          <a:stretch>
            <a:fillRect/>
          </a:stretch>
        </p:blipFill>
        <p:spPr>
          <a:xfrm>
            <a:off x="5105475" y="3951813"/>
            <a:ext cx="554075" cy="55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334297" y="1435511"/>
            <a:ext cx="8495100" cy="462120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連絡方法</a:t>
            </a:r>
            <a:endParaRPr/>
          </a:p>
          <a:p>
            <a:pPr indent="-182880" lvl="1" marL="384048" rtl="0" algn="l">
              <a:lnSpc>
                <a:spcPct val="90000"/>
              </a:lnSpc>
              <a:spcBef>
                <a:spcPts val="400"/>
              </a:spcBef>
              <a:spcAft>
                <a:spcPts val="0"/>
              </a:spcAft>
              <a:buSzPts val="2000"/>
              <a:buChar char="○"/>
            </a:pPr>
            <a:r>
              <a:rPr lang="ja-JP"/>
              <a:t>直接家に訪問する</a:t>
            </a:r>
            <a:endParaRPr/>
          </a:p>
          <a:p>
            <a:pPr indent="-182880" lvl="1" marL="384048" rtl="0" algn="l">
              <a:lnSpc>
                <a:spcPct val="90000"/>
              </a:lnSpc>
              <a:spcBef>
                <a:spcPts val="600"/>
              </a:spcBef>
              <a:spcAft>
                <a:spcPts val="0"/>
              </a:spcAft>
              <a:buSzPts val="2000"/>
              <a:buChar char="○"/>
            </a:pPr>
            <a:r>
              <a:rPr lang="ja-JP"/>
              <a:t>連絡先を知っている人のみ電話で連絡</a:t>
            </a:r>
            <a:endParaRPr/>
          </a:p>
        </p:txBody>
      </p:sp>
      <p:sp>
        <p:nvSpPr>
          <p:cNvPr id="128" name="Google Shape;128;p6"/>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現状</a:t>
            </a:r>
            <a:r>
              <a:rPr lang="ja-JP"/>
              <a:t>の</a:t>
            </a:r>
            <a:r>
              <a:rPr lang="ja-JP"/>
              <a:t>プロセス #2</a:t>
            </a:r>
            <a:endParaRPr/>
          </a:p>
        </p:txBody>
      </p:sp>
      <p:sp>
        <p:nvSpPr>
          <p:cNvPr id="129" name="Google Shape;129;p6"/>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枠線" id="130" name="Google Shape;130;p6"/>
          <p:cNvPicPr preferRelativeResize="0"/>
          <p:nvPr/>
        </p:nvPicPr>
        <p:blipFill rotWithShape="1">
          <a:blip r:embed="rId3">
            <a:alphaModFix/>
          </a:blip>
          <a:srcRect b="0" l="0" r="0" t="0"/>
          <a:stretch/>
        </p:blipFill>
        <p:spPr>
          <a:xfrm>
            <a:off x="2758973" y="4295806"/>
            <a:ext cx="914400" cy="914400"/>
          </a:xfrm>
          <a:prstGeom prst="rect">
            <a:avLst/>
          </a:prstGeom>
          <a:noFill/>
          <a:ln>
            <a:noFill/>
          </a:ln>
        </p:spPr>
      </p:pic>
      <p:sp>
        <p:nvSpPr>
          <p:cNvPr id="131" name="Google Shape;131;p6"/>
          <p:cNvSpPr txBox="1"/>
          <p:nvPr/>
        </p:nvSpPr>
        <p:spPr>
          <a:xfrm>
            <a:off x="2758973" y="3995436"/>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a:t>
            </a:r>
            <a:r>
              <a:rPr lang="ja-JP" sz="1800">
                <a:solidFill>
                  <a:schemeClr val="dk1"/>
                </a:solidFill>
                <a:latin typeface="MS PGothic"/>
                <a:ea typeface="MS PGothic"/>
                <a:cs typeface="MS PGothic"/>
                <a:sym typeface="MS PGothic"/>
              </a:rPr>
              <a:t>者</a:t>
            </a:r>
            <a:endParaRPr/>
          </a:p>
        </p:txBody>
      </p:sp>
      <p:sp>
        <p:nvSpPr>
          <p:cNvPr id="132" name="Google Shape;132;p6"/>
          <p:cNvSpPr txBox="1"/>
          <p:nvPr/>
        </p:nvSpPr>
        <p:spPr>
          <a:xfrm>
            <a:off x="1665350" y="3995425"/>
            <a:ext cx="118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a:t>
            </a:r>
            <a:r>
              <a:rPr lang="ja-JP" sz="1800">
                <a:solidFill>
                  <a:schemeClr val="dk1"/>
                </a:solidFill>
                <a:latin typeface="MS PGothic"/>
                <a:ea typeface="MS PGothic"/>
                <a:cs typeface="MS PGothic"/>
                <a:sym typeface="MS PGothic"/>
              </a:rPr>
              <a:t>会員</a:t>
            </a:r>
            <a:endParaRPr/>
          </a:p>
        </p:txBody>
      </p:sp>
      <p:pic>
        <p:nvPicPr>
          <p:cNvPr descr="ユーザー 単色塗りつぶし" id="133" name="Google Shape;133;p6"/>
          <p:cNvPicPr preferRelativeResize="0"/>
          <p:nvPr/>
        </p:nvPicPr>
        <p:blipFill rotWithShape="1">
          <a:blip r:embed="rId4">
            <a:alphaModFix/>
          </a:blip>
          <a:srcRect b="0" l="0" r="0" t="0"/>
          <a:stretch/>
        </p:blipFill>
        <p:spPr>
          <a:xfrm>
            <a:off x="1800790" y="4284793"/>
            <a:ext cx="914400" cy="914400"/>
          </a:xfrm>
          <a:prstGeom prst="rect">
            <a:avLst/>
          </a:prstGeom>
          <a:noFill/>
          <a:ln>
            <a:noFill/>
          </a:ln>
        </p:spPr>
      </p:pic>
      <p:pic>
        <p:nvPicPr>
          <p:cNvPr id="134" name="Google Shape;134;p6"/>
          <p:cNvPicPr preferRelativeResize="0"/>
          <p:nvPr/>
        </p:nvPicPr>
        <p:blipFill>
          <a:blip r:embed="rId5">
            <a:alphaModFix/>
          </a:blip>
          <a:stretch>
            <a:fillRect/>
          </a:stretch>
        </p:blipFill>
        <p:spPr>
          <a:xfrm>
            <a:off x="281875" y="3196400"/>
            <a:ext cx="1475150" cy="1475150"/>
          </a:xfrm>
          <a:prstGeom prst="rect">
            <a:avLst/>
          </a:prstGeom>
          <a:noFill/>
          <a:ln>
            <a:noFill/>
          </a:ln>
        </p:spPr>
      </p:pic>
      <p:sp>
        <p:nvSpPr>
          <p:cNvPr id="135" name="Google Shape;135;p6"/>
          <p:cNvSpPr txBox="1"/>
          <p:nvPr/>
        </p:nvSpPr>
        <p:spPr>
          <a:xfrm>
            <a:off x="430875" y="2842550"/>
            <a:ext cx="496800" cy="46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ja-JP" sz="1800">
                <a:solidFill>
                  <a:schemeClr val="dk1"/>
                </a:solidFill>
                <a:latin typeface="Roboto"/>
                <a:ea typeface="Roboto"/>
                <a:cs typeface="Roboto"/>
                <a:sym typeface="Roboto"/>
              </a:rPr>
              <a:t>①</a:t>
            </a:r>
            <a:endParaRPr sz="1800">
              <a:solidFill>
                <a:schemeClr val="dk1"/>
              </a:solidFill>
              <a:latin typeface="Roboto"/>
              <a:ea typeface="Roboto"/>
              <a:cs typeface="Roboto"/>
              <a:sym typeface="Roboto"/>
            </a:endParaRPr>
          </a:p>
        </p:txBody>
      </p:sp>
      <p:sp>
        <p:nvSpPr>
          <p:cNvPr id="136" name="Google Shape;136;p6"/>
          <p:cNvSpPr txBox="1"/>
          <p:nvPr/>
        </p:nvSpPr>
        <p:spPr>
          <a:xfrm>
            <a:off x="4957475" y="2842550"/>
            <a:ext cx="496800" cy="46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ja-JP" sz="1800">
                <a:solidFill>
                  <a:schemeClr val="dk1"/>
                </a:solidFill>
                <a:latin typeface="Roboto"/>
                <a:ea typeface="Roboto"/>
                <a:cs typeface="Roboto"/>
                <a:sym typeface="Roboto"/>
              </a:rPr>
              <a:t>②</a:t>
            </a:r>
            <a:endParaRPr sz="1800">
              <a:solidFill>
                <a:schemeClr val="dk1"/>
              </a:solidFill>
              <a:latin typeface="Roboto"/>
              <a:ea typeface="Roboto"/>
              <a:cs typeface="Roboto"/>
              <a:sym typeface="Roboto"/>
            </a:endParaRPr>
          </a:p>
        </p:txBody>
      </p:sp>
      <p:pic>
        <p:nvPicPr>
          <p:cNvPr descr="ユーザー 枠線" id="137" name="Google Shape;137;p6"/>
          <p:cNvPicPr preferRelativeResize="0"/>
          <p:nvPr/>
        </p:nvPicPr>
        <p:blipFill rotWithShape="1">
          <a:blip r:embed="rId3">
            <a:alphaModFix/>
          </a:blip>
          <a:srcRect b="0" l="0" r="0" t="0"/>
          <a:stretch/>
        </p:blipFill>
        <p:spPr>
          <a:xfrm>
            <a:off x="7914973" y="3873056"/>
            <a:ext cx="914400" cy="914400"/>
          </a:xfrm>
          <a:prstGeom prst="rect">
            <a:avLst/>
          </a:prstGeom>
          <a:noFill/>
          <a:ln>
            <a:noFill/>
          </a:ln>
        </p:spPr>
      </p:pic>
      <p:sp>
        <p:nvSpPr>
          <p:cNvPr id="138" name="Google Shape;138;p6"/>
          <p:cNvSpPr txBox="1"/>
          <p:nvPr/>
        </p:nvSpPr>
        <p:spPr>
          <a:xfrm>
            <a:off x="7914973" y="3572686"/>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管理者</a:t>
            </a:r>
            <a:endParaRPr/>
          </a:p>
        </p:txBody>
      </p:sp>
      <p:sp>
        <p:nvSpPr>
          <p:cNvPr id="139" name="Google Shape;139;p6"/>
          <p:cNvSpPr txBox="1"/>
          <p:nvPr/>
        </p:nvSpPr>
        <p:spPr>
          <a:xfrm>
            <a:off x="5201538" y="3578188"/>
            <a:ext cx="118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40" name="Google Shape;140;p6"/>
          <p:cNvPicPr preferRelativeResize="0"/>
          <p:nvPr/>
        </p:nvPicPr>
        <p:blipFill rotWithShape="1">
          <a:blip r:embed="rId4">
            <a:alphaModFix/>
          </a:blip>
          <a:srcRect b="0" l="0" r="0" t="0"/>
          <a:stretch/>
        </p:blipFill>
        <p:spPr>
          <a:xfrm>
            <a:off x="5336978" y="3867556"/>
            <a:ext cx="914400" cy="914400"/>
          </a:xfrm>
          <a:prstGeom prst="rect">
            <a:avLst/>
          </a:prstGeom>
          <a:noFill/>
          <a:ln>
            <a:noFill/>
          </a:ln>
        </p:spPr>
      </p:pic>
      <p:pic>
        <p:nvPicPr>
          <p:cNvPr id="141" name="Google Shape;141;p6"/>
          <p:cNvPicPr preferRelativeResize="0"/>
          <p:nvPr/>
        </p:nvPicPr>
        <p:blipFill>
          <a:blip r:embed="rId6">
            <a:alphaModFix/>
          </a:blip>
          <a:stretch>
            <a:fillRect/>
          </a:stretch>
        </p:blipFill>
        <p:spPr>
          <a:xfrm>
            <a:off x="6154875" y="4175061"/>
            <a:ext cx="496489" cy="496489"/>
          </a:xfrm>
          <a:prstGeom prst="rect">
            <a:avLst/>
          </a:prstGeom>
          <a:noFill/>
          <a:ln>
            <a:noFill/>
          </a:ln>
        </p:spPr>
      </p:pic>
      <p:pic>
        <p:nvPicPr>
          <p:cNvPr id="142" name="Google Shape;142;p6"/>
          <p:cNvPicPr preferRelativeResize="0"/>
          <p:nvPr/>
        </p:nvPicPr>
        <p:blipFill>
          <a:blip r:embed="rId7">
            <a:alphaModFix/>
          </a:blip>
          <a:stretch>
            <a:fillRect/>
          </a:stretch>
        </p:blipFill>
        <p:spPr>
          <a:xfrm>
            <a:off x="7520975" y="4175061"/>
            <a:ext cx="496489" cy="4964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260fc82b9e_0_0"/>
          <p:cNvSpPr txBox="1"/>
          <p:nvPr>
            <p:ph idx="1" type="body"/>
          </p:nvPr>
        </p:nvSpPr>
        <p:spPr>
          <a:xfrm>
            <a:off x="334297" y="1435511"/>
            <a:ext cx="8495100" cy="462120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資料の作成と配付</a:t>
            </a:r>
            <a:endParaRPr/>
          </a:p>
          <a:p>
            <a:pPr indent="-182880" lvl="1" marL="384048" rtl="0" algn="l">
              <a:lnSpc>
                <a:spcPct val="90000"/>
              </a:lnSpc>
              <a:spcBef>
                <a:spcPts val="400"/>
              </a:spcBef>
              <a:spcAft>
                <a:spcPts val="0"/>
              </a:spcAft>
              <a:buSzPts val="2000"/>
              <a:buChar char="○"/>
            </a:pPr>
            <a:r>
              <a:rPr lang="ja-JP"/>
              <a:t>管理者は町内会員の人数分、資料を印刷・ホッチキス止めを行う</a:t>
            </a:r>
            <a:endParaRPr/>
          </a:p>
          <a:p>
            <a:pPr indent="-182880" lvl="1" marL="384048" rtl="0" algn="l">
              <a:lnSpc>
                <a:spcPct val="90000"/>
              </a:lnSpc>
              <a:spcBef>
                <a:spcPts val="600"/>
              </a:spcBef>
              <a:spcAft>
                <a:spcPts val="0"/>
              </a:spcAft>
              <a:buSzPts val="2000"/>
              <a:buChar char="○"/>
            </a:pPr>
            <a:r>
              <a:rPr lang="ja-JP"/>
              <a:t>管理者は町内会員の自宅へ訪問し、手渡しで資料を渡す。</a:t>
            </a:r>
            <a:endParaRPr/>
          </a:p>
        </p:txBody>
      </p:sp>
      <p:sp>
        <p:nvSpPr>
          <p:cNvPr id="148" name="Google Shape;148;g3260fc82b9e_0_0"/>
          <p:cNvSpPr txBox="1"/>
          <p:nvPr>
            <p:ph type="title"/>
          </p:nvPr>
        </p:nvSpPr>
        <p:spPr>
          <a:xfrm>
            <a:off x="334297" y="286605"/>
            <a:ext cx="8495100" cy="98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現状のプロセス #3</a:t>
            </a:r>
            <a:endParaRPr/>
          </a:p>
        </p:txBody>
      </p:sp>
      <p:sp>
        <p:nvSpPr>
          <p:cNvPr id="149" name="Google Shape;149;g3260fc82b9e_0_0"/>
          <p:cNvSpPr txBox="1"/>
          <p:nvPr>
            <p:ph idx="12" type="sldNum"/>
          </p:nvPr>
        </p:nvSpPr>
        <p:spPr>
          <a:xfrm>
            <a:off x="6478443" y="6459786"/>
            <a:ext cx="23508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枠線" id="150" name="Google Shape;150;g3260fc82b9e_0_0"/>
          <p:cNvPicPr preferRelativeResize="0"/>
          <p:nvPr/>
        </p:nvPicPr>
        <p:blipFill rotWithShape="1">
          <a:blip r:embed="rId3">
            <a:alphaModFix/>
          </a:blip>
          <a:srcRect b="0" l="0" r="0" t="0"/>
          <a:stretch/>
        </p:blipFill>
        <p:spPr>
          <a:xfrm>
            <a:off x="7689673" y="4403656"/>
            <a:ext cx="914400" cy="914400"/>
          </a:xfrm>
          <a:prstGeom prst="rect">
            <a:avLst/>
          </a:prstGeom>
          <a:noFill/>
          <a:ln>
            <a:noFill/>
          </a:ln>
        </p:spPr>
      </p:pic>
      <p:sp>
        <p:nvSpPr>
          <p:cNvPr id="151" name="Google Shape;151;g3260fc82b9e_0_0"/>
          <p:cNvSpPr txBox="1"/>
          <p:nvPr/>
        </p:nvSpPr>
        <p:spPr>
          <a:xfrm>
            <a:off x="7689673" y="4103286"/>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管理者</a:t>
            </a:r>
            <a:endParaRPr/>
          </a:p>
        </p:txBody>
      </p:sp>
      <p:sp>
        <p:nvSpPr>
          <p:cNvPr id="152" name="Google Shape;152;g3260fc82b9e_0_0"/>
          <p:cNvSpPr txBox="1"/>
          <p:nvPr/>
        </p:nvSpPr>
        <p:spPr>
          <a:xfrm>
            <a:off x="6596050" y="4103275"/>
            <a:ext cx="118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53" name="Google Shape;153;g3260fc82b9e_0_0"/>
          <p:cNvPicPr preferRelativeResize="0"/>
          <p:nvPr/>
        </p:nvPicPr>
        <p:blipFill rotWithShape="1">
          <a:blip r:embed="rId4">
            <a:alphaModFix/>
          </a:blip>
          <a:srcRect b="0" l="0" r="0" t="0"/>
          <a:stretch/>
        </p:blipFill>
        <p:spPr>
          <a:xfrm>
            <a:off x="6731490" y="4392643"/>
            <a:ext cx="914400" cy="914400"/>
          </a:xfrm>
          <a:prstGeom prst="rect">
            <a:avLst/>
          </a:prstGeom>
          <a:noFill/>
          <a:ln>
            <a:noFill/>
          </a:ln>
        </p:spPr>
      </p:pic>
      <p:pic>
        <p:nvPicPr>
          <p:cNvPr id="154" name="Google Shape;154;g3260fc82b9e_0_0"/>
          <p:cNvPicPr preferRelativeResize="0"/>
          <p:nvPr/>
        </p:nvPicPr>
        <p:blipFill>
          <a:blip r:embed="rId5">
            <a:alphaModFix/>
          </a:blip>
          <a:stretch>
            <a:fillRect/>
          </a:stretch>
        </p:blipFill>
        <p:spPr>
          <a:xfrm>
            <a:off x="5212575" y="3304250"/>
            <a:ext cx="1475150" cy="1475150"/>
          </a:xfrm>
          <a:prstGeom prst="rect">
            <a:avLst/>
          </a:prstGeom>
          <a:noFill/>
          <a:ln>
            <a:noFill/>
          </a:ln>
        </p:spPr>
      </p:pic>
      <p:sp>
        <p:nvSpPr>
          <p:cNvPr id="155" name="Google Shape;155;g3260fc82b9e_0_0"/>
          <p:cNvSpPr txBox="1"/>
          <p:nvPr/>
        </p:nvSpPr>
        <p:spPr>
          <a:xfrm>
            <a:off x="430875" y="2842550"/>
            <a:ext cx="496800" cy="46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ja-JP" sz="1800">
                <a:solidFill>
                  <a:schemeClr val="dk1"/>
                </a:solidFill>
                <a:latin typeface="Roboto"/>
                <a:ea typeface="Roboto"/>
                <a:cs typeface="Roboto"/>
                <a:sym typeface="Roboto"/>
              </a:rPr>
              <a:t>①</a:t>
            </a:r>
            <a:endParaRPr sz="1800">
              <a:solidFill>
                <a:schemeClr val="dk1"/>
              </a:solidFill>
              <a:latin typeface="Roboto"/>
              <a:ea typeface="Roboto"/>
              <a:cs typeface="Roboto"/>
              <a:sym typeface="Roboto"/>
            </a:endParaRPr>
          </a:p>
        </p:txBody>
      </p:sp>
      <p:sp>
        <p:nvSpPr>
          <p:cNvPr id="156" name="Google Shape;156;g3260fc82b9e_0_0"/>
          <p:cNvSpPr txBox="1"/>
          <p:nvPr/>
        </p:nvSpPr>
        <p:spPr>
          <a:xfrm>
            <a:off x="4957475" y="2842550"/>
            <a:ext cx="496800" cy="46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ja-JP" sz="1800">
                <a:solidFill>
                  <a:schemeClr val="dk1"/>
                </a:solidFill>
                <a:latin typeface="Roboto"/>
                <a:ea typeface="Roboto"/>
                <a:cs typeface="Roboto"/>
                <a:sym typeface="Roboto"/>
              </a:rPr>
              <a:t>②</a:t>
            </a:r>
            <a:endParaRPr sz="1800">
              <a:solidFill>
                <a:schemeClr val="dk1"/>
              </a:solidFill>
              <a:latin typeface="Roboto"/>
              <a:ea typeface="Roboto"/>
              <a:cs typeface="Roboto"/>
              <a:sym typeface="Roboto"/>
            </a:endParaRPr>
          </a:p>
        </p:txBody>
      </p:sp>
      <p:pic>
        <p:nvPicPr>
          <p:cNvPr id="157" name="Google Shape;157;g3260fc82b9e_0_0"/>
          <p:cNvPicPr preferRelativeResize="0"/>
          <p:nvPr/>
        </p:nvPicPr>
        <p:blipFill>
          <a:blip r:embed="rId6">
            <a:alphaModFix/>
          </a:blip>
          <a:stretch>
            <a:fillRect/>
          </a:stretch>
        </p:blipFill>
        <p:spPr>
          <a:xfrm>
            <a:off x="750200" y="3304250"/>
            <a:ext cx="799025" cy="799025"/>
          </a:xfrm>
          <a:prstGeom prst="rect">
            <a:avLst/>
          </a:prstGeom>
          <a:noFill/>
          <a:ln>
            <a:noFill/>
          </a:ln>
        </p:spPr>
      </p:pic>
      <p:pic>
        <p:nvPicPr>
          <p:cNvPr id="158" name="Google Shape;158;g3260fc82b9e_0_0"/>
          <p:cNvPicPr preferRelativeResize="0"/>
          <p:nvPr/>
        </p:nvPicPr>
        <p:blipFill>
          <a:blip r:embed="rId6">
            <a:alphaModFix/>
          </a:blip>
          <a:stretch>
            <a:fillRect/>
          </a:stretch>
        </p:blipFill>
        <p:spPr>
          <a:xfrm>
            <a:off x="1753825" y="3346588"/>
            <a:ext cx="799025" cy="799025"/>
          </a:xfrm>
          <a:prstGeom prst="rect">
            <a:avLst/>
          </a:prstGeom>
          <a:noFill/>
          <a:ln>
            <a:noFill/>
          </a:ln>
        </p:spPr>
      </p:pic>
      <p:pic>
        <p:nvPicPr>
          <p:cNvPr id="159" name="Google Shape;159;g3260fc82b9e_0_0"/>
          <p:cNvPicPr preferRelativeResize="0"/>
          <p:nvPr/>
        </p:nvPicPr>
        <p:blipFill>
          <a:blip r:embed="rId6">
            <a:alphaModFix/>
          </a:blip>
          <a:stretch>
            <a:fillRect/>
          </a:stretch>
        </p:blipFill>
        <p:spPr>
          <a:xfrm>
            <a:off x="2757450" y="3346588"/>
            <a:ext cx="799025" cy="799025"/>
          </a:xfrm>
          <a:prstGeom prst="rect">
            <a:avLst/>
          </a:prstGeom>
          <a:noFill/>
          <a:ln>
            <a:noFill/>
          </a:ln>
        </p:spPr>
      </p:pic>
      <p:pic>
        <p:nvPicPr>
          <p:cNvPr id="160" name="Google Shape;160;g3260fc82b9e_0_0"/>
          <p:cNvPicPr preferRelativeResize="0"/>
          <p:nvPr/>
        </p:nvPicPr>
        <p:blipFill>
          <a:blip r:embed="rId6">
            <a:alphaModFix/>
          </a:blip>
          <a:stretch>
            <a:fillRect/>
          </a:stretch>
        </p:blipFill>
        <p:spPr>
          <a:xfrm>
            <a:off x="750200" y="4323575"/>
            <a:ext cx="799025" cy="799025"/>
          </a:xfrm>
          <a:prstGeom prst="rect">
            <a:avLst/>
          </a:prstGeom>
          <a:noFill/>
          <a:ln>
            <a:noFill/>
          </a:ln>
        </p:spPr>
      </p:pic>
      <p:pic>
        <p:nvPicPr>
          <p:cNvPr id="161" name="Google Shape;161;g3260fc82b9e_0_0"/>
          <p:cNvPicPr preferRelativeResize="0"/>
          <p:nvPr/>
        </p:nvPicPr>
        <p:blipFill>
          <a:blip r:embed="rId6">
            <a:alphaModFix/>
          </a:blip>
          <a:stretch>
            <a:fillRect/>
          </a:stretch>
        </p:blipFill>
        <p:spPr>
          <a:xfrm>
            <a:off x="1753825" y="4323575"/>
            <a:ext cx="799025" cy="799025"/>
          </a:xfrm>
          <a:prstGeom prst="rect">
            <a:avLst/>
          </a:prstGeom>
          <a:noFill/>
          <a:ln>
            <a:noFill/>
          </a:ln>
        </p:spPr>
      </p:pic>
      <p:pic>
        <p:nvPicPr>
          <p:cNvPr id="162" name="Google Shape;162;g3260fc82b9e_0_0"/>
          <p:cNvPicPr preferRelativeResize="0"/>
          <p:nvPr/>
        </p:nvPicPr>
        <p:blipFill>
          <a:blip r:embed="rId6">
            <a:alphaModFix/>
          </a:blip>
          <a:stretch>
            <a:fillRect/>
          </a:stretch>
        </p:blipFill>
        <p:spPr>
          <a:xfrm>
            <a:off x="2757450" y="4323575"/>
            <a:ext cx="799025" cy="79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回覧板登録・閲覧</a:t>
            </a:r>
            <a:endParaRPr/>
          </a:p>
          <a:p>
            <a:pPr indent="-182880" lvl="1" marL="384048" rtl="0" algn="l">
              <a:lnSpc>
                <a:spcPct val="90000"/>
              </a:lnSpc>
              <a:spcBef>
                <a:spcPts val="400"/>
              </a:spcBef>
              <a:spcAft>
                <a:spcPts val="0"/>
              </a:spcAft>
              <a:buSzPts val="2000"/>
              <a:buChar char="○"/>
            </a:pPr>
            <a:r>
              <a:rPr lang="ja-JP"/>
              <a:t>管理者</a:t>
            </a:r>
            <a:r>
              <a:rPr lang="ja-JP"/>
              <a:t>はシステム上で</a:t>
            </a:r>
            <a:r>
              <a:rPr lang="ja-JP"/>
              <a:t>回覧板</a:t>
            </a:r>
            <a:r>
              <a:rPr lang="ja-JP"/>
              <a:t>登録を行う</a:t>
            </a:r>
            <a:endParaRPr/>
          </a:p>
          <a:p>
            <a:pPr indent="-182880" lvl="1" marL="384048" rtl="0" algn="l">
              <a:lnSpc>
                <a:spcPct val="90000"/>
              </a:lnSpc>
              <a:spcBef>
                <a:spcPts val="600"/>
              </a:spcBef>
              <a:spcAft>
                <a:spcPts val="0"/>
              </a:spcAft>
              <a:buSzPts val="2000"/>
              <a:buChar char="○"/>
            </a:pPr>
            <a:r>
              <a:rPr lang="ja-JP"/>
              <a:t>町内会員</a:t>
            </a:r>
            <a:r>
              <a:rPr lang="ja-JP"/>
              <a:t>は</a:t>
            </a:r>
            <a:r>
              <a:rPr lang="ja-JP"/>
              <a:t>システム上で回覧板の閲覧を行う</a:t>
            </a:r>
            <a:endParaRPr/>
          </a:p>
          <a:p>
            <a:pPr indent="0" lvl="0" marL="0" rtl="0" algn="l">
              <a:lnSpc>
                <a:spcPct val="90000"/>
              </a:lnSpc>
              <a:spcBef>
                <a:spcPts val="1600"/>
              </a:spcBef>
              <a:spcAft>
                <a:spcPts val="0"/>
              </a:spcAft>
              <a:buSzPts val="2400"/>
              <a:buNone/>
            </a:pPr>
            <a:r>
              <a:t/>
            </a:r>
            <a:endParaRPr/>
          </a:p>
        </p:txBody>
      </p:sp>
      <p:sp>
        <p:nvSpPr>
          <p:cNvPr id="168" name="Google Shape;168;p8"/>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システム導入後のプロセス #1</a:t>
            </a:r>
            <a:endParaRPr/>
          </a:p>
        </p:txBody>
      </p:sp>
      <p:sp>
        <p:nvSpPr>
          <p:cNvPr id="169" name="Google Shape;169;p8"/>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単色塗りつぶし" id="170" name="Google Shape;170;p8"/>
          <p:cNvPicPr preferRelativeResize="0"/>
          <p:nvPr/>
        </p:nvPicPr>
        <p:blipFill rotWithShape="1">
          <a:blip r:embed="rId3">
            <a:alphaModFix/>
          </a:blip>
          <a:srcRect b="0" l="0" r="0" t="0"/>
          <a:stretch/>
        </p:blipFill>
        <p:spPr>
          <a:xfrm>
            <a:off x="1145412" y="2934014"/>
            <a:ext cx="914400" cy="914400"/>
          </a:xfrm>
          <a:prstGeom prst="rect">
            <a:avLst/>
          </a:prstGeom>
          <a:noFill/>
          <a:ln>
            <a:noFill/>
          </a:ln>
        </p:spPr>
      </p:pic>
      <p:pic>
        <p:nvPicPr>
          <p:cNvPr descr="ノート PC 単色塗りつぶし" id="171" name="Google Shape;171;p8"/>
          <p:cNvPicPr preferRelativeResize="0"/>
          <p:nvPr/>
        </p:nvPicPr>
        <p:blipFill rotWithShape="1">
          <a:blip r:embed="rId4">
            <a:alphaModFix/>
          </a:blip>
          <a:srcRect b="0" l="0" r="0" t="0"/>
          <a:stretch/>
        </p:blipFill>
        <p:spPr>
          <a:xfrm>
            <a:off x="1929408" y="3003706"/>
            <a:ext cx="914400" cy="914400"/>
          </a:xfrm>
          <a:prstGeom prst="rect">
            <a:avLst/>
          </a:prstGeom>
          <a:noFill/>
          <a:ln>
            <a:noFill/>
          </a:ln>
        </p:spPr>
      </p:pic>
      <p:sp>
        <p:nvSpPr>
          <p:cNvPr id="172" name="Google Shape;172;p8"/>
          <p:cNvSpPr/>
          <p:nvPr/>
        </p:nvSpPr>
        <p:spPr>
          <a:xfrm>
            <a:off x="3367950" y="3291625"/>
            <a:ext cx="2449548" cy="2765016"/>
          </a:xfrm>
          <a:prstGeom prst="cloud">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S PGothic"/>
              <a:ea typeface="MS PGothic"/>
              <a:cs typeface="MS PGothic"/>
              <a:sym typeface="MS PGothic"/>
            </a:endParaRPr>
          </a:p>
        </p:txBody>
      </p:sp>
      <p:pic>
        <p:nvPicPr>
          <p:cNvPr descr="サーバー 枠線" id="173" name="Google Shape;173;p8"/>
          <p:cNvPicPr preferRelativeResize="0"/>
          <p:nvPr/>
        </p:nvPicPr>
        <p:blipFill rotWithShape="1">
          <a:blip r:embed="rId5">
            <a:alphaModFix/>
          </a:blip>
          <a:srcRect b="0" l="0" r="0" t="0"/>
          <a:stretch/>
        </p:blipFill>
        <p:spPr>
          <a:xfrm>
            <a:off x="6678413" y="4233842"/>
            <a:ext cx="914400" cy="914400"/>
          </a:xfrm>
          <a:prstGeom prst="rect">
            <a:avLst/>
          </a:prstGeom>
          <a:noFill/>
          <a:ln>
            <a:noFill/>
          </a:ln>
        </p:spPr>
      </p:pic>
      <p:sp>
        <p:nvSpPr>
          <p:cNvPr id="174" name="Google Shape;174;p8"/>
          <p:cNvSpPr txBox="1"/>
          <p:nvPr/>
        </p:nvSpPr>
        <p:spPr>
          <a:xfrm>
            <a:off x="1042499" y="263440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sp>
        <p:nvSpPr>
          <p:cNvPr id="175" name="Google Shape;175;p8"/>
          <p:cNvSpPr txBox="1"/>
          <p:nvPr/>
        </p:nvSpPr>
        <p:spPr>
          <a:xfrm>
            <a:off x="7592825" y="3291625"/>
            <a:ext cx="1417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S PGothic"/>
                <a:ea typeface="MS PGothic"/>
                <a:cs typeface="MS PGothic"/>
                <a:sym typeface="MS PGothic"/>
              </a:rPr>
              <a:t>①</a:t>
            </a:r>
            <a:r>
              <a:rPr lang="ja-JP" sz="1600">
                <a:solidFill>
                  <a:schemeClr val="dk1"/>
                </a:solidFill>
                <a:latin typeface="MS PGothic"/>
                <a:ea typeface="MS PGothic"/>
                <a:cs typeface="MS PGothic"/>
                <a:sym typeface="MS PGothic"/>
              </a:rPr>
              <a:t>回覧板</a:t>
            </a:r>
            <a:r>
              <a:rPr lang="ja-JP" sz="1600">
                <a:solidFill>
                  <a:schemeClr val="dk1"/>
                </a:solidFill>
                <a:latin typeface="MS PGothic"/>
                <a:ea typeface="MS PGothic"/>
                <a:cs typeface="MS PGothic"/>
                <a:sym typeface="MS PGothic"/>
              </a:rPr>
              <a:t>登録</a:t>
            </a:r>
            <a:endParaRPr/>
          </a:p>
        </p:txBody>
      </p:sp>
      <p:sp>
        <p:nvSpPr>
          <p:cNvPr id="176" name="Google Shape;176;p8"/>
          <p:cNvSpPr txBox="1"/>
          <p:nvPr/>
        </p:nvSpPr>
        <p:spPr>
          <a:xfrm>
            <a:off x="6389255" y="5059403"/>
            <a:ext cx="14928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800">
                <a:solidFill>
                  <a:schemeClr val="dk1"/>
                </a:solidFill>
                <a:latin typeface="MS PGothic"/>
                <a:ea typeface="MS PGothic"/>
                <a:cs typeface="MS PGothic"/>
                <a:sym typeface="MS PGothic"/>
              </a:rPr>
              <a:t>町内会</a:t>
            </a:r>
            <a:endParaRPr sz="1800">
              <a:solidFill>
                <a:schemeClr val="dk1"/>
              </a:solidFill>
              <a:latin typeface="MS PGothic"/>
              <a:ea typeface="MS PGothic"/>
              <a:cs typeface="MS PGothic"/>
              <a:sym typeface="MS PGothic"/>
            </a:endParaRPr>
          </a:p>
          <a:p>
            <a:pPr indent="0" lvl="0" marL="0" marR="0" rtl="0" algn="ctr">
              <a:spcBef>
                <a:spcPts val="0"/>
              </a:spcBef>
              <a:spcAft>
                <a:spcPts val="0"/>
              </a:spcAft>
              <a:buNone/>
            </a:pPr>
            <a:r>
              <a:rPr lang="ja-JP" sz="1800">
                <a:solidFill>
                  <a:schemeClr val="dk1"/>
                </a:solidFill>
                <a:latin typeface="MS PGothic"/>
                <a:ea typeface="MS PGothic"/>
                <a:cs typeface="MS PGothic"/>
                <a:sym typeface="MS PGothic"/>
              </a:rPr>
              <a:t>システム</a:t>
            </a:r>
            <a:endParaRPr/>
          </a:p>
        </p:txBody>
      </p:sp>
      <p:sp>
        <p:nvSpPr>
          <p:cNvPr id="177" name="Google Shape;177;p8"/>
          <p:cNvSpPr txBox="1"/>
          <p:nvPr/>
        </p:nvSpPr>
        <p:spPr>
          <a:xfrm>
            <a:off x="3562713" y="4217725"/>
            <a:ext cx="17157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S PGothic"/>
                <a:ea typeface="MS PGothic"/>
                <a:cs typeface="MS PGothic"/>
                <a:sym typeface="MS PGothic"/>
              </a:rPr>
              <a:t>②</a:t>
            </a:r>
            <a:r>
              <a:rPr lang="ja-JP" sz="1600">
                <a:solidFill>
                  <a:schemeClr val="dk1"/>
                </a:solidFill>
                <a:latin typeface="MS PGothic"/>
                <a:ea typeface="MS PGothic"/>
                <a:cs typeface="MS PGothic"/>
                <a:sym typeface="MS PGothic"/>
              </a:rPr>
              <a:t>回覧板の閲覧</a:t>
            </a:r>
            <a:endParaRPr/>
          </a:p>
        </p:txBody>
      </p:sp>
      <p:pic>
        <p:nvPicPr>
          <p:cNvPr descr="ユーザー 枠線" id="178" name="Google Shape;178;p8"/>
          <p:cNvPicPr preferRelativeResize="0"/>
          <p:nvPr/>
        </p:nvPicPr>
        <p:blipFill rotWithShape="1">
          <a:blip r:embed="rId6">
            <a:alphaModFix/>
          </a:blip>
          <a:srcRect b="0" l="0" r="0" t="0"/>
          <a:stretch/>
        </p:blipFill>
        <p:spPr>
          <a:xfrm>
            <a:off x="6678423" y="2859006"/>
            <a:ext cx="914400" cy="914400"/>
          </a:xfrm>
          <a:prstGeom prst="rect">
            <a:avLst/>
          </a:prstGeom>
          <a:noFill/>
          <a:ln>
            <a:noFill/>
          </a:ln>
        </p:spPr>
      </p:pic>
      <p:sp>
        <p:nvSpPr>
          <p:cNvPr id="179" name="Google Shape;179;p8"/>
          <p:cNvSpPr txBox="1"/>
          <p:nvPr/>
        </p:nvSpPr>
        <p:spPr>
          <a:xfrm>
            <a:off x="6678423" y="2558636"/>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管理者</a:t>
            </a:r>
            <a:endParaRPr/>
          </a:p>
        </p:txBody>
      </p:sp>
      <p:cxnSp>
        <p:nvCxnSpPr>
          <p:cNvPr id="180" name="Google Shape;180;p8"/>
          <p:cNvCxnSpPr>
            <a:stCxn id="178" idx="2"/>
            <a:endCxn id="173" idx="0"/>
          </p:cNvCxnSpPr>
          <p:nvPr/>
        </p:nvCxnSpPr>
        <p:spPr>
          <a:xfrm>
            <a:off x="7135623" y="3773406"/>
            <a:ext cx="0" cy="460500"/>
          </a:xfrm>
          <a:prstGeom prst="straightConnector1">
            <a:avLst/>
          </a:prstGeom>
          <a:noFill/>
          <a:ln cap="flat" cmpd="sng" w="38100">
            <a:solidFill>
              <a:srgbClr val="FF0000"/>
            </a:solidFill>
            <a:prstDash val="solid"/>
            <a:round/>
            <a:headEnd len="med" w="med" type="none"/>
            <a:tailEnd len="med" w="med" type="triangle"/>
          </a:ln>
        </p:spPr>
      </p:cxnSp>
      <p:pic>
        <p:nvPicPr>
          <p:cNvPr descr="ユーザー 単色塗りつぶし" id="181" name="Google Shape;181;p8"/>
          <p:cNvPicPr preferRelativeResize="0"/>
          <p:nvPr/>
        </p:nvPicPr>
        <p:blipFill rotWithShape="1">
          <a:blip r:embed="rId3">
            <a:alphaModFix/>
          </a:blip>
          <a:srcRect b="0" l="0" r="0" t="0"/>
          <a:stretch/>
        </p:blipFill>
        <p:spPr>
          <a:xfrm>
            <a:off x="1145412" y="4217714"/>
            <a:ext cx="914400" cy="914400"/>
          </a:xfrm>
          <a:prstGeom prst="rect">
            <a:avLst/>
          </a:prstGeom>
          <a:noFill/>
          <a:ln>
            <a:noFill/>
          </a:ln>
        </p:spPr>
      </p:pic>
      <p:pic>
        <p:nvPicPr>
          <p:cNvPr descr="ノート PC 単色塗りつぶし" id="182" name="Google Shape;182;p8"/>
          <p:cNvPicPr preferRelativeResize="0"/>
          <p:nvPr/>
        </p:nvPicPr>
        <p:blipFill rotWithShape="1">
          <a:blip r:embed="rId4">
            <a:alphaModFix/>
          </a:blip>
          <a:srcRect b="0" l="0" r="0" t="0"/>
          <a:stretch/>
        </p:blipFill>
        <p:spPr>
          <a:xfrm>
            <a:off x="1929408" y="4287406"/>
            <a:ext cx="914400" cy="914400"/>
          </a:xfrm>
          <a:prstGeom prst="rect">
            <a:avLst/>
          </a:prstGeom>
          <a:noFill/>
          <a:ln>
            <a:noFill/>
          </a:ln>
        </p:spPr>
      </p:pic>
      <p:sp>
        <p:nvSpPr>
          <p:cNvPr id="183" name="Google Shape;183;p8"/>
          <p:cNvSpPr txBox="1"/>
          <p:nvPr/>
        </p:nvSpPr>
        <p:spPr>
          <a:xfrm>
            <a:off x="1042499" y="391810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pic>
        <p:nvPicPr>
          <p:cNvPr descr="ユーザー 単色塗りつぶし" id="184" name="Google Shape;184;p8"/>
          <p:cNvPicPr preferRelativeResize="0"/>
          <p:nvPr/>
        </p:nvPicPr>
        <p:blipFill rotWithShape="1">
          <a:blip r:embed="rId3">
            <a:alphaModFix/>
          </a:blip>
          <a:srcRect b="0" l="0" r="0" t="0"/>
          <a:stretch/>
        </p:blipFill>
        <p:spPr>
          <a:xfrm>
            <a:off x="1145412" y="5579564"/>
            <a:ext cx="914400" cy="914400"/>
          </a:xfrm>
          <a:prstGeom prst="rect">
            <a:avLst/>
          </a:prstGeom>
          <a:noFill/>
          <a:ln>
            <a:noFill/>
          </a:ln>
        </p:spPr>
      </p:pic>
      <p:pic>
        <p:nvPicPr>
          <p:cNvPr descr="ノート PC 単色塗りつぶし" id="185" name="Google Shape;185;p8"/>
          <p:cNvPicPr preferRelativeResize="0"/>
          <p:nvPr/>
        </p:nvPicPr>
        <p:blipFill rotWithShape="1">
          <a:blip r:embed="rId4">
            <a:alphaModFix/>
          </a:blip>
          <a:srcRect b="0" l="0" r="0" t="0"/>
          <a:stretch/>
        </p:blipFill>
        <p:spPr>
          <a:xfrm>
            <a:off x="1929408" y="5649256"/>
            <a:ext cx="914400" cy="914400"/>
          </a:xfrm>
          <a:prstGeom prst="rect">
            <a:avLst/>
          </a:prstGeom>
          <a:noFill/>
          <a:ln>
            <a:noFill/>
          </a:ln>
        </p:spPr>
      </p:pic>
      <p:sp>
        <p:nvSpPr>
          <p:cNvPr id="186" name="Google Shape;186;p8"/>
          <p:cNvSpPr txBox="1"/>
          <p:nvPr/>
        </p:nvSpPr>
        <p:spPr>
          <a:xfrm>
            <a:off x="1042499" y="5279950"/>
            <a:ext cx="112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町内会員</a:t>
            </a:r>
            <a:endParaRPr/>
          </a:p>
        </p:txBody>
      </p:sp>
      <p:cxnSp>
        <p:nvCxnSpPr>
          <p:cNvPr id="187" name="Google Shape;187;p8"/>
          <p:cNvCxnSpPr/>
          <p:nvPr/>
        </p:nvCxnSpPr>
        <p:spPr>
          <a:xfrm>
            <a:off x="2843808" y="3460906"/>
            <a:ext cx="3600300" cy="1065000"/>
          </a:xfrm>
          <a:prstGeom prst="straightConnector1">
            <a:avLst/>
          </a:prstGeom>
          <a:noFill/>
          <a:ln cap="flat" cmpd="sng" w="28575">
            <a:solidFill>
              <a:srgbClr val="FF0000"/>
            </a:solidFill>
            <a:prstDash val="solid"/>
            <a:round/>
            <a:headEnd len="med" w="med" type="none"/>
            <a:tailEnd len="med" w="med" type="triangle"/>
          </a:ln>
        </p:spPr>
      </p:cxnSp>
      <p:cxnSp>
        <p:nvCxnSpPr>
          <p:cNvPr id="188" name="Google Shape;188;p8"/>
          <p:cNvCxnSpPr>
            <a:stCxn id="182" idx="3"/>
          </p:cNvCxnSpPr>
          <p:nvPr/>
        </p:nvCxnSpPr>
        <p:spPr>
          <a:xfrm flipH="1" rot="10800000">
            <a:off x="2843808" y="4719106"/>
            <a:ext cx="3627900" cy="25500"/>
          </a:xfrm>
          <a:prstGeom prst="straightConnector1">
            <a:avLst/>
          </a:prstGeom>
          <a:noFill/>
          <a:ln cap="flat" cmpd="sng" w="28575">
            <a:solidFill>
              <a:srgbClr val="FF0000"/>
            </a:solidFill>
            <a:prstDash val="solid"/>
            <a:round/>
            <a:headEnd len="med" w="med" type="none"/>
            <a:tailEnd len="med" w="med" type="triangle"/>
          </a:ln>
        </p:spPr>
      </p:cxnSp>
      <p:cxnSp>
        <p:nvCxnSpPr>
          <p:cNvPr id="189" name="Google Shape;189;p8"/>
          <p:cNvCxnSpPr>
            <a:stCxn id="185" idx="3"/>
          </p:cNvCxnSpPr>
          <p:nvPr/>
        </p:nvCxnSpPr>
        <p:spPr>
          <a:xfrm flipH="1" rot="10800000">
            <a:off x="2843808" y="4967656"/>
            <a:ext cx="3600300" cy="1138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idx="1" type="body"/>
          </p:nvPr>
        </p:nvSpPr>
        <p:spPr>
          <a:xfrm>
            <a:off x="334297" y="1435511"/>
            <a:ext cx="8495071" cy="4621155"/>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a:pPr>
            <a:r>
              <a:rPr lang="ja-JP"/>
              <a:t>連絡方法</a:t>
            </a:r>
            <a:endParaRPr/>
          </a:p>
          <a:p>
            <a:pPr indent="-182880" lvl="1" marL="384048" rtl="0" algn="l">
              <a:lnSpc>
                <a:spcPct val="90000"/>
              </a:lnSpc>
              <a:spcBef>
                <a:spcPts val="400"/>
              </a:spcBef>
              <a:spcAft>
                <a:spcPts val="0"/>
              </a:spcAft>
              <a:buSzPts val="2000"/>
              <a:buChar char="○"/>
            </a:pPr>
            <a:r>
              <a:rPr lang="ja-JP"/>
              <a:t>連絡先を知らない会員同士でもシステムのチャット機能で連絡できる</a:t>
            </a:r>
            <a:endParaRPr/>
          </a:p>
          <a:p>
            <a:pPr indent="-182880" lvl="1" marL="384048" rtl="0" algn="l">
              <a:lnSpc>
                <a:spcPct val="90000"/>
              </a:lnSpc>
              <a:spcBef>
                <a:spcPts val="600"/>
              </a:spcBef>
              <a:spcAft>
                <a:spcPts val="0"/>
              </a:spcAft>
              <a:buSzPts val="2000"/>
              <a:buChar char="○"/>
            </a:pPr>
            <a:r>
              <a:rPr lang="ja-JP"/>
              <a:t>町内会員はシステムからボタン一つで管理者に電話・メールできる</a:t>
            </a:r>
            <a:endParaRPr/>
          </a:p>
          <a:p>
            <a:pPr indent="-182880" lvl="1" marL="384048" rtl="0" algn="l">
              <a:lnSpc>
                <a:spcPct val="90000"/>
              </a:lnSpc>
              <a:spcBef>
                <a:spcPts val="600"/>
              </a:spcBef>
              <a:spcAft>
                <a:spcPts val="0"/>
              </a:spcAft>
              <a:buSzPts val="2000"/>
              <a:buChar char="○"/>
            </a:pPr>
            <a:r>
              <a:rPr lang="ja-JP"/>
              <a:t>管理者はシステムからボタン一つで会員に電話・メールできる</a:t>
            </a:r>
            <a:endParaRPr/>
          </a:p>
          <a:p>
            <a:pPr indent="0" lvl="0" marL="0" rtl="0" algn="l">
              <a:lnSpc>
                <a:spcPct val="90000"/>
              </a:lnSpc>
              <a:spcBef>
                <a:spcPts val="1600"/>
              </a:spcBef>
              <a:spcAft>
                <a:spcPts val="0"/>
              </a:spcAft>
              <a:buSzPts val="2400"/>
              <a:buNone/>
            </a:pPr>
            <a:r>
              <a:t/>
            </a:r>
            <a:endParaRPr/>
          </a:p>
        </p:txBody>
      </p:sp>
      <p:sp>
        <p:nvSpPr>
          <p:cNvPr id="195" name="Google Shape;195;p9"/>
          <p:cNvSpPr txBox="1"/>
          <p:nvPr>
            <p:ph type="title"/>
          </p:nvPr>
        </p:nvSpPr>
        <p:spPr>
          <a:xfrm>
            <a:off x="334297" y="286605"/>
            <a:ext cx="8495071" cy="98602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MS PGothic"/>
              <a:buNone/>
            </a:pPr>
            <a:r>
              <a:rPr lang="ja-JP"/>
              <a:t>システム導入後のプロセス #2</a:t>
            </a:r>
            <a:endParaRPr/>
          </a:p>
        </p:txBody>
      </p:sp>
      <p:sp>
        <p:nvSpPr>
          <p:cNvPr id="196" name="Google Shape;196;p9"/>
          <p:cNvSpPr txBox="1"/>
          <p:nvPr>
            <p:ph idx="12" type="sldNum"/>
          </p:nvPr>
        </p:nvSpPr>
        <p:spPr>
          <a:xfrm>
            <a:off x="6478443" y="6459786"/>
            <a:ext cx="23509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ja-JP">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ユーザー 単色塗りつぶし" id="197" name="Google Shape;197;p9"/>
          <p:cNvPicPr preferRelativeResize="0"/>
          <p:nvPr/>
        </p:nvPicPr>
        <p:blipFill rotWithShape="1">
          <a:blip r:embed="rId3">
            <a:alphaModFix/>
          </a:blip>
          <a:srcRect b="0" l="0" r="0" t="0"/>
          <a:stretch/>
        </p:blipFill>
        <p:spPr>
          <a:xfrm>
            <a:off x="1001396" y="3436911"/>
            <a:ext cx="914400" cy="914400"/>
          </a:xfrm>
          <a:prstGeom prst="rect">
            <a:avLst/>
          </a:prstGeom>
          <a:noFill/>
          <a:ln>
            <a:noFill/>
          </a:ln>
        </p:spPr>
      </p:pic>
      <p:pic>
        <p:nvPicPr>
          <p:cNvPr descr="ユーザー 枠線" id="198" name="Google Shape;198;p9"/>
          <p:cNvPicPr preferRelativeResize="0"/>
          <p:nvPr/>
        </p:nvPicPr>
        <p:blipFill rotWithShape="1">
          <a:blip r:embed="rId4">
            <a:alphaModFix/>
          </a:blip>
          <a:srcRect b="0" l="0" r="0" t="0"/>
          <a:stretch/>
        </p:blipFill>
        <p:spPr>
          <a:xfrm>
            <a:off x="7041976" y="3418767"/>
            <a:ext cx="914400" cy="914400"/>
          </a:xfrm>
          <a:prstGeom prst="rect">
            <a:avLst/>
          </a:prstGeom>
          <a:noFill/>
          <a:ln>
            <a:noFill/>
          </a:ln>
        </p:spPr>
      </p:pic>
      <p:pic>
        <p:nvPicPr>
          <p:cNvPr descr="ノート PC 単色塗りつぶし" id="199" name="Google Shape;199;p9"/>
          <p:cNvPicPr preferRelativeResize="0"/>
          <p:nvPr/>
        </p:nvPicPr>
        <p:blipFill rotWithShape="1">
          <a:blip r:embed="rId5">
            <a:alphaModFix/>
          </a:blip>
          <a:srcRect b="0" l="0" r="0" t="0"/>
          <a:stretch/>
        </p:blipFill>
        <p:spPr>
          <a:xfrm>
            <a:off x="1785392" y="3506603"/>
            <a:ext cx="914400" cy="914400"/>
          </a:xfrm>
          <a:prstGeom prst="rect">
            <a:avLst/>
          </a:prstGeom>
          <a:noFill/>
          <a:ln>
            <a:noFill/>
          </a:ln>
        </p:spPr>
      </p:pic>
      <p:pic>
        <p:nvPicPr>
          <p:cNvPr descr="ノート PC 枠線" id="200" name="Google Shape;200;p9"/>
          <p:cNvPicPr preferRelativeResize="0"/>
          <p:nvPr/>
        </p:nvPicPr>
        <p:blipFill rotWithShape="1">
          <a:blip r:embed="rId6">
            <a:alphaModFix/>
          </a:blip>
          <a:srcRect b="0" l="0" r="0" t="0"/>
          <a:stretch/>
        </p:blipFill>
        <p:spPr>
          <a:xfrm>
            <a:off x="6257980" y="3515757"/>
            <a:ext cx="914400" cy="914400"/>
          </a:xfrm>
          <a:prstGeom prst="rect">
            <a:avLst/>
          </a:prstGeom>
          <a:noFill/>
          <a:ln>
            <a:noFill/>
          </a:ln>
        </p:spPr>
      </p:pic>
      <p:sp>
        <p:nvSpPr>
          <p:cNvPr id="201" name="Google Shape;201;p9"/>
          <p:cNvSpPr txBox="1"/>
          <p:nvPr/>
        </p:nvSpPr>
        <p:spPr>
          <a:xfrm>
            <a:off x="1135430" y="3140968"/>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会員</a:t>
            </a:r>
            <a:endParaRPr/>
          </a:p>
        </p:txBody>
      </p:sp>
      <p:sp>
        <p:nvSpPr>
          <p:cNvPr id="202" name="Google Shape;202;p9"/>
          <p:cNvSpPr txBox="1"/>
          <p:nvPr/>
        </p:nvSpPr>
        <p:spPr>
          <a:xfrm>
            <a:off x="7062225" y="3148963"/>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管理</a:t>
            </a:r>
            <a:r>
              <a:rPr lang="ja-JP" sz="1800">
                <a:solidFill>
                  <a:schemeClr val="dk1"/>
                </a:solidFill>
                <a:latin typeface="MS PGothic"/>
                <a:ea typeface="MS PGothic"/>
                <a:cs typeface="MS PGothic"/>
                <a:sym typeface="MS PGothic"/>
              </a:rPr>
              <a:t>者</a:t>
            </a:r>
            <a:endParaRPr/>
          </a:p>
        </p:txBody>
      </p:sp>
      <p:sp>
        <p:nvSpPr>
          <p:cNvPr id="203" name="Google Shape;203;p9"/>
          <p:cNvSpPr/>
          <p:nvPr/>
        </p:nvSpPr>
        <p:spPr>
          <a:xfrm>
            <a:off x="1283300" y="4263825"/>
            <a:ext cx="5616108" cy="1134432"/>
          </a:xfrm>
          <a:prstGeom prst="cloud">
            <a:avLst/>
          </a:prstGeom>
          <a:solidFill>
            <a:schemeClr val="lt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S PGothic"/>
              <a:ea typeface="MS PGothic"/>
              <a:cs typeface="MS PGothic"/>
              <a:sym typeface="MS PGothic"/>
            </a:endParaRPr>
          </a:p>
        </p:txBody>
      </p:sp>
      <p:sp>
        <p:nvSpPr>
          <p:cNvPr id="204" name="Google Shape;204;p9"/>
          <p:cNvSpPr txBox="1"/>
          <p:nvPr/>
        </p:nvSpPr>
        <p:spPr>
          <a:xfrm>
            <a:off x="2812325" y="3440225"/>
            <a:ext cx="17598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MS PGothic"/>
                <a:ea typeface="MS PGothic"/>
                <a:cs typeface="MS PGothic"/>
                <a:sym typeface="MS PGothic"/>
              </a:rPr>
              <a:t>①</a:t>
            </a:r>
            <a:r>
              <a:rPr lang="ja-JP" sz="1600">
                <a:solidFill>
                  <a:schemeClr val="dk1"/>
                </a:solidFill>
                <a:latin typeface="MS PGothic"/>
                <a:ea typeface="MS PGothic"/>
                <a:cs typeface="MS PGothic"/>
                <a:sym typeface="MS PGothic"/>
              </a:rPr>
              <a:t>チャット連絡</a:t>
            </a:r>
            <a:endParaRPr/>
          </a:p>
        </p:txBody>
      </p:sp>
      <p:sp>
        <p:nvSpPr>
          <p:cNvPr id="205" name="Google Shape;205;p9"/>
          <p:cNvSpPr txBox="1"/>
          <p:nvPr/>
        </p:nvSpPr>
        <p:spPr>
          <a:xfrm>
            <a:off x="2812325" y="3852025"/>
            <a:ext cx="17598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MS PGothic"/>
                <a:ea typeface="MS PGothic"/>
                <a:cs typeface="MS PGothic"/>
                <a:sym typeface="MS PGothic"/>
              </a:rPr>
              <a:t>②</a:t>
            </a:r>
            <a:r>
              <a:rPr lang="ja-JP" sz="1600">
                <a:solidFill>
                  <a:schemeClr val="dk1"/>
                </a:solidFill>
                <a:latin typeface="MS PGothic"/>
                <a:ea typeface="MS PGothic"/>
                <a:cs typeface="MS PGothic"/>
                <a:sym typeface="MS PGothic"/>
              </a:rPr>
              <a:t>電話・メール</a:t>
            </a:r>
            <a:endParaRPr/>
          </a:p>
        </p:txBody>
      </p:sp>
      <p:pic>
        <p:nvPicPr>
          <p:cNvPr descr="ユーザー 単色塗りつぶし" id="206" name="Google Shape;206;p9"/>
          <p:cNvPicPr preferRelativeResize="0"/>
          <p:nvPr/>
        </p:nvPicPr>
        <p:blipFill rotWithShape="1">
          <a:blip r:embed="rId3">
            <a:alphaModFix/>
          </a:blip>
          <a:srcRect b="0" l="0" r="0" t="0"/>
          <a:stretch/>
        </p:blipFill>
        <p:spPr>
          <a:xfrm>
            <a:off x="1003871" y="5484361"/>
            <a:ext cx="914400" cy="914400"/>
          </a:xfrm>
          <a:prstGeom prst="rect">
            <a:avLst/>
          </a:prstGeom>
          <a:noFill/>
          <a:ln>
            <a:noFill/>
          </a:ln>
        </p:spPr>
      </p:pic>
      <p:pic>
        <p:nvPicPr>
          <p:cNvPr descr="ノート PC 単色塗りつぶし" id="207" name="Google Shape;207;p9"/>
          <p:cNvPicPr preferRelativeResize="0"/>
          <p:nvPr/>
        </p:nvPicPr>
        <p:blipFill rotWithShape="1">
          <a:blip r:embed="rId5">
            <a:alphaModFix/>
          </a:blip>
          <a:srcRect b="0" l="0" r="0" t="0"/>
          <a:stretch/>
        </p:blipFill>
        <p:spPr>
          <a:xfrm>
            <a:off x="1787867" y="5554053"/>
            <a:ext cx="914400" cy="914400"/>
          </a:xfrm>
          <a:prstGeom prst="rect">
            <a:avLst/>
          </a:prstGeom>
          <a:noFill/>
          <a:ln>
            <a:noFill/>
          </a:ln>
        </p:spPr>
      </p:pic>
      <p:sp>
        <p:nvSpPr>
          <p:cNvPr id="208" name="Google Shape;208;p9"/>
          <p:cNvSpPr txBox="1"/>
          <p:nvPr/>
        </p:nvSpPr>
        <p:spPr>
          <a:xfrm>
            <a:off x="1137905" y="5188418"/>
            <a:ext cx="64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MS PGothic"/>
                <a:ea typeface="MS PGothic"/>
                <a:cs typeface="MS PGothic"/>
                <a:sym typeface="MS PGothic"/>
              </a:rPr>
              <a:t>会員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2023-07-18T03:47:30Z</dcterms:created>
  <dc:creator>松田 大輔</dc:creator>
</cp:coreProperties>
</file>