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8" r:id="rId11"/>
    <p:sldId id="270" r:id="rId12"/>
    <p:sldId id="271" r:id="rId13"/>
    <p:sldId id="272" r:id="rId14"/>
    <p:sldId id="274" r:id="rId15"/>
    <p:sldId id="275" r:id="rId16"/>
    <p:sldId id="277" r:id="rId17"/>
    <p:sldId id="278" r:id="rId18"/>
    <p:sldId id="279" r:id="rId19"/>
    <p:sldId id="280" r:id="rId20"/>
    <p:sldId id="292" r:id="rId21"/>
    <p:sldId id="291" r:id="rId22"/>
    <p:sldId id="281" r:id="rId23"/>
    <p:sldId id="284" r:id="rId24"/>
    <p:sldId id="285" r:id="rId25"/>
    <p:sldId id="286" r:id="rId26"/>
    <p:sldId id="282" r:id="rId27"/>
    <p:sldId id="283" r:id="rId28"/>
    <p:sldId id="287" r:id="rId29"/>
    <p:sldId id="288" r:id="rId30"/>
    <p:sldId id="290" r:id="rId31"/>
    <p:sldId id="293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7" autoAdjust="0"/>
    <p:restoredTop sz="90621" autoAdjust="0"/>
  </p:normalViewPr>
  <p:slideViewPr>
    <p:cSldViewPr>
      <p:cViewPr varScale="1">
        <p:scale>
          <a:sx n="64" d="100"/>
          <a:sy n="64" d="100"/>
        </p:scale>
        <p:origin x="1215" y="33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229AB-1D43-462E-BC3D-EC578603248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37936-57E2-4B80-87E9-50228306C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27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9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0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4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分布式系统中需要有证明它有</a:t>
            </a:r>
            <a:r>
              <a:rPr lang="en-US" altLang="zh-CN" dirty="0"/>
              <a:t>safety</a:t>
            </a:r>
            <a:r>
              <a:rPr lang="zh-CN" altLang="en-US" dirty="0"/>
              <a:t>和</a:t>
            </a:r>
            <a:r>
              <a:rPr lang="en-US" altLang="zh-CN" dirty="0" err="1"/>
              <a:t>liveness</a:t>
            </a:r>
            <a:r>
              <a:rPr lang="en-US" altLang="zh-CN" baseline="0" dirty="0"/>
              <a:t> property: </a:t>
            </a:r>
            <a:r>
              <a:rPr lang="en-US" altLang="zh-CN" baseline="0" dirty="0" err="1"/>
              <a:t>safefy</a:t>
            </a:r>
            <a:r>
              <a:rPr lang="zh-CN" altLang="en-US" baseline="0" dirty="0"/>
              <a:t>指的是“坏事情不发生”；</a:t>
            </a:r>
            <a:r>
              <a:rPr lang="en-US" altLang="zh-CN" baseline="0" dirty="0" err="1"/>
              <a:t>liveness</a:t>
            </a:r>
            <a:r>
              <a:rPr lang="zh-CN" altLang="en-US" baseline="0" dirty="0"/>
              <a:t>指的是“好事情最终会发生”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37936-57E2-4B80-87E9-50228306C7E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228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32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37936-57E2-4B80-87E9-50228306C7E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001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/>
              <a:t>Click to edit Master text styles and more text and more text</a:t>
            </a:r>
          </a:p>
          <a:p>
            <a:pPr lvl="1"/>
            <a:r>
              <a:rPr lang="en-US" dirty="0"/>
              <a:t>Second level test test test test test test test test test test test test test test test test test test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Second main line</a:t>
            </a:r>
          </a:p>
          <a:p>
            <a:pPr lvl="1"/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897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o_languag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cmd/gofmt/" TargetMode="External"/><Relationship Id="rId2" Type="http://schemas.openxmlformats.org/officeDocument/2006/relationships/hyperlink" Target="https://golang.org/dl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our.golang.org/" TargetMode="External"/><Relationship Id="rId5" Type="http://schemas.openxmlformats.org/officeDocument/2006/relationships/hyperlink" Target="https://github.com/golang/lint" TargetMode="External"/><Relationship Id="rId4" Type="http://schemas.openxmlformats.org/officeDocument/2006/relationships/hyperlink" Target="https://golang.org/cmd/ve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raft.pdf" TargetMode="External"/><Relationship Id="rId2" Type="http://schemas.openxmlformats.org/officeDocument/2006/relationships/hyperlink" Target="https://www.usenix.org/system/files/conference/atc14/atc14-paper-ongaro.pdf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Zhang-Xiaoda/NJU-DisSys-2017" TargetMode="External"/><Relationship Id="rId4" Type="http://schemas.openxmlformats.org/officeDocument/2006/relationships/hyperlink" Target="http://thesecretlivesofdata.com/raft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nju_dissys@126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Consensus on Replicated Logs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i="1" dirty="0"/>
              <a:t>Assignments of Distributed System Course</a:t>
            </a:r>
            <a:endParaRPr lang="zh-CN" alt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5589240"/>
            <a:ext cx="74888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Based on the Raft paper and Michael Freedman’s slides</a:t>
            </a:r>
            <a:endParaRPr lang="zh-CN" altLang="en-US" sz="2000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29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9067" y="5128446"/>
            <a:ext cx="8229600" cy="1586069"/>
          </a:xfrm>
        </p:spPr>
        <p:txBody>
          <a:bodyPr>
            <a:normAutofit lnSpcReduction="10000"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000" b="0" dirty="0"/>
              <a:t>Log entry = &lt; index, term, command &gt;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000" b="0" dirty="0"/>
              <a:t>Log stored on stable storage (disk); survives crashes</a:t>
            </a:r>
          </a:p>
          <a:p>
            <a:pPr>
              <a:spcBef>
                <a:spcPts val="600"/>
              </a:spcBef>
            </a:pPr>
            <a:r>
              <a:rPr lang="en-US" sz="2000" b="0" dirty="0"/>
              <a:t>Entry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committed</a:t>
            </a:r>
            <a:r>
              <a:rPr lang="en-US" sz="2000" b="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b="0" dirty="0"/>
              <a:t>if known to be stored on majority of servers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Durable / stable, will eventually be executed by state machines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54967" y="17376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54967" y="13566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12167" y="13566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9367" y="13566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26567" y="13566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83767" y="13566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7167" y="13566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50567" y="13566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83967" y="13566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983767" y="17376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>
                <a:solidFill>
                  <a:srgbClr val="000000"/>
                </a:solidFill>
              </a:rPr>
              <a:t>jmp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612167" y="17376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069367" y="17376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>
                <a:solidFill>
                  <a:srgbClr val="000000"/>
                </a:solidFill>
              </a:rPr>
              <a:t>ret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26567" y="1737688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2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>
                <a:solidFill>
                  <a:srgbClr val="000000"/>
                </a:solidFill>
              </a:rPr>
              <a:t>mov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7167" y="17376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>
                <a:solidFill>
                  <a:srgbClr val="000000"/>
                </a:solidFill>
              </a:rPr>
              <a:t>div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050567" y="17376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>
                <a:solidFill>
                  <a:srgbClr val="000000"/>
                </a:solidFill>
              </a:rPr>
              <a:t>shl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583967" y="17376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>
                <a:solidFill>
                  <a:srgbClr val="000000"/>
                </a:solidFill>
              </a:rPr>
              <a:t>sub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154967" y="23472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983767" y="23472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>
                <a:solidFill>
                  <a:srgbClr val="000000"/>
                </a:solidFill>
              </a:rPr>
              <a:t>jmp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612167" y="23472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069367" y="23472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>
                <a:solidFill>
                  <a:srgbClr val="000000"/>
                </a:solidFill>
              </a:rPr>
              <a:t>ret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526567" y="2347288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2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>
                <a:solidFill>
                  <a:srgbClr val="000000"/>
                </a:solidFill>
              </a:rPr>
              <a:t>mov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154967" y="29568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983767" y="29568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>
                <a:solidFill>
                  <a:srgbClr val="000000"/>
                </a:solidFill>
              </a:rPr>
              <a:t>jmp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612167" y="29568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69367" y="29568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>
                <a:solidFill>
                  <a:srgbClr val="000000"/>
                </a:solidFill>
              </a:rPr>
              <a:t>ret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526567" y="2956888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2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>
                <a:solidFill>
                  <a:srgbClr val="000000"/>
                </a:solidFill>
              </a:rPr>
              <a:t>mov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517167" y="29568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>
                <a:solidFill>
                  <a:srgbClr val="000000"/>
                </a:solidFill>
              </a:rPr>
              <a:t>div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050567" y="29568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>
                <a:solidFill>
                  <a:srgbClr val="000000"/>
                </a:solidFill>
              </a:rPr>
              <a:t>shl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583967" y="29568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>
                <a:solidFill>
                  <a:srgbClr val="000000"/>
                </a:solidFill>
              </a:rPr>
              <a:t>sub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54967" y="35664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612167" y="35664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154967" y="41760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983767" y="41760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>
                <a:solidFill>
                  <a:srgbClr val="000000"/>
                </a:solidFill>
              </a:rPr>
              <a:t>jmp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12167" y="41760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069367" y="41760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>
                <a:solidFill>
                  <a:srgbClr val="000000"/>
                </a:solidFill>
              </a:rPr>
              <a:t>ret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526567" y="4176088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2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>
                <a:solidFill>
                  <a:srgbClr val="000000"/>
                </a:solidFill>
              </a:rPr>
              <a:t>mov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517167" y="41760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>
                <a:solidFill>
                  <a:srgbClr val="000000"/>
                </a:solidFill>
              </a:rPr>
              <a:t>div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050567" y="41760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>
                <a:solidFill>
                  <a:srgbClr val="000000"/>
                </a:solidFill>
              </a:rPr>
              <a:t>shl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879367" y="1812400"/>
            <a:ext cx="713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</a:rPr>
              <a:t>leader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879367" y="1375938"/>
            <a:ext cx="10275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</a:rPr>
              <a:t>log index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879367" y="3374500"/>
            <a:ext cx="101309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</a:rPr>
              <a:t>followers</a:t>
            </a:r>
          </a:p>
        </p:txBody>
      </p:sp>
      <p:sp>
        <p:nvSpPr>
          <p:cNvPr id="97" name="Right Brace 96"/>
          <p:cNvSpPr/>
          <p:nvPr/>
        </p:nvSpPr>
        <p:spPr>
          <a:xfrm>
            <a:off x="6422167" y="2347288"/>
            <a:ext cx="228600" cy="2283023"/>
          </a:xfrm>
          <a:prstGeom prst="rightBrace">
            <a:avLst>
              <a:gd name="adj1" fmla="val 37205"/>
              <a:gd name="adj2" fmla="val 50000"/>
            </a:avLst>
          </a:prstGeom>
          <a:ln w="19050" cap="rnd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54967" y="4709488"/>
            <a:ext cx="3429000" cy="228600"/>
            <a:chOff x="2154967" y="4709488"/>
            <a:chExt cx="3429000" cy="22860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2154967" y="4709488"/>
              <a:ext cx="0" cy="228600"/>
            </a:xfrm>
            <a:prstGeom prst="line">
              <a:avLst/>
            </a:prstGeom>
            <a:ln w="28575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583967" y="4709488"/>
              <a:ext cx="0" cy="228600"/>
            </a:xfrm>
            <a:prstGeom prst="line">
              <a:avLst/>
            </a:prstGeom>
            <a:ln w="28575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154967" y="4823788"/>
              <a:ext cx="3429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headEnd type="triangle" w="med" len="lg"/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6879367" y="4630311"/>
            <a:ext cx="202138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>
                <a:solidFill>
                  <a:srgbClr val="A5001E"/>
                </a:solidFill>
                <a:latin typeface="Arial" charset="0"/>
              </a:rPr>
              <a:t>committed entries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10209" y="1473832"/>
            <a:ext cx="511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>
                <a:solidFill>
                  <a:srgbClr val="1F4899"/>
                </a:solidFill>
                <a:latin typeface="Arial" charset="0"/>
              </a:rPr>
              <a:t>term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96259" y="2127715"/>
            <a:ext cx="11253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>
                <a:solidFill>
                  <a:srgbClr val="1F4899"/>
                </a:solidFill>
                <a:latin typeface="Arial" charset="0"/>
              </a:rPr>
              <a:t>command</a:t>
            </a:r>
          </a:p>
        </p:txBody>
      </p:sp>
      <p:sp>
        <p:nvSpPr>
          <p:cNvPr id="109" name="Freeform 108"/>
          <p:cNvSpPr/>
          <p:nvPr/>
        </p:nvSpPr>
        <p:spPr>
          <a:xfrm>
            <a:off x="1702580" y="1649485"/>
            <a:ext cx="375385" cy="240640"/>
          </a:xfrm>
          <a:custGeom>
            <a:avLst/>
            <a:gdLst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8 h 240640"/>
              <a:gd name="connsiteX1" fmla="*/ 375385 w 375385"/>
              <a:gd name="connsiteY1" fmla="*/ 240640 h 24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5385" h="240640">
                <a:moveTo>
                  <a:pt x="0" y="8"/>
                </a:moveTo>
                <a:cubicBezTo>
                  <a:pt x="363353" y="-1597"/>
                  <a:pt x="-33689" y="237432"/>
                  <a:pt x="375385" y="240640"/>
                </a:cubicBezTo>
              </a:path>
            </a:pathLst>
          </a:cu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10" name="Freeform 109"/>
          <p:cNvSpPr/>
          <p:nvPr/>
        </p:nvSpPr>
        <p:spPr>
          <a:xfrm flipV="1">
            <a:off x="1697767" y="2040852"/>
            <a:ext cx="375385" cy="240640"/>
          </a:xfrm>
          <a:custGeom>
            <a:avLst/>
            <a:gdLst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8 h 240640"/>
              <a:gd name="connsiteX1" fmla="*/ 375385 w 375385"/>
              <a:gd name="connsiteY1" fmla="*/ 240640 h 24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5385" h="240640">
                <a:moveTo>
                  <a:pt x="0" y="8"/>
                </a:moveTo>
                <a:cubicBezTo>
                  <a:pt x="363353" y="-1597"/>
                  <a:pt x="-33689" y="237432"/>
                  <a:pt x="375385" y="240640"/>
                </a:cubicBezTo>
              </a:path>
            </a:pathLst>
          </a:cu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Structure</a:t>
            </a:r>
          </a:p>
        </p:txBody>
      </p:sp>
    </p:spTree>
    <p:extLst>
      <p:ext uri="{BB962C8B-B14F-4D97-AF65-F5344CB8AC3E}">
        <p14:creationId xmlns:p14="http://schemas.microsoft.com/office/powerpoint/2010/main" val="59091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6" grpId="0"/>
      <p:bldP spid="97" grpId="0" animBg="1"/>
      <p:bldP spid="1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016" y="3793145"/>
            <a:ext cx="8686800" cy="306485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b="0" dirty="0"/>
              <a:t>Client sends command to leader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b="0" dirty="0"/>
              <a:t>Leader appends command to its log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b="0" dirty="0"/>
              <a:t>Leader sends </a:t>
            </a:r>
            <a:r>
              <a:rPr lang="en-US" sz="2200" b="0" i="1" dirty="0" err="1"/>
              <a:t>AppendEntries</a:t>
            </a:r>
            <a:r>
              <a:rPr lang="en-US" sz="2200" b="0" dirty="0"/>
              <a:t> RPCs to followers</a:t>
            </a:r>
          </a:p>
          <a:p>
            <a:pPr>
              <a:spcBef>
                <a:spcPts val="1000"/>
              </a:spcBef>
              <a:spcAft>
                <a:spcPts val="300"/>
              </a:spcAft>
            </a:pPr>
            <a:r>
              <a:rPr lang="en-US" sz="2200" b="0" dirty="0">
                <a:solidFill>
                  <a:srgbClr val="C00000"/>
                </a:solidFill>
              </a:rPr>
              <a:t>Once new entry committed: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Leader passes command to its state machine, sends result to client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Leader piggybacks commitment to followers in later </a:t>
            </a:r>
            <a:r>
              <a:rPr lang="en-US" i="1" dirty="0" err="1"/>
              <a:t>AppendEntries</a:t>
            </a:r>
            <a:endParaRPr lang="en-US" i="1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Followers pass committed commands to their state machines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0196" y="16215"/>
            <a:ext cx="8565204" cy="1066800"/>
          </a:xfrm>
        </p:spPr>
        <p:txBody>
          <a:bodyPr/>
          <a:lstStyle/>
          <a:p>
            <a:r>
              <a:rPr lang="en-US" dirty="0"/>
              <a:t>Normal operation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1001656" y="1683738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1306456" y="3207738"/>
            <a:ext cx="1524000" cy="228600"/>
            <a:chOff x="1828800" y="3733800"/>
            <a:chExt cx="1524000" cy="228600"/>
          </a:xfrm>
        </p:grpSpPr>
        <p:sp>
          <p:nvSpPr>
            <p:cNvPr id="107" name="Rectangle 106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add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904950" y="2979138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Log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2400423" y="2217138"/>
            <a:ext cx="658633" cy="609600"/>
            <a:chOff x="3075167" y="2286000"/>
            <a:chExt cx="658633" cy="609600"/>
          </a:xfrm>
        </p:grpSpPr>
        <p:sp>
          <p:nvSpPr>
            <p:cNvPr id="113" name="Oval 112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 118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119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369984" y="2217138"/>
            <a:ext cx="531549" cy="533400"/>
            <a:chOff x="2057400" y="2438400"/>
            <a:chExt cx="379678" cy="381000"/>
          </a:xfrm>
        </p:grpSpPr>
        <p:sp>
          <p:nvSpPr>
            <p:cNvPr id="124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154056" y="1759938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Module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373256" y="1759938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Machine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440056" y="1683738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3744856" y="3207738"/>
            <a:ext cx="1524000" cy="228600"/>
            <a:chOff x="1828800" y="3733800"/>
            <a:chExt cx="1524000" cy="228600"/>
          </a:xfrm>
        </p:grpSpPr>
        <p:sp>
          <p:nvSpPr>
            <p:cNvPr id="131" name="Rectangle 130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add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343350" y="2979138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Log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4838823" y="2217138"/>
            <a:ext cx="658633" cy="609600"/>
            <a:chOff x="3075167" y="2286000"/>
            <a:chExt cx="658633" cy="609600"/>
          </a:xfrm>
        </p:grpSpPr>
        <p:sp>
          <p:nvSpPr>
            <p:cNvPr id="137" name="Oval 136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142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 143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3808384" y="2217138"/>
            <a:ext cx="531549" cy="533400"/>
            <a:chOff x="2057400" y="2438400"/>
            <a:chExt cx="379678" cy="381000"/>
          </a:xfrm>
        </p:grpSpPr>
        <p:sp>
          <p:nvSpPr>
            <p:cNvPr id="148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3592456" y="1759938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Module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811656" y="1759938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Machine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5878456" y="1683738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6183256" y="3207738"/>
            <a:ext cx="1524000" cy="228600"/>
            <a:chOff x="1828800" y="3733800"/>
            <a:chExt cx="1524000" cy="228600"/>
          </a:xfrm>
        </p:grpSpPr>
        <p:sp>
          <p:nvSpPr>
            <p:cNvPr id="155" name="Rectangle 154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add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6781750" y="2979138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Log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7277223" y="2217138"/>
            <a:ext cx="658633" cy="609600"/>
            <a:chOff x="3075167" y="2286000"/>
            <a:chExt cx="658633" cy="609600"/>
          </a:xfrm>
        </p:grpSpPr>
        <p:sp>
          <p:nvSpPr>
            <p:cNvPr id="161" name="Oval 160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 166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reeform 167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6246784" y="2217138"/>
            <a:ext cx="531549" cy="533400"/>
            <a:chOff x="2057400" y="2438400"/>
            <a:chExt cx="379678" cy="381000"/>
          </a:xfrm>
        </p:grpSpPr>
        <p:sp>
          <p:nvSpPr>
            <p:cNvPr id="172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6030856" y="1759938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Module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7250056" y="1759938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Machine</a:t>
            </a:r>
          </a:p>
        </p:txBody>
      </p:sp>
      <p:cxnSp>
        <p:nvCxnSpPr>
          <p:cNvPr id="186" name="Straight Connector 185"/>
          <p:cNvCxnSpPr/>
          <p:nvPr/>
        </p:nvCxnSpPr>
        <p:spPr>
          <a:xfrm>
            <a:off x="6501704" y="1406234"/>
            <a:ext cx="0" cy="7620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Freeform 186"/>
          <p:cNvSpPr/>
          <p:nvPr/>
        </p:nvSpPr>
        <p:spPr>
          <a:xfrm>
            <a:off x="4296337" y="1875560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7"/>
          <p:cNvSpPr/>
          <p:nvPr/>
        </p:nvSpPr>
        <p:spPr>
          <a:xfrm>
            <a:off x="1839857" y="1631911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8"/>
          <p:cNvSpPr/>
          <p:nvPr/>
        </p:nvSpPr>
        <p:spPr>
          <a:xfrm>
            <a:off x="4079361" y="2789284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/>
          <p:cNvCxnSpPr/>
          <p:nvPr/>
        </p:nvCxnSpPr>
        <p:spPr>
          <a:xfrm flipV="1">
            <a:off x="5162950" y="2860387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Freeform 190"/>
          <p:cNvSpPr/>
          <p:nvPr/>
        </p:nvSpPr>
        <p:spPr>
          <a:xfrm>
            <a:off x="6511304" y="2789284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reeform 191"/>
          <p:cNvSpPr/>
          <p:nvPr/>
        </p:nvSpPr>
        <p:spPr>
          <a:xfrm>
            <a:off x="1634504" y="2789284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 flipV="1">
            <a:off x="7600060" y="2860387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2723260" y="2860387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Freeform 194"/>
          <p:cNvSpPr/>
          <p:nvPr/>
        </p:nvSpPr>
        <p:spPr>
          <a:xfrm>
            <a:off x="6690858" y="1325090"/>
            <a:ext cx="922149" cy="83399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6051368" y="1350863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shl</a:t>
            </a:r>
            <a:endParaRPr lang="en-US" sz="1400" dirty="0"/>
          </a:p>
        </p:txBody>
      </p:sp>
      <p:pic>
        <p:nvPicPr>
          <p:cNvPr id="20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363" y="79441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5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8" grpId="0" animBg="1"/>
      <p:bldP spid="189" grpId="0" animBg="1"/>
      <p:bldP spid="191" grpId="0" animBg="1"/>
      <p:bldP spid="192" grpId="0" animBg="1"/>
      <p:bldP spid="19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016" y="4161636"/>
            <a:ext cx="7314511" cy="2143631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0" dirty="0"/>
              <a:t>Crashed / slow followers?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Leader retries RPCs until they succeed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0" dirty="0"/>
              <a:t>Performance is optimal in common case: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One successful RPC to any majority of servers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0196" y="16215"/>
            <a:ext cx="8565204" cy="1066800"/>
          </a:xfrm>
        </p:spPr>
        <p:txBody>
          <a:bodyPr/>
          <a:lstStyle/>
          <a:p>
            <a:r>
              <a:rPr lang="en-US" dirty="0"/>
              <a:t>Normal operation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1001656" y="1683738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1306456" y="3207738"/>
            <a:ext cx="1524000" cy="228600"/>
            <a:chOff x="1828800" y="3733800"/>
            <a:chExt cx="1524000" cy="228600"/>
          </a:xfrm>
        </p:grpSpPr>
        <p:sp>
          <p:nvSpPr>
            <p:cNvPr id="107" name="Rectangle 106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add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904950" y="2979138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Log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2400423" y="2217138"/>
            <a:ext cx="658633" cy="609600"/>
            <a:chOff x="3075167" y="2286000"/>
            <a:chExt cx="658633" cy="609600"/>
          </a:xfrm>
        </p:grpSpPr>
        <p:sp>
          <p:nvSpPr>
            <p:cNvPr id="113" name="Oval 112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 118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119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369984" y="2217138"/>
            <a:ext cx="531549" cy="533400"/>
            <a:chOff x="2057400" y="2438400"/>
            <a:chExt cx="379678" cy="381000"/>
          </a:xfrm>
        </p:grpSpPr>
        <p:sp>
          <p:nvSpPr>
            <p:cNvPr id="124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154056" y="1759938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Module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373256" y="1759938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Machine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440056" y="1683738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3744856" y="3207738"/>
            <a:ext cx="1524000" cy="228600"/>
            <a:chOff x="1828800" y="3733800"/>
            <a:chExt cx="1524000" cy="228600"/>
          </a:xfrm>
        </p:grpSpPr>
        <p:sp>
          <p:nvSpPr>
            <p:cNvPr id="131" name="Rectangle 130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add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343350" y="2979138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Log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4838823" y="2217138"/>
            <a:ext cx="658633" cy="609600"/>
            <a:chOff x="3075167" y="2286000"/>
            <a:chExt cx="658633" cy="609600"/>
          </a:xfrm>
        </p:grpSpPr>
        <p:sp>
          <p:nvSpPr>
            <p:cNvPr id="137" name="Oval 136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142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 143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3808384" y="2217138"/>
            <a:ext cx="531549" cy="533400"/>
            <a:chOff x="2057400" y="2438400"/>
            <a:chExt cx="379678" cy="381000"/>
          </a:xfrm>
        </p:grpSpPr>
        <p:sp>
          <p:nvSpPr>
            <p:cNvPr id="148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3592456" y="1759938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Module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811656" y="1759938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Machine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5878456" y="1683738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6183256" y="3207738"/>
            <a:ext cx="1524000" cy="228600"/>
            <a:chOff x="1828800" y="3733800"/>
            <a:chExt cx="1524000" cy="228600"/>
          </a:xfrm>
        </p:grpSpPr>
        <p:sp>
          <p:nvSpPr>
            <p:cNvPr id="155" name="Rectangle 154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add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6781750" y="2979138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Log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7277223" y="2217138"/>
            <a:ext cx="658633" cy="609600"/>
            <a:chOff x="3075167" y="2286000"/>
            <a:chExt cx="658633" cy="609600"/>
          </a:xfrm>
        </p:grpSpPr>
        <p:sp>
          <p:nvSpPr>
            <p:cNvPr id="161" name="Oval 160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 166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reeform 167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6246784" y="2217138"/>
            <a:ext cx="531549" cy="533400"/>
            <a:chOff x="2057400" y="2438400"/>
            <a:chExt cx="379678" cy="381000"/>
          </a:xfrm>
        </p:grpSpPr>
        <p:sp>
          <p:nvSpPr>
            <p:cNvPr id="172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6030856" y="1759938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Module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7250056" y="1759938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Machine</a:t>
            </a:r>
          </a:p>
        </p:txBody>
      </p:sp>
      <p:cxnSp>
        <p:nvCxnSpPr>
          <p:cNvPr id="186" name="Straight Connector 185"/>
          <p:cNvCxnSpPr/>
          <p:nvPr/>
        </p:nvCxnSpPr>
        <p:spPr>
          <a:xfrm>
            <a:off x="6501704" y="1406234"/>
            <a:ext cx="0" cy="7620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Freeform 186"/>
          <p:cNvSpPr/>
          <p:nvPr/>
        </p:nvSpPr>
        <p:spPr>
          <a:xfrm>
            <a:off x="4296337" y="1875560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7"/>
          <p:cNvSpPr/>
          <p:nvPr/>
        </p:nvSpPr>
        <p:spPr>
          <a:xfrm>
            <a:off x="1839857" y="1631911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8"/>
          <p:cNvSpPr/>
          <p:nvPr/>
        </p:nvSpPr>
        <p:spPr>
          <a:xfrm>
            <a:off x="4079361" y="2789284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/>
          <p:cNvCxnSpPr/>
          <p:nvPr/>
        </p:nvCxnSpPr>
        <p:spPr>
          <a:xfrm flipV="1">
            <a:off x="5162950" y="2860387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Freeform 190"/>
          <p:cNvSpPr/>
          <p:nvPr/>
        </p:nvSpPr>
        <p:spPr>
          <a:xfrm>
            <a:off x="6511304" y="2789284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reeform 191"/>
          <p:cNvSpPr/>
          <p:nvPr/>
        </p:nvSpPr>
        <p:spPr>
          <a:xfrm>
            <a:off x="1634504" y="2789284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 flipV="1">
            <a:off x="7600060" y="2860387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2723260" y="2860387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Freeform 194"/>
          <p:cNvSpPr/>
          <p:nvPr/>
        </p:nvSpPr>
        <p:spPr>
          <a:xfrm>
            <a:off x="6690858" y="1325090"/>
            <a:ext cx="922149" cy="83399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6051368" y="1350863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shl</a:t>
            </a:r>
            <a:endParaRPr lang="en-US" sz="1400" dirty="0"/>
          </a:p>
        </p:txBody>
      </p:sp>
      <p:pic>
        <p:nvPicPr>
          <p:cNvPr id="20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363" y="866420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0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8004" y="4920060"/>
            <a:ext cx="8467396" cy="1749300"/>
          </a:xfrm>
        </p:spPr>
        <p:txBody>
          <a:bodyPr>
            <a:normAutofit/>
          </a:bodyPr>
          <a:lstStyle/>
          <a:p>
            <a:r>
              <a:rPr lang="en-US" sz="2200" b="0" i="1" dirty="0" err="1"/>
              <a:t>AppendEntries</a:t>
            </a:r>
            <a:r>
              <a:rPr lang="en-US" sz="2200" b="0" dirty="0"/>
              <a:t> has &lt;index, term&gt; of entry preceding new ones</a:t>
            </a:r>
          </a:p>
          <a:p>
            <a:pPr>
              <a:spcBef>
                <a:spcPts val="1600"/>
              </a:spcBef>
            </a:pPr>
            <a:r>
              <a:rPr lang="en-US" sz="2200" b="0" dirty="0"/>
              <a:t>Follower must contain matching entry; otherwise it rejects</a:t>
            </a:r>
          </a:p>
          <a:p>
            <a:pPr>
              <a:spcBef>
                <a:spcPts val="1600"/>
              </a:spcBef>
            </a:pPr>
            <a:r>
              <a:rPr lang="en-US" sz="2200" b="0" dirty="0"/>
              <a:t>Implements an </a:t>
            </a:r>
            <a:r>
              <a:rPr lang="en-US" sz="2200" b="1" dirty="0">
                <a:solidFill>
                  <a:schemeClr val="tx2"/>
                </a:solidFill>
              </a:rPr>
              <a:t>induction step</a:t>
            </a:r>
            <a:r>
              <a:rPr lang="en-US" sz="2200" b="0" dirty="0"/>
              <a:t>, ensures coherency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Operation:  Consistency Check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52084" y="1891352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80884" y="1891352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>
                <a:solidFill>
                  <a:srgbClr val="000000"/>
                </a:solidFill>
              </a:rPr>
              <a:t>jmp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309284" y="1891352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66484" y="1891352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>
                <a:solidFill>
                  <a:srgbClr val="000000"/>
                </a:solidFill>
              </a:rPr>
              <a:t>ret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223684" y="1891352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2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>
                <a:solidFill>
                  <a:srgbClr val="000000"/>
                </a:solidFill>
              </a:rPr>
              <a:t>mov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52084" y="2500952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309284" y="2500952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766484" y="2500952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>
                <a:solidFill>
                  <a:srgbClr val="000000"/>
                </a:solidFill>
              </a:rPr>
              <a:t>ret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223684" y="2500952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2</a:t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>
                <a:solidFill>
                  <a:srgbClr val="000000"/>
                </a:solidFill>
              </a:rPr>
              <a:t>mov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47072" y="1966064"/>
            <a:ext cx="713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</a:rPr>
              <a:t>leader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5551" y="2575664"/>
            <a:ext cx="8848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</a:rPr>
              <a:t>follower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52084" y="1524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309284" y="1524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66484" y="1524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223684" y="1524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680884" y="15240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82154" y="3106000"/>
            <a:ext cx="8229600" cy="1223752"/>
            <a:chOff x="482154" y="3106000"/>
            <a:chExt cx="8229600" cy="1223752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82154" y="3106000"/>
              <a:ext cx="8229600" cy="0"/>
            </a:xfrm>
            <a:prstGeom prst="line">
              <a:avLst/>
            </a:prstGeom>
            <a:ln w="19050" cap="rnd">
              <a:prstDash val="sysDot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1852084" y="32629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1</a:t>
              </a:r>
              <a:br>
                <a:rPr lang="en-US" sz="1600" b="0" dirty="0">
                  <a:solidFill>
                    <a:srgbClr val="000000"/>
                  </a:solidFill>
                </a:rPr>
              </a:br>
              <a:r>
                <a:rPr lang="en-US" sz="1600" b="0" dirty="0">
                  <a:solidFill>
                    <a:srgbClr val="000000"/>
                  </a:solidFill>
                </a:rPr>
                <a:t>add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680884" y="3262952"/>
              <a:ext cx="533400" cy="4572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3</a:t>
              </a:r>
              <a:br>
                <a:rPr lang="en-US" sz="1600" b="0" dirty="0">
                  <a:solidFill>
                    <a:srgbClr val="000000"/>
                  </a:solidFill>
                </a:rPr>
              </a:br>
              <a:r>
                <a:rPr lang="en-US" sz="1600" b="0" dirty="0" err="1">
                  <a:solidFill>
                    <a:srgbClr val="000000"/>
                  </a:solidFill>
                </a:rPr>
                <a:t>jmp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309284" y="32629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1</a:t>
              </a:r>
              <a:br>
                <a:rPr lang="en-US" sz="1600" b="0" dirty="0">
                  <a:solidFill>
                    <a:srgbClr val="000000"/>
                  </a:solidFill>
                </a:rPr>
              </a:br>
              <a:r>
                <a:rPr lang="en-US" sz="1600" b="0" dirty="0" err="1">
                  <a:solidFill>
                    <a:srgbClr val="000000"/>
                  </a:solidFill>
                </a:rPr>
                <a:t>cmp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766484" y="32629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1</a:t>
              </a:r>
              <a:br>
                <a:rPr lang="en-US" sz="1600" b="0" dirty="0">
                  <a:solidFill>
                    <a:srgbClr val="000000"/>
                  </a:solidFill>
                </a:rPr>
              </a:br>
              <a:r>
                <a:rPr lang="en-US" sz="1600" b="0" dirty="0">
                  <a:solidFill>
                    <a:srgbClr val="000000"/>
                  </a:solidFill>
                </a:rPr>
                <a:t>ret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23684" y="3262952"/>
              <a:ext cx="457200" cy="4572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2</a:t>
              </a:r>
              <a:br>
                <a:rPr lang="en-US" sz="1600" b="0" dirty="0">
                  <a:solidFill>
                    <a:srgbClr val="000000"/>
                  </a:solidFill>
                </a:rPr>
              </a:br>
              <a:r>
                <a:rPr lang="en-US" sz="1600" b="0" dirty="0" err="1">
                  <a:solidFill>
                    <a:srgbClr val="000000"/>
                  </a:solidFill>
                </a:rPr>
                <a:t>mov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852084" y="38725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1</a:t>
              </a:r>
              <a:br>
                <a:rPr lang="en-US" sz="1600" b="0" dirty="0">
                  <a:solidFill>
                    <a:srgbClr val="000000"/>
                  </a:solidFill>
                </a:rPr>
              </a:br>
              <a:r>
                <a:rPr lang="en-US" sz="1600" b="0" dirty="0">
                  <a:solidFill>
                    <a:srgbClr val="000000"/>
                  </a:solidFill>
                </a:rPr>
                <a:t>add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309284" y="38725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1</a:t>
              </a:r>
              <a:br>
                <a:rPr lang="en-US" sz="1600" b="0" dirty="0">
                  <a:solidFill>
                    <a:srgbClr val="000000"/>
                  </a:solidFill>
                </a:rPr>
              </a:br>
              <a:r>
                <a:rPr lang="en-US" sz="1600" b="0" dirty="0" err="1">
                  <a:solidFill>
                    <a:srgbClr val="000000"/>
                  </a:solidFill>
                </a:rPr>
                <a:t>cmp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766484" y="38725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1</a:t>
              </a:r>
              <a:br>
                <a:rPr lang="en-US" sz="1600" b="0" dirty="0">
                  <a:solidFill>
                    <a:srgbClr val="000000"/>
                  </a:solidFill>
                </a:rPr>
              </a:br>
              <a:r>
                <a:rPr lang="en-US" sz="1600" b="0" dirty="0">
                  <a:solidFill>
                    <a:srgbClr val="000000"/>
                  </a:solidFill>
                </a:rPr>
                <a:t>ret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23684" y="38725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1</a:t>
              </a:r>
              <a:br>
                <a:rPr lang="en-US" sz="1600" b="0" dirty="0">
                  <a:solidFill>
                    <a:srgbClr val="000000"/>
                  </a:solidFill>
                </a:rPr>
              </a:br>
              <a:r>
                <a:rPr lang="en-US" sz="1600" b="0" dirty="0" err="1">
                  <a:solidFill>
                    <a:srgbClr val="000000"/>
                  </a:solidFill>
                </a:rPr>
                <a:t>shl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47072" y="3337664"/>
              <a:ext cx="71333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latin typeface="Arial" charset="0"/>
                </a:rPr>
                <a:t>leader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75551" y="3947264"/>
              <a:ext cx="88485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latin typeface="Arial" charset="0"/>
                </a:rPr>
                <a:t>follower</a:t>
              </a:r>
            </a:p>
          </p:txBody>
        </p:sp>
      </p:grpSp>
      <p:sp>
        <p:nvSpPr>
          <p:cNvPr id="81" name="Freeform 80"/>
          <p:cNvSpPr/>
          <p:nvPr/>
        </p:nvSpPr>
        <p:spPr>
          <a:xfrm>
            <a:off x="3985684" y="2095087"/>
            <a:ext cx="828688" cy="635267"/>
          </a:xfrm>
          <a:custGeom>
            <a:avLst/>
            <a:gdLst>
              <a:gd name="connsiteX0" fmla="*/ 434283 w 434283"/>
              <a:gd name="connsiteY0" fmla="*/ 0 h 635267"/>
              <a:gd name="connsiteX1" fmla="*/ 1147 w 434283"/>
              <a:gd name="connsiteY1" fmla="*/ 635267 h 635267"/>
              <a:gd name="connsiteX0" fmla="*/ 433309 w 849194"/>
              <a:gd name="connsiteY0" fmla="*/ 0 h 635267"/>
              <a:gd name="connsiteX1" fmla="*/ 173 w 849194"/>
              <a:gd name="connsiteY1" fmla="*/ 635267 h 635267"/>
              <a:gd name="connsiteX0" fmla="*/ 433136 w 1030014"/>
              <a:gd name="connsiteY0" fmla="*/ 0 h 635267"/>
              <a:gd name="connsiteX1" fmla="*/ 0 w 1030014"/>
              <a:gd name="connsiteY1" fmla="*/ 635267 h 63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014" h="635267">
                <a:moveTo>
                  <a:pt x="433136" y="0"/>
                </a:moveTo>
                <a:cubicBezTo>
                  <a:pt x="1583355" y="206141"/>
                  <a:pt x="866274" y="614412"/>
                  <a:pt x="0" y="635267"/>
                </a:cubicBezTo>
              </a:path>
            </a:pathLst>
          </a:custGeom>
          <a:noFill/>
          <a:ln w="28575">
            <a:solidFill>
              <a:srgbClr val="006400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042972" y="2043752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i="1" dirty="0" err="1">
                <a:solidFill>
                  <a:srgbClr val="006400"/>
                </a:solidFill>
                <a:latin typeface="Arial" charset="0"/>
              </a:rPr>
              <a:t>AppendEntries</a:t>
            </a:r>
            <a:r>
              <a:rPr lang="en-US" sz="1800" b="0" dirty="0">
                <a:solidFill>
                  <a:srgbClr val="006400"/>
                </a:solidFill>
                <a:latin typeface="Arial" charset="0"/>
              </a:rPr>
              <a:t> succeeds:</a:t>
            </a:r>
          </a:p>
          <a:p>
            <a:pPr algn="l"/>
            <a:r>
              <a:rPr lang="en-US" sz="1800" b="0" dirty="0">
                <a:solidFill>
                  <a:srgbClr val="006400"/>
                </a:solidFill>
                <a:latin typeface="Arial" charset="0"/>
              </a:rPr>
              <a:t>matching entry</a:t>
            </a:r>
          </a:p>
        </p:txBody>
      </p:sp>
      <p:sp>
        <p:nvSpPr>
          <p:cNvPr id="83" name="Freeform 82"/>
          <p:cNvSpPr/>
          <p:nvPr/>
        </p:nvSpPr>
        <p:spPr>
          <a:xfrm>
            <a:off x="3985684" y="3465885"/>
            <a:ext cx="828688" cy="635267"/>
          </a:xfrm>
          <a:custGeom>
            <a:avLst/>
            <a:gdLst>
              <a:gd name="connsiteX0" fmla="*/ 434283 w 434283"/>
              <a:gd name="connsiteY0" fmla="*/ 0 h 635267"/>
              <a:gd name="connsiteX1" fmla="*/ 1147 w 434283"/>
              <a:gd name="connsiteY1" fmla="*/ 635267 h 635267"/>
              <a:gd name="connsiteX0" fmla="*/ 433309 w 849194"/>
              <a:gd name="connsiteY0" fmla="*/ 0 h 635267"/>
              <a:gd name="connsiteX1" fmla="*/ 173 w 849194"/>
              <a:gd name="connsiteY1" fmla="*/ 635267 h 635267"/>
              <a:gd name="connsiteX0" fmla="*/ 433136 w 1030014"/>
              <a:gd name="connsiteY0" fmla="*/ 0 h 635267"/>
              <a:gd name="connsiteX1" fmla="*/ 0 w 1030014"/>
              <a:gd name="connsiteY1" fmla="*/ 635267 h 63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014" h="635267">
                <a:moveTo>
                  <a:pt x="433136" y="0"/>
                </a:moveTo>
                <a:cubicBezTo>
                  <a:pt x="1583355" y="206141"/>
                  <a:pt x="866274" y="614412"/>
                  <a:pt x="0" y="635267"/>
                </a:cubicBezTo>
              </a:path>
            </a:pathLst>
          </a:custGeom>
          <a:noFill/>
          <a:ln w="28575"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42972" y="3454821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i="1" dirty="0" err="1">
                <a:solidFill>
                  <a:srgbClr val="A5001E"/>
                </a:solidFill>
                <a:latin typeface="Arial" charset="0"/>
              </a:rPr>
              <a:t>AppendEntries</a:t>
            </a:r>
            <a:r>
              <a:rPr lang="en-US" sz="1800" b="0" dirty="0">
                <a:solidFill>
                  <a:srgbClr val="A5001E"/>
                </a:solidFill>
                <a:latin typeface="Arial" charset="0"/>
              </a:rPr>
              <a:t> fails:</a:t>
            </a:r>
          </a:p>
          <a:p>
            <a:pPr algn="l"/>
            <a:r>
              <a:rPr lang="en-US" sz="1800" b="0" dirty="0">
                <a:solidFill>
                  <a:srgbClr val="A5001E"/>
                </a:solidFill>
                <a:latin typeface="Arial" charset="0"/>
              </a:rPr>
              <a:t>mismatch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3795184" y="3948752"/>
            <a:ext cx="304800" cy="304800"/>
            <a:chOff x="4038600" y="5715000"/>
            <a:chExt cx="304800" cy="304800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>
            <a:off x="3299884" y="1542640"/>
            <a:ext cx="304800" cy="5773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27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1" grpId="0" animBg="1"/>
      <p:bldP spid="82" grpId="0"/>
      <p:bldP spid="83" grpId="0" animBg="1"/>
      <p:bldP spid="84" grpId="0"/>
      <p:bldP spid="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900" y="2420888"/>
            <a:ext cx="8592500" cy="29429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Raft safety property:  </a:t>
            </a:r>
            <a:r>
              <a:rPr lang="en-US" sz="2300" b="0" dirty="0"/>
              <a:t>If leader has decided log entry is committed, entry will be present in logs of all future leaders</a:t>
            </a:r>
          </a:p>
          <a:p>
            <a:pPr>
              <a:spcBef>
                <a:spcPts val="2400"/>
              </a:spcBef>
            </a:pPr>
            <a:r>
              <a:rPr lang="en-US" b="0" dirty="0"/>
              <a:t>Why does this guarantee higher-level goal?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/>
              <a:t>Leaders never overwrite entries in their logs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/>
              <a:t>Only entries in leader’s log can be committed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/>
              <a:t>Entries must be committed before applying to state machine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0784" y="5585147"/>
            <a:ext cx="5579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F4899"/>
                </a:solidFill>
                <a:latin typeface="Arial" charset="0"/>
              </a:rPr>
              <a:t>Committed → Present in future leaders’ logs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1363" y="6031598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0" dirty="0">
                <a:solidFill>
                  <a:srgbClr val="E1FFE1">
                    <a:lumMod val="25000"/>
                  </a:srgbClr>
                </a:solidFill>
                <a:latin typeface="Arial" charset="0"/>
              </a:rPr>
              <a:t>Restrictions on</a:t>
            </a:r>
            <a:br>
              <a:rPr lang="en-US" sz="1800" b="0" dirty="0">
                <a:solidFill>
                  <a:srgbClr val="E1FFE1">
                    <a:lumMod val="25000"/>
                  </a:srgbClr>
                </a:solidFill>
                <a:latin typeface="Arial" charset="0"/>
              </a:rPr>
            </a:br>
            <a:r>
              <a:rPr lang="en-US" sz="1800" b="0" dirty="0">
                <a:solidFill>
                  <a:srgbClr val="E1FFE1">
                    <a:lumMod val="25000"/>
                  </a:srgbClr>
                </a:solidFill>
                <a:latin typeface="Arial" charset="0"/>
              </a:rPr>
              <a:t>commitment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3444" y="6020739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solidFill>
                  <a:srgbClr val="E1FFE1">
                    <a:lumMod val="25000"/>
                  </a:srgbClr>
                </a:solidFill>
                <a:latin typeface="Arial" charset="0"/>
              </a:rPr>
              <a:t>Restrictions on</a:t>
            </a:r>
            <a:br>
              <a:rPr lang="en-US" sz="1800" b="0" dirty="0">
                <a:solidFill>
                  <a:srgbClr val="E1FFE1">
                    <a:lumMod val="25000"/>
                  </a:srgbClr>
                </a:solidFill>
                <a:latin typeface="Arial" charset="0"/>
              </a:rPr>
            </a:br>
            <a:r>
              <a:rPr lang="en-US" sz="1800" b="0" dirty="0">
                <a:solidFill>
                  <a:srgbClr val="E1FFE1">
                    <a:lumMod val="25000"/>
                  </a:srgbClr>
                </a:solidFill>
                <a:latin typeface="Arial" charset="0"/>
              </a:rPr>
              <a:t>leader election</a:t>
            </a:r>
          </a:p>
        </p:txBody>
      </p:sp>
      <p:sp>
        <p:nvSpPr>
          <p:cNvPr id="10" name="Freeform 9"/>
          <p:cNvSpPr/>
          <p:nvPr/>
        </p:nvSpPr>
        <p:spPr>
          <a:xfrm>
            <a:off x="2551144" y="5941782"/>
            <a:ext cx="658678" cy="402956"/>
          </a:xfrm>
          <a:custGeom>
            <a:avLst/>
            <a:gdLst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8678" h="402956">
                <a:moveTo>
                  <a:pt x="658678" y="0"/>
                </a:moveTo>
                <a:cubicBezTo>
                  <a:pt x="648346" y="242808"/>
                  <a:pt x="537274" y="392624"/>
                  <a:pt x="0" y="402956"/>
                </a:cubicBez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 flipH="1">
            <a:off x="5568147" y="5941782"/>
            <a:ext cx="658678" cy="402956"/>
          </a:xfrm>
          <a:custGeom>
            <a:avLst/>
            <a:gdLst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8678" h="402956">
                <a:moveTo>
                  <a:pt x="658678" y="0"/>
                </a:moveTo>
                <a:cubicBezTo>
                  <a:pt x="648346" y="242808"/>
                  <a:pt x="537274" y="392624"/>
                  <a:pt x="0" y="402956"/>
                </a:cubicBez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Requirement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44" y="1202402"/>
            <a:ext cx="8172830" cy="107447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Once log entry applied to a state machine, no other state machine must apply a different value for that log entry</a:t>
            </a:r>
          </a:p>
        </p:txBody>
      </p:sp>
    </p:spTree>
    <p:extLst>
      <p:ext uri="{BB962C8B-B14F-4D97-AF65-F5344CB8AC3E}">
        <p14:creationId xmlns:p14="http://schemas.microsoft.com/office/powerpoint/2010/main" val="204296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  <p:bldP spid="8" grpId="0"/>
      <p:bldP spid="9" grpId="0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305" y="3737918"/>
            <a:ext cx="8596095" cy="2881257"/>
          </a:xfrm>
        </p:spPr>
        <p:txBody>
          <a:bodyPr>
            <a:normAutofit lnSpcReduction="10000"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b="0" dirty="0"/>
              <a:t>Elect candidate most likely to contain all committed entries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sz="2200" dirty="0"/>
              <a:t>In </a:t>
            </a:r>
            <a:r>
              <a:rPr lang="en-US" sz="2200" i="1" dirty="0" err="1"/>
              <a:t>RequestVote</a:t>
            </a:r>
            <a:r>
              <a:rPr lang="en-US" sz="2200" dirty="0"/>
              <a:t>, candidates incl. index + term of last log entry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sz="2200" dirty="0"/>
              <a:t>Voter V denies vote if its log is “more complete”:  (newer term) or (entry in higher index of same term)</a:t>
            </a:r>
            <a:endParaRPr lang="en-US" sz="2200" dirty="0">
              <a:solidFill>
                <a:schemeClr val="tx2"/>
              </a:solidFill>
            </a:endParaRP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sz="2200" dirty="0"/>
              <a:t>Leader will have “most complete” log among electing majority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Best Leader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739083" y="18535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82083" y="185351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120083" y="18535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501083" y="18535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263083" y="185351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39083" y="1497227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1F4899"/>
                </a:solidFill>
                <a:latin typeface="Arial" charset="0"/>
              </a:rPr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120083" y="1497227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1F4899"/>
                </a:solidFill>
                <a:latin typeface="Arial" charset="0"/>
              </a:rPr>
              <a:t>2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501083" y="1497227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1F4899"/>
                </a:solidFill>
                <a:latin typeface="Arial" charset="0"/>
              </a:rPr>
              <a:t>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882083" y="1497227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1F4899"/>
                </a:solidFill>
                <a:latin typeface="Arial" charset="0"/>
              </a:rPr>
              <a:t>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263083" y="1497227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1F4899"/>
                </a:solidFill>
                <a:latin typeface="Arial" charset="0"/>
              </a:rPr>
              <a:t>5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739083" y="23869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882083" y="238691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120083" y="23869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501083" y="23869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739083" y="29203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882083" y="292031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120083" y="29203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01083" y="29203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263083" y="292031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2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662883" y="2844113"/>
            <a:ext cx="5410200" cy="533400"/>
            <a:chOff x="2662883" y="2844113"/>
            <a:chExt cx="5410200" cy="533400"/>
          </a:xfrm>
        </p:grpSpPr>
        <p:sp>
          <p:nvSpPr>
            <p:cNvPr id="111" name="Rounded Rectangle 110"/>
            <p:cNvSpPr/>
            <p:nvPr/>
          </p:nvSpPr>
          <p:spPr>
            <a:xfrm>
              <a:off x="2662883" y="2844113"/>
              <a:ext cx="2057400" cy="533400"/>
            </a:xfrm>
            <a:prstGeom prst="roundRect">
              <a:avLst/>
            </a:pr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41621" y="2861325"/>
              <a:ext cx="2531462" cy="4873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l">
                <a:lnSpc>
                  <a:spcPts val="1900"/>
                </a:lnSpc>
                <a:defRPr>
                  <a:solidFill>
                    <a:schemeClr val="accent4"/>
                  </a:solidFill>
                </a:defRPr>
              </a:lvl1pPr>
            </a:lstStyle>
            <a:p>
              <a:r>
                <a:rPr lang="en-US" sz="1800" dirty="0">
                  <a:solidFill>
                    <a:srgbClr val="A5001E"/>
                  </a:solidFill>
                  <a:latin typeface="Arial" charset="0"/>
                </a:rPr>
                <a:t>Unavailable during leader transition</a:t>
              </a:r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4796483" y="3110813"/>
              <a:ext cx="609600" cy="0"/>
            </a:xfrm>
            <a:prstGeom prst="line">
              <a:avLst/>
            </a:prstGeom>
            <a:ln w="19050" cap="rnd">
              <a:solidFill>
                <a:schemeClr val="accent4"/>
              </a:solidFill>
              <a:tailEnd type="triangle" w="sm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86883" y="1777313"/>
            <a:ext cx="3183538" cy="533400"/>
            <a:chOff x="4186883" y="1777313"/>
            <a:chExt cx="3183538" cy="533400"/>
          </a:xfrm>
        </p:grpSpPr>
        <p:sp>
          <p:nvSpPr>
            <p:cNvPr id="113" name="TextBox 112"/>
            <p:cNvSpPr txBox="1"/>
            <p:nvPr/>
          </p:nvSpPr>
          <p:spPr>
            <a:xfrm>
              <a:off x="5541621" y="1922185"/>
              <a:ext cx="1828800" cy="243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1900"/>
                </a:lnSpc>
              </a:pPr>
              <a:r>
                <a:rPr lang="en-US" sz="1800" dirty="0">
                  <a:solidFill>
                    <a:srgbClr val="A5001E"/>
                  </a:solidFill>
                  <a:latin typeface="Arial" charset="0"/>
                </a:rPr>
                <a:t>Committed?</a:t>
              </a:r>
            </a:p>
          </p:txBody>
        </p:sp>
        <p:cxnSp>
          <p:nvCxnSpPr>
            <p:cNvPr id="114" name="Straight Connector 113"/>
            <p:cNvCxnSpPr/>
            <p:nvPr/>
          </p:nvCxnSpPr>
          <p:spPr>
            <a:xfrm flipH="1">
              <a:off x="4796483" y="2044013"/>
              <a:ext cx="609600" cy="0"/>
            </a:xfrm>
            <a:prstGeom prst="line">
              <a:avLst/>
            </a:prstGeom>
            <a:ln w="19050" cap="rnd">
              <a:solidFill>
                <a:schemeClr val="accent4"/>
              </a:solidFill>
              <a:tailEnd type="triangle" w="sm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ounded Rectangle 115"/>
            <p:cNvSpPr/>
            <p:nvPr/>
          </p:nvSpPr>
          <p:spPr>
            <a:xfrm>
              <a:off x="4186883" y="1777313"/>
              <a:ext cx="533400" cy="533400"/>
            </a:xfrm>
            <a:prstGeom prst="roundRect">
              <a:avLst/>
            </a:pr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</p:grpSp>
      <p:sp>
        <p:nvSpPr>
          <p:cNvPr id="117" name="Rectangle 116"/>
          <p:cNvSpPr/>
          <p:nvPr/>
        </p:nvSpPr>
        <p:spPr>
          <a:xfrm>
            <a:off x="293332" y="2016922"/>
            <a:ext cx="19607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Can’t tell which entries committed!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58082" y="1899338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358082" y="2432738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808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Repairing Follower Logs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75107" y="1470402"/>
            <a:ext cx="7476802" cy="774405"/>
            <a:chOff x="-75107" y="1470402"/>
            <a:chExt cx="7476802" cy="774405"/>
          </a:xfrm>
        </p:grpSpPr>
        <p:sp>
          <p:nvSpPr>
            <p:cNvPr id="134" name="Rectangle 133"/>
            <p:cNvSpPr/>
            <p:nvPr/>
          </p:nvSpPr>
          <p:spPr>
            <a:xfrm>
              <a:off x="2753495" y="1863807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896495" y="1863807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134495" y="1863807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515495" y="1863807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277495" y="1863807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658495" y="1863807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039495" y="1863807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420495" y="1863807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801495" y="1863807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182495" y="1863807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-75107" y="1911506"/>
              <a:ext cx="2327099" cy="243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sz="1800" dirty="0">
                  <a:solidFill>
                    <a:srgbClr val="1E4899"/>
                  </a:solidFill>
                  <a:latin typeface="Arial" charset="0"/>
                </a:rPr>
                <a:t>Leader for term 7</a:t>
              </a: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2753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solidFill>
                    <a:srgbClr val="1E4899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3134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solidFill>
                    <a:srgbClr val="1E4899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3515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solidFill>
                    <a:srgbClr val="1E4899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3896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solidFill>
                    <a:srgbClr val="1E4899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4277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solidFill>
                    <a:srgbClr val="1E4899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4658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solidFill>
                    <a:srgbClr val="1E4899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5039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solidFill>
                    <a:srgbClr val="1E4899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5420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solidFill>
                    <a:srgbClr val="1E4899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5801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solidFill>
                    <a:srgbClr val="1E4899"/>
                  </a:solidFill>
                  <a:latin typeface="Arial" charset="0"/>
                </a:rPr>
                <a:t>9</a:t>
              </a: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6106295" y="1470402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solidFill>
                    <a:srgbClr val="1E4899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6487295" y="1470402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solidFill>
                    <a:srgbClr val="1E4899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6868295" y="1470402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solidFill>
                    <a:srgbClr val="1E4899"/>
                  </a:solidFill>
                  <a:latin typeface="Arial" charset="0"/>
                </a:rPr>
                <a:t>12</a:t>
              </a:r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2744228" y="25473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3887228" y="2547336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3125228" y="25473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3506228" y="25473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2744228" y="32331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3125228" y="32331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3506228" y="32331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75" name="Right Brace 174"/>
          <p:cNvSpPr/>
          <p:nvPr/>
        </p:nvSpPr>
        <p:spPr>
          <a:xfrm flipH="1">
            <a:off x="1906028" y="2471136"/>
            <a:ext cx="152400" cy="1219200"/>
          </a:xfrm>
          <a:prstGeom prst="rightBrace">
            <a:avLst>
              <a:gd name="adj1" fmla="val 33757"/>
              <a:gd name="adj2" fmla="val 50000"/>
            </a:avLst>
          </a:prstGeom>
          <a:ln w="19050" cap="rnd">
            <a:solidFill>
              <a:srgbClr val="1E4899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59716" y="2951843"/>
            <a:ext cx="1077218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sz="1800" dirty="0">
                <a:solidFill>
                  <a:srgbClr val="1E4899"/>
                </a:solidFill>
                <a:latin typeface="Arial" charset="0"/>
              </a:rPr>
              <a:t>F</a:t>
            </a:r>
            <a:r>
              <a:rPr lang="en-US" sz="1800">
                <a:solidFill>
                  <a:srgbClr val="1E4899"/>
                </a:solidFill>
                <a:latin typeface="Arial" charset="0"/>
              </a:rPr>
              <a:t>ollowers</a:t>
            </a:r>
            <a:endParaRPr lang="en-US" sz="180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887228" y="3233136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4268228" y="3233136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6554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5030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411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792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6173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4649228" y="3233136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2287028" y="2599337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>
                <a:solidFill>
                  <a:srgbClr val="1E4899"/>
                </a:solidFill>
                <a:latin typeface="Arial" charset="0"/>
              </a:rPr>
              <a:t>(a)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2287028" y="3285137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>
                <a:solidFill>
                  <a:srgbClr val="1E4899"/>
                </a:solidFill>
                <a:latin typeface="Arial" charset="0"/>
              </a:rPr>
              <a:t>(b)</a:t>
            </a:r>
          </a:p>
        </p:txBody>
      </p:sp>
      <p:sp>
        <p:nvSpPr>
          <p:cNvPr id="187" name="Freeform 186"/>
          <p:cNvSpPr/>
          <p:nvPr/>
        </p:nvSpPr>
        <p:spPr>
          <a:xfrm>
            <a:off x="6407905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88" name="Freeform 187"/>
          <p:cNvSpPr/>
          <p:nvPr/>
        </p:nvSpPr>
        <p:spPr>
          <a:xfrm>
            <a:off x="6020828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89" name="Freeform 188"/>
          <p:cNvSpPr/>
          <p:nvPr/>
        </p:nvSpPr>
        <p:spPr>
          <a:xfrm>
            <a:off x="5639828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0" name="Freeform 189"/>
          <p:cNvSpPr/>
          <p:nvPr/>
        </p:nvSpPr>
        <p:spPr>
          <a:xfrm>
            <a:off x="5258828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1" name="Freeform 190"/>
          <p:cNvSpPr/>
          <p:nvPr/>
        </p:nvSpPr>
        <p:spPr>
          <a:xfrm>
            <a:off x="4877828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2" name="Freeform 191"/>
          <p:cNvSpPr/>
          <p:nvPr/>
        </p:nvSpPr>
        <p:spPr>
          <a:xfrm>
            <a:off x="4496828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3" name="Freeform 192"/>
          <p:cNvSpPr/>
          <p:nvPr/>
        </p:nvSpPr>
        <p:spPr>
          <a:xfrm>
            <a:off x="4115828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4" name="Freeform 193"/>
          <p:cNvSpPr/>
          <p:nvPr/>
        </p:nvSpPr>
        <p:spPr>
          <a:xfrm>
            <a:off x="6407905" y="24105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5" name="Freeform 194"/>
          <p:cNvSpPr/>
          <p:nvPr/>
        </p:nvSpPr>
        <p:spPr>
          <a:xfrm>
            <a:off x="6020828" y="24105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6" name="Freeform 195"/>
          <p:cNvSpPr/>
          <p:nvPr/>
        </p:nvSpPr>
        <p:spPr>
          <a:xfrm>
            <a:off x="5639828" y="24105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7" name="Freeform 196"/>
          <p:cNvSpPr/>
          <p:nvPr/>
        </p:nvSpPr>
        <p:spPr>
          <a:xfrm>
            <a:off x="5258828" y="24105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8" name="Freeform 197"/>
          <p:cNvSpPr/>
          <p:nvPr/>
        </p:nvSpPr>
        <p:spPr>
          <a:xfrm>
            <a:off x="4877828" y="24105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9" name="Freeform 198"/>
          <p:cNvSpPr/>
          <p:nvPr/>
        </p:nvSpPr>
        <p:spPr>
          <a:xfrm>
            <a:off x="4496828" y="24105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744328" y="1417588"/>
            <a:ext cx="0" cy="1129748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6744328" y="2623536"/>
            <a:ext cx="0" cy="60960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2" name="TextBox 201"/>
          <p:cNvSpPr txBox="1"/>
          <p:nvPr/>
        </p:nvSpPr>
        <p:spPr>
          <a:xfrm>
            <a:off x="6372200" y="1097112"/>
            <a:ext cx="1077218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sz="1800" dirty="0" err="1">
                <a:solidFill>
                  <a:srgbClr val="A5001E"/>
                </a:solidFill>
                <a:latin typeface="Arial" charset="0"/>
              </a:rPr>
              <a:t>nextIndex</a:t>
            </a:r>
            <a:endParaRPr lang="en-US" sz="180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6563559" y="1870867"/>
            <a:ext cx="381000" cy="381000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225927" y="1417588"/>
            <a:ext cx="275291" cy="762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205" name="Content Placeholder 1"/>
          <p:cNvSpPr txBox="1">
            <a:spLocks/>
          </p:cNvSpPr>
          <p:nvPr/>
        </p:nvSpPr>
        <p:spPr bwMode="auto">
          <a:xfrm>
            <a:off x="347472" y="3935321"/>
            <a:ext cx="8796528" cy="2901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charset="0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.HelveticaNeueDeskInterface-Regular" charset="-12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00150" indent="-28575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573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.HelveticaNeueDeskInterface-Regular" charset="-12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1145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●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●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●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●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200" kern="0" dirty="0"/>
              <a:t>New leader must make follower logs consistent with its own</a:t>
            </a:r>
          </a:p>
          <a:p>
            <a:pPr lvl="1">
              <a:spcBef>
                <a:spcPts val="300"/>
              </a:spcBef>
            </a:pPr>
            <a:r>
              <a:rPr lang="en-US" b="0" kern="0" dirty="0"/>
              <a:t>Delete extraneous entries</a:t>
            </a:r>
          </a:p>
          <a:p>
            <a:pPr lvl="1">
              <a:spcBef>
                <a:spcPts val="300"/>
              </a:spcBef>
            </a:pPr>
            <a:r>
              <a:rPr lang="en-US" b="0" kern="0" dirty="0"/>
              <a:t>Fill in missing entries</a:t>
            </a:r>
          </a:p>
          <a:p>
            <a:r>
              <a:rPr lang="en-US" sz="2200" kern="0" dirty="0"/>
              <a:t>Leader keeps </a:t>
            </a:r>
            <a:r>
              <a:rPr lang="en-US" sz="2200" kern="0" dirty="0" err="1"/>
              <a:t>nextIndex</a:t>
            </a:r>
            <a:r>
              <a:rPr lang="en-US" sz="2200" kern="0" dirty="0"/>
              <a:t> for each follower:</a:t>
            </a:r>
          </a:p>
          <a:p>
            <a:pPr lvl="1">
              <a:spcBef>
                <a:spcPts val="300"/>
              </a:spcBef>
            </a:pPr>
            <a:r>
              <a:rPr lang="en-US" b="0" kern="0" dirty="0"/>
              <a:t>Index of next log entry to send to that follower</a:t>
            </a:r>
          </a:p>
          <a:p>
            <a:pPr lvl="1">
              <a:spcBef>
                <a:spcPts val="300"/>
              </a:spcBef>
            </a:pPr>
            <a:r>
              <a:rPr lang="en-US" b="0" kern="0" dirty="0"/>
              <a:t>Initialized to (1 + leader’s last index)</a:t>
            </a:r>
          </a:p>
          <a:p>
            <a:r>
              <a:rPr lang="en-US" sz="2000" b="0" kern="0" dirty="0"/>
              <a:t>If </a:t>
            </a:r>
            <a:r>
              <a:rPr lang="en-US" sz="2000" b="0" i="1" kern="0" dirty="0" err="1"/>
              <a:t>AppendEntries</a:t>
            </a:r>
            <a:r>
              <a:rPr lang="en-US" sz="2000" b="0" kern="0" dirty="0"/>
              <a:t> consistency check fails, decrement </a:t>
            </a:r>
            <a:r>
              <a:rPr lang="en-US" sz="2000" b="0" kern="0" dirty="0" err="1"/>
              <a:t>nextIndex</a:t>
            </a:r>
            <a:r>
              <a:rPr lang="en-US" sz="2000" b="0" kern="0" dirty="0"/>
              <a:t>, try again</a:t>
            </a:r>
          </a:p>
        </p:txBody>
      </p:sp>
    </p:spTree>
    <p:extLst>
      <p:ext uri="{BB962C8B-B14F-4D97-AF65-F5344CB8AC3E}">
        <p14:creationId xmlns:p14="http://schemas.microsoft.com/office/powerpoint/2010/main" val="271734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Repairing Follower Logs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75107" y="1470402"/>
            <a:ext cx="7476802" cy="774405"/>
            <a:chOff x="-75107" y="1470402"/>
            <a:chExt cx="7476802" cy="774405"/>
          </a:xfrm>
        </p:grpSpPr>
        <p:sp>
          <p:nvSpPr>
            <p:cNvPr id="134" name="Rectangle 133"/>
            <p:cNvSpPr/>
            <p:nvPr/>
          </p:nvSpPr>
          <p:spPr>
            <a:xfrm>
              <a:off x="2753495" y="1863807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896495" y="1863807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134495" y="1863807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515495" y="1863807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277495" y="1863807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658495" y="1863807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039495" y="1863807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420495" y="1863807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801495" y="1863807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182495" y="1863807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-75107" y="1911506"/>
              <a:ext cx="2327099" cy="243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sz="1800" dirty="0">
                  <a:solidFill>
                    <a:srgbClr val="1E4899"/>
                  </a:solidFill>
                  <a:latin typeface="Arial" charset="0"/>
                </a:rPr>
                <a:t>Leader for term 7</a:t>
              </a: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2753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solidFill>
                    <a:srgbClr val="1E4899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3134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solidFill>
                    <a:srgbClr val="1E4899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3515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solidFill>
                    <a:srgbClr val="1E4899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3896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solidFill>
                    <a:srgbClr val="1E4899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4277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solidFill>
                    <a:srgbClr val="1E4899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4658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solidFill>
                    <a:srgbClr val="1E4899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5039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solidFill>
                    <a:srgbClr val="1E4899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5420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solidFill>
                    <a:srgbClr val="1E4899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5801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solidFill>
                    <a:srgbClr val="1E4899"/>
                  </a:solidFill>
                  <a:latin typeface="Arial" charset="0"/>
                </a:rPr>
                <a:t>9</a:t>
              </a: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6106295" y="1470402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solidFill>
                    <a:srgbClr val="1E4899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6487295" y="1470402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solidFill>
                    <a:srgbClr val="1E4899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6868295" y="1470402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solidFill>
                    <a:srgbClr val="1E4899"/>
                  </a:solidFill>
                  <a:latin typeface="Arial" charset="0"/>
                </a:rPr>
                <a:t>12</a:t>
              </a:r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2744228" y="25473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3887228" y="2547336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3125228" y="25473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3506228" y="25473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2744228" y="32331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3125228" y="32331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3506228" y="32331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823823" y="3301808"/>
            <a:ext cx="1333698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sz="1800" b="0" dirty="0">
                <a:solidFill>
                  <a:srgbClr val="1E4899"/>
                </a:solidFill>
                <a:latin typeface="Arial" charset="0"/>
              </a:rPr>
              <a:t>Before repair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3887228" y="3233136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4268228" y="3233136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6554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5030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411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792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6173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4649228" y="3233136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2287028" y="2599337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>
                <a:solidFill>
                  <a:srgbClr val="1E4899"/>
                </a:solidFill>
                <a:latin typeface="Arial" charset="0"/>
              </a:rPr>
              <a:t>(a)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2287028" y="3285137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>
                <a:solidFill>
                  <a:srgbClr val="1E4899"/>
                </a:solidFill>
                <a:latin typeface="Arial" charset="0"/>
              </a:rPr>
              <a:t>(f)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6563559" y="1870867"/>
            <a:ext cx="381000" cy="381000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44228" y="4224775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b="0" dirty="0"/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125228" y="4224775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b="0" dirty="0"/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506228" y="4224775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b="0" dirty="0"/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887228" y="4224775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/>
              <a:t>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280404" y="423267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>
                <a:solidFill>
                  <a:srgbClr val="1E4899"/>
                </a:solidFill>
                <a:latin typeface="Arial" charset="0"/>
              </a:rPr>
              <a:t>(f)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460816" y="1536786"/>
            <a:ext cx="0" cy="1076934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080228" y="1536786"/>
            <a:ext cx="3116" cy="1758233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TextBox 71"/>
          <p:cNvSpPr txBox="1"/>
          <p:nvPr/>
        </p:nvSpPr>
        <p:spPr>
          <a:xfrm>
            <a:off x="3797928" y="1293533"/>
            <a:ext cx="1077218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sz="1800" dirty="0" err="1">
                <a:solidFill>
                  <a:srgbClr val="A5001E"/>
                </a:solidFill>
                <a:latin typeface="Arial" charset="0"/>
              </a:rPr>
              <a:t>nextIndex</a:t>
            </a:r>
            <a:endParaRPr lang="en-US" sz="180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306145" y="3715188"/>
            <a:ext cx="411090" cy="42013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16183" y="4276805"/>
            <a:ext cx="1141338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sz="1800" b="0" dirty="0">
                <a:solidFill>
                  <a:srgbClr val="1E4899"/>
                </a:solidFill>
                <a:latin typeface="Arial" charset="0"/>
              </a:rPr>
              <a:t>After repair</a:t>
            </a:r>
          </a:p>
        </p:txBody>
      </p:sp>
    </p:spTree>
    <p:extLst>
      <p:ext uri="{BB962C8B-B14F-4D97-AF65-F5344CB8AC3E}">
        <p14:creationId xmlns:p14="http://schemas.microsoft.com/office/powerpoint/2010/main" val="32455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472" y="1453896"/>
            <a:ext cx="8567928" cy="53120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Leader temporarily disconnected  </a:t>
            </a:r>
          </a:p>
          <a:p>
            <a:pPr marL="457200" lvl="1" indent="0">
              <a:buNone/>
            </a:pPr>
            <a:r>
              <a:rPr lang="en-US" sz="2400" dirty="0"/>
              <a:t>→</a:t>
            </a:r>
            <a:r>
              <a:rPr lang="en-US" sz="2400" b="0" dirty="0"/>
              <a:t> other servers elect new leader</a:t>
            </a:r>
          </a:p>
          <a:p>
            <a:pPr marL="857250" lvl="2" indent="0">
              <a:buNone/>
            </a:pPr>
            <a:r>
              <a:rPr lang="en-US" sz="2400" dirty="0"/>
              <a:t>→ old leader reconnected</a:t>
            </a:r>
          </a:p>
          <a:p>
            <a:pPr marL="1314450" lvl="3" indent="0">
              <a:buNone/>
            </a:pPr>
            <a:r>
              <a:rPr lang="en-US" sz="2400" dirty="0"/>
              <a:t>→ old leader attempts to commit log entries</a:t>
            </a:r>
            <a:endParaRPr lang="en-US" dirty="0"/>
          </a:p>
          <a:p>
            <a:pPr>
              <a:spcBef>
                <a:spcPts val="2000"/>
              </a:spcBef>
            </a:pPr>
            <a:r>
              <a:rPr lang="en-US" dirty="0"/>
              <a:t>Terms used to detect </a:t>
            </a:r>
            <a:r>
              <a:rPr lang="en-US" dirty="0">
                <a:solidFill>
                  <a:schemeClr val="tx2"/>
                </a:solidFill>
              </a:rPr>
              <a:t>stale</a:t>
            </a:r>
            <a:r>
              <a:rPr lang="en-US" dirty="0"/>
              <a:t> leaders (and candidates)</a:t>
            </a:r>
          </a:p>
          <a:p>
            <a:pPr lvl="1"/>
            <a:r>
              <a:rPr lang="en-US" dirty="0"/>
              <a:t>Every RPC contains term of sender</a:t>
            </a:r>
          </a:p>
          <a:p>
            <a:pPr lvl="1"/>
            <a:r>
              <a:rPr lang="en-US" dirty="0"/>
              <a:t>Sender’s term &lt; receiver:</a:t>
            </a:r>
          </a:p>
          <a:p>
            <a:pPr lvl="2"/>
            <a:r>
              <a:rPr lang="en-US" sz="2000" dirty="0"/>
              <a:t>Receiver: Rejects RPC (via ACK which sender processes…)</a:t>
            </a:r>
          </a:p>
          <a:p>
            <a:pPr lvl="1"/>
            <a:r>
              <a:rPr lang="en-US" dirty="0"/>
              <a:t>Receiver’s term &lt; sender:</a:t>
            </a:r>
          </a:p>
          <a:p>
            <a:pPr lvl="2"/>
            <a:r>
              <a:rPr lang="en-US" sz="2000" dirty="0"/>
              <a:t>Receiver reverts to follower, updates term, processes RPC</a:t>
            </a:r>
          </a:p>
          <a:p>
            <a:pPr>
              <a:spcBef>
                <a:spcPts val="2000"/>
              </a:spcBef>
            </a:pPr>
            <a:r>
              <a:rPr lang="en-US" dirty="0"/>
              <a:t>Election updates terms of majority of servers</a:t>
            </a:r>
          </a:p>
          <a:p>
            <a:pPr lvl="1"/>
            <a:r>
              <a:rPr lang="en-US" dirty="0"/>
              <a:t>Deposed server cannot commit new log entries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Neutralizing Old Leaders</a:t>
            </a:r>
          </a:p>
        </p:txBody>
      </p:sp>
    </p:spTree>
    <p:extLst>
      <p:ext uri="{BB962C8B-B14F-4D97-AF65-F5344CB8AC3E}">
        <p14:creationId xmlns:p14="http://schemas.microsoft.com/office/powerpoint/2010/main" val="104850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472" y="1453896"/>
            <a:ext cx="8796528" cy="5312029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Send commands to leader</a:t>
            </a:r>
          </a:p>
          <a:p>
            <a:pPr lvl="1"/>
            <a:r>
              <a:rPr lang="en-US" dirty="0"/>
              <a:t>If leader unknown, contact any server, which redirects client to leader</a:t>
            </a:r>
          </a:p>
          <a:p>
            <a:pPr>
              <a:spcBef>
                <a:spcPts val="2000"/>
              </a:spcBef>
            </a:pPr>
            <a:r>
              <a:rPr lang="en-US" b="1" dirty="0"/>
              <a:t>Leader only responds after command logged, committed, and executed by leader </a:t>
            </a:r>
          </a:p>
          <a:p>
            <a:pPr>
              <a:spcBef>
                <a:spcPts val="2000"/>
              </a:spcBef>
            </a:pPr>
            <a:r>
              <a:rPr lang="en-US" b="1" dirty="0"/>
              <a:t>If request times out (e.g., leader crashes):</a:t>
            </a:r>
          </a:p>
          <a:p>
            <a:pPr lvl="1"/>
            <a:r>
              <a:rPr lang="en-US" dirty="0"/>
              <a:t>Client reissues command to new leader (after possible redirect)</a:t>
            </a:r>
          </a:p>
          <a:p>
            <a:pPr>
              <a:spcBef>
                <a:spcPts val="3600"/>
              </a:spcBef>
            </a:pPr>
            <a:r>
              <a:rPr lang="en-US" b="1" dirty="0"/>
              <a:t>Ensure </a:t>
            </a:r>
            <a:r>
              <a:rPr lang="en-US" b="1" dirty="0">
                <a:solidFill>
                  <a:srgbClr val="C00000"/>
                </a:solidFill>
              </a:rPr>
              <a:t>exactly-once semantics </a:t>
            </a:r>
            <a:r>
              <a:rPr lang="en-US" b="1" dirty="0"/>
              <a:t>even with leader failures</a:t>
            </a:r>
          </a:p>
          <a:p>
            <a:pPr lvl="1"/>
            <a:r>
              <a:rPr lang="en-US" dirty="0"/>
              <a:t>E.g., Leader can execute command then crash before responding</a:t>
            </a:r>
          </a:p>
          <a:p>
            <a:pPr lvl="1"/>
            <a:r>
              <a:rPr lang="en-US" dirty="0"/>
              <a:t>Client should embed unique ID in each command</a:t>
            </a:r>
          </a:p>
          <a:p>
            <a:pPr lvl="1"/>
            <a:r>
              <a:rPr lang="en-US" dirty="0"/>
              <a:t>This client ID included in log entry</a:t>
            </a:r>
          </a:p>
          <a:p>
            <a:pPr lvl="1"/>
            <a:r>
              <a:rPr lang="en-US" dirty="0"/>
              <a:t>Before accepting request, leader checks log for entry with same id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Protocol</a:t>
            </a:r>
          </a:p>
        </p:txBody>
      </p:sp>
    </p:spTree>
    <p:extLst>
      <p:ext uri="{BB962C8B-B14F-4D97-AF65-F5344CB8AC3E}">
        <p14:creationId xmlns:p14="http://schemas.microsoft.com/office/powerpoint/2010/main" val="312263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Raft Paper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Diego </a:t>
            </a:r>
            <a:r>
              <a:rPr lang="en-US" altLang="zh-CN" dirty="0" err="1"/>
              <a:t>Ongaro</a:t>
            </a:r>
            <a:r>
              <a:rPr lang="en-US" altLang="zh-CN" dirty="0"/>
              <a:t>, John K. </a:t>
            </a:r>
            <a:r>
              <a:rPr lang="en-US" altLang="zh-CN" dirty="0" err="1"/>
              <a:t>Ousterhout</a:t>
            </a:r>
            <a:r>
              <a:rPr lang="en-US" altLang="zh-CN" dirty="0"/>
              <a:t>. In search of an understandable consensus algorithm. </a:t>
            </a:r>
            <a:r>
              <a:rPr lang="en-US" altLang="zh-CN" b="1" i="1" dirty="0"/>
              <a:t>USENIX ATC 2014</a:t>
            </a:r>
            <a:r>
              <a:rPr lang="en-US" altLang="zh-CN" dirty="0"/>
              <a:t>. </a:t>
            </a:r>
            <a:r>
              <a:rPr lang="en-US" altLang="zh-CN" sz="2400" dirty="0"/>
              <a:t>[</a:t>
            </a:r>
            <a:r>
              <a:rPr lang="en-US" altLang="zh-CN" sz="2400" dirty="0">
                <a:solidFill>
                  <a:srgbClr val="FF0000"/>
                </a:solidFill>
              </a:rPr>
              <a:t>Best Paper Award</a:t>
            </a:r>
            <a:r>
              <a:rPr lang="en-US" altLang="zh-CN" sz="2400" dirty="0"/>
              <a:t>]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763688" y="2132856"/>
            <a:ext cx="2736304" cy="504056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915816" y="2636912"/>
            <a:ext cx="0" cy="86409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63688" y="3501008"/>
            <a:ext cx="2520280" cy="40011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i="1" dirty="0"/>
              <a:t>Compared with </a:t>
            </a:r>
            <a:r>
              <a:rPr lang="en-US" altLang="zh-CN" sz="2000" i="1" dirty="0" err="1"/>
              <a:t>Paxos</a:t>
            </a:r>
            <a:endParaRPr lang="zh-CN" altLang="en-US" sz="2000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284984"/>
            <a:ext cx="4000500" cy="4397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19" name="曲线连接符 18"/>
          <p:cNvCxnSpPr/>
          <p:nvPr/>
        </p:nvCxnSpPr>
        <p:spPr>
          <a:xfrm>
            <a:off x="3779912" y="3789040"/>
            <a:ext cx="1224136" cy="1008112"/>
          </a:xfrm>
          <a:prstGeom prst="curved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60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Programming in Go</a:t>
            </a:r>
          </a:p>
          <a:p>
            <a:pPr lvl="1"/>
            <a:r>
              <a:rPr lang="en-US" altLang="zh-CN" dirty="0"/>
              <a:t>We will do all of our assignments in </a:t>
            </a:r>
            <a:r>
              <a:rPr lang="en-US" altLang="zh-CN" u="sng" dirty="0">
                <a:hlinkClick r:id="rId3"/>
              </a:rPr>
              <a:t>Go</a:t>
            </a:r>
            <a:r>
              <a:rPr lang="en-US" altLang="zh-CN" dirty="0"/>
              <a:t>, a language developed at Google, but now part of an open source project. </a:t>
            </a:r>
          </a:p>
          <a:p>
            <a:r>
              <a:rPr lang="en-US" altLang="zh-CN" dirty="0"/>
              <a:t>We believe that Go is an especially suitable language for writing distributed systems for the following reasons:</a:t>
            </a:r>
          </a:p>
          <a:p>
            <a:pPr lvl="1"/>
            <a:r>
              <a:rPr lang="en-US" altLang="zh-CN" dirty="0"/>
              <a:t>The language is type-safe and garbage collected, avoiding many of the pitfalls of lower-level languages, such as C and C++.</a:t>
            </a:r>
          </a:p>
          <a:p>
            <a:pPr lvl="1"/>
            <a:r>
              <a:rPr lang="en-US" altLang="zh-CN" dirty="0"/>
              <a:t>Many useful data structures are built into the language, such as resizable arrays and dictionaries.</a:t>
            </a:r>
          </a:p>
          <a:p>
            <a:pPr lvl="1"/>
            <a:r>
              <a:rPr lang="en-US" altLang="zh-CN" dirty="0"/>
              <a:t>There is a large collection of packages providing access to useful system resources.</a:t>
            </a:r>
          </a:p>
          <a:p>
            <a:pPr lvl="1"/>
            <a:r>
              <a:rPr lang="en-US" altLang="zh-CN" dirty="0"/>
              <a:t>Go supports a model of concurrency that is cleaner and more abstract than traditional mechanisms, such as </a:t>
            </a:r>
            <a:r>
              <a:rPr lang="en-US" altLang="zh-CN" dirty="0" err="1"/>
              <a:t>Pthreads</a:t>
            </a:r>
            <a:r>
              <a:rPr lang="en-US" altLang="zh-CN" dirty="0"/>
              <a:t> and Java threads.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Setup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015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196" y="1449420"/>
            <a:ext cx="8565204" cy="540857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Go installation</a:t>
            </a:r>
          </a:p>
          <a:p>
            <a:pPr lvl="1"/>
            <a:r>
              <a:rPr lang="en-US" altLang="zh-CN" sz="2000" dirty="0"/>
              <a:t>You need the Go environment for the assignments. The version should be at least Go 1.5.</a:t>
            </a:r>
          </a:p>
          <a:p>
            <a:pPr lvl="1"/>
            <a:r>
              <a:rPr lang="en-US" altLang="zh-CN" sz="2000" dirty="0"/>
              <a:t>There are instructions to install: </a:t>
            </a:r>
            <a:r>
              <a:rPr lang="en-US" altLang="zh-CN" sz="2000" u="sng" dirty="0">
                <a:hlinkClick r:id="rId2"/>
              </a:rPr>
              <a:t>golang.org</a:t>
            </a:r>
            <a:endParaRPr lang="en-US" altLang="zh-CN" sz="2000" u="sng" dirty="0"/>
          </a:p>
          <a:p>
            <a:r>
              <a:rPr lang="en-US" altLang="zh-CN" sz="2400" dirty="0"/>
              <a:t>Tools</a:t>
            </a:r>
          </a:p>
          <a:p>
            <a:pPr lvl="1"/>
            <a:r>
              <a:rPr lang="en-US" altLang="zh-CN" sz="2000" dirty="0"/>
              <a:t>Three useful tools in the Go ecosystem: Go </a:t>
            </a:r>
            <a:r>
              <a:rPr lang="en-US" altLang="zh-CN" sz="2000" dirty="0" err="1"/>
              <a:t>fmt</a:t>
            </a:r>
            <a:r>
              <a:rPr lang="en-US" altLang="zh-CN" sz="2000" dirty="0"/>
              <a:t> (</a:t>
            </a:r>
            <a:r>
              <a:rPr lang="en-US" altLang="zh-CN" sz="2000" dirty="0">
                <a:hlinkClick r:id="rId3"/>
              </a:rPr>
              <a:t>https://golang.org/cmd/gofmt/</a:t>
            </a:r>
            <a:r>
              <a:rPr lang="en-US" altLang="zh-CN" sz="2000" dirty="0"/>
              <a:t>) , Go vet (</a:t>
            </a:r>
            <a:r>
              <a:rPr lang="en-US" altLang="zh-CN" sz="2000" dirty="0">
                <a:hlinkClick r:id="rId4"/>
              </a:rPr>
              <a:t>https://golang.org/cmd/vet</a:t>
            </a:r>
            <a:r>
              <a:rPr lang="en-US" altLang="zh-CN" sz="2000" dirty="0"/>
              <a:t> ), and </a:t>
            </a:r>
            <a:r>
              <a:rPr lang="en-US" altLang="zh-CN" sz="2000" dirty="0" err="1"/>
              <a:t>Golint</a:t>
            </a:r>
            <a:r>
              <a:rPr lang="en-US" altLang="zh-CN" sz="2000" dirty="0"/>
              <a:t> (</a:t>
            </a:r>
            <a:r>
              <a:rPr lang="en-US" altLang="zh-CN" sz="2000" dirty="0">
                <a:hlinkClick r:id="rId5"/>
              </a:rPr>
              <a:t>https://github.com/golang/lint</a:t>
            </a:r>
            <a:r>
              <a:rPr lang="en-US" altLang="zh-CN" sz="2000" dirty="0"/>
              <a:t> ).</a:t>
            </a:r>
          </a:p>
          <a:p>
            <a:r>
              <a:rPr lang="en-US" altLang="zh-CN" sz="2400" dirty="0"/>
              <a:t>Go tutorial </a:t>
            </a:r>
          </a:p>
          <a:p>
            <a:pPr lvl="1"/>
            <a:r>
              <a:rPr lang="wo-SN" altLang="zh-CN" sz="2000" dirty="0">
                <a:hlinkClick r:id="rId6"/>
              </a:rPr>
              <a:t>https://tour.golang.org</a:t>
            </a:r>
            <a:r>
              <a:rPr lang="wo-SN" altLang="zh-CN" sz="2000" dirty="0"/>
              <a:t> , go through it!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Setup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135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196" y="1340768"/>
            <a:ext cx="8565204" cy="525658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Resources</a:t>
            </a:r>
          </a:p>
          <a:p>
            <a:pPr lvl="1"/>
            <a:r>
              <a:rPr lang="en-US" altLang="zh-CN" sz="2400" dirty="0"/>
              <a:t>Raft paper</a:t>
            </a:r>
          </a:p>
          <a:p>
            <a:pPr lvl="2"/>
            <a:r>
              <a:rPr lang="en-US" altLang="zh-CN" sz="2000" dirty="0"/>
              <a:t>Conference version: </a:t>
            </a:r>
            <a:r>
              <a:rPr lang="en-US" altLang="zh-CN" sz="2000" dirty="0">
                <a:hlinkClick r:id="rId2"/>
              </a:rPr>
              <a:t>https://www.usenix.org/system/files/conference/atc14/atc14-paper-ongaro.pdf</a:t>
            </a:r>
            <a:endParaRPr lang="en-US" altLang="zh-CN" sz="2000" dirty="0"/>
          </a:p>
          <a:p>
            <a:pPr lvl="2"/>
            <a:r>
              <a:rPr lang="en-US" altLang="zh-CN" sz="2000" dirty="0"/>
              <a:t>Full version: </a:t>
            </a:r>
            <a:r>
              <a:rPr lang="en-US" altLang="zh-CN" sz="2000" dirty="0">
                <a:hlinkClick r:id="rId3"/>
              </a:rPr>
              <a:t>https://raft.github.io/raft.pdf</a:t>
            </a:r>
            <a:endParaRPr lang="en-US" altLang="zh-CN" sz="2000" dirty="0"/>
          </a:p>
          <a:p>
            <a:pPr lvl="1"/>
            <a:r>
              <a:rPr lang="en-US" altLang="zh-CN" sz="2400" dirty="0"/>
              <a:t>illustrated Raft guide: </a:t>
            </a:r>
            <a:r>
              <a:rPr lang="en-US" altLang="zh-CN" sz="2400" dirty="0">
                <a:hlinkClick r:id="rId4"/>
              </a:rPr>
              <a:t>http://thesecretlivesofdata.com/raft/</a:t>
            </a:r>
            <a:endParaRPr lang="en-US" altLang="zh-CN" sz="2400" dirty="0"/>
          </a:p>
          <a:p>
            <a:r>
              <a:rPr lang="en-US" altLang="zh-CN" sz="2800" dirty="0"/>
              <a:t>Software</a:t>
            </a:r>
          </a:p>
          <a:p>
            <a:pPr lvl="1"/>
            <a:r>
              <a:rPr lang="en-US" altLang="zh-CN" sz="2400" dirty="0">
                <a:hlinkClick r:id="rId5"/>
              </a:rPr>
              <a:t>https://github.com/Zhang-Xiaoda/NJU-DisSys-2017</a:t>
            </a:r>
            <a:endParaRPr lang="en-US" altLang="zh-CN" sz="2400" dirty="0"/>
          </a:p>
          <a:p>
            <a:pPr lvl="1"/>
            <a:r>
              <a:rPr lang="en-US" altLang="zh-CN" sz="2400" dirty="0"/>
              <a:t>Focus primary on the code and tests for the Raft implementation in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/raft and simple RPC-like system in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labrpc</a:t>
            </a:r>
            <a:r>
              <a:rPr lang="en-US" altLang="zh-CN" sz="2400" dirty="0"/>
              <a:t>, (read the code in these packages first)</a:t>
            </a:r>
            <a:endParaRPr lang="en-US" altLang="zh-CN" sz="2600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Setup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858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196" y="1268760"/>
            <a:ext cx="8565204" cy="558924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At the beginning: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Implement Raft by adding code to raft/</a:t>
            </a:r>
            <a:r>
              <a:rPr lang="en-US" altLang="zh-CN" dirty="0" err="1"/>
              <a:t>raft.go</a:t>
            </a:r>
            <a:r>
              <a:rPr lang="en-US" altLang="zh-CN" dirty="0"/>
              <a:t> (</a:t>
            </a:r>
            <a:r>
              <a:rPr lang="en-US" altLang="zh-CN" b="1" i="1" dirty="0"/>
              <a:t>only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sz="2400" dirty="0"/>
              <a:t>find some example code of how to send and receive RPC</a:t>
            </a:r>
          </a:p>
          <a:p>
            <a:r>
              <a:rPr lang="en-US" altLang="zh-CN" sz="2600" dirty="0"/>
              <a:t>Your task: Leader election:</a:t>
            </a:r>
          </a:p>
          <a:p>
            <a:pPr lvl="1"/>
            <a:r>
              <a:rPr lang="en-US" altLang="zh-CN" sz="2400" dirty="0"/>
              <a:t>First task is to fill the </a:t>
            </a:r>
            <a:r>
              <a:rPr lang="en-US" altLang="zh-CN" sz="2400" i="1" dirty="0" err="1"/>
              <a:t>RequestVoteArgs</a:t>
            </a:r>
            <a:r>
              <a:rPr lang="en-US" altLang="zh-CN" sz="2400" dirty="0"/>
              <a:t> and </a:t>
            </a:r>
            <a:r>
              <a:rPr lang="en-US" altLang="zh-CN" sz="2400" i="1" dirty="0" err="1"/>
              <a:t>RequestVoteReply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structs</a:t>
            </a:r>
            <a:endParaRPr lang="en-US" altLang="zh-CN" sz="2400" dirty="0"/>
          </a:p>
          <a:p>
            <a:pPr lvl="1"/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</a:t>
            </a:r>
            <a:r>
              <a:rPr lang="en-US" altLang="zh-CN" b="1" i="1" dirty="0"/>
              <a:t>Part I</a:t>
            </a:r>
            <a:endParaRPr lang="zh-CN" altLang="en-US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00808"/>
            <a:ext cx="58991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236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196" y="1124744"/>
            <a:ext cx="8565204" cy="5472608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dirty="0"/>
              <a:t>Modify </a:t>
            </a:r>
            <a:r>
              <a:rPr lang="en-US" altLang="zh-CN" sz="2400" i="1" dirty="0"/>
              <a:t>Make()</a:t>
            </a:r>
            <a:r>
              <a:rPr lang="en-US" altLang="zh-CN" sz="2400" dirty="0"/>
              <a:t> to create a background </a:t>
            </a:r>
            <a:r>
              <a:rPr lang="en-US" altLang="zh-CN" sz="2400" dirty="0" err="1"/>
              <a:t>goroutine</a:t>
            </a:r>
            <a:r>
              <a:rPr lang="en-US" altLang="zh-CN" sz="2400" dirty="0"/>
              <a:t> that starts an election by sending out </a:t>
            </a:r>
            <a:r>
              <a:rPr lang="en-US" altLang="zh-CN" sz="2400" i="1" dirty="0" err="1"/>
              <a:t>RequestVote</a:t>
            </a:r>
            <a:r>
              <a:rPr lang="en-US" altLang="zh-CN" sz="2400" dirty="0"/>
              <a:t> RPC when it hasn’t heard from another peer for a while</a:t>
            </a:r>
          </a:p>
          <a:p>
            <a:pPr lvl="2"/>
            <a:r>
              <a:rPr lang="en-US" altLang="zh-CN" sz="2000" dirty="0"/>
              <a:t>You need to implement </a:t>
            </a:r>
            <a:r>
              <a:rPr lang="en-US" altLang="zh-CN" sz="2000" i="1" dirty="0" err="1"/>
              <a:t>RequestVote</a:t>
            </a:r>
            <a:r>
              <a:rPr lang="en-US" altLang="zh-CN" sz="2000" dirty="0"/>
              <a:t> RPC handler so that servers will vote for one another</a:t>
            </a:r>
          </a:p>
          <a:p>
            <a:pPr lvl="1"/>
            <a:r>
              <a:rPr lang="en-US" altLang="zh-CN" sz="2400" dirty="0"/>
              <a:t>To implement heartbeats, you will need to define </a:t>
            </a:r>
            <a:r>
              <a:rPr lang="en-US" altLang="zh-CN" sz="2400" i="1" dirty="0" err="1"/>
              <a:t>AppendEntries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(though you will </a:t>
            </a:r>
            <a:r>
              <a:rPr lang="en-US" altLang="zh-CN" sz="2400" dirty="0">
                <a:solidFill>
                  <a:schemeClr val="tx2"/>
                </a:solidFill>
              </a:rPr>
              <a:t>not need </a:t>
            </a:r>
            <a:r>
              <a:rPr lang="en-US" altLang="zh-CN" sz="2400" dirty="0"/>
              <a:t>any real payload yet), and have the leader send them out periodically</a:t>
            </a:r>
          </a:p>
          <a:p>
            <a:pPr lvl="2"/>
            <a:r>
              <a:rPr lang="en-US" altLang="zh-CN" sz="2000" dirty="0"/>
              <a:t>Also need to implement </a:t>
            </a:r>
            <a:r>
              <a:rPr lang="en-US" altLang="zh-CN" sz="2000" i="1" dirty="0" err="1"/>
              <a:t>AppendEntries</a:t>
            </a:r>
            <a:r>
              <a:rPr lang="en-US" altLang="zh-CN" sz="2000" dirty="0"/>
              <a:t> RPC handler</a:t>
            </a:r>
          </a:p>
          <a:p>
            <a:pPr lvl="1"/>
            <a:r>
              <a:rPr lang="en-US" altLang="zh-CN" sz="2400" dirty="0"/>
              <a:t>make sure the election timeouts </a:t>
            </a:r>
            <a:r>
              <a:rPr lang="en-US" altLang="zh-CN" sz="2400" b="1" dirty="0">
                <a:solidFill>
                  <a:schemeClr val="tx2"/>
                </a:solidFill>
              </a:rPr>
              <a:t>don't</a:t>
            </a:r>
            <a:r>
              <a:rPr lang="en-US" altLang="zh-CN" sz="2400" dirty="0"/>
              <a:t> always fire at the same time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0196" y="-99392"/>
            <a:ext cx="8565204" cy="1066800"/>
          </a:xfrm>
        </p:spPr>
        <p:txBody>
          <a:bodyPr/>
          <a:lstStyle/>
          <a:p>
            <a:r>
              <a:rPr lang="en-US" altLang="zh-CN" dirty="0"/>
              <a:t>Assignment </a:t>
            </a:r>
            <a:r>
              <a:rPr lang="en-US" altLang="zh-CN" b="1" i="1" dirty="0"/>
              <a:t>Part I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4177561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196" y="1196752"/>
            <a:ext cx="8565204" cy="5008124"/>
          </a:xfrm>
        </p:spPr>
        <p:txBody>
          <a:bodyPr/>
          <a:lstStyle/>
          <a:p>
            <a:r>
              <a:rPr lang="en-US" altLang="zh-CN" dirty="0"/>
              <a:t>At the end: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Advice:</a:t>
            </a:r>
          </a:p>
          <a:p>
            <a:pPr lvl="1"/>
            <a:r>
              <a:rPr lang="en-US" altLang="zh-CN" sz="2000" dirty="0"/>
              <a:t>Remember field names of any structures you will be sending over RPC must start with </a:t>
            </a:r>
            <a:r>
              <a:rPr lang="en-US" altLang="zh-CN" sz="2000" b="1" i="1" dirty="0">
                <a:solidFill>
                  <a:srgbClr val="FF0000"/>
                </a:solidFill>
              </a:rPr>
              <a:t>capital letters</a:t>
            </a:r>
          </a:p>
          <a:p>
            <a:pPr lvl="1"/>
            <a:r>
              <a:rPr lang="en-US" altLang="zh-CN" sz="2000" dirty="0"/>
              <a:t>Read and understand the paper before you start. Figure 2 in the paper may provide a good guideline.</a:t>
            </a:r>
          </a:p>
          <a:p>
            <a:pPr lvl="1"/>
            <a:r>
              <a:rPr lang="en-US" altLang="zh-CN" sz="2000" b="1" i="1" dirty="0">
                <a:solidFill>
                  <a:srgbClr val="FF0000"/>
                </a:solidFill>
              </a:rPr>
              <a:t>Start early!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</a:t>
            </a:r>
            <a:r>
              <a:rPr lang="en-US" altLang="zh-CN" b="1" i="1" dirty="0"/>
              <a:t>Part I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412776"/>
            <a:ext cx="5891213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780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Software as the above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Your task in this part: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Implement the leader and follower code to append new log entries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implementing </a:t>
            </a:r>
            <a:r>
              <a:rPr lang="en-US" altLang="zh-CN" i="1" dirty="0"/>
              <a:t>Start(), </a:t>
            </a:r>
            <a:r>
              <a:rPr lang="en-US" altLang="zh-CN" dirty="0"/>
              <a:t>completing the </a:t>
            </a:r>
            <a:r>
              <a:rPr lang="en-US" altLang="zh-CN" i="1" dirty="0" err="1"/>
              <a:t>AppendEntries</a:t>
            </a:r>
            <a:r>
              <a:rPr lang="en-US" altLang="zh-CN" dirty="0"/>
              <a:t> RPC </a:t>
            </a:r>
            <a:r>
              <a:rPr lang="en-US" altLang="zh-CN" dirty="0" err="1"/>
              <a:t>structs</a:t>
            </a:r>
            <a:r>
              <a:rPr lang="en-US" altLang="zh-CN" dirty="0"/>
              <a:t>, sending them, and completing the </a:t>
            </a:r>
            <a:r>
              <a:rPr lang="en-US" altLang="zh-CN" i="1" dirty="0" err="1"/>
              <a:t>AppendEntry</a:t>
            </a:r>
            <a:r>
              <a:rPr lang="en-US" altLang="zh-CN" dirty="0"/>
              <a:t> RPC handler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pass the </a:t>
            </a:r>
            <a:r>
              <a:rPr lang="en-US" altLang="zh-CN" i="1" dirty="0" err="1"/>
              <a:t>TestBasicAgree</a:t>
            </a:r>
            <a:r>
              <a:rPr lang="en-US" altLang="zh-CN" dirty="0"/>
              <a:t>() test, try to pass all test before “Persist”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</a:t>
            </a:r>
            <a:r>
              <a:rPr lang="en-US" altLang="zh-CN" b="1" i="1" dirty="0"/>
              <a:t>Part II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914319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results should be like follows: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</a:t>
            </a:r>
            <a:r>
              <a:rPr lang="en-US" altLang="zh-CN" b="1" i="1" dirty="0"/>
              <a:t>Part II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6438900" cy="311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214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CN" dirty="0"/>
              <a:t>This part is optional. There are bonus points for completing this part, and no point will be deducted if it is not completed.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Handle the fault tolerant aspects of the Raft protocol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require that Raft keep persistent state that survives a reboot (see Figure 2 for which states should be persistent)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won't use the disk; instead, it will save and restore persistent state from a </a:t>
            </a:r>
            <a:r>
              <a:rPr lang="en-US" altLang="zh-CN" i="1" dirty="0" err="1">
                <a:solidFill>
                  <a:srgbClr val="FF0000"/>
                </a:solidFill>
              </a:rPr>
              <a:t>Persister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(see </a:t>
            </a:r>
            <a:r>
              <a:rPr lang="en-US" altLang="zh-CN" i="1" dirty="0" err="1"/>
              <a:t>persister.go</a:t>
            </a:r>
            <a:r>
              <a:rPr lang="en-US" altLang="zh-CN" dirty="0"/>
              <a:t>)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initialize its state from that </a:t>
            </a:r>
            <a:r>
              <a:rPr lang="en-US" altLang="zh-CN" i="1" dirty="0" err="1"/>
              <a:t>Persister</a:t>
            </a:r>
            <a:r>
              <a:rPr lang="en-US" altLang="zh-CN" dirty="0"/>
              <a:t>, and should use it to save its persistent state each time the state changes.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You should determine </a:t>
            </a:r>
            <a:r>
              <a:rPr lang="en-US" altLang="zh-CN" dirty="0">
                <a:solidFill>
                  <a:srgbClr val="00B050"/>
                </a:solidFill>
              </a:rPr>
              <a:t>at what points </a:t>
            </a:r>
            <a:r>
              <a:rPr lang="en-US" altLang="zh-CN" dirty="0"/>
              <a:t>in the Raft protocol your servers are required to persist their state, and insert calls to </a:t>
            </a:r>
            <a:r>
              <a:rPr lang="en-US" altLang="zh-CN" i="1" dirty="0"/>
              <a:t>persist</a:t>
            </a:r>
            <a:r>
              <a:rPr lang="en-US" altLang="zh-CN" dirty="0"/>
              <a:t>() in those places</a:t>
            </a:r>
          </a:p>
          <a:p>
            <a:pPr lvl="2">
              <a:spcBef>
                <a:spcPts val="0"/>
              </a:spcBef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</a:t>
            </a:r>
            <a:r>
              <a:rPr lang="en-US" altLang="zh-CN" b="1" i="1" dirty="0"/>
              <a:t>Part III </a:t>
            </a:r>
            <a:r>
              <a:rPr lang="en-US" altLang="zh-CN" dirty="0"/>
              <a:t>(Optional)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123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CN" dirty="0"/>
              <a:t>Pass the Persist test:</a:t>
            </a:r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Try to pass the further challenging tests towards the end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need to implement the optimization to allow a follower to back up the leader's </a:t>
            </a:r>
            <a:r>
              <a:rPr lang="en-US" altLang="zh-CN" i="1" dirty="0" err="1"/>
              <a:t>nextIndex</a:t>
            </a:r>
            <a:r>
              <a:rPr lang="en-US" altLang="zh-CN" dirty="0"/>
              <a:t> by more than one entry at a time</a:t>
            </a:r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</a:t>
            </a:r>
            <a:r>
              <a:rPr lang="en-US" altLang="zh-CN" b="1" i="1" dirty="0"/>
              <a:t>Part III </a:t>
            </a:r>
            <a:r>
              <a:rPr lang="en-US" altLang="zh-CN" dirty="0"/>
              <a:t>(Optional)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1943596"/>
            <a:ext cx="6356350" cy="234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90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1141" y="5105400"/>
            <a:ext cx="7653343" cy="1600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Replicated log =&gt; replicated state machine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All servers execute same commands in same order</a:t>
            </a:r>
            <a:endParaRPr lang="en-US" sz="2400" dirty="0">
              <a:solidFill>
                <a:schemeClr val="accent4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Consensus module ensures proper log replication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Replicated Log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551274" y="2666394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856074" y="4190394"/>
            <a:ext cx="1524000" cy="228600"/>
            <a:chOff x="1828800" y="3733800"/>
            <a:chExt cx="1524000" cy="228600"/>
          </a:xfrm>
        </p:grpSpPr>
        <p:sp>
          <p:nvSpPr>
            <p:cNvPr id="66" name="Rectangle 65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add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454568" y="3961794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Log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1950041" y="3199794"/>
            <a:ext cx="658633" cy="609600"/>
            <a:chOff x="3075167" y="2286000"/>
            <a:chExt cx="658633" cy="609600"/>
          </a:xfrm>
        </p:grpSpPr>
        <p:sp>
          <p:nvSpPr>
            <p:cNvPr id="72" name="Oval 71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74" idx="0"/>
              <a:endCxn id="72" idx="4"/>
            </p:cNvCxnSpPr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919602" y="3199794"/>
            <a:ext cx="531549" cy="533400"/>
            <a:chOff x="2057400" y="2438400"/>
            <a:chExt cx="379678" cy="381000"/>
          </a:xfrm>
        </p:grpSpPr>
        <p:sp>
          <p:nvSpPr>
            <p:cNvPr id="84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703674" y="2742594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Module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922874" y="2742594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Machine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2989674" y="2666394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/>
          <p:cNvGrpSpPr/>
          <p:nvPr/>
        </p:nvGrpSpPr>
        <p:grpSpPr>
          <a:xfrm>
            <a:off x="3294474" y="4190394"/>
            <a:ext cx="1524000" cy="228600"/>
            <a:chOff x="1828800" y="3733800"/>
            <a:chExt cx="1524000" cy="228600"/>
          </a:xfrm>
        </p:grpSpPr>
        <p:sp>
          <p:nvSpPr>
            <p:cNvPr id="216" name="Rectangle 215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add</a:t>
              </a: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3892968" y="3961794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Log</a:t>
            </a:r>
          </a:p>
        </p:txBody>
      </p:sp>
      <p:grpSp>
        <p:nvGrpSpPr>
          <p:cNvPr id="199" name="Group 198"/>
          <p:cNvGrpSpPr/>
          <p:nvPr/>
        </p:nvGrpSpPr>
        <p:grpSpPr>
          <a:xfrm>
            <a:off x="4388441" y="3199794"/>
            <a:ext cx="658633" cy="609600"/>
            <a:chOff x="3075167" y="2286000"/>
            <a:chExt cx="658633" cy="609600"/>
          </a:xfrm>
        </p:grpSpPr>
        <p:sp>
          <p:nvSpPr>
            <p:cNvPr id="206" name="Oval 205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Freeform 209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Freeform 210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reeform 211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 212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reeform 213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/>
            <p:cNvCxnSpPr>
              <a:stCxn id="208" idx="0"/>
              <a:endCxn id="206" idx="4"/>
            </p:cNvCxnSpPr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3358002" y="3199794"/>
            <a:ext cx="531549" cy="533400"/>
            <a:chOff x="2057400" y="2438400"/>
            <a:chExt cx="379678" cy="381000"/>
          </a:xfrm>
        </p:grpSpPr>
        <p:sp>
          <p:nvSpPr>
            <p:cNvPr id="203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1" name="TextBox 200"/>
          <p:cNvSpPr txBox="1"/>
          <p:nvPr/>
        </p:nvSpPr>
        <p:spPr>
          <a:xfrm>
            <a:off x="3142074" y="2742594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Module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4361274" y="2742594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Machine</a:t>
            </a:r>
          </a:p>
        </p:txBody>
      </p:sp>
      <p:sp>
        <p:nvSpPr>
          <p:cNvPr id="221" name="Rounded Rectangle 220"/>
          <p:cNvSpPr/>
          <p:nvPr/>
        </p:nvSpPr>
        <p:spPr>
          <a:xfrm>
            <a:off x="5428074" y="2666394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2" name="Group 221"/>
          <p:cNvGrpSpPr/>
          <p:nvPr/>
        </p:nvGrpSpPr>
        <p:grpSpPr>
          <a:xfrm>
            <a:off x="5732874" y="4190394"/>
            <a:ext cx="1524000" cy="228600"/>
            <a:chOff x="1828800" y="3733800"/>
            <a:chExt cx="1524000" cy="228600"/>
          </a:xfrm>
        </p:grpSpPr>
        <p:sp>
          <p:nvSpPr>
            <p:cNvPr id="241" name="Rectangle 240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add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6331368" y="3961794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Log</a:t>
            </a:r>
          </a:p>
        </p:txBody>
      </p:sp>
      <p:grpSp>
        <p:nvGrpSpPr>
          <p:cNvPr id="224" name="Group 223"/>
          <p:cNvGrpSpPr/>
          <p:nvPr/>
        </p:nvGrpSpPr>
        <p:grpSpPr>
          <a:xfrm>
            <a:off x="6826841" y="3199794"/>
            <a:ext cx="658633" cy="609600"/>
            <a:chOff x="3075167" y="2286000"/>
            <a:chExt cx="658633" cy="609600"/>
          </a:xfrm>
        </p:grpSpPr>
        <p:sp>
          <p:nvSpPr>
            <p:cNvPr id="231" name="Oval 230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Freeform 234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Freeform 235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Freeform 236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Freeform 237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Freeform 238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/>
            <p:cNvCxnSpPr>
              <a:stCxn id="233" idx="0"/>
              <a:endCxn id="231" idx="4"/>
            </p:cNvCxnSpPr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5796402" y="3199794"/>
            <a:ext cx="531549" cy="533400"/>
            <a:chOff x="2057400" y="2438400"/>
            <a:chExt cx="379678" cy="381000"/>
          </a:xfrm>
        </p:grpSpPr>
        <p:sp>
          <p:nvSpPr>
            <p:cNvPr id="228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5580474" y="2742594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Module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6799674" y="2742594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Machine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7837060" y="3434228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7841868" y="1810527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Clients</a:t>
            </a:r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Straight Connector 271"/>
          <p:cNvCxnSpPr/>
          <p:nvPr/>
        </p:nvCxnSpPr>
        <p:spPr>
          <a:xfrm>
            <a:off x="6037674" y="2361594"/>
            <a:ext cx="0" cy="7620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Freeform 272"/>
          <p:cNvSpPr/>
          <p:nvPr/>
        </p:nvSpPr>
        <p:spPr>
          <a:xfrm>
            <a:off x="3845955" y="2858216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3"/>
          <p:cNvSpPr/>
          <p:nvPr/>
        </p:nvSpPr>
        <p:spPr>
          <a:xfrm>
            <a:off x="1389475" y="2614567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4"/>
          <p:cNvSpPr/>
          <p:nvPr/>
        </p:nvSpPr>
        <p:spPr>
          <a:xfrm>
            <a:off x="3628979" y="3771940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 flipV="1">
            <a:off x="4712568" y="3843043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8" name="Freeform 277"/>
          <p:cNvSpPr/>
          <p:nvPr/>
        </p:nvSpPr>
        <p:spPr>
          <a:xfrm>
            <a:off x="6060922" y="3771940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8"/>
          <p:cNvSpPr/>
          <p:nvPr/>
        </p:nvSpPr>
        <p:spPr>
          <a:xfrm>
            <a:off x="1184122" y="3771940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Connector 282"/>
          <p:cNvCxnSpPr/>
          <p:nvPr/>
        </p:nvCxnSpPr>
        <p:spPr>
          <a:xfrm flipV="1">
            <a:off x="7149678" y="3843043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2272878" y="3843043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>
            <a:off x="6224945" y="2090374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00986" y="2333519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shl</a:t>
            </a:r>
            <a:endParaRPr lang="en-US" sz="1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9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 animBg="1"/>
      <p:bldP spid="274" grpId="0" animBg="1"/>
      <p:bldP spid="275" grpId="0" animBg="1"/>
      <p:bldP spid="278" grpId="0" animBg="1"/>
      <p:bldP spid="279" grpId="0" animBg="1"/>
      <p:bldP spid="2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400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）邮件标题格式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DZ/MG/MF123WXYZ+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姓名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DisEX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）附件格式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报告为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，代码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rar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（报告与代码不必打包）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文件名：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DZ/MG/MF123WXYZ +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姓名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DisEX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）报告内容与格式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详细说明如何达到目标：简述分析与设计、实现演示、总结；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）杜绝任何形式的代码拷贝与报告抄袭，遵循学术规范。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）作业占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总成绩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，其中第一部分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，第二部分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。第三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部分选做，最多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分的加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分计入总评。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）格式要求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未按照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中格式要求的，每项扣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分；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未遵守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的，取消本课程成绩。</a:t>
            </a:r>
          </a:p>
        </p:txBody>
      </p:sp>
    </p:spTree>
    <p:extLst>
      <p:ext uri="{BB962C8B-B14F-4D97-AF65-F5344CB8AC3E}">
        <p14:creationId xmlns:p14="http://schemas.microsoft.com/office/powerpoint/2010/main" val="1497964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）提交邮箱：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nju_dissys@126.com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）截止日期：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2020.12.30 23:59:59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35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Leader election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Normal operation (basic log replication)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Safety and consistency after leader changes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Neutralizing old leaders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Client interactions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Raft Overview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5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2608" y="1453896"/>
            <a:ext cx="8023808" cy="3199240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At any given time, each server is either: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Leader</a:t>
            </a:r>
            <a:r>
              <a:rPr lang="en-US" dirty="0"/>
              <a:t>: handles all client interactions, log replication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Follower</a:t>
            </a:r>
            <a:r>
              <a:rPr lang="en-US" dirty="0"/>
              <a:t>: completely passive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Candidate</a:t>
            </a:r>
            <a:r>
              <a:rPr lang="en-US" dirty="0"/>
              <a:t>: used to elect a new leader</a:t>
            </a:r>
          </a:p>
          <a:p>
            <a:r>
              <a:rPr lang="en-US" b="0" dirty="0"/>
              <a:t>Normal operation: 1 leader, N-1 followers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7" name="Rounded Rectangle 6"/>
          <p:cNvSpPr/>
          <p:nvPr/>
        </p:nvSpPr>
        <p:spPr>
          <a:xfrm>
            <a:off x="1315687" y="4900634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>
                <a:solidFill>
                  <a:srgbClr val="4974CB"/>
                </a:solidFill>
              </a:rPr>
              <a:t>Follower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30287" y="4900634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>
                <a:solidFill>
                  <a:srgbClr val="4974CB"/>
                </a:solidFill>
              </a:rPr>
              <a:t>Candidate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44887" y="4900634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>
                <a:solidFill>
                  <a:srgbClr val="4974CB"/>
                </a:solidFill>
              </a:rPr>
              <a:t>Leader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States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2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2608" y="1453896"/>
            <a:ext cx="8851392" cy="2479160"/>
          </a:xfrm>
        </p:spPr>
        <p:txBody>
          <a:bodyPr>
            <a:normAutofit fontScale="77500" lnSpcReduction="20000"/>
          </a:bodyPr>
          <a:lstStyle/>
          <a:p>
            <a:r>
              <a:rPr lang="en-US" b="0" dirty="0"/>
              <a:t>Servers start as followers</a:t>
            </a:r>
          </a:p>
          <a:p>
            <a:r>
              <a:rPr lang="en-US" b="0" dirty="0"/>
              <a:t>Leaders send </a:t>
            </a:r>
            <a:r>
              <a:rPr lang="en-US" b="1" dirty="0">
                <a:solidFill>
                  <a:schemeClr val="accent4"/>
                </a:solidFill>
              </a:rPr>
              <a:t>heartbeats</a:t>
            </a:r>
            <a:r>
              <a:rPr lang="en-US" b="0" dirty="0"/>
              <a:t> (empty </a:t>
            </a:r>
            <a:r>
              <a:rPr lang="en-US" b="0" i="1" dirty="0" err="1"/>
              <a:t>AppendEntries</a:t>
            </a:r>
            <a:r>
              <a:rPr lang="en-US" b="0" dirty="0"/>
              <a:t> RPCs) to maintain authority</a:t>
            </a:r>
          </a:p>
          <a:p>
            <a:r>
              <a:rPr lang="en-US" b="0" dirty="0"/>
              <a:t>If </a:t>
            </a:r>
            <a:r>
              <a:rPr lang="en-US" b="1" dirty="0" err="1">
                <a:solidFill>
                  <a:schemeClr val="accent4"/>
                </a:solidFill>
              </a:rPr>
              <a:t>electionTimeout</a:t>
            </a:r>
            <a:r>
              <a:rPr lang="en-US" b="0" dirty="0">
                <a:solidFill>
                  <a:schemeClr val="accent4"/>
                </a:solidFill>
              </a:rPr>
              <a:t> </a:t>
            </a:r>
            <a:r>
              <a:rPr lang="en-US" b="0" dirty="0"/>
              <a:t>elapses with no RPCs (100-500ms), follower assumes leader has crashed and starts new election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15687" y="5064543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>
                <a:solidFill>
                  <a:srgbClr val="4974CB"/>
                </a:solidFill>
              </a:rPr>
              <a:t>Follower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30287" y="5064543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>
                <a:solidFill>
                  <a:srgbClr val="4974CB"/>
                </a:solidFill>
              </a:rPr>
              <a:t>Candidate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44887" y="5064543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>
                <a:solidFill>
                  <a:srgbClr val="4974CB"/>
                </a:solidFill>
              </a:rPr>
              <a:t>Leader</a:t>
            </a:r>
          </a:p>
        </p:txBody>
      </p:sp>
      <p:sp>
        <p:nvSpPr>
          <p:cNvPr id="10" name="Freeform 9"/>
          <p:cNvSpPr/>
          <p:nvPr/>
        </p:nvSpPr>
        <p:spPr>
          <a:xfrm>
            <a:off x="969980" y="4722846"/>
            <a:ext cx="365760" cy="606392"/>
          </a:xfrm>
          <a:custGeom>
            <a:avLst/>
            <a:gdLst>
              <a:gd name="connsiteX0" fmla="*/ 0 w 365760"/>
              <a:gd name="connsiteY0" fmla="*/ 0 h 606392"/>
              <a:gd name="connsiteX1" fmla="*/ 365760 w 365760"/>
              <a:gd name="connsiteY1" fmla="*/ 606392 h 606392"/>
              <a:gd name="connsiteX0" fmla="*/ 0 w 365760"/>
              <a:gd name="connsiteY0" fmla="*/ 0 h 606392"/>
              <a:gd name="connsiteX1" fmla="*/ 365760 w 365760"/>
              <a:gd name="connsiteY1" fmla="*/ 606392 h 606392"/>
              <a:gd name="connsiteX0" fmla="*/ 0 w 365760"/>
              <a:gd name="connsiteY0" fmla="*/ 0 h 606392"/>
              <a:gd name="connsiteX1" fmla="*/ 365760 w 365760"/>
              <a:gd name="connsiteY1" fmla="*/ 606392 h 606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760" h="606392">
                <a:moveTo>
                  <a:pt x="0" y="0"/>
                </a:moveTo>
                <a:cubicBezTo>
                  <a:pt x="4812" y="521369"/>
                  <a:pt x="115504" y="599975"/>
                  <a:pt x="365760" y="606392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932" y="437874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A5001E"/>
                </a:solidFill>
                <a:latin typeface="Arial" charset="0"/>
              </a:rPr>
              <a:t>start</a:t>
            </a:r>
          </a:p>
        </p:txBody>
      </p:sp>
      <p:sp>
        <p:nvSpPr>
          <p:cNvPr id="13" name="Freeform 12"/>
          <p:cNvSpPr/>
          <p:nvPr/>
        </p:nvSpPr>
        <p:spPr>
          <a:xfrm>
            <a:off x="2644775" y="4762539"/>
            <a:ext cx="1655546" cy="306816"/>
          </a:xfrm>
          <a:custGeom>
            <a:avLst/>
            <a:gdLst>
              <a:gd name="connsiteX0" fmla="*/ 0 w 1655546"/>
              <a:gd name="connsiteY0" fmla="*/ 0 h 22228"/>
              <a:gd name="connsiteX1" fmla="*/ 1655546 w 1655546"/>
              <a:gd name="connsiteY1" fmla="*/ 0 h 22228"/>
              <a:gd name="connsiteX0" fmla="*/ 0 w 1655546"/>
              <a:gd name="connsiteY0" fmla="*/ 179958 h 182265"/>
              <a:gd name="connsiteX1" fmla="*/ 1655546 w 1655546"/>
              <a:gd name="connsiteY1" fmla="*/ 179958 h 182265"/>
              <a:gd name="connsiteX0" fmla="*/ 0 w 1655546"/>
              <a:gd name="connsiteY0" fmla="*/ 272714 h 272714"/>
              <a:gd name="connsiteX1" fmla="*/ 1655546 w 1655546"/>
              <a:gd name="connsiteY1" fmla="*/ 272714 h 272714"/>
              <a:gd name="connsiteX0" fmla="*/ 0 w 1655546"/>
              <a:gd name="connsiteY0" fmla="*/ 279333 h 279333"/>
              <a:gd name="connsiteX1" fmla="*/ 1655546 w 1655546"/>
              <a:gd name="connsiteY1" fmla="*/ 279333 h 279333"/>
              <a:gd name="connsiteX0" fmla="*/ 0 w 1655546"/>
              <a:gd name="connsiteY0" fmla="*/ 275498 h 275498"/>
              <a:gd name="connsiteX1" fmla="*/ 1655546 w 1655546"/>
              <a:gd name="connsiteY1" fmla="*/ 275498 h 275498"/>
              <a:gd name="connsiteX0" fmla="*/ 0 w 1655546"/>
              <a:gd name="connsiteY0" fmla="*/ 306816 h 306816"/>
              <a:gd name="connsiteX1" fmla="*/ 1655546 w 1655546"/>
              <a:gd name="connsiteY1" fmla="*/ 306816 h 30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5546" h="306816">
                <a:moveTo>
                  <a:pt x="0" y="306816"/>
                </a:moveTo>
                <a:cubicBezTo>
                  <a:pt x="321644" y="-107070"/>
                  <a:pt x="1432561" y="-97446"/>
                  <a:pt x="1655546" y="30681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06287" y="4198268"/>
            <a:ext cx="1492716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A5001E"/>
                </a:solidFill>
                <a:latin typeface="Arial" charset="0"/>
              </a:rPr>
              <a:t>timeout,</a:t>
            </a:r>
            <a:br>
              <a:rPr lang="en-US" sz="1800" b="0" dirty="0">
                <a:solidFill>
                  <a:srgbClr val="A5001E"/>
                </a:solidFill>
                <a:latin typeface="Arial" charset="0"/>
              </a:rPr>
            </a:br>
            <a:r>
              <a:rPr lang="en-US" sz="1800" b="0" dirty="0">
                <a:solidFill>
                  <a:srgbClr val="A5001E"/>
                </a:solidFill>
                <a:latin typeface="Arial" charset="0"/>
              </a:rPr>
              <a:t>start election</a:t>
            </a:r>
          </a:p>
        </p:txBody>
      </p:sp>
      <p:sp>
        <p:nvSpPr>
          <p:cNvPr id="15" name="Freeform 14"/>
          <p:cNvSpPr/>
          <p:nvPr/>
        </p:nvSpPr>
        <p:spPr>
          <a:xfrm>
            <a:off x="5146541" y="4759743"/>
            <a:ext cx="1655546" cy="306816"/>
          </a:xfrm>
          <a:custGeom>
            <a:avLst/>
            <a:gdLst>
              <a:gd name="connsiteX0" fmla="*/ 0 w 1655546"/>
              <a:gd name="connsiteY0" fmla="*/ 0 h 22228"/>
              <a:gd name="connsiteX1" fmla="*/ 1655546 w 1655546"/>
              <a:gd name="connsiteY1" fmla="*/ 0 h 22228"/>
              <a:gd name="connsiteX0" fmla="*/ 0 w 1655546"/>
              <a:gd name="connsiteY0" fmla="*/ 179958 h 182265"/>
              <a:gd name="connsiteX1" fmla="*/ 1655546 w 1655546"/>
              <a:gd name="connsiteY1" fmla="*/ 179958 h 182265"/>
              <a:gd name="connsiteX0" fmla="*/ 0 w 1655546"/>
              <a:gd name="connsiteY0" fmla="*/ 272714 h 272714"/>
              <a:gd name="connsiteX1" fmla="*/ 1655546 w 1655546"/>
              <a:gd name="connsiteY1" fmla="*/ 272714 h 272714"/>
              <a:gd name="connsiteX0" fmla="*/ 0 w 1655546"/>
              <a:gd name="connsiteY0" fmla="*/ 279333 h 279333"/>
              <a:gd name="connsiteX1" fmla="*/ 1655546 w 1655546"/>
              <a:gd name="connsiteY1" fmla="*/ 279333 h 279333"/>
              <a:gd name="connsiteX0" fmla="*/ 0 w 1655546"/>
              <a:gd name="connsiteY0" fmla="*/ 275498 h 275498"/>
              <a:gd name="connsiteX1" fmla="*/ 1655546 w 1655546"/>
              <a:gd name="connsiteY1" fmla="*/ 275498 h 275498"/>
              <a:gd name="connsiteX0" fmla="*/ 0 w 1655546"/>
              <a:gd name="connsiteY0" fmla="*/ 306816 h 306816"/>
              <a:gd name="connsiteX1" fmla="*/ 1655546 w 1655546"/>
              <a:gd name="connsiteY1" fmla="*/ 306816 h 30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5546" h="306816">
                <a:moveTo>
                  <a:pt x="0" y="306816"/>
                </a:moveTo>
                <a:cubicBezTo>
                  <a:pt x="321644" y="-107070"/>
                  <a:pt x="1432561" y="-97446"/>
                  <a:pt x="1655546" y="30681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46690" y="4198268"/>
            <a:ext cx="2069797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A5001E"/>
                </a:solidFill>
                <a:latin typeface="Arial" charset="0"/>
              </a:rPr>
              <a:t>receive votes from</a:t>
            </a:r>
            <a:br>
              <a:rPr lang="en-US" sz="1800" b="0" dirty="0">
                <a:solidFill>
                  <a:srgbClr val="A5001E"/>
                </a:solidFill>
                <a:latin typeface="Arial" charset="0"/>
              </a:rPr>
            </a:br>
            <a:r>
              <a:rPr lang="en-US" sz="1800" b="0" dirty="0">
                <a:solidFill>
                  <a:srgbClr val="A5001E"/>
                </a:solidFill>
                <a:latin typeface="Arial" charset="0"/>
              </a:rPr>
              <a:t>majority of servers</a:t>
            </a:r>
          </a:p>
        </p:txBody>
      </p:sp>
      <p:sp>
        <p:nvSpPr>
          <p:cNvPr id="17" name="Freeform 16"/>
          <p:cNvSpPr/>
          <p:nvPr/>
        </p:nvSpPr>
        <p:spPr>
          <a:xfrm>
            <a:off x="4458097" y="4598594"/>
            <a:ext cx="500310" cy="480386"/>
          </a:xfrm>
          <a:custGeom>
            <a:avLst/>
            <a:gdLst>
              <a:gd name="connsiteX0" fmla="*/ 0 w 413887"/>
              <a:gd name="connsiteY0" fmla="*/ 19661 h 29286"/>
              <a:gd name="connsiteX1" fmla="*/ 413887 w 413887"/>
              <a:gd name="connsiteY1" fmla="*/ 29286 h 29286"/>
              <a:gd name="connsiteX0" fmla="*/ 46492 w 460379"/>
              <a:gd name="connsiteY0" fmla="*/ 242950 h 252575"/>
              <a:gd name="connsiteX1" fmla="*/ 460379 w 460379"/>
              <a:gd name="connsiteY1" fmla="*/ 252575 h 252575"/>
              <a:gd name="connsiteX0" fmla="*/ 34625 w 483137"/>
              <a:gd name="connsiteY0" fmla="*/ 439122 h 448747"/>
              <a:gd name="connsiteX1" fmla="*/ 448512 w 483137"/>
              <a:gd name="connsiteY1" fmla="*/ 448747 h 448747"/>
              <a:gd name="connsiteX0" fmla="*/ 53980 w 500310"/>
              <a:gd name="connsiteY0" fmla="*/ 470761 h 480386"/>
              <a:gd name="connsiteX1" fmla="*/ 467867 w 500310"/>
              <a:gd name="connsiteY1" fmla="*/ 480386 h 48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310" h="480386">
                <a:moveTo>
                  <a:pt x="53980" y="470761"/>
                </a:moveTo>
                <a:cubicBezTo>
                  <a:pt x="-225153" y="-144455"/>
                  <a:pt x="679624" y="-172527"/>
                  <a:pt x="467867" y="48038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77061" y="3975834"/>
            <a:ext cx="1467068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A5001E"/>
                </a:solidFill>
                <a:latin typeface="Arial" charset="0"/>
              </a:rPr>
              <a:t>timeout,</a:t>
            </a:r>
            <a:br>
              <a:rPr lang="en-US" sz="1800" b="0" dirty="0">
                <a:solidFill>
                  <a:srgbClr val="A5001E"/>
                </a:solidFill>
                <a:latin typeface="Arial" charset="0"/>
              </a:rPr>
            </a:br>
            <a:r>
              <a:rPr lang="en-US" sz="1800" b="0" dirty="0">
                <a:solidFill>
                  <a:srgbClr val="A5001E"/>
                </a:solidFill>
                <a:latin typeface="Arial" charset="0"/>
              </a:rPr>
              <a:t>new election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57000" y="5597943"/>
            <a:ext cx="7710832" cy="1219200"/>
            <a:chOff x="857000" y="5434034"/>
            <a:chExt cx="7710832" cy="1219200"/>
          </a:xfrm>
        </p:grpSpPr>
        <p:sp>
          <p:nvSpPr>
            <p:cNvPr id="19" name="Freeform 18"/>
            <p:cNvSpPr/>
            <p:nvPr/>
          </p:nvSpPr>
          <p:spPr>
            <a:xfrm>
              <a:off x="1720702" y="5444462"/>
              <a:ext cx="2974253" cy="590137"/>
            </a:xfrm>
            <a:custGeom>
              <a:avLst/>
              <a:gdLst>
                <a:gd name="connsiteX0" fmla="*/ 2974206 w 2974206"/>
                <a:gd name="connsiteY0" fmla="*/ 64833 h 64833"/>
                <a:gd name="connsiteX1" fmla="*/ 0 w 2974206"/>
                <a:gd name="connsiteY1" fmla="*/ 64833 h 64833"/>
                <a:gd name="connsiteX0" fmla="*/ 2974206 w 2974206"/>
                <a:gd name="connsiteY0" fmla="*/ 2990 h 304592"/>
                <a:gd name="connsiteX1" fmla="*/ 0 w 2974206"/>
                <a:gd name="connsiteY1" fmla="*/ 2990 h 304592"/>
                <a:gd name="connsiteX0" fmla="*/ 2974206 w 2974206"/>
                <a:gd name="connsiteY0" fmla="*/ 0 h 358866"/>
                <a:gd name="connsiteX1" fmla="*/ 0 w 2974206"/>
                <a:gd name="connsiteY1" fmla="*/ 0 h 358866"/>
                <a:gd name="connsiteX0" fmla="*/ 2974206 w 2974206"/>
                <a:gd name="connsiteY0" fmla="*/ 0 h 342000"/>
                <a:gd name="connsiteX1" fmla="*/ 0 w 2974206"/>
                <a:gd name="connsiteY1" fmla="*/ 0 h 342000"/>
                <a:gd name="connsiteX0" fmla="*/ 2974206 w 2974206"/>
                <a:gd name="connsiteY0" fmla="*/ 0 h 386787"/>
                <a:gd name="connsiteX1" fmla="*/ 0 w 2974206"/>
                <a:gd name="connsiteY1" fmla="*/ 0 h 386787"/>
                <a:gd name="connsiteX0" fmla="*/ 2974253 w 2974253"/>
                <a:gd name="connsiteY0" fmla="*/ 0 h 590137"/>
                <a:gd name="connsiteX1" fmla="*/ 47 w 2974253"/>
                <a:gd name="connsiteY1" fmla="*/ 0 h 59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74253" h="590137">
                  <a:moveTo>
                    <a:pt x="2974253" y="0"/>
                  </a:moveTo>
                  <a:cubicBezTo>
                    <a:pt x="2563576" y="338488"/>
                    <a:pt x="-12787" y="1138990"/>
                    <a:pt x="47" y="0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 w="med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519647" y="5444462"/>
              <a:ext cx="4677878" cy="391941"/>
            </a:xfrm>
            <a:custGeom>
              <a:avLst/>
              <a:gdLst>
                <a:gd name="connsiteX0" fmla="*/ 4677878 w 4677878"/>
                <a:gd name="connsiteY0" fmla="*/ 75947 h 75947"/>
                <a:gd name="connsiteX1" fmla="*/ 0 w 4677878"/>
                <a:gd name="connsiteY1" fmla="*/ 75947 h 75947"/>
                <a:gd name="connsiteX0" fmla="*/ 4677878 w 4677878"/>
                <a:gd name="connsiteY0" fmla="*/ 3074 h 413768"/>
                <a:gd name="connsiteX1" fmla="*/ 0 w 4677878"/>
                <a:gd name="connsiteY1" fmla="*/ 3074 h 413768"/>
                <a:gd name="connsiteX0" fmla="*/ 4677878 w 4677878"/>
                <a:gd name="connsiteY0" fmla="*/ 0 h 468982"/>
                <a:gd name="connsiteX1" fmla="*/ 0 w 4677878"/>
                <a:gd name="connsiteY1" fmla="*/ 0 h 468982"/>
                <a:gd name="connsiteX0" fmla="*/ 4677878 w 4677878"/>
                <a:gd name="connsiteY0" fmla="*/ 0 h 409604"/>
                <a:gd name="connsiteX1" fmla="*/ 0 w 4677878"/>
                <a:gd name="connsiteY1" fmla="*/ 0 h 409604"/>
                <a:gd name="connsiteX0" fmla="*/ 4677878 w 4677878"/>
                <a:gd name="connsiteY0" fmla="*/ 0 h 384212"/>
                <a:gd name="connsiteX1" fmla="*/ 0 w 4677878"/>
                <a:gd name="connsiteY1" fmla="*/ 0 h 384212"/>
                <a:gd name="connsiteX0" fmla="*/ 4677878 w 4677878"/>
                <a:gd name="connsiteY0" fmla="*/ 0 h 391941"/>
                <a:gd name="connsiteX1" fmla="*/ 0 w 4677878"/>
                <a:gd name="connsiteY1" fmla="*/ 0 h 39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77878" h="391941">
                  <a:moveTo>
                    <a:pt x="4677878" y="0"/>
                  </a:moveTo>
                  <a:cubicBezTo>
                    <a:pt x="4561573" y="213360"/>
                    <a:pt x="575911" y="763604"/>
                    <a:pt x="0" y="0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 w="med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44146" y="5738834"/>
              <a:ext cx="2223686" cy="605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800" b="0" dirty="0">
                  <a:solidFill>
                    <a:srgbClr val="A5001E"/>
                  </a:solidFill>
                  <a:latin typeface="Arial" charset="0"/>
                </a:rPr>
                <a:t>discover server with</a:t>
              </a:r>
              <a:br>
                <a:rPr lang="en-US" sz="1800" b="0" dirty="0">
                  <a:solidFill>
                    <a:srgbClr val="A5001E"/>
                  </a:solidFill>
                  <a:latin typeface="Arial" charset="0"/>
                </a:rPr>
              </a:br>
              <a:r>
                <a:rPr lang="en-US" sz="1800" b="0" dirty="0">
                  <a:solidFill>
                    <a:srgbClr val="A5001E"/>
                  </a:solidFill>
                  <a:latin typeface="Arial" charset="0"/>
                </a:rPr>
                <a:t> higher term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7000" y="6047940"/>
              <a:ext cx="2531463" cy="60529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800" b="0" dirty="0">
                  <a:solidFill>
                    <a:srgbClr val="A5001E"/>
                  </a:solidFill>
                  <a:latin typeface="Arial" charset="0"/>
                </a:rPr>
                <a:t>discover current leader</a:t>
              </a:r>
              <a:br>
                <a:rPr lang="en-US" sz="1800" b="0" dirty="0">
                  <a:solidFill>
                    <a:srgbClr val="A5001E"/>
                  </a:solidFill>
                  <a:latin typeface="Arial" charset="0"/>
                </a:rPr>
              </a:br>
              <a:r>
                <a:rPr lang="en-US" sz="1800" b="0" dirty="0">
                  <a:solidFill>
                    <a:srgbClr val="A5001E"/>
                  </a:solidFill>
                  <a:latin typeface="Arial" charset="0"/>
                </a:rPr>
                <a:t>or higher term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25287" y="5434034"/>
              <a:ext cx="67197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ts val="1500"/>
                </a:lnSpc>
              </a:pPr>
              <a:r>
                <a:rPr lang="en-US" sz="1400" b="0" dirty="0">
                  <a:solidFill>
                    <a:srgbClr val="A5001E"/>
                  </a:solidFill>
                  <a:latin typeface="Arial" charset="0"/>
                </a:rPr>
                <a:t>“step</a:t>
              </a:r>
              <a:br>
                <a:rPr lang="en-US" sz="1400" b="0" dirty="0">
                  <a:solidFill>
                    <a:srgbClr val="A5001E"/>
                  </a:solidFill>
                  <a:latin typeface="Arial" charset="0"/>
                </a:rPr>
              </a:br>
              <a:r>
                <a:rPr lang="en-US" sz="1400" b="0" dirty="0">
                  <a:solidFill>
                    <a:srgbClr val="A5001E"/>
                  </a:solidFill>
                  <a:latin typeface="Arial" charset="0"/>
                </a:rPr>
                <a:t>down”</a:t>
              </a: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 Validation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0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943600" y="1514981"/>
            <a:ext cx="9144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600" y="1514981"/>
            <a:ext cx="762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96952"/>
            <a:ext cx="8363272" cy="3272801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Time divided into terms</a:t>
            </a:r>
          </a:p>
          <a:p>
            <a:pPr lvl="1"/>
            <a:r>
              <a:rPr lang="en-US" dirty="0"/>
              <a:t>Election (either failed or resulted in 1 leader)</a:t>
            </a:r>
          </a:p>
          <a:p>
            <a:pPr lvl="1"/>
            <a:r>
              <a:rPr lang="en-US" dirty="0"/>
              <a:t>Normal operation under a single leader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b="0" dirty="0"/>
              <a:t>Each server maintains </a:t>
            </a:r>
            <a:r>
              <a:rPr lang="en-US" b="1" dirty="0">
                <a:solidFill>
                  <a:schemeClr val="accent4"/>
                </a:solidFill>
              </a:rPr>
              <a:t>current term </a:t>
            </a:r>
            <a:r>
              <a:rPr lang="en-US" b="0" dirty="0"/>
              <a:t>value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b="1" dirty="0">
                <a:solidFill>
                  <a:schemeClr val="tx2"/>
                </a:solidFill>
              </a:rPr>
              <a:t>Key role of terms: identify obsolete information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2124581"/>
            <a:ext cx="5943600" cy="0"/>
          </a:xfrm>
          <a:prstGeom prst="line">
            <a:avLst/>
          </a:prstGeom>
          <a:ln w="38100" cap="rnd"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05000" y="1514981"/>
            <a:ext cx="6858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5000" y="1514981"/>
            <a:ext cx="304799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1514981"/>
            <a:ext cx="3810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19600" y="1514981"/>
            <a:ext cx="14478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9600" y="1514981"/>
            <a:ext cx="1524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67000" y="1514981"/>
            <a:ext cx="1219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67000" y="1514981"/>
            <a:ext cx="2286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3872" y="1268760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latin typeface="Arial" charset="0"/>
              </a:rPr>
              <a:t>Term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62572" y="1268760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latin typeface="Arial" charset="0"/>
              </a:rPr>
              <a:t>Term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10000" y="1268760"/>
            <a:ext cx="685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latin typeface="Arial" charset="0"/>
              </a:rPr>
              <a:t>Term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29472" y="1268760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latin typeface="Arial" charset="0"/>
              </a:rPr>
              <a:t>Term 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86772" y="1268760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latin typeface="Arial" charset="0"/>
              </a:rPr>
              <a:t>Term 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8000" y="2124581"/>
            <a:ext cx="3879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81200" y="2505581"/>
            <a:ext cx="9361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dirty="0">
                <a:solidFill>
                  <a:srgbClr val="A5001E"/>
                </a:solidFill>
                <a:latin typeface="Arial" charset="0"/>
              </a:rPr>
              <a:t>Elections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76418" y="2505581"/>
            <a:ext cx="18210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dirty="0">
                <a:solidFill>
                  <a:srgbClr val="A5001E"/>
                </a:solidFill>
                <a:latin typeface="Arial" charset="0"/>
              </a:rPr>
              <a:t>Normal Operation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2133600" y="1972181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590800" y="1972181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5334000" y="1972181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48400" y="1972181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73510" y="2505581"/>
            <a:ext cx="9746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dirty="0">
                <a:solidFill>
                  <a:srgbClr val="A5001E"/>
                </a:solidFill>
                <a:latin typeface="Arial" charset="0"/>
              </a:rPr>
              <a:t>Split Vote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4152900" y="1972181"/>
            <a:ext cx="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itle 6"/>
          <p:cNvSpPr>
            <a:spLocks noGrp="1"/>
          </p:cNvSpPr>
          <p:nvPr>
            <p:ph type="title"/>
          </p:nvPr>
        </p:nvSpPr>
        <p:spPr>
          <a:xfrm>
            <a:off x="350196" y="-99392"/>
            <a:ext cx="8565204" cy="1066800"/>
          </a:xfrm>
        </p:spPr>
        <p:txBody>
          <a:bodyPr/>
          <a:lstStyle/>
          <a:p>
            <a:r>
              <a:rPr lang="en-US" dirty="0"/>
              <a:t>Terms (aka epochs)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6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472" y="1268760"/>
            <a:ext cx="8796528" cy="540410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Start election:</a:t>
            </a:r>
          </a:p>
          <a:p>
            <a:pPr lvl="1"/>
            <a:r>
              <a:rPr lang="en-US" sz="2200" b="0" dirty="0"/>
              <a:t>Increment current term, change to candidate state, vote for self</a:t>
            </a:r>
            <a:endParaRPr lang="en-US" sz="2200" dirty="0"/>
          </a:p>
          <a:p>
            <a:r>
              <a:rPr lang="en-US" b="1" dirty="0"/>
              <a:t>Send </a:t>
            </a:r>
            <a:r>
              <a:rPr lang="en-US" b="1" i="1" dirty="0" err="1">
                <a:solidFill>
                  <a:schemeClr val="accent2">
                    <a:lumMod val="75000"/>
                  </a:schemeClr>
                </a:solidFill>
              </a:rPr>
              <a:t>RequestVote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/>
              <a:t>to all other servers, retry until either: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Receive votes from majority of servers:</a:t>
            </a:r>
          </a:p>
          <a:p>
            <a:pPr marL="1314450" lvl="2" indent="-457200"/>
            <a:r>
              <a:rPr lang="en-US" sz="2000" dirty="0"/>
              <a:t>Become leader</a:t>
            </a:r>
          </a:p>
          <a:p>
            <a:pPr marL="1314450" lvl="2" indent="-457200"/>
            <a:r>
              <a:rPr lang="en-US" sz="2000" dirty="0"/>
              <a:t>Send 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AppendEntries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/>
              <a:t>heartbeats to all other servers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Receive RPC from valid leader:</a:t>
            </a:r>
          </a:p>
          <a:p>
            <a:pPr marL="1314450" lvl="2" indent="-457200"/>
            <a:r>
              <a:rPr lang="en-US" sz="2000" dirty="0"/>
              <a:t>Return to follower state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No-one wins election (election timeout elapses):</a:t>
            </a:r>
          </a:p>
          <a:p>
            <a:pPr marL="1314450" lvl="2" indent="-457200"/>
            <a:r>
              <a:rPr lang="en-US" sz="2000" dirty="0"/>
              <a:t>Increment term, start new election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0196" y="16215"/>
            <a:ext cx="8565204" cy="1066800"/>
          </a:xfrm>
        </p:spPr>
        <p:txBody>
          <a:bodyPr/>
          <a:lstStyle/>
          <a:p>
            <a:r>
              <a:rPr lang="en-US" dirty="0"/>
              <a:t>Elections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3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472" y="1453896"/>
            <a:ext cx="8796528" cy="50291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Safety</a:t>
            </a:r>
            <a:r>
              <a:rPr lang="en-US" dirty="0"/>
              <a:t>:  allow at most one winner per term</a:t>
            </a:r>
          </a:p>
          <a:p>
            <a:pPr lvl="1"/>
            <a:r>
              <a:rPr lang="en-US" sz="2200" dirty="0"/>
              <a:t>Each server votes only once per term (persists on disk)</a:t>
            </a:r>
          </a:p>
          <a:p>
            <a:pPr lvl="1"/>
            <a:r>
              <a:rPr lang="en-US" sz="2200" dirty="0"/>
              <a:t>Two different candidates can’t get majorities in same term</a:t>
            </a:r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</a:endParaRPr>
          </a:p>
          <a:p>
            <a:pPr>
              <a:spcBef>
                <a:spcPts val="2400"/>
              </a:spcBef>
            </a:pPr>
            <a:r>
              <a:rPr lang="en-US" b="1" dirty="0" err="1">
                <a:solidFill>
                  <a:srgbClr val="FF0000"/>
                </a:solidFill>
              </a:rPr>
              <a:t>Liveness</a:t>
            </a:r>
            <a:r>
              <a:rPr lang="en-US" dirty="0"/>
              <a:t>: some candidate must eventually win</a:t>
            </a:r>
          </a:p>
          <a:p>
            <a:pPr lvl="1"/>
            <a:r>
              <a:rPr lang="en-US" sz="2200" dirty="0"/>
              <a:t>Each choose election timeouts </a:t>
            </a:r>
            <a:r>
              <a:rPr lang="en-US" sz="2200" b="1" i="1" dirty="0">
                <a:solidFill>
                  <a:schemeClr val="accent3">
                    <a:lumMod val="75000"/>
                  </a:schemeClr>
                </a:solidFill>
              </a:rPr>
              <a:t>randomly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/>
              <a:t>in [T, 2T]</a:t>
            </a:r>
          </a:p>
          <a:p>
            <a:pPr lvl="1"/>
            <a:r>
              <a:rPr lang="en-US" sz="2200" dirty="0"/>
              <a:t>One usually initiates and wins election before others start</a:t>
            </a:r>
          </a:p>
          <a:p>
            <a:pPr lvl="1"/>
            <a:r>
              <a:rPr lang="en-US" sz="2200" dirty="0"/>
              <a:t>Works well if T &gt;&gt; network RTT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43200" y="3284707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05200" y="3284707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67200" y="3284707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29200" y="3284707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91200" y="3284707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2400" y="382977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Arial" charset="0"/>
              </a:rPr>
              <a:t>Servers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24600" y="3208507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A5001E"/>
                </a:solidFill>
                <a:latin typeface="Arial" charset="0"/>
              </a:rPr>
              <a:t>Voted for candidate 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0600" y="3208507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704316"/>
                </a:solidFill>
                <a:latin typeface="Arial" charset="0"/>
              </a:rPr>
              <a:t>B can’t also get majority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91000" y="3208507"/>
            <a:ext cx="2133600" cy="6096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67000" y="3208507"/>
            <a:ext cx="1371600" cy="609600"/>
          </a:xfrm>
          <a:prstGeom prst="roundRect">
            <a:avLst/>
          </a:prstGeom>
          <a:noFill/>
          <a:ln>
            <a:solidFill>
              <a:srgbClr val="704316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2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2298</Words>
  <Application>Microsoft Office PowerPoint</Application>
  <PresentationFormat>全屏显示(4:3)</PresentationFormat>
  <Paragraphs>516</Paragraphs>
  <Slides>31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.HelveticaNeueDeskInterface-Regular</vt:lpstr>
      <vt:lpstr>宋体</vt:lpstr>
      <vt:lpstr>Arial</vt:lpstr>
      <vt:lpstr>Calibri</vt:lpstr>
      <vt:lpstr>Office 主题</vt:lpstr>
      <vt:lpstr>Consensus on Replicated Logs</vt:lpstr>
      <vt:lpstr>The Raft Paper</vt:lpstr>
      <vt:lpstr>Goal: Replicated Log</vt:lpstr>
      <vt:lpstr>Raft Overview</vt:lpstr>
      <vt:lpstr>Server States</vt:lpstr>
      <vt:lpstr>Liveness Validation</vt:lpstr>
      <vt:lpstr>Terms (aka epochs)</vt:lpstr>
      <vt:lpstr>Elections</vt:lpstr>
      <vt:lpstr>Elections</vt:lpstr>
      <vt:lpstr>Log Structure</vt:lpstr>
      <vt:lpstr>Normal operation</vt:lpstr>
      <vt:lpstr>Normal operation</vt:lpstr>
      <vt:lpstr>Log Operation:  Consistency Check</vt:lpstr>
      <vt:lpstr>Safety Requirement</vt:lpstr>
      <vt:lpstr>Picking the Best Leader</vt:lpstr>
      <vt:lpstr>Repairing Follower Logs</vt:lpstr>
      <vt:lpstr>Repairing Follower Logs</vt:lpstr>
      <vt:lpstr>Neutralizing Old Leaders</vt:lpstr>
      <vt:lpstr>Client Protocol</vt:lpstr>
      <vt:lpstr>Assignment Setup</vt:lpstr>
      <vt:lpstr>Assignment Setup</vt:lpstr>
      <vt:lpstr>Assignment Setup</vt:lpstr>
      <vt:lpstr>Assignment Part I</vt:lpstr>
      <vt:lpstr>Assignment Part I</vt:lpstr>
      <vt:lpstr>Assignment Part I</vt:lpstr>
      <vt:lpstr>Assignment Part II</vt:lpstr>
      <vt:lpstr>Assignment Part II</vt:lpstr>
      <vt:lpstr>Assignment Part III (Optional)</vt:lpstr>
      <vt:lpstr>Assignment Part III (Optional)</vt:lpstr>
      <vt:lpstr>作业说明</vt:lpstr>
      <vt:lpstr>作业说明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Consensus</dc:title>
  <dc:creator>zhang</dc:creator>
  <cp:lastModifiedBy>Qian Zhuzhong</cp:lastModifiedBy>
  <cp:revision>456</cp:revision>
  <dcterms:created xsi:type="dcterms:W3CDTF">2017-10-23T11:05:15Z</dcterms:created>
  <dcterms:modified xsi:type="dcterms:W3CDTF">2020-12-02T13:30:41Z</dcterms:modified>
</cp:coreProperties>
</file>