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62" r:id="rId7"/>
    <p:sldId id="265" r:id="rId8"/>
    <p:sldId id="259" r:id="rId9"/>
    <p:sldId id="266" r:id="rId10"/>
    <p:sldId id="261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432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7E72A47-D8E7-4708-A218-E95F45C843B7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559D24D-F7AD-4672-8093-387C9A86EF22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1518285" y="115125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Times New Roman" charset="0"/>
                <a:ea typeface="Times New Roman" charset="0"/>
              </a:rPr>
              <a:t>2023</a:t>
            </a:r>
            <a:r>
              <a:rPr sz="6000">
                <a:latin typeface="Times New Roman" charset="0"/>
                <a:ea typeface="Times New Roman" charset="0"/>
              </a:rPr>
              <a:t/>
            </a:r>
            <a:br>
              <a:rPr sz="6000">
                <a:latin typeface="Times New Roman" charset="0"/>
                <a:ea typeface="Times New Roman" charset="0"/>
              </a:rPr>
            </a:br>
            <a:r>
              <a:rPr sz="6000">
                <a:latin typeface="Times New Roman" charset="0"/>
                <a:ea typeface="Times New Roman" charset="0"/>
              </a:rPr>
              <a:t>C</a:t>
            </a:r>
            <a:r>
              <a:rPr sz="6000">
                <a:latin typeface="Times New Roman" charset="0"/>
                <a:ea typeface="Times New Roman" charset="0"/>
              </a:rPr>
              <a:t>onvergent</a:t>
            </a:r>
            <a:r>
              <a:rPr sz="6000">
                <a:latin typeface="Times New Roman" charset="0"/>
                <a:ea typeface="Times New Roman" charset="0"/>
              </a:rPr>
              <a:t> Capstone Design</a:t>
            </a:r>
            <a:endParaRPr lang="ko-KR" altLang="en-US" sz="60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981075" y="3596640"/>
            <a:ext cx="10530205" cy="180086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0" indent="0" latinLnBrk="0">
              <a:buFontTx/>
              <a:buNone/>
            </a:pP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latinLnBrk="0">
              <a:buFontTx/>
              <a:buNone/>
            </a:pPr>
            <a:r>
              <a:rPr sz="3600" b="1">
                <a:latin typeface="Times New Roman" charset="0"/>
                <a:ea typeface="Times New Roman" charset="0"/>
              </a:rPr>
              <a:t>Untact</a:t>
            </a:r>
            <a:r>
              <a:rPr sz="3600" b="1">
                <a:latin typeface="Times New Roman" charset="0"/>
                <a:ea typeface="Times New Roman" charset="0"/>
              </a:rPr>
              <a:t> Order and Waiting System </a:t>
            </a:r>
            <a:endParaRPr lang="ko-KR" altLang="en-US" sz="3600" b="1">
              <a:latin typeface="Times New Roman" charset="0"/>
              <a:ea typeface="Times New Roman" charset="0"/>
            </a:endParaRPr>
          </a:p>
          <a:p>
            <a:pPr marL="0" indent="0" latinLnBrk="0">
              <a:buFontTx/>
              <a:buNone/>
            </a:pPr>
            <a:r>
              <a:rPr sz="3600" b="1">
                <a:latin typeface="Times New Roman" charset="0"/>
                <a:ea typeface="Times New Roman" charset="0"/>
              </a:rPr>
              <a:t>Using</a:t>
            </a:r>
            <a:r>
              <a:rPr sz="3600" b="1">
                <a:latin typeface="Times New Roman" charset="0"/>
                <a:ea typeface="Times New Roman" charset="0"/>
              </a:rPr>
              <a:t> QR code</a:t>
            </a:r>
            <a:endParaRPr lang="ko-KR" altLang="en-US" sz="3600" b="1">
              <a:latin typeface="+mn-lt"/>
              <a:ea typeface="+mn-ea"/>
              <a:cs typeface="+mn-cs"/>
            </a:endParaRPr>
          </a:p>
        </p:txBody>
      </p:sp>
      <p:sp>
        <p:nvSpPr>
          <p:cNvPr id="4" name="Text Box 2"/>
          <p:cNvSpPr txBox="1">
            <a:spLocks/>
          </p:cNvSpPr>
          <p:nvPr/>
        </p:nvSpPr>
        <p:spPr>
          <a:xfrm rot="0">
            <a:off x="8743950" y="5657850"/>
            <a:ext cx="3115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Times New Roman" charset="0"/>
                <a:ea typeface="Times New Roman" charset="0"/>
              </a:rPr>
              <a:t>201820962</a:t>
            </a:r>
            <a:r>
              <a:rPr>
                <a:latin typeface="Times New Roman" charset="0"/>
                <a:ea typeface="Times New Roman" charset="0"/>
              </a:rPr>
              <a:t> JONGGUK </a:t>
            </a:r>
            <a:r>
              <a:rPr sz="1800">
                <a:latin typeface="Times New Roman" charset="0"/>
                <a:ea typeface="Times New Roman" charset="0"/>
              </a:rPr>
              <a:t>KIM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1800">
                <a:latin typeface="Times New Roman" charset="0"/>
                <a:ea typeface="Times New Roman" charset="0"/>
              </a:rPr>
              <a:t>201820925</a:t>
            </a:r>
            <a:r>
              <a:rPr sz="1800">
                <a:latin typeface="Times New Roman" charset="0"/>
                <a:ea typeface="Times New Roman" charset="0"/>
              </a:rPr>
              <a:t> DAEMIN KIM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32410" y="63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Times New Roman" charset="0"/>
                <a:ea typeface="Times New Roman" charset="0"/>
              </a:rPr>
              <a:t>Practice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Picture 39" descr="/Users/like_a_dog/Library/Group Containers/L48J367XN4.com.infraware.PolarisOffice/EngineTemp/86101/fImage238051143932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30" y="1154430"/>
            <a:ext cx="6309360" cy="5535295"/>
          </a:xfrm>
          <a:prstGeom prst="rect"/>
          <a:noFill/>
        </p:spPr>
      </p:pic>
      <p:pic>
        <p:nvPicPr>
          <p:cNvPr id="5" name="Picture 40" descr="/Users/like_a_dog/Library/Group Containers/L48J367XN4.com.infraware.PolarisOffice/EngineTemp/86101/fImage232878144324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4425" y="1154430"/>
            <a:ext cx="5852795" cy="5552440"/>
          </a:xfrm>
          <a:prstGeom prst="rect"/>
          <a:noFill/>
        </p:spPr>
      </p:pic>
      <p:pic>
        <p:nvPicPr>
          <p:cNvPr id="6" name="Picture 47" descr="/Users/like_a_dog/Library/Group Containers/L48J367XN4.com.infraware.PolarisOffice/EngineTemp/86101/fImage25764159138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1745" y="1360170"/>
            <a:ext cx="6652895" cy="4508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98450" y="25908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Times New Roman" charset="0"/>
                <a:ea typeface="Times New Roman" charset="0"/>
              </a:rPr>
              <a:t>Development</a:t>
            </a:r>
            <a:r>
              <a:rPr sz="4400">
                <a:latin typeface="Times New Roman" charset="0"/>
                <a:ea typeface="Times New Roman" charset="0"/>
              </a:rPr>
              <a:t> Limits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28600" y="185229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lvl="0" indent="-228600" latinLnBrk="0">
              <a:buFont typeface="Arial"/>
              <a:buChar char="•"/>
              <a:defRPr/>
            </a:pPr>
            <a:r>
              <a:rPr sz="3600">
                <a:latin typeface="Times New Roman"/>
                <a:ea typeface="Times New Roman"/>
              </a:rPr>
              <a:t>1. Low proficiency (ex. React, Sp</a:t>
            </a:r>
            <a:r>
              <a:rPr lang="en-US" altLang="ko-KR" sz="3600">
                <a:latin typeface="Times New Roman"/>
                <a:ea typeface="Times New Roman"/>
              </a:rPr>
              <a:t>r</a:t>
            </a:r>
            <a:r>
              <a:rPr sz="3600">
                <a:latin typeface="Times New Roman"/>
                <a:ea typeface="Times New Roman"/>
              </a:rPr>
              <a:t>ing ...)</a:t>
            </a:r>
            <a:endParaRPr sz="3600">
              <a:latin typeface="Times New Roman"/>
              <a:ea typeface="Times New Roman"/>
            </a:endParaRPr>
          </a:p>
          <a:p>
            <a:pPr marL="228600" lvl="0" indent="-228600" latinLnBrk="0">
              <a:buFontTx/>
              <a:buNone/>
              <a:defRPr/>
            </a:pPr>
            <a:r>
              <a:rPr>
                <a:latin typeface="Times New Roman"/>
                <a:ea typeface="Times New Roman"/>
              </a:rPr>
              <a:t> </a:t>
            </a:r>
            <a:endParaRPr>
              <a:latin typeface="Times New Roman"/>
              <a:ea typeface="Times New Roman"/>
            </a:endParaRPr>
          </a:p>
          <a:p>
            <a:pPr marL="228600" lvl="0" indent="-228600" latinLnBrk="0">
              <a:buFont typeface="Arial"/>
              <a:buChar char="•"/>
              <a:defRPr/>
            </a:pPr>
            <a:endParaRPr lang="ko-KR" altLang="en-US">
              <a:latin typeface="Times New Roman"/>
              <a:ea typeface="Times New Roman"/>
            </a:endParaRPr>
          </a:p>
          <a:p>
            <a:pPr marL="228600" lvl="0" indent="-228600" latinLnBrk="0">
              <a:buFont typeface="Arial"/>
              <a:buChar char="•"/>
              <a:defRPr/>
            </a:pPr>
            <a:r>
              <a:rPr sz="3600">
                <a:latin typeface="Times New Roman"/>
                <a:ea typeface="Times New Roman"/>
              </a:rPr>
              <a:t>2. lack of experience </a:t>
            </a:r>
            <a:endParaRPr sz="3600">
              <a:latin typeface="Times New Roman"/>
              <a:ea typeface="Times New Roman"/>
            </a:endParaRPr>
          </a:p>
          <a:p>
            <a:pPr marL="457200" lvl="1" indent="0" latinLnBrk="0">
              <a:buFontTx/>
              <a:buNone/>
              <a:defRPr/>
            </a:pPr>
            <a:r>
              <a:rPr sz="3600">
                <a:latin typeface="Times New Roman"/>
                <a:ea typeface="Times New Roman"/>
              </a:rPr>
              <a:t>First collaboration in front-end and back-end development</a:t>
            </a: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377825" y="635"/>
            <a:ext cx="6530975" cy="14300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Times New Roman" charset="0"/>
                <a:ea typeface="Times New Roman" charset="0"/>
              </a:rPr>
              <a:t>Development</a:t>
            </a:r>
            <a:r>
              <a:rPr sz="4400">
                <a:latin typeface="Times New Roman" charset="0"/>
                <a:ea typeface="Times New Roman" charset="0"/>
              </a:rPr>
              <a:t> Goal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4439920" y="1825625"/>
            <a:ext cx="7329170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sz="48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“Let’s</a:t>
            </a:r>
            <a:r>
              <a:rPr sz="48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make a menu board”</a:t>
            </a:r>
            <a:endParaRPr lang="ko-KR" altLang="en-US" sz="480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4826000" indent="254000" latinLnBrk="0">
              <a:buFontTx/>
              <a:buNone/>
            </a:pPr>
            <a:r>
              <a:rPr sz="2000">
                <a:latin typeface="Times New Roman" charset="0"/>
                <a:ea typeface="Times New Roman" charset="0"/>
              </a:rPr>
              <a:t>Toy</a:t>
            </a:r>
            <a:r>
              <a:rPr sz="2000">
                <a:latin typeface="Times New Roman" charset="0"/>
                <a:ea typeface="Times New Roman" charset="0"/>
              </a:rPr>
              <a:t> project (~3.23)</a:t>
            </a:r>
            <a:endParaRPr lang="ko-KR" altLang="en-US" sz="480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Tx/>
              <a:buNone/>
            </a:pPr>
            <a:endParaRPr lang="ko-KR" altLang="en-US" sz="300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Tx/>
              <a:buNone/>
            </a:pPr>
            <a:r>
              <a:rPr sz="3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Client</a:t>
            </a:r>
            <a:r>
              <a:rPr sz="28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 - Client can see the menu on web</a:t>
            </a:r>
            <a:endParaRPr lang="ko-KR" altLang="en-US" sz="280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Tx/>
              <a:buNone/>
            </a:pPr>
            <a:endParaRPr lang="ko-KR" altLang="en-US" sz="300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Tx/>
              <a:buNone/>
            </a:pPr>
            <a:r>
              <a:rPr sz="3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Owner</a:t>
            </a:r>
            <a:r>
              <a:rPr sz="3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- Owner can edit the menu on web</a:t>
            </a:r>
            <a:endParaRPr lang="ko-KR" altLang="en-US" sz="300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Tx/>
              <a:buNone/>
            </a:pPr>
            <a:endParaRPr lang="ko-KR" altLang="en-US" sz="300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Tx/>
              <a:buNone/>
            </a:pPr>
            <a:r>
              <a:rPr sz="200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                                         First Collaboration</a:t>
            </a:r>
            <a:endParaRPr lang="ko-KR" altLang="en-US" sz="200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pic>
        <p:nvPicPr>
          <p:cNvPr id="4" name="Picture 4" descr="/Users/like_a_dog/Library/Group Containers/L48J367XN4.com.infraware.PolarisOffice/EngineTemp/86101/fImage446589456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3780" y="1527810"/>
            <a:ext cx="2127885" cy="4702175"/>
          </a:xfrm>
          <a:prstGeom prst="rect"/>
          <a:noFill/>
        </p:spPr>
      </p:pic>
      <p:sp>
        <p:nvSpPr>
          <p:cNvPr id="6" name="Shape 7"/>
          <p:cNvSpPr>
            <a:spLocks/>
          </p:cNvSpPr>
          <p:nvPr/>
        </p:nvSpPr>
        <p:spPr>
          <a:xfrm rot="0">
            <a:off x="640715" y="2366010"/>
            <a:ext cx="2668905" cy="2262505"/>
          </a:xfrm>
          <a:prstGeom prst="round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cxnSp>
        <p:nvCxnSpPr>
          <p:cNvPr id="7" name="Shape 18"/>
          <p:cNvCxnSpPr/>
          <p:nvPr/>
        </p:nvCxnSpPr>
        <p:spPr>
          <a:xfrm rot="0" flipV="1">
            <a:off x="3093085" y="2088515"/>
            <a:ext cx="1313180" cy="986790"/>
          </a:xfrm>
          <a:prstGeom prst="bentConnector3">
            <a:avLst>
              <a:gd name="adj1" fmla="val 49968"/>
            </a:avLst>
          </a:prstGeom>
          <a:ln w="762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9" descr="/Users/like_a_dog/Library/Group Containers/L48J367XN4.com.infraware.PolarisOffice/EngineTemp/86101/fImage19764117619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225" y="5203190"/>
            <a:ext cx="2734945" cy="975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393065" y="169545"/>
            <a:ext cx="9595485" cy="12966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Times New Roman" charset="0"/>
                <a:ea typeface="Times New Roman" charset="0"/>
              </a:rPr>
              <a:t>Development</a:t>
            </a:r>
            <a:r>
              <a:rPr sz="4400">
                <a:latin typeface="Times New Roman" charset="0"/>
                <a:ea typeface="Times New Roman" charset="0"/>
              </a:rPr>
              <a:t> process : Front-end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1868170" y="2012314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3600">
                <a:latin typeface="Times New Roman" charset="0"/>
                <a:ea typeface="Times New Roman" charset="0"/>
              </a:rPr>
              <a:t>HTML</a:t>
            </a:r>
            <a:r>
              <a:rPr sz="3600">
                <a:latin typeface="Times New Roman" charset="0"/>
                <a:ea typeface="Times New Roman" charset="0"/>
              </a:rPr>
              <a:t> :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A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markup language that describes the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structure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and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		    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content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of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web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pages</a:t>
            </a:r>
            <a:endParaRPr lang="ko-KR" altLang="en-US" sz="2800" i="0" b="0">
              <a:solidFill>
                <a:srgbClr val="202124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 i="0" b="0">
              <a:solidFill>
                <a:srgbClr val="202124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36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CSS :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A style sheet language that specifies the style and </a:t>
            </a:r>
            <a:endParaRPr lang="ko-KR" altLang="en-US" sz="2800" i="0" b="0">
              <a:solidFill>
                <a:srgbClr val="202124"/>
              </a:solidFill>
              <a:latin typeface="Times New Roman" charset="0"/>
              <a:ea typeface="Times New Roman" charset="0"/>
            </a:endParaRPr>
          </a:p>
          <a:p>
            <a:pPr marL="1016000" indent="254000" latinLnBrk="0">
              <a:buFontTx/>
              <a:buNone/>
            </a:pP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layout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of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web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pages.</a:t>
            </a:r>
            <a:endParaRPr lang="ko-KR" altLang="en-US" sz="3600" i="0" b="0">
              <a:solidFill>
                <a:srgbClr val="202124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3600" i="0" b="0">
              <a:solidFill>
                <a:srgbClr val="202124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36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JavaScript :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A scripting language for adding interactivity </a:t>
            </a:r>
            <a:endParaRPr lang="ko-KR" altLang="en-US" sz="2800" i="0" b="0">
              <a:solidFill>
                <a:srgbClr val="202124"/>
              </a:solidFill>
              <a:latin typeface="Times New Roman" charset="0"/>
              <a:ea typeface="Times New Roman" charset="0"/>
            </a:endParaRPr>
          </a:p>
          <a:p>
            <a:pPr marL="2032000" indent="254000" latinLnBrk="0">
              <a:buFontTx/>
              <a:buNone/>
            </a:pP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to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web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 </a:t>
            </a:r>
            <a:r>
              <a:rPr sz="2800" i="0" b="0">
                <a:solidFill>
                  <a:srgbClr val="202124"/>
                </a:solidFill>
                <a:latin typeface="Times New Roman" charset="0"/>
                <a:ea typeface="Times New Roman" charset="0"/>
              </a:rPr>
              <a:t>pages.</a:t>
            </a:r>
            <a:endParaRPr lang="ko-KR" altLang="en-US" sz="3600" i="0" b="0">
              <a:solidFill>
                <a:srgbClr val="202124"/>
              </a:solidFill>
              <a:latin typeface="Times New Roman" charset="0"/>
              <a:ea typeface="Times New Roman" charset="0"/>
            </a:endParaRPr>
          </a:p>
          <a:p>
            <a:pPr marL="228600" indent="-228600" latinLnBrk="0">
              <a:buFontTx/>
              <a:buNone/>
            </a:pPr>
            <a:endParaRPr lang="ko-KR" altLang="en-US" sz="3600" i="0" b="0">
              <a:solidFill>
                <a:srgbClr val="202124"/>
              </a:solidFill>
              <a:latin typeface="Times New Roman" charset="0"/>
              <a:ea typeface="Times New Roman" charset="0"/>
            </a:endParaRPr>
          </a:p>
        </p:txBody>
      </p:sp>
      <p:pic>
        <p:nvPicPr>
          <p:cNvPr id="4" name="Picture 23" descr="/Users/like_a_dog/Library/Group Containers/L48J367XN4.com.infraware.PolarisOffice/EngineTemp/86101/fImage22811107233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170" y="1618615"/>
            <a:ext cx="1106805" cy="1530350"/>
          </a:xfrm>
          <a:prstGeom prst="rect"/>
          <a:noFill/>
        </p:spPr>
      </p:pic>
      <p:pic>
        <p:nvPicPr>
          <p:cNvPr id="5" name="Picture 24" descr="/Users/like_a_dog/Library/Group Containers/L48J367XN4.com.infraware.PolarisOffice/EngineTemp/86101/fImage2328210817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535" y="3148965"/>
            <a:ext cx="1118235" cy="1537335"/>
          </a:xfrm>
          <a:prstGeom prst="rect"/>
          <a:noFill/>
        </p:spPr>
      </p:pic>
      <p:pic>
        <p:nvPicPr>
          <p:cNvPr id="6" name="Picture 25" descr="/Users/like_a_dog/Library/Group Containers/L48J367XN4.com.infraware.PolarisOffice/EngineTemp/86101/fImage20349109756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535" y="4571365"/>
            <a:ext cx="1118235" cy="1537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311150" y="-381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Times New Roman" charset="0"/>
                <a:ea typeface="Times New Roman" charset="0"/>
              </a:rPr>
              <a:t>Code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11150" y="15005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sz="2800">
                <a:latin typeface="Times New Roman" charset="0"/>
                <a:ea typeface="Times New Roman" charset="0"/>
              </a:rPr>
              <a:t>HTML</a:t>
            </a:r>
            <a:r>
              <a:rPr sz="2800">
                <a:latin typeface="Times New Roman" charset="0"/>
                <a:ea typeface="Times New Roman" charset="0"/>
              </a:rPr>
              <a:t> 					JavaScrpt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4" name="Picture 33" descr="/Users/like_a_dog/Library/Group Containers/L48J367XN4.com.infraware.PolarisOffice/EngineTemp/86101/fImage177034129352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6715" y="2150745"/>
            <a:ext cx="5312410" cy="4331970"/>
          </a:xfrm>
          <a:prstGeom prst="rect"/>
          <a:noFill/>
        </p:spPr>
      </p:pic>
      <p:pic>
        <p:nvPicPr>
          <p:cNvPr id="5" name="Picture 34" descr="/Users/like_a_dog/Library/Group Containers/L48J367XN4.com.infraware.PolarisOffice/EngineTemp/86101/fImage26690813044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18200" y="2080895"/>
            <a:ext cx="5855970" cy="4472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317500" y="9398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Times New Roman" charset="0"/>
                <a:ea typeface="Times New Roman" charset="0"/>
              </a:rPr>
              <a:t>Practice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Times New Roman" charset="0"/>
                <a:ea typeface="Times New Roman" charset="0"/>
              </a:rPr>
              <a:t>Before					After</a:t>
            </a:r>
            <a:endParaRPr lang="ko-KR" altLang="en-US"/>
          </a:p>
        </p:txBody>
      </p:sp>
      <p:pic>
        <p:nvPicPr>
          <p:cNvPr id="4" name="Picture 45" descr="/Users/like_a_dog/Library/Group Containers/L48J367XN4.com.infraware.PolarisOffice/EngineTemp/86101/fImage46132157371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5454" y="2432050"/>
            <a:ext cx="5895975" cy="5062220"/>
          </a:xfrm>
          <a:prstGeom prst="rect"/>
          <a:noFill/>
        </p:spPr>
      </p:pic>
      <p:pic>
        <p:nvPicPr>
          <p:cNvPr id="5" name="Picture 46" descr="/Users/like_a_dog/Library/Group Containers/L48J367XN4.com.infraware.PolarisOffice/EngineTemp/86101/fImage44263158100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2353945"/>
            <a:ext cx="6252845" cy="5361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425450" y="495299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400">
                <a:latin typeface="Times New Roman" charset="0"/>
                <a:ea typeface="Times New Roman" charset="0"/>
              </a:rPr>
              <a:t>Development</a:t>
            </a:r>
            <a:r>
              <a:rPr sz="4400">
                <a:latin typeface="Times New Roman" charset="0"/>
                <a:ea typeface="Times New Roman" charset="0"/>
              </a:rPr>
              <a:t> process : Back-end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  <a:p>
            <a:pPr marL="0" indent="0" rtl="0"/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1899285" y="264096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3600">
                <a:latin typeface="Times New Roman" charset="0"/>
                <a:ea typeface="Times New Roman" charset="0"/>
              </a:rPr>
              <a:t>JAVA </a:t>
            </a:r>
            <a:r>
              <a:rPr>
                <a:latin typeface="Times New Roman" charset="0"/>
                <a:ea typeface="Times New Roman" charset="0"/>
              </a:rPr>
              <a:t>: </a:t>
            </a:r>
            <a:r>
              <a:rPr sz="2800">
                <a:latin typeface="Times New Roman" charset="0"/>
                <a:ea typeface="Times New Roman" charset="0"/>
              </a:rPr>
              <a:t>optimized for object-oriented programming.</a:t>
            </a:r>
            <a:endParaRPr lang="ko-KR" altLang="en-US" sz="2800">
              <a:latin typeface="Times New Roman" charset="0"/>
              <a:ea typeface="Times New Roman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Times New Roman" charset="0"/>
              <a:ea typeface="Times New Roman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Times New Roman" charset="0"/>
              <a:ea typeface="Times New Roman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Times New Roman" charset="0"/>
              <a:ea typeface="Times New Roman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3600">
                <a:latin typeface="Times New Roman" charset="0"/>
                <a:ea typeface="Times New Roman" charset="0"/>
              </a:rPr>
              <a:t>Spring</a:t>
            </a:r>
            <a:r>
              <a:rPr sz="2800">
                <a:latin typeface="Times New Roman" charset="0"/>
                <a:ea typeface="Times New Roman" charset="0"/>
              </a:rPr>
              <a:t> : Light Weight, Quick and </a:t>
            </a:r>
            <a:r>
              <a:rPr sz="2800">
                <a:latin typeface="Times New Roman" charset="0"/>
                <a:ea typeface="Times New Roman" charset="0"/>
              </a:rPr>
              <a:t>Safe</a:t>
            </a:r>
            <a:r>
              <a:rPr sz="2800">
                <a:latin typeface="Times New Roman" charset="0"/>
                <a:ea typeface="Times New Roman" charset="0"/>
              </a:rPr>
              <a:t> Development </a:t>
            </a:r>
            <a:r>
              <a:rPr sz="2800">
                <a:latin typeface="Times New Roman" charset="0"/>
                <a:ea typeface="Times New Roman" charset="0"/>
              </a:rPr>
              <a:t>Environment</a:t>
            </a:r>
            <a:endParaRPr lang="ko-KR" altLang="en-US"/>
          </a:p>
        </p:txBody>
      </p:sp>
      <p:pic>
        <p:nvPicPr>
          <p:cNvPr id="4" name="Picture 26" descr="/Users/like_a_dog/Library/Group Containers/L48J367XN4.com.infraware.PolarisOffice/EngineTemp/86101/fImage33127110355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3410" y="1590675"/>
            <a:ext cx="1143635" cy="1829435"/>
          </a:xfrm>
          <a:prstGeom prst="rect"/>
          <a:noFill/>
        </p:spPr>
      </p:pic>
      <p:pic>
        <p:nvPicPr>
          <p:cNvPr id="5" name="Picture 27" descr="/Users/like_a_dog/Library/Group Containers/L48J367XN4.com.infraware.PolarisOffice/EngineTemp/86101/fImage5683311146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785" y="4103370"/>
            <a:ext cx="1443990" cy="1892934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Picture 43" descr="/Users/like_a_dog/Library/Group Containers/L48J367XN4.com.infraware.PolarisOffice/EngineTemp/86101/fImage329205155594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638425" y="1440180"/>
            <a:ext cx="16735424" cy="4128769"/>
          </a:xfrm>
          <a:prstGeom prst="rect"/>
          <a:noFill/>
        </p:spPr>
      </p:pic>
      <p:pic>
        <p:nvPicPr>
          <p:cNvPr id="5" name="Picture 44" descr="/Users/like_a_dog/Library/Group Containers/L48J367XN4.com.infraware.PolarisOffice/EngineTemp/86101/fImage106202156179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8980" y="647065"/>
            <a:ext cx="10744835" cy="5471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94005" y="317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Times New Roman" charset="0"/>
                <a:ea typeface="Times New Roman" charset="0"/>
              </a:rPr>
              <a:t>WorkSpace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Picture 35" descr="/Users/like_a_dog/Library/Group Containers/L48J367XN4.com.infraware.PolarisOffice/EngineTemp/86101/fImage20483613127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685" y="1277620"/>
            <a:ext cx="9729470" cy="51676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440055" y="28829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Times New Roman" charset="0"/>
                <a:ea typeface="Times New Roman" charset="0"/>
              </a:rPr>
              <a:t>Code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pic>
        <p:nvPicPr>
          <p:cNvPr id="4" name="Picture 36" descr="/Users/like_a_dog/Library/Group Containers/L48J367XN4.com.infraware.PolarisOffice/EngineTemp/86101/fImage50226136102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9405" y="2082164"/>
            <a:ext cx="4558030" cy="4097019"/>
          </a:xfrm>
          <a:prstGeom prst="rect"/>
          <a:noFill/>
        </p:spPr>
      </p:pic>
      <p:pic>
        <p:nvPicPr>
          <p:cNvPr id="5" name="Picture 37" descr="/Users/like_a_dog/Library/Group Containers/L48J367XN4.com.infraware.PolarisOffice/EngineTemp/86101/fImage5467913792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08905" y="33020"/>
            <a:ext cx="6649720" cy="3907154"/>
          </a:xfrm>
          <a:prstGeom prst="rect"/>
          <a:noFill/>
        </p:spPr>
      </p:pic>
      <p:pic>
        <p:nvPicPr>
          <p:cNvPr id="6" name="Picture 38" descr="/Users/like_a_dog/Library/Group Containers/L48J367XN4.com.infraware.PolarisOffice/EngineTemp/86101/fImage60863138831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02555" y="3939540"/>
            <a:ext cx="6656070" cy="29451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</ep:Words>
  <ep:PresentationFormat/>
  <ep:Paragraphs>49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2023 Convergent Capstone Design</vt:lpstr>
      <vt:lpstr>Development Goal</vt:lpstr>
      <vt:lpstr>Development process : Front-end</vt:lpstr>
      <vt:lpstr>Code</vt:lpstr>
      <vt:lpstr>Practice</vt:lpstr>
      <vt:lpstr>Development process : Back-end</vt:lpstr>
      <vt:lpstr>슬라이드 7</vt:lpstr>
      <vt:lpstr>WorkSpace</vt:lpstr>
      <vt:lpstr>Code</vt:lpstr>
      <vt:lpstr>Practice</vt:lpstr>
      <vt:lpstr>Development Limits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김종국</dc:creator>
  <cp:lastModifiedBy>rlaeo</cp:lastModifiedBy>
  <dcterms:modified xsi:type="dcterms:W3CDTF">2023-03-21T07:54:23.138</dcterms:modified>
  <cp:revision>4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