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9" r:id="rId2"/>
    <p:sldId id="260" r:id="rId3"/>
    <p:sldId id="258" r:id="rId4"/>
    <p:sldId id="261" r:id="rId5"/>
    <p:sldId id="264" r:id="rId6"/>
    <p:sldId id="265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668" y="-624"/>
      </p:cViewPr>
      <p:guideLst>
        <p:guide orient="horz" pos="4055"/>
        <p:guide pos="5583"/>
        <p:guide pos="2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770" y="-90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38-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0166" y="1338942"/>
            <a:ext cx="6645749" cy="735677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0165" y="2110458"/>
            <a:ext cx="6631463" cy="468086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643042" y="6350023"/>
            <a:ext cx="1697713" cy="365125"/>
          </a:xfrm>
        </p:spPr>
        <p:txBody>
          <a:bodyPr/>
          <a:lstStyle/>
          <a:p>
            <a:fld id="{573664A5-660B-4B4A-AAF7-E6FE62D6ADB5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38488" y="6350023"/>
            <a:ext cx="2133600" cy="365125"/>
          </a:xfrm>
        </p:spPr>
        <p:txBody>
          <a:bodyPr/>
          <a:lstStyle/>
          <a:p>
            <a:fld id="{C245B607-BC76-4B9E-AE53-60FD75EA8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0767-DFDE-4650-9EBE-DCE06A8BEE21}" type="datetime1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B38-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2400" y="248812"/>
            <a:ext cx="8539200" cy="751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2519" y="1110326"/>
            <a:ext cx="8538962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02518" y="6350023"/>
            <a:ext cx="1697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E33549E-11AA-44ED-AEFB-E14816AE3C5D}" type="datetime1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9821" y="6350023"/>
            <a:ext cx="197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1" hangingPunct="1">
              <a:defRPr lang="ko-KR" altLang="en-US" sz="12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tabLst/>
        <a:defRPr lang="ko-KR" altLang="en-US" sz="3600" kern="1200" dirty="0">
          <a:ln w="15875">
            <a:noFill/>
          </a:ln>
          <a:solidFill>
            <a:srgbClr val="8D0109"/>
          </a:solidFill>
          <a:effectLst/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rgbClr val="8D0109"/>
        </a:buClr>
        <a:buFont typeface="Wingdings" pitchFamily="18" charset="2"/>
        <a:buChar char="4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0225" indent="-258763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18" charset="2"/>
        <a:buChar char="3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4863" indent="-244475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90600" indent="-185738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2538" indent="-180975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36688" indent="-18415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11313" indent="-174625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795463" indent="-18415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970088" indent="-174625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9.png"  /><Relationship Id="rId5" Type="http://schemas.openxmlformats.org/officeDocument/2006/relationships/image" Target="../media/image20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jpeg"  /><Relationship Id="rId7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Relationship Id="rId3" Type="http://schemas.openxmlformats.org/officeDocument/2006/relationships/image" Target="../media/image14.png"  /><Relationship Id="rId4" Type="http://schemas.openxmlformats.org/officeDocument/2006/relationships/image" Target="../media/image7.jpeg"  /><Relationship Id="rId5" Type="http://schemas.openxmlformats.org/officeDocument/2006/relationships/image" Target="../media/image1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Relationship Id="rId3" Type="http://schemas.openxmlformats.org/officeDocument/2006/relationships/image" Target="../media/image7.jpe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00166" y="1338942"/>
            <a:ext cx="8040386" cy="735677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2023</a:t>
            </a:r>
            <a:r>
              <a:rPr lang="ko-KR" altLang="en-US"/>
              <a:t> </a:t>
            </a:r>
            <a:br>
              <a:rPr lang="ko-KR" altLang="en-US"/>
            </a:br>
            <a:r>
              <a:rPr lang="en-US" altLang="ko-KR"/>
              <a:t>Convergent Capstone Design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29368" y="2600874"/>
            <a:ext cx="6631463" cy="468086"/>
          </a:xfrm>
        </p:spPr>
        <p:txBody>
          <a:bodyPr>
            <a:normAutofit fontScale="55000" lnSpcReduction="20000"/>
          </a:bodyPr>
          <a:p>
            <a:pPr lvl="0">
              <a:defRPr/>
            </a:pPr>
            <a:r>
              <a:rPr lang="en-US" altLang="ko-KR"/>
              <a:t>201820925</a:t>
            </a:r>
            <a:r>
              <a:rPr lang="ko-KR" altLang="en-US"/>
              <a:t> </a:t>
            </a:r>
            <a:r>
              <a:rPr lang="en-US" altLang="ko-KR"/>
              <a:t>KIM DAE MIN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201820962</a:t>
            </a:r>
            <a:r>
              <a:rPr lang="ko-KR" altLang="en-US"/>
              <a:t> </a:t>
            </a:r>
            <a:r>
              <a:rPr lang="en-US" altLang="ko-KR"/>
              <a:t>KIM JONG GUK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697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6544" y="2621491"/>
            <a:ext cx="4277758" cy="25952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Process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2057399"/>
            <a:ext cx="8229598" cy="411957"/>
          </a:xfrm>
        </p:spPr>
        <p:txBody>
          <a:bodyPr>
            <a:normAutofit fontScale="92500" lnSpcReduction="10000"/>
          </a:bodyPr>
          <a:p>
            <a:pPr lvl="0">
              <a:defRPr/>
            </a:pPr>
            <a:r>
              <a:rPr lang="en-US" altLang="ko-KR"/>
              <a:t>Operator Process (Modify)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01007" y="4055901"/>
            <a:ext cx="1850223" cy="145560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91940" y="2490791"/>
            <a:ext cx="1286913" cy="285666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rcRect b="10330"/>
          <a:stretch>
            <a:fillRect/>
          </a:stretch>
        </p:blipFill>
        <p:spPr>
          <a:xfrm>
            <a:off x="123823" y="3429000"/>
            <a:ext cx="1049259" cy="978531"/>
          </a:xfrm>
          <a:prstGeom prst="rect">
            <a:avLst/>
          </a:prstGeom>
        </p:spPr>
      </p:pic>
      <p:cxnSp>
        <p:nvCxnSpPr>
          <p:cNvPr id="12" name=""/>
          <p:cNvCxnSpPr>
            <a:stCxn id="8" idx="3"/>
            <a:endCxn id="11" idx="1"/>
          </p:cNvCxnSpPr>
          <p:nvPr/>
        </p:nvCxnSpPr>
        <p:spPr>
          <a:xfrm>
            <a:off x="1173083" y="3918265"/>
            <a:ext cx="263460" cy="85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11" idx="3"/>
            <a:endCxn id="7" idx="1"/>
          </p:cNvCxnSpPr>
          <p:nvPr/>
        </p:nvCxnSpPr>
        <p:spPr>
          <a:xfrm>
            <a:off x="5714304" y="3919124"/>
            <a:ext cx="977636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89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78605" y="1009650"/>
            <a:ext cx="8229598" cy="857250"/>
          </a:xfrm>
        </p:spPr>
        <p:txBody>
          <a:bodyPr/>
          <a:p>
            <a:pPr lvl="0">
              <a:defRPr/>
            </a:pPr>
            <a:r>
              <a:rPr lang="en-US" altLang="ko-KR"/>
              <a:t>SWOT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2519" y="1844824"/>
            <a:ext cx="8538962" cy="5143536"/>
          </a:xfrm>
        </p:spPr>
        <p:txBody>
          <a:bodyPr>
            <a:normAutofit lnSpcReduction="10000"/>
          </a:bodyPr>
          <a:p>
            <a:pPr lvl="0">
              <a:defRPr/>
            </a:pPr>
            <a:r>
              <a:rPr lang="en-US" altLang="ko-KR"/>
              <a:t>Strength: low barriers to entry , employment cost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Weakness : Absence of payment service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Opportunity : high potential 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Threat : low awareness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35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Study Plan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Front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1. Frame					2. Design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-&gt; html, css, javascript			-&gt; UX/UI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-&gt; React					-&gt; Xd, Figma	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-&gt; http, API, DB, RESTful API..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-&gt; Learning Big Data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099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Study Plan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Back-end</a:t>
            </a:r>
            <a:br>
              <a:rPr lang="en-US" altLang="ko-KR"/>
            </a:br>
            <a:r>
              <a:rPr lang="en-US" altLang="ko-KR" sz="2500"/>
              <a:t>1.</a:t>
            </a:r>
            <a:r>
              <a:rPr lang="ko-KR" altLang="en-US" sz="2500"/>
              <a:t> </a:t>
            </a:r>
            <a:r>
              <a:rPr lang="en-US" altLang="ko-KR" sz="2500"/>
              <a:t>Programming Language : Java &amp; Spring</a:t>
            </a:r>
            <a:br>
              <a:rPr lang="en-US" altLang="ko-KR" sz="2500"/>
            </a:br>
            <a:r>
              <a:rPr lang="en-US" altLang="ko-KR" sz="2500"/>
              <a:t>2. Design Pattern : MVC, Singleton ...</a:t>
            </a:r>
            <a:br>
              <a:rPr lang="en-US" altLang="ko-KR" sz="2500"/>
            </a:br>
            <a:r>
              <a:rPr lang="en-US" altLang="ko-KR" sz="2500"/>
              <a:t>3. Web : HTTP, RESTful API, socket ...</a:t>
            </a:r>
            <a:br>
              <a:rPr lang="en-US" altLang="ko-KR" sz="2500"/>
            </a:br>
            <a:r>
              <a:rPr lang="en-US" altLang="ko-KR" sz="2500"/>
              <a:t>4. DB: SQL, 	design pattern</a:t>
            </a:r>
            <a:br>
              <a:rPr lang="en-US" altLang="ko-KR" sz="2500"/>
            </a:br>
            <a:r>
              <a:rPr lang="en-US" altLang="ko-KR" sz="2500"/>
              <a:t>5. Cloud : Docker, AWS ...</a:t>
            </a:r>
            <a:br>
              <a:rPr lang="en-US" altLang="ko-KR" sz="2500"/>
            </a:br>
            <a:r>
              <a:rPr lang="en-US" altLang="ko-KR" sz="2500"/>
              <a:t>6. Front-end : http, css, javascript</a:t>
            </a:r>
            <a:br>
              <a:rPr lang="en-US" altLang="ko-KR" sz="2500"/>
            </a:br>
            <a:r>
              <a:rPr lang="en-US" altLang="ko-KR" sz="2500"/>
              <a:t>7. API</a:t>
            </a:r>
            <a:endParaRPr lang="en-US" altLang="ko-KR" sz="2500"/>
          </a:p>
        </p:txBody>
      </p:sp>
    </p:spTree>
    <p:extLst>
      <p:ext uri="{BB962C8B-B14F-4D97-AF65-F5344CB8AC3E}">
        <p14:creationId xmlns:p14="http://schemas.microsoft.com/office/powerpoint/2010/main" val="100597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Goal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Business</a:t>
            </a:r>
            <a:br>
              <a:rPr lang="ko-KR" altLang="en-US"/>
            </a:br>
            <a:r>
              <a:rPr lang="en-US" altLang="ko-KR"/>
              <a:t>infrastructure expansion + Utilize big data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Study</a:t>
            </a:r>
            <a:br>
              <a:rPr lang="ko-KR" altLang="en-US"/>
            </a:br>
            <a:r>
              <a:rPr lang="en-US" altLang="ko-KR" sz="2500"/>
              <a:t>To gain valuable experiance through cooperation between front-end and back-end developers.</a:t>
            </a:r>
            <a:endParaRPr lang="en-US" altLang="ko-KR" sz="2500"/>
          </a:p>
        </p:txBody>
      </p:sp>
    </p:spTree>
    <p:extLst>
      <p:ext uri="{BB962C8B-B14F-4D97-AF65-F5344CB8AC3E}">
        <p14:creationId xmlns:p14="http://schemas.microsoft.com/office/powerpoint/2010/main" val="209343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 sz="4200"/>
              <a:t>Project Index</a:t>
            </a:r>
            <a:endParaRPr lang="en-US" altLang="ko-KR" sz="4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 sz="3700"/>
              <a:t>Title</a:t>
            </a:r>
            <a:endParaRPr lang="en-US" altLang="ko-KR" sz="3700"/>
          </a:p>
          <a:p>
            <a:pPr lvl="0">
              <a:defRPr/>
            </a:pPr>
            <a:r>
              <a:rPr lang="en-US" altLang="ko-KR" sz="3700"/>
              <a:t>Process</a:t>
            </a:r>
            <a:endParaRPr lang="en-US" altLang="ko-KR" sz="3700"/>
          </a:p>
          <a:p>
            <a:pPr lvl="0">
              <a:defRPr/>
            </a:pPr>
            <a:r>
              <a:rPr lang="en-US" altLang="ko-KR" sz="3700"/>
              <a:t>SWOT</a:t>
            </a:r>
            <a:endParaRPr lang="en-US" altLang="ko-KR" sz="3700"/>
          </a:p>
          <a:p>
            <a:pPr lvl="0">
              <a:defRPr/>
            </a:pPr>
            <a:r>
              <a:rPr lang="en-US" altLang="ko-KR" sz="3700"/>
              <a:t>Study Plan</a:t>
            </a:r>
            <a:endParaRPr lang="en-US" altLang="ko-KR" sz="3700"/>
          </a:p>
          <a:p>
            <a:pPr lvl="0">
              <a:defRPr/>
            </a:pPr>
            <a:r>
              <a:rPr lang="en-US" altLang="ko-KR" sz="3700"/>
              <a:t>Goal</a:t>
            </a:r>
            <a:endParaRPr lang="en-US" altLang="ko-KR" sz="3700"/>
          </a:p>
        </p:txBody>
      </p:sp>
    </p:spTree>
    <p:extLst>
      <p:ext uri="{BB962C8B-B14F-4D97-AF65-F5344CB8AC3E}">
        <p14:creationId xmlns:p14="http://schemas.microsoft.com/office/powerpoint/2010/main" val="179303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Title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 sz="2800"/>
              <a:t>Untect Order and Waiting System Using QR code</a:t>
            </a:r>
            <a:endParaRPr lang="en-US" altLang="ko-KR" sz="2800"/>
          </a:p>
          <a:p>
            <a:pPr marL="0" lvl="0" indent="0">
              <a:buNone/>
              <a:defRPr/>
            </a:pPr>
            <a:endParaRPr lang="ko-KR" altLang="en-US" sz="2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8189" y="2891551"/>
            <a:ext cx="1910952" cy="191095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0955" y="2799159"/>
            <a:ext cx="2003345" cy="200334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21565" y="2749068"/>
            <a:ext cx="1005567" cy="100556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12733" y="41658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8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Process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 sz="2500"/>
              <a:t>1. Customer</a:t>
            </a:r>
            <a:endParaRPr lang="en-US" altLang="ko-KR" sz="2500"/>
          </a:p>
          <a:p>
            <a:pPr marL="0" lvl="0" indent="0">
              <a:buNone/>
              <a:defRPr/>
            </a:pPr>
            <a:r>
              <a:rPr lang="en-US" altLang="ko-KR" sz="2500"/>
              <a:t>- Waiting reservation and real time chatting for grasping the situation using QR code.</a:t>
            </a:r>
            <a:endParaRPr lang="en-US" altLang="ko-KR" sz="2500"/>
          </a:p>
          <a:p>
            <a:pPr marL="0" lvl="0" indent="0">
              <a:buNone/>
              <a:defRPr/>
            </a:pPr>
            <a:r>
              <a:rPr lang="en-US" altLang="ko-KR" sz="2500"/>
              <a:t>- Order using table QR code on web browser.</a:t>
            </a:r>
            <a:endParaRPr lang="en-US" altLang="ko-KR" sz="2500"/>
          </a:p>
          <a:p>
            <a:pPr marL="0" lvl="0" indent="0">
              <a:buNone/>
              <a:defRPr/>
            </a:pPr>
            <a:r>
              <a:rPr lang="en-US" altLang="ko-KR" sz="2500"/>
              <a:t>2.</a:t>
            </a:r>
            <a:r>
              <a:rPr lang="ko-KR" altLang="en-US" sz="2500"/>
              <a:t> </a:t>
            </a:r>
            <a:r>
              <a:rPr lang="en-US" altLang="ko-KR" sz="2500"/>
              <a:t>POS (or counter)</a:t>
            </a:r>
            <a:endParaRPr lang="en-US" altLang="ko-KR" sz="2500"/>
          </a:p>
          <a:p>
            <a:pPr marL="0" lvl="0" indent="0">
              <a:buNone/>
              <a:defRPr/>
            </a:pPr>
            <a:r>
              <a:rPr lang="en-US" altLang="ko-KR" sz="2500"/>
              <a:t>-</a:t>
            </a:r>
            <a:r>
              <a:rPr lang="ko-KR" altLang="en-US" sz="2500"/>
              <a:t> </a:t>
            </a:r>
            <a:r>
              <a:rPr lang="en-US" altLang="ko-KR" sz="2500"/>
              <a:t>Operate information that customer ordered using web POS.</a:t>
            </a:r>
            <a:endParaRPr lang="en-US" altLang="ko-KR" sz="2500"/>
          </a:p>
          <a:p>
            <a:pPr marL="0" lvl="0" indent="0">
              <a:buNone/>
              <a:defRPr/>
            </a:pPr>
            <a:r>
              <a:rPr lang="en-US" altLang="ko-KR" sz="2500"/>
              <a:t>-</a:t>
            </a:r>
            <a:r>
              <a:rPr lang="ko-KR" altLang="en-US" sz="2500"/>
              <a:t> </a:t>
            </a:r>
            <a:r>
              <a:rPr lang="en-US" altLang="ko-KR" sz="2500"/>
              <a:t>Offer real time chatting for waiting costomer.</a:t>
            </a:r>
            <a:endParaRPr lang="en-US" altLang="ko-KR" sz="2500"/>
          </a:p>
          <a:p>
            <a:pPr marL="0" lvl="0" indent="0">
              <a:buNone/>
              <a:defRPr/>
            </a:pPr>
            <a:r>
              <a:rPr lang="en-US" altLang="ko-KR" sz="2500"/>
              <a:t>3.</a:t>
            </a:r>
            <a:r>
              <a:rPr lang="ko-KR" altLang="en-US" sz="2500"/>
              <a:t> </a:t>
            </a:r>
            <a:r>
              <a:rPr lang="en-US" altLang="ko-KR" sz="2500"/>
              <a:t>Operator</a:t>
            </a:r>
            <a:endParaRPr lang="en-US" altLang="ko-KR" sz="2500"/>
          </a:p>
          <a:p>
            <a:pPr marL="0" lvl="0" indent="0">
              <a:buNone/>
              <a:defRPr/>
            </a:pPr>
            <a:r>
              <a:rPr lang="en-US" altLang="ko-KR" sz="2500"/>
              <a:t>-</a:t>
            </a:r>
            <a:r>
              <a:rPr lang="ko-KR" altLang="en-US" sz="2500"/>
              <a:t> </a:t>
            </a:r>
            <a:r>
              <a:rPr lang="en-US" altLang="ko-KR" sz="2500"/>
              <a:t>Function that check and operate data in DB on real time.</a:t>
            </a:r>
            <a:endParaRPr lang="en-US" altLang="ko-KR" sz="2500"/>
          </a:p>
          <a:p>
            <a:pPr marL="0" lvl="0" indent="0">
              <a:buNone/>
              <a:defRPr/>
            </a:pPr>
            <a:r>
              <a:rPr lang="en-US" altLang="ko-KR" sz="2500"/>
              <a:t>-</a:t>
            </a:r>
            <a:r>
              <a:rPr lang="ko-KR" altLang="en-US" sz="2500"/>
              <a:t> </a:t>
            </a:r>
            <a:r>
              <a:rPr lang="en-US" altLang="ko-KR" sz="2500"/>
              <a:t>Modify Web browser menu list.</a:t>
            </a:r>
            <a:endParaRPr lang="en-US" altLang="ko-KR" sz="2500"/>
          </a:p>
        </p:txBody>
      </p:sp>
    </p:spTree>
    <p:extLst>
      <p:ext uri="{BB962C8B-B14F-4D97-AF65-F5344CB8AC3E}">
        <p14:creationId xmlns:p14="http://schemas.microsoft.com/office/powerpoint/2010/main" val="336169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Process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2057400"/>
            <a:ext cx="8229598" cy="443422"/>
          </a:xfrm>
        </p:spPr>
        <p:txBody>
          <a:bodyPr>
            <a:normAutofit lnSpcReduction="10000"/>
          </a:bodyPr>
          <a:p>
            <a:pPr lvl="0">
              <a:defRPr/>
            </a:pPr>
            <a:r>
              <a:rPr lang="en-US" altLang="ko-KR"/>
              <a:t>POS process (order)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56677" y="3669435"/>
            <a:ext cx="1057521" cy="105752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257" y="3747648"/>
            <a:ext cx="878835" cy="87883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59143" y="2764299"/>
            <a:ext cx="1286913" cy="285666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15715" y="2713585"/>
            <a:ext cx="1337619" cy="296922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91297" y="3574372"/>
            <a:ext cx="1188959" cy="1236517"/>
          </a:xfrm>
          <a:prstGeom prst="rect">
            <a:avLst/>
          </a:prstGeom>
        </p:spPr>
      </p:pic>
      <p:cxnSp>
        <p:nvCxnSpPr>
          <p:cNvPr id="12" name=""/>
          <p:cNvCxnSpPr>
            <a:stCxn id="6" idx="3"/>
            <a:endCxn id="7" idx="1"/>
          </p:cNvCxnSpPr>
          <p:nvPr/>
        </p:nvCxnSpPr>
        <p:spPr>
          <a:xfrm>
            <a:off x="1006092" y="4187067"/>
            <a:ext cx="453049" cy="556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7" idx="3"/>
            <a:endCxn id="8" idx="1"/>
          </p:cNvCxnSpPr>
          <p:nvPr/>
        </p:nvCxnSpPr>
        <p:spPr>
          <a:xfrm>
            <a:off x="2746056" y="4192632"/>
            <a:ext cx="1569658" cy="556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5" idx="1"/>
          </p:cNvCxnSpPr>
          <p:nvPr/>
        </p:nvCxnSpPr>
        <p:spPr>
          <a:xfrm>
            <a:off x="5653336" y="4198197"/>
            <a:ext cx="503341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10" idx="1"/>
            <a:endCxn id="5" idx="3"/>
          </p:cNvCxnSpPr>
          <p:nvPr/>
        </p:nvCxnSpPr>
        <p:spPr>
          <a:xfrm rot="10800000" flipV="1">
            <a:off x="7214199" y="4192632"/>
            <a:ext cx="477098" cy="5565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746056" y="3273345"/>
            <a:ext cx="1083633" cy="23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Process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2057400"/>
            <a:ext cx="8229598" cy="498006"/>
          </a:xfrm>
        </p:spPr>
        <p:txBody>
          <a:bodyPr/>
          <a:p>
            <a:pPr lvl="0">
              <a:defRPr/>
            </a:pPr>
            <a:r>
              <a:rPr lang="en-US" altLang="ko-KR"/>
              <a:t>POS</a:t>
            </a:r>
            <a:r>
              <a:rPr lang="ko-KR" altLang="en-US"/>
              <a:t> </a:t>
            </a:r>
            <a:r>
              <a:rPr lang="en-US" altLang="ko-KR"/>
              <a:t>process (account)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13936" y="4270999"/>
            <a:ext cx="1397877" cy="91722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156" y="2694681"/>
            <a:ext cx="4801596" cy="295424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54617" y="2632797"/>
            <a:ext cx="1057521" cy="105752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88898" y="4111350"/>
            <a:ext cx="1188959" cy="1236517"/>
          </a:xfrm>
          <a:prstGeom prst="rect">
            <a:avLst/>
          </a:prstGeom>
        </p:spPr>
      </p:pic>
      <p:cxnSp>
        <p:nvCxnSpPr>
          <p:cNvPr id="10" name=""/>
          <p:cNvCxnSpPr>
            <a:stCxn id="8" idx="3"/>
            <a:endCxn id="4" idx="1"/>
          </p:cNvCxnSpPr>
          <p:nvPr/>
        </p:nvCxnSpPr>
        <p:spPr>
          <a:xfrm>
            <a:off x="6877858" y="4729610"/>
            <a:ext cx="53607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endCxn id="8" idx="1"/>
          </p:cNvCxnSpPr>
          <p:nvPr/>
        </p:nvCxnSpPr>
        <p:spPr>
          <a:xfrm>
            <a:off x="4908748" y="4729610"/>
            <a:ext cx="780150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endCxn id="6" idx="1"/>
          </p:cNvCxnSpPr>
          <p:nvPr/>
        </p:nvCxnSpPr>
        <p:spPr>
          <a:xfrm>
            <a:off x="4908748" y="3161558"/>
            <a:ext cx="84586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3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Process</a:t>
            </a:r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199" y="2057400"/>
            <a:ext cx="8229598" cy="383892"/>
          </a:xfrm>
        </p:spPr>
        <p:txBody>
          <a:bodyPr vert="horz" lIns="91440" tIns="45720" rIns="91440" bIns="45720">
            <a:normAutofit fontScale="70000" lnSpcReduction="20000"/>
          </a:bodyPr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Waiting Process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(for Customer)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227" y="3326579"/>
            <a:ext cx="1190625" cy="119062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28865" y="3302209"/>
            <a:ext cx="1239363" cy="123936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16156" y="2349332"/>
            <a:ext cx="1511686" cy="3145119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69615" y="2397533"/>
            <a:ext cx="1445963" cy="3048717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718357" y="3302209"/>
            <a:ext cx="1188959" cy="1236517"/>
          </a:xfrm>
          <a:prstGeom prst="rect">
            <a:avLst/>
          </a:prstGeom>
        </p:spPr>
      </p:pic>
      <p:cxnSp>
        <p:nvCxnSpPr>
          <p:cNvPr id="12" name=""/>
          <p:cNvCxnSpPr>
            <a:stCxn id="6" idx="3"/>
            <a:endCxn id="9" idx="1"/>
          </p:cNvCxnSpPr>
          <p:nvPr/>
        </p:nvCxnSpPr>
        <p:spPr>
          <a:xfrm>
            <a:off x="1433852" y="3921891"/>
            <a:ext cx="53576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3"/>
            <a:endCxn id="8" idx="1"/>
          </p:cNvCxnSpPr>
          <p:nvPr/>
        </p:nvCxnSpPr>
        <p:spPr>
          <a:xfrm>
            <a:off x="3415578" y="3921891"/>
            <a:ext cx="40057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7" idx="1"/>
          </p:cNvCxnSpPr>
          <p:nvPr/>
        </p:nvCxnSpPr>
        <p:spPr>
          <a:xfrm>
            <a:off x="5327843" y="3921891"/>
            <a:ext cx="601022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7" idx="3"/>
            <a:endCxn id="10" idx="1"/>
          </p:cNvCxnSpPr>
          <p:nvPr/>
        </p:nvCxnSpPr>
        <p:spPr>
          <a:xfrm flipV="1">
            <a:off x="7168230" y="3920469"/>
            <a:ext cx="550127" cy="1422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8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Process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2057400"/>
            <a:ext cx="8229598" cy="423862"/>
          </a:xfrm>
        </p:spPr>
        <p:txBody>
          <a:bodyPr>
            <a:normAutofit lnSpcReduction="10000"/>
          </a:bodyPr>
          <a:p>
            <a:pPr lvl="0">
              <a:defRPr/>
            </a:pPr>
            <a:r>
              <a:rPr lang="en-US" altLang="ko-KR"/>
              <a:t>Waiting Process (for POS)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967" y="2558653"/>
            <a:ext cx="5215446" cy="318301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27731" y="3531903"/>
            <a:ext cx="1188959" cy="1236517"/>
          </a:xfrm>
          <a:prstGeom prst="rect">
            <a:avLst/>
          </a:prstGeom>
        </p:spPr>
      </p:pic>
      <p:cxnSp>
        <p:nvCxnSpPr>
          <p:cNvPr id="6" name=""/>
          <p:cNvCxnSpPr>
            <a:stCxn id="4" idx="3"/>
            <a:endCxn id="5" idx="1"/>
          </p:cNvCxnSpPr>
          <p:nvPr/>
        </p:nvCxnSpPr>
        <p:spPr>
          <a:xfrm>
            <a:off x="5351414" y="4150162"/>
            <a:ext cx="1176317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0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Process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2057400"/>
            <a:ext cx="8229598" cy="468936"/>
          </a:xfrm>
        </p:spPr>
        <p:txBody>
          <a:bodyPr/>
          <a:p>
            <a:pPr lvl="0">
              <a:defRPr/>
            </a:pPr>
            <a:r>
              <a:rPr lang="en-US" altLang="ko-KR"/>
              <a:t>Operator Process (Statistics)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872" y="2653707"/>
            <a:ext cx="4934884" cy="300486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 b="10330"/>
          <a:stretch>
            <a:fillRect/>
          </a:stretch>
        </p:blipFill>
        <p:spPr>
          <a:xfrm>
            <a:off x="6477000" y="3553765"/>
            <a:ext cx="1291829" cy="1204749"/>
          </a:xfrm>
          <a:prstGeom prst="rect">
            <a:avLst/>
          </a:prstGeom>
        </p:spPr>
      </p:pic>
      <p:cxnSp>
        <p:nvCxnSpPr>
          <p:cNvPr id="7" name=""/>
          <p:cNvCxnSpPr>
            <a:stCxn id="4" idx="3"/>
            <a:endCxn id="6" idx="1"/>
          </p:cNvCxnSpPr>
          <p:nvPr/>
        </p:nvCxnSpPr>
        <p:spPr>
          <a:xfrm>
            <a:off x="5052756" y="4156140"/>
            <a:ext cx="1424244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17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휴식">
  <a:themeElements>
    <a:clrScheme name="휴식">
      <a:dk1>
        <a:sysClr val="windowText" lastClr="000000"/>
      </a:dk1>
      <a:lt1>
        <a:sysClr val="window" lastClr="ffffff"/>
      </a:lt1>
      <a:dk2>
        <a:srgbClr val="4a4440"/>
      </a:dk2>
      <a:lt2>
        <a:srgbClr val="edece7"/>
      </a:lt2>
      <a:accent1>
        <a:srgbClr val="28425e"/>
      </a:accent1>
      <a:accent2>
        <a:srgbClr val="745f50"/>
      </a:accent2>
      <a:accent3>
        <a:srgbClr val="cc8e3c"/>
      </a:accent3>
      <a:accent4>
        <a:srgbClr val="c21814"/>
      </a:accent4>
      <a:accent5>
        <a:srgbClr val="288ae4"/>
      </a:accent5>
      <a:accent6>
        <a:srgbClr val="615f7f"/>
      </a:accent6>
      <a:hlink>
        <a:srgbClr val="bd9d13"/>
      </a:hlink>
      <a:folHlink>
        <a:srgbClr val="90a8b0"/>
      </a:folHlink>
    </a:clrScheme>
    <a:fontScheme name="휴식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휴식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(주)한글과컴퓨터</ep:Company>
  <ep:Words>209</ep:Words>
  <ep:PresentationFormat>화면 슬라이드 쇼(4:3)</ep:PresentationFormat>
  <ep:Paragraphs>57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휴식</vt:lpstr>
      <vt:lpstr>2023  Convergent Capstone Design</vt:lpstr>
      <vt:lpstr>Project Index</vt:lpstr>
      <vt:lpstr>Title</vt:lpstr>
      <vt:lpstr>Process</vt:lpstr>
      <vt:lpstr>Process</vt:lpstr>
      <vt:lpstr>Process</vt:lpstr>
      <vt:lpstr>Process</vt:lpstr>
      <vt:lpstr>Process</vt:lpstr>
      <vt:lpstr>Process</vt:lpstr>
      <vt:lpstr>Process</vt:lpstr>
      <vt:lpstr>SWOT</vt:lpstr>
      <vt:lpstr>Study Plan</vt:lpstr>
      <vt:lpstr>Study Plan</vt:lpstr>
      <vt:lpstr>Goal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2009-06-18T17:49:21.000</dcterms:created>
  <dc:creator>(주)한글과컴퓨터</dc:creator>
  <cp:lastModifiedBy>rlaeo</cp:lastModifiedBy>
  <dcterms:modified xsi:type="dcterms:W3CDTF">2023-03-14T08:10:41.175</dcterms:modified>
  <cp:revision>9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