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314" r:id="rId5"/>
    <p:sldId id="315" r:id="rId6"/>
    <p:sldId id="3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5388" autoAdjust="0"/>
  </p:normalViewPr>
  <p:slideViewPr>
    <p:cSldViewPr snapToGrid="0">
      <p:cViewPr varScale="1">
        <p:scale>
          <a:sx n="93" d="100"/>
          <a:sy n="93" d="100"/>
        </p:scale>
        <p:origin x="69" y="51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46" y="243241"/>
            <a:ext cx="4378504" cy="1479479"/>
          </a:xfrm>
        </p:spPr>
        <p:txBody>
          <a:bodyPr>
            <a:norm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  <a:latin typeface="Arial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en-US" sz="1050" dirty="0">
                <a:solidFill>
                  <a:schemeClr val="bg1"/>
                </a:solidFill>
                <a:latin typeface="Arial"/>
                <a:cs typeface="Times New Roman"/>
              </a:rPr>
            </a:br>
            <a:r>
              <a:rPr lang="ru-RU" sz="1050" dirty="0">
                <a:solidFill>
                  <a:schemeClr val="bg1"/>
                </a:solidFill>
                <a:latin typeface="Arial"/>
                <a:cs typeface="Times New Roman"/>
              </a:rPr>
              <a:t>«Московский государственный технический университет имени Н.Э. Баумана </a:t>
            </a:r>
            <a:br>
              <a:rPr lang="en-US" sz="1050" dirty="0">
                <a:solidFill>
                  <a:schemeClr val="bg1"/>
                </a:solidFill>
                <a:latin typeface="Arial"/>
                <a:cs typeface="Times New Roman"/>
              </a:rPr>
            </a:br>
            <a:r>
              <a:rPr lang="ru-RU" sz="1050" dirty="0">
                <a:solidFill>
                  <a:schemeClr val="bg1"/>
                </a:solidFill>
                <a:latin typeface="Arial"/>
                <a:cs typeface="Times New Roman"/>
              </a:rPr>
              <a:t>(национальный исследовательский университет)»</a:t>
            </a:r>
            <a:br>
              <a:rPr lang="ru-RU" sz="1050" dirty="0">
                <a:latin typeface="Arial"/>
                <a:cs typeface="Times New Roman"/>
              </a:rPr>
            </a:br>
            <a:r>
              <a:rPr lang="ru-RU" sz="1050" dirty="0">
                <a:solidFill>
                  <a:schemeClr val="bg1"/>
                </a:solidFill>
                <a:latin typeface="Arial"/>
                <a:cs typeface="Times New Roman"/>
              </a:rPr>
              <a:t>(МГТУ им. Н.Э. Баумана) </a:t>
            </a:r>
            <a:br>
              <a:rPr lang="ru-RU" sz="1050" dirty="0">
                <a:solidFill>
                  <a:schemeClr val="bg1"/>
                </a:solidFill>
                <a:latin typeface="Arial"/>
                <a:cs typeface="Arial"/>
              </a:rPr>
            </a:br>
            <a:endParaRPr lang="en-US" sz="1050" dirty="0"/>
          </a:p>
        </p:txBody>
      </p:sp>
      <p:pic>
        <p:nvPicPr>
          <p:cNvPr id="3" name="Рисунок 2" descr="Изображение выглядит как эмблема, нашивка, герб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2CB2181-4886-FFD1-6E66-3D0E0A10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979" y="478173"/>
            <a:ext cx="842634" cy="1005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5957E-F31D-F726-EA58-99B60C3B8C43}"/>
              </a:ext>
            </a:extLst>
          </p:cNvPr>
          <p:cNvSpPr txBox="1"/>
          <p:nvPr/>
        </p:nvSpPr>
        <p:spPr>
          <a:xfrm>
            <a:off x="5496673" y="2644170"/>
            <a:ext cx="59916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достижения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</a:t>
            </a:r>
          </a:p>
          <a:p>
            <a:pPr algn="r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многопользовательских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играх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EDAD5-99ED-6166-694C-F60B4C00B2FA}"/>
              </a:ext>
            </a:extLst>
          </p:cNvPr>
          <p:cNvSpPr txBox="1"/>
          <p:nvPr/>
        </p:nvSpPr>
        <p:spPr>
          <a:xfrm>
            <a:off x="647272" y="5292518"/>
            <a:ext cx="10841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Arial"/>
                <a:cs typeface="Arial"/>
              </a:rPr>
              <a:t>Студент: 	          Карапетян Анна Григорьевна, группа ИУ7-54Б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​</a:t>
            </a:r>
            <a:endParaRPr lang="en-US" sz="1600" dirty="0">
              <a:solidFill>
                <a:schemeClr val="bg1"/>
              </a:solidFill>
              <a:latin typeface="Arial"/>
              <a:cs typeface="Times New Roman"/>
            </a:endParaRPr>
          </a:p>
          <a:p>
            <a:pPr algn="r"/>
            <a:r>
              <a:rPr lang="ru-RU" sz="1600" dirty="0">
                <a:solidFill>
                  <a:schemeClr val="bg1"/>
                </a:solidFill>
                <a:latin typeface="Arial"/>
                <a:cs typeface="Arial"/>
              </a:rPr>
              <a:t>Руководитель научно-</a:t>
            </a:r>
            <a:r>
              <a:rPr lang="ru-RU" sz="1600" dirty="0" err="1">
                <a:solidFill>
                  <a:schemeClr val="bg1"/>
                </a:solidFill>
                <a:latin typeface="Arial"/>
                <a:cs typeface="Arial"/>
              </a:rPr>
              <a:t>исследователькой</a:t>
            </a:r>
            <a:r>
              <a:rPr lang="ru-RU" sz="1600" dirty="0">
                <a:solidFill>
                  <a:schemeClr val="bg1"/>
                </a:solidFill>
                <a:latin typeface="Arial"/>
                <a:cs typeface="Arial"/>
              </a:rPr>
              <a:t> работы: 		</a:t>
            </a:r>
            <a:r>
              <a:rPr lang="ru-RU" sz="1600" dirty="0" err="1">
                <a:solidFill>
                  <a:schemeClr val="bg1"/>
                </a:solidFill>
                <a:latin typeface="Arial"/>
                <a:cs typeface="Arial"/>
              </a:rPr>
              <a:t>Кострицкий</a:t>
            </a:r>
            <a:r>
              <a:rPr lang="ru-RU" sz="1600" dirty="0">
                <a:solidFill>
                  <a:schemeClr val="bg1"/>
                </a:solidFill>
                <a:latin typeface="Arial"/>
                <a:cs typeface="Arial"/>
              </a:rPr>
              <a:t> Александр Сергеевич</a:t>
            </a:r>
            <a:endParaRPr lang="ru-RU" sz="1600" dirty="0">
              <a:solidFill>
                <a:schemeClr val="bg1"/>
              </a:solidFill>
              <a:latin typeface="Arial"/>
              <a:cs typeface="Times New Roman"/>
            </a:endParaRP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D787C08C-0675-C975-72F3-C1B107E345DA}"/>
              </a:ext>
            </a:extLst>
          </p:cNvPr>
          <p:cNvSpPr txBox="1">
            <a:spLocks/>
          </p:cNvSpPr>
          <p:nvPr/>
        </p:nvSpPr>
        <p:spPr>
          <a:xfrm>
            <a:off x="0" y="6246813"/>
            <a:ext cx="631825" cy="295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CB368C90-5AFE-6C0D-887B-B24318933AE8}"/>
              </a:ext>
            </a:extLst>
          </p:cNvPr>
          <p:cNvSpPr txBox="1">
            <a:spLocks/>
          </p:cNvSpPr>
          <p:nvPr/>
        </p:nvSpPr>
        <p:spPr>
          <a:xfrm>
            <a:off x="95892" y="6246813"/>
            <a:ext cx="631825" cy="295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C3731D-EF5A-A27B-2822-F3EE03D605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90863-5BA2-077E-15FD-33207B50D9E4}"/>
              </a:ext>
            </a:extLst>
          </p:cNvPr>
          <p:cNvSpPr txBox="1"/>
          <p:nvPr/>
        </p:nvSpPr>
        <p:spPr>
          <a:xfrm>
            <a:off x="315911" y="543453"/>
            <a:ext cx="81397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Целью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научно-исследовательской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существующих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233DF-0664-7EB5-0FD0-D6A38D61A411}"/>
              </a:ext>
            </a:extLst>
          </p:cNvPr>
          <p:cNvSpPr txBox="1"/>
          <p:nvPr/>
        </p:nvSpPr>
        <p:spPr>
          <a:xfrm>
            <a:off x="315911" y="1470333"/>
            <a:ext cx="97013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 поставлены следующие задачи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распределенных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рассмотреть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игрового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читерства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роль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формализовать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контексте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условиях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учетом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специфики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игровых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DA737-CFED-52C3-856F-55232A7C1691}"/>
              </a:ext>
            </a:extLst>
          </p:cNvPr>
          <p:cNvSpPr txBox="1"/>
          <p:nvPr/>
        </p:nvSpPr>
        <p:spPr>
          <a:xfrm>
            <a:off x="315911" y="4120762"/>
            <a:ext cx="46721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ходе научно-исследовательской работы была получена следующая таблица, отображающая сравнительный анализ различных методов достижения консенсуса в многопользовательских играх:</a:t>
            </a:r>
            <a:endParaRPr lang="en-US" sz="1600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885B6438-D80E-F007-0390-9C9E1ECC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71452"/>
              </p:ext>
            </p:extLst>
          </p:nvPr>
        </p:nvGraphicFramePr>
        <p:xfrm>
          <a:off x="5279916" y="4094493"/>
          <a:ext cx="6351428" cy="222005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587857">
                  <a:extLst>
                    <a:ext uri="{9D8B030D-6E8A-4147-A177-3AD203B41FA5}">
                      <a16:colId xmlns:a16="http://schemas.microsoft.com/office/drawing/2014/main" val="1690695425"/>
                    </a:ext>
                  </a:extLst>
                </a:gridCol>
                <a:gridCol w="1587857">
                  <a:extLst>
                    <a:ext uri="{9D8B030D-6E8A-4147-A177-3AD203B41FA5}">
                      <a16:colId xmlns:a16="http://schemas.microsoft.com/office/drawing/2014/main" val="2140162521"/>
                    </a:ext>
                  </a:extLst>
                </a:gridCol>
                <a:gridCol w="1587857">
                  <a:extLst>
                    <a:ext uri="{9D8B030D-6E8A-4147-A177-3AD203B41FA5}">
                      <a16:colId xmlns:a16="http://schemas.microsoft.com/office/drawing/2014/main" val="4264699270"/>
                    </a:ext>
                  </a:extLst>
                </a:gridCol>
                <a:gridCol w="1587857">
                  <a:extLst>
                    <a:ext uri="{9D8B030D-6E8A-4147-A177-3AD203B41FA5}">
                      <a16:colId xmlns:a16="http://schemas.microsoft.com/office/drawing/2014/main" val="1911944375"/>
                    </a:ext>
                  </a:extLst>
                </a:gridCol>
              </a:tblGrid>
              <a:tr h="539486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Продуктив-ность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Масштабиру-емость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Устойчивость к атакам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73785"/>
                  </a:ext>
                </a:extLst>
              </a:tr>
              <a:tr h="546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Paxos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4745"/>
                  </a:ext>
                </a:extLst>
              </a:tr>
              <a:tr h="546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28118"/>
                  </a:ext>
                </a:extLst>
              </a:tr>
              <a:tr h="546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Низкая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0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3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B5429-27C1-7931-0EB9-7D7E52586411}"/>
              </a:ext>
            </a:extLst>
          </p:cNvPr>
          <p:cNvSpPr txBox="1"/>
          <p:nvPr/>
        </p:nvSpPr>
        <p:spPr>
          <a:xfrm>
            <a:off x="2137862" y="524524"/>
            <a:ext cx="978099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научно-исследователькой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достигнута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существующих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поставленной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распределенных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рассмотрены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игрового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читерства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роль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формализован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контексте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условиях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учетом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специфики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игровых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9FD1E-48A7-9791-9DEB-8DBEB7C33077}"/>
              </a:ext>
            </a:extLst>
          </p:cNvPr>
          <p:cNvSpPr txBox="1"/>
          <p:nvPr/>
        </p:nvSpPr>
        <p:spPr>
          <a:xfrm>
            <a:off x="273140" y="3971487"/>
            <a:ext cx="116457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выявлено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консенсуса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конкретной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игровой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PBFT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показывает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устойчивость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однако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ограничена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делает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подходящим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степенью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доверия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малым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Raft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отличается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высокой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продуктивностью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оптимальным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выбором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умеренными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требованиями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масштабируемости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Paxos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демонстрирует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сбалансированные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сценариях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требуется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высокая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устойчивость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сбоям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0BCCDF78-798C-F6F2-D295-2501C3D9A626}"/>
              </a:ext>
            </a:extLst>
          </p:cNvPr>
          <p:cNvSpPr txBox="1">
            <a:spLocks/>
          </p:cNvSpPr>
          <p:nvPr/>
        </p:nvSpPr>
        <p:spPr>
          <a:xfrm>
            <a:off x="0" y="6246813"/>
            <a:ext cx="631825" cy="295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548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{C26F509E-349B-4E50-B7C1-0505628BDACD}tf22318419_win32</Template>
  <TotalTime>30</TotalTime>
  <Words>379</Words>
  <Application>Microsoft Office PowerPoint</Application>
  <PresentationFormat>Широкоэкранный</PresentationFormat>
  <Paragraphs>45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Custom</vt:lpstr>
      <vt:lpstr>Федеральное государственное бюджетное образовательное учреждение высшего образования  «Московский государственный технический университет имени Н.Э. Баумана  (национальный исследовательский университет)» (МГТУ им. Н.Э. Баумана)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Grigory Karapetyan</dc:creator>
  <cp:lastModifiedBy>Grigory Karapetyan</cp:lastModifiedBy>
  <cp:revision>1</cp:revision>
  <dcterms:created xsi:type="dcterms:W3CDTF">2024-12-16T20:44:22Z</dcterms:created>
  <dcterms:modified xsi:type="dcterms:W3CDTF">2024-12-16T21:14:55Z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