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03" r:id="rId4"/>
    <p:sldId id="293" r:id="rId5"/>
    <p:sldId id="319" r:id="rId6"/>
    <p:sldId id="307" r:id="rId7"/>
    <p:sldId id="309" r:id="rId8"/>
    <p:sldId id="308" r:id="rId9"/>
    <p:sldId id="313" r:id="rId10"/>
    <p:sldId id="300" r:id="rId11"/>
    <p:sldId id="305" r:id="rId12"/>
    <p:sldId id="317" r:id="rId13"/>
    <p:sldId id="316" r:id="rId14"/>
    <p:sldId id="318" r:id="rId15"/>
    <p:sldId id="315" r:id="rId16"/>
    <p:sldId id="297" r:id="rId17"/>
    <p:sldId id="320" r:id="rId18"/>
    <p:sldId id="321" r:id="rId19"/>
    <p:sldId id="301" r:id="rId20"/>
    <p:sldId id="302" r:id="rId21"/>
    <p:sldId id="311" r:id="rId2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900CC"/>
    <a:srgbClr val="FF0000"/>
    <a:srgbClr val="31859C"/>
    <a:srgbClr val="00000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43" autoAdjust="0"/>
  </p:normalViewPr>
  <p:slideViewPr>
    <p:cSldViewPr>
      <p:cViewPr varScale="1">
        <p:scale>
          <a:sx n="116" d="100"/>
          <a:sy n="116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2" y="942858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5" y="942858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31.07.2018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9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2" y="942858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5" y="942858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0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5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66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6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5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21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0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31.07.2018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31.07.2018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31.07.2018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31.07.2018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31.07.2018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620688"/>
            <a:ext cx="6201872" cy="3168352"/>
          </a:xfrm>
        </p:spPr>
        <p:txBody>
          <a:bodyPr/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dirty="0"/>
              <a:t>Коммерциализация специализированного медико-диагностического программного комплекса для количественной оценки объема поражения при диссеминированных формах туберкулеза легких и системы взаимодействия с пользователями через интернет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2000" i="1" dirty="0"/>
              <a:t/>
            </a:r>
            <a:br>
              <a:rPr lang="ru-RU" sz="2000" i="1" dirty="0"/>
            </a:br>
            <a:r>
              <a:rPr lang="ru-RU" sz="1600" i="1" dirty="0"/>
              <a:t>Н</a:t>
            </a:r>
            <a:r>
              <a:rPr lang="ru-RU" sz="1600" i="1" dirty="0" smtClean="0"/>
              <a:t>омер заявки</a:t>
            </a:r>
            <a:endParaRPr lang="ru-RU" sz="2000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838" y="4509120"/>
            <a:ext cx="6642394" cy="128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ru-RU" sz="1800" i="1" dirty="0" smtClean="0"/>
          </a:p>
          <a:p>
            <a:r>
              <a:rPr lang="ru-RU" sz="1800" i="1" dirty="0" smtClean="0"/>
              <a:t>ООО Системный Интегратор Здоровья (СИЗ)</a:t>
            </a:r>
          </a:p>
          <a:p>
            <a:r>
              <a:rPr lang="ru-RU" sz="1800" i="1" dirty="0" smtClean="0"/>
              <a:t>г. Екатеринбург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</p:spPr>
        <p:txBody>
          <a:bodyPr/>
          <a:lstStyle/>
          <a:p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A8818C16-91A9-4DE2-9605-EAA4271D6E41}" type="slidenum">
              <a:rPr lang="ru-RU" smtClean="0"/>
              <a:t>10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ХАРАКТЕРИСТИКИ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16983"/>
              </p:ext>
            </p:extLst>
          </p:nvPr>
        </p:nvGraphicFramePr>
        <p:xfrm>
          <a:off x="179513" y="1422068"/>
          <a:ext cx="8856983" cy="43474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8151"/>
                <a:gridCol w="1584176"/>
                <a:gridCol w="1476164"/>
                <a:gridCol w="1476164"/>
                <a:gridCol w="1476164"/>
                <a:gridCol w="1476164"/>
              </a:tblGrid>
              <a:tr h="6473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Наш продукт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Anatomage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View Imaging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Toshiba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78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Система интеллектуальной подсказки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Представлен на достаточно низком уровне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5666">
                <a:tc>
                  <a:txBody>
                    <a:bodyPr/>
                    <a:lstStyle/>
                    <a:p>
                      <a:r>
                        <a:rPr lang="ru-RU" sz="1600" i="1" dirty="0" smtClean="0"/>
                        <a:t>Система взаимодействия с пользователем через интернет</a:t>
                      </a:r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32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Качество </a:t>
                      </a:r>
                      <a:r>
                        <a:rPr lang="en-US" sz="1600" i="1" dirty="0" smtClean="0"/>
                        <a:t>3D</a:t>
                      </a:r>
                      <a:r>
                        <a:rPr lang="ru-RU" sz="1600" i="1" baseline="0" dirty="0" smtClean="0"/>
                        <a:t>-реконструкции</a:t>
                      </a:r>
                      <a:endParaRPr lang="ru-RU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Высокое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Среднее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Высокое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Высокое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Среднее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6646" y="10527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Основные характеристики продукта и преимущества перед аналогами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0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AF1B280C-6F03-432F-8FB4-F82BAE3C8CAC}" type="slidenum">
              <a:rPr lang="ru-RU" smtClean="0"/>
              <a:t>11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ХАРАКТЕРИСТИКИ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42764"/>
              </p:ext>
            </p:extLst>
          </p:nvPr>
        </p:nvGraphicFramePr>
        <p:xfrm>
          <a:off x="179513" y="1422068"/>
          <a:ext cx="8856983" cy="35217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3"/>
                <a:gridCol w="1368152"/>
                <a:gridCol w="1404156"/>
                <a:gridCol w="1476164"/>
                <a:gridCol w="1476164"/>
                <a:gridCol w="1476164"/>
              </a:tblGrid>
              <a:tr h="6473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Параметр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Наш продукт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Anatomage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View Imaging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Philips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Toshiba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56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Новый</a:t>
                      </a:r>
                      <a:r>
                        <a:rPr lang="ru-RU" sz="1600" i="1" baseline="0" dirty="0" smtClean="0"/>
                        <a:t> алгоритм расчета для определения объема диссеминированных поражений легких</a:t>
                      </a:r>
                      <a:endParaRPr lang="ru-RU" sz="16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Отсутствует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32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/>
                        <a:t>Страна-производитель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Россия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Италия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Израиль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Нидерланды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Япония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6646" y="10527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Основные характеристики продукта и преимущества перед аналогами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35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F529EAA6-4C05-4B2D-8388-4A2196BDC8C1}" type="slidenum">
              <a:rPr lang="ru-RU" smtClean="0"/>
              <a:t>12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БИЗНЕС МОДЕЛЬ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88554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проекта рассматривается через заключение лицензионных договоров с партнерами, которые выступят посредниками с медицинскими учреждениями и по факту выполнят роль структуры, которая осуществляет реализацию и коммерциализацию проекта на территории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РФ и за рубежом. (письма согласия на реализацию данного продукта прилагаются в материалах заявки) 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счет создания системы партнеров удастся получить максимально широкий охват во всех регионах Российской Федерации. Разработан лицензионный договор, согласно которому лицензиат на определенной территории в установленные сроки проводит комплекс мероприятий по заключению от своего имени договоров с медицинскими учреждениями на предоставление обработки данных компьютерной томографии по заранее согласованным и установленным ценам, после чего проводит интеграцию программного обеспечения, размещает согласованные макеты медиа и рекламных материалов в местах продажи услуги конечным потребителям.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от количества проживающего населения в том или ином регионе будут подбираться различное количество партнеров для продвижения услуги и максимально быстрого охвата рынка целиком.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25923709-1304-4320-ADA3-F9DFB5EE6433}" type="slidenum">
              <a:rPr lang="ru-RU" smtClean="0"/>
              <a:t>13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БИЗНЕС МОДЕЛЬ</a:t>
            </a:r>
            <a:endParaRPr lang="ru-RU" b="1" dirty="0"/>
          </a:p>
        </p:txBody>
      </p:sp>
      <p:pic>
        <p:nvPicPr>
          <p:cNvPr id="9" name="image8.png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611560" y="1556792"/>
            <a:ext cx="7955850" cy="360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133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CA104269-0DED-4894-B28D-989A2D6E3CA3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СТРАТЕГИЯ ПРОДВИЖЕНИЯ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04826"/>
            <a:ext cx="885698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Предполагается заключение агентских и лицензионных договоров с предпринимателями и медицинскими организациями с целью продвижения программного комплекса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того, на рынке России существует канал распределения нулевого уровня: прямая продажа конечным потребителям. Сильные стороны канала распределения нулевого уровня: отсутствие затрат у продавца на организацию канала распространения, контроль во взаимоотношениях с конечным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потребителем.</a:t>
            </a:r>
          </a:p>
          <a:p>
            <a:pPr algn="just"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того, мы планируем устанавливать программный комплекс в клиники на бесплатной основе, а оплата будет производиться только после проведения диагностической процедуры. Такой маркетинговый ход, как мы рассчитываем, приведет к тому, что практически каждая клиника, к которой мы обратимся с предложением, согласится установить программный комплекс на своем оборудовании и будет использовать его в случае необходимости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Такая схема распространения также дает возможность не раскрывать ноу-хау, устанавливая на базе клиента только механизмы первичной обработки полученных в результате диагностики данных, а механизм, производящий расчеты будет храниться на нашем сервере, исключая возможность его копирования.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2B14FE28-C66E-4F3D-9ECE-05B1C7F0CF81}" type="slidenum">
              <a:rPr lang="ru-RU" smtClean="0"/>
              <a:t>15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/>
          </a:p>
          <a:p>
            <a:pPr algn="ctr"/>
            <a:r>
              <a:rPr lang="ru-RU" sz="2400" b="1" dirty="0" smtClean="0"/>
              <a:t>БИЗНЕС</a:t>
            </a:r>
            <a:endParaRPr lang="ru-RU" sz="2400" b="1" dirty="0"/>
          </a:p>
          <a:p>
            <a:pPr algn="ctr"/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91087"/>
            <a:ext cx="89994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такой системы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продвижения и реализации нашего продукта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рынке, а именно установка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в клиниках бесплатно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позволит получить доход от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каждого проведенного исследования в определенном соотношении с клиникой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buFont typeface="+mj-lt"/>
              <a:buAutoNum type="arabicParenR"/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Стоимость диагностики для конечного потребителя – 1200 рублей.</a:t>
            </a:r>
            <a:endParaRPr lang="ru-RU" dirty="0"/>
          </a:p>
          <a:p>
            <a:pPr marL="342900" lvl="0" indent="-342900" algn="just" fontAlgn="base">
              <a:buFont typeface="+mj-lt"/>
              <a:buAutoNum type="arabicParenR"/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реализации ООО «СИЗ» из этой суммы – 900 рублей или 75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%.</a:t>
            </a:r>
            <a:endParaRPr lang="ru-RU" dirty="0"/>
          </a:p>
          <a:p>
            <a:pPr marL="342900" indent="-342900" algn="just">
              <a:spcAft>
                <a:spcPts val="0"/>
              </a:spcAft>
              <a:buAutoNum type="arabicParenR" startAt="3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клиники из этой суммы – 300 рублей или 25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%.</a:t>
            </a:r>
          </a:p>
          <a:p>
            <a:pPr algn="just">
              <a:spcAft>
                <a:spcPts val="0"/>
              </a:spcAft>
            </a:pPr>
            <a:endParaRPr lang="ru-RU" sz="11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1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данной бизнес-модели позволит  ООО «СИЗ» выйти на следующие показатели финансово-хозяйственной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1663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97E4399E-9D66-43EA-A4AD-376FA0CC73E8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БИЗНЕС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09247"/>
              </p:ext>
            </p:extLst>
          </p:nvPr>
        </p:nvGraphicFramePr>
        <p:xfrm>
          <a:off x="755576" y="1396999"/>
          <a:ext cx="7992887" cy="42952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6511"/>
                <a:gridCol w="1613243"/>
                <a:gridCol w="1759902"/>
                <a:gridCol w="1833231"/>
              </a:tblGrid>
              <a:tr h="82733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1-ый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2-ой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3-ий</a:t>
                      </a:r>
                      <a:r>
                        <a:rPr lang="ru-RU" baseline="0" dirty="0" smtClean="0"/>
                        <a:t> год после НИОКР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Оценочный объем рынка (платежеспособного спроса), млн. руб.: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9584"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Потенциальная</a:t>
                      </a:r>
                      <a:r>
                        <a:rPr lang="ru-RU" baseline="0" dirty="0" smtClean="0"/>
                        <a:t> доля создаваемого продукта на рынке: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45,7%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709">
                <a:tc>
                  <a:txBody>
                    <a:bodyPr/>
                    <a:lstStyle/>
                    <a:p>
                      <a:r>
                        <a:rPr lang="ru-RU" dirty="0" smtClean="0"/>
                        <a:t>Выручка от</a:t>
                      </a:r>
                      <a:r>
                        <a:rPr lang="ru-RU" baseline="0" dirty="0" smtClean="0"/>
                        <a:t> реализации продукции, млн. руб.:</a:t>
                      </a:r>
                    </a:p>
                    <a:p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6,4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9,8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3888432" cy="432048"/>
          </a:xfrm>
        </p:spPr>
        <p:txBody>
          <a:bodyPr/>
          <a:lstStyle/>
          <a:p>
            <a:r>
              <a:rPr lang="ru-RU" dirty="0" smtClean="0"/>
              <a:t>БИЗНЕС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06489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предприятии разработана организационная структура управления, а так же схема привлечения новых специалистов, с целью повышения объема продаж.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/>
          </a:p>
          <a:p>
            <a:pPr algn="ctr"/>
            <a:r>
              <a:rPr lang="ru-RU" sz="2400" b="1" dirty="0" smtClean="0"/>
              <a:t>БИЗНЕС</a:t>
            </a:r>
            <a:endParaRPr lang="ru-RU" sz="2400" b="1" dirty="0"/>
          </a:p>
          <a:p>
            <a:pPr algn="ctr"/>
            <a:endParaRPr lang="ru-RU" sz="2400" b="1" dirty="0"/>
          </a:p>
        </p:txBody>
      </p:sp>
      <p:pic>
        <p:nvPicPr>
          <p:cNvPr id="7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5596" y="2060848"/>
            <a:ext cx="7128792" cy="37625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6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3888432" cy="432048"/>
          </a:xfrm>
        </p:spPr>
        <p:txBody>
          <a:bodyPr/>
          <a:lstStyle/>
          <a:p>
            <a:r>
              <a:rPr lang="ru-RU" dirty="0" smtClean="0"/>
              <a:t>БИЗНЕС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C365-BD33-4EC3-A72E-799FD5888F7F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/>
          </a:p>
          <a:p>
            <a:pPr algn="ctr"/>
            <a:r>
              <a:rPr lang="ru-RU" sz="2400" b="1" dirty="0" smtClean="0"/>
              <a:t>БИЗНЕС</a:t>
            </a:r>
            <a:endParaRPr lang="ru-RU" sz="2400" b="1" dirty="0"/>
          </a:p>
          <a:p>
            <a:pPr algn="ctr"/>
            <a:endParaRPr lang="ru-RU" sz="2400" b="1" dirty="0"/>
          </a:p>
        </p:txBody>
      </p:sp>
      <p:pic>
        <p:nvPicPr>
          <p:cNvPr id="8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35696" y="1164447"/>
            <a:ext cx="5083810" cy="55899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7905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КОМАНДА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56080"/>
              </p:ext>
            </p:extLst>
          </p:nvPr>
        </p:nvGraphicFramePr>
        <p:xfrm>
          <a:off x="107504" y="980728"/>
          <a:ext cx="8712968" cy="5242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28082"/>
                <a:gridCol w="2187460"/>
                <a:gridCol w="2393170"/>
                <a:gridCol w="2304256"/>
              </a:tblGrid>
              <a:tr h="34110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8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0" smtClean="0"/>
                        <a:t>Соловьева Светлана Николаевна</a:t>
                      </a:r>
                      <a:endParaRPr lang="ru-RU" sz="1600" b="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dirty="0" smtClean="0"/>
                        <a:t>Руководитель проекта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Руководство работой команды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smtClean="0"/>
                        <a:t>д.э.н., профессор кафедры ТФ, ФТИ ФГАОУ ВО УрФУ</a:t>
                      </a:r>
                      <a:r>
                        <a:rPr lang="ru-RU" altLang="ru-RU" sz="1600" baseline="0" smtClean="0"/>
                        <a:t> </a:t>
                      </a:r>
                      <a:r>
                        <a:rPr lang="ru-RU" altLang="ru-RU" sz="1600" smtClean="0"/>
                        <a:t>им. первого Президента России Б.Н. Ельцина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r>
                        <a:rPr lang="ru-RU" altLang="ru-RU" sz="1600" b="0" smtClean="0"/>
                        <a:t>Гольдштейн Сергей Людвигович </a:t>
                      </a:r>
                      <a:endParaRPr lang="ru-RU" sz="1600" b="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600" dirty="0" smtClean="0"/>
                        <a:t>Ведущий</a:t>
                      </a:r>
                      <a:r>
                        <a:rPr lang="ru-RU" altLang="ru-RU" sz="1600" baseline="0" dirty="0" smtClean="0"/>
                        <a:t> специалист </a:t>
                      </a:r>
                      <a:r>
                        <a:rPr lang="ru-RU" altLang="ru-RU" sz="1600" dirty="0" smtClean="0"/>
                        <a:t>в области информационных технологий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Организация процессов информационного развития и усовершенствования</a:t>
                      </a:r>
                      <a:r>
                        <a:rPr lang="ru-RU" sz="1600" baseline="0" dirty="0" smtClean="0"/>
                        <a:t> продукта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smtClean="0"/>
                        <a:t>д.т.н., профессор кафедры ТФ, ФТИ ФГАОУ ВО УрФУ</a:t>
                      </a:r>
                      <a:r>
                        <a:rPr lang="ru-RU" altLang="ru-RU" sz="1600" baseline="0" smtClean="0"/>
                        <a:t> </a:t>
                      </a:r>
                      <a:r>
                        <a:rPr lang="ru-RU" altLang="ru-RU" sz="1600" smtClean="0"/>
                        <a:t>им. первого Президента России Б.Н. Ельцина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1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0" dirty="0" smtClean="0"/>
                        <a:t>Шаповалов Николай Николаевич </a:t>
                      </a:r>
                      <a:endParaRPr lang="ru-RU" sz="1600" b="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dirty="0" smtClean="0"/>
                        <a:t>Генеральный директор ООО «СИЗ»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600" dirty="0" smtClean="0"/>
                        <a:t>Организатор процессов продвижения и реализации проекта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dirty="0" smtClean="0"/>
                        <a:t>Юридическая академия </a:t>
                      </a:r>
                      <a:r>
                        <a:rPr lang="ru-RU" altLang="ru-RU" sz="1600" dirty="0" err="1" smtClean="0"/>
                        <a:t>г.Екатеринбург</a:t>
                      </a:r>
                      <a:r>
                        <a:rPr lang="ru-RU" altLang="ru-RU" sz="1600" dirty="0" smtClean="0"/>
                        <a:t>; цивилист,;</a:t>
                      </a:r>
                      <a:r>
                        <a:rPr lang="ru-RU" altLang="ru-RU" sz="1600" baseline="0" dirty="0" smtClean="0"/>
                        <a:t> имеет многолетний опыт  юридического сопровождения коммерческих продуктов на рынок</a:t>
                      </a:r>
                      <a:endParaRPr lang="ru-RU" alt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ОБЩИЕ СВЕДЕНИЯ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79311"/>
              </p:ext>
            </p:extLst>
          </p:nvPr>
        </p:nvGraphicFramePr>
        <p:xfrm>
          <a:off x="490630" y="1124744"/>
          <a:ext cx="8329842" cy="347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71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НИОКР: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«</a:t>
                      </a:r>
                      <a:r>
                        <a:rPr lang="ru-RU" sz="1800" dirty="0" smtClean="0"/>
                        <a:t>Коммерциализация специализированного медико-диагностического программного комплекса для количественной оценки объема поражения при диссеминированных формах туберкулеза легких и системы взаимодействия с пользователями через интернет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7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Наименование создаваемого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Специализированный медико-диагностический программный комплекс для количественной оценки объема поражения при диссеминированных формах туберкулеза легких и система взаимодействия с пользователями через интернет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КОМАНДА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91428"/>
              </p:ext>
            </p:extLst>
          </p:nvPr>
        </p:nvGraphicFramePr>
        <p:xfrm>
          <a:off x="107504" y="980728"/>
          <a:ext cx="8856984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7358"/>
                <a:gridCol w="1530138"/>
                <a:gridCol w="2433144"/>
                <a:gridCol w="3096344"/>
              </a:tblGrid>
              <a:tr h="53187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0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b="0" dirty="0" smtClean="0"/>
                        <a:t>Скорняков Сергей Николаевич </a:t>
                      </a:r>
                      <a:endParaRPr lang="ru-RU" sz="1600" b="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Консультации по развитию продукта и взаимодействию</a:t>
                      </a:r>
                      <a:r>
                        <a:rPr lang="ru-RU" sz="1600" baseline="0" dirty="0" smtClean="0"/>
                        <a:t> с потребителем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600" dirty="0" smtClean="0"/>
                        <a:t>д.м.н., профессор, главный внештатный специалист по фтизиатрии и торакальной хирургии Уральск.</a:t>
                      </a:r>
                      <a:r>
                        <a:rPr lang="ru-RU" altLang="ru-RU" sz="1600" baseline="0" dirty="0" smtClean="0"/>
                        <a:t> </a:t>
                      </a:r>
                      <a:r>
                        <a:rPr lang="ru-RU" altLang="ru-RU" sz="1600" dirty="0" err="1" smtClean="0"/>
                        <a:t>Федер</a:t>
                      </a:r>
                      <a:r>
                        <a:rPr lang="ru-RU" altLang="ru-RU" sz="1600" dirty="0" smtClean="0"/>
                        <a:t>. </a:t>
                      </a:r>
                      <a:r>
                        <a:rPr lang="ru-RU" altLang="ru-RU" sz="1600" dirty="0" err="1" smtClean="0"/>
                        <a:t>окр</a:t>
                      </a:r>
                      <a:r>
                        <a:rPr lang="ru-RU" altLang="ru-RU" sz="1600" dirty="0" smtClean="0"/>
                        <a:t>.,</a:t>
                      </a:r>
                      <a:r>
                        <a:rPr lang="ru-RU" altLang="ru-RU" sz="1600" baseline="0" dirty="0" smtClean="0"/>
                        <a:t> </a:t>
                      </a:r>
                      <a:r>
                        <a:rPr lang="ru-RU" altLang="ru-RU" sz="1600" dirty="0" smtClean="0"/>
                        <a:t>директор УНИИФ</a:t>
                      </a:r>
                      <a:endParaRPr lang="ru-RU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90560">
                <a:tc>
                  <a:txBody>
                    <a:bodyPr/>
                    <a:lstStyle/>
                    <a:p>
                      <a:r>
                        <a:rPr lang="ru-RU" altLang="ru-RU" sz="1600" b="0" dirty="0" smtClean="0"/>
                        <a:t>Савельев Александр Владимирович </a:t>
                      </a:r>
                      <a:endParaRPr lang="ru-RU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Консультации по развитию продукта и взаимодействию</a:t>
                      </a:r>
                      <a:r>
                        <a:rPr lang="ru-RU" sz="1600" baseline="0" dirty="0" smtClean="0"/>
                        <a:t> с потребителем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600" dirty="0" smtClean="0"/>
                        <a:t>к.</a:t>
                      </a:r>
                      <a:r>
                        <a:rPr lang="ru-RU" altLang="ru-RU" sz="1600" baseline="0" dirty="0" smtClean="0"/>
                        <a:t>м.н., </a:t>
                      </a:r>
                      <a:r>
                        <a:rPr lang="ru-RU" altLang="ru-RU" sz="1600" dirty="0" smtClean="0"/>
                        <a:t>заведующий отделением, врач-рентгенолог УНИИФ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50109">
                <a:tc>
                  <a:txBody>
                    <a:bodyPr/>
                    <a:lstStyle/>
                    <a:p>
                      <a:r>
                        <a:rPr lang="ru-RU" altLang="ru-RU" sz="1600" b="0" dirty="0" err="1" smtClean="0"/>
                        <a:t>Долошкан</a:t>
                      </a:r>
                      <a:r>
                        <a:rPr lang="ru-RU" altLang="ru-RU" sz="1600" b="0" dirty="0" smtClean="0"/>
                        <a:t> Максим Георгиевич </a:t>
                      </a:r>
                      <a:endParaRPr lang="ru-RU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600" dirty="0" smtClean="0"/>
                        <a:t>Маркетолог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Продвижение продукта на рынке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УРФУ;</a:t>
                      </a:r>
                      <a:r>
                        <a:rPr lang="ru-RU" sz="1600" baseline="0" dirty="0" smtClean="0"/>
                        <a:t> специальность – маркетолог;</a:t>
                      </a:r>
                    </a:p>
                    <a:p>
                      <a:r>
                        <a:rPr lang="ru-RU" sz="1600" dirty="0" smtClean="0"/>
                        <a:t>Владелец сети компаний  «Полдома»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0059">
                <a:tc>
                  <a:txBody>
                    <a:bodyPr/>
                    <a:lstStyle/>
                    <a:p>
                      <a:r>
                        <a:rPr lang="ru-RU" altLang="ru-RU" sz="1600" b="0" dirty="0" err="1" smtClean="0"/>
                        <a:t>Жоголева</a:t>
                      </a:r>
                      <a:r>
                        <a:rPr lang="ru-RU" altLang="ru-RU" sz="1600" b="0" dirty="0" smtClean="0"/>
                        <a:t> Марина Андреевна </a:t>
                      </a:r>
                      <a:endParaRPr lang="ru-RU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Юрист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600" dirty="0" smtClean="0"/>
                        <a:t>Правовое обеспечение проекта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аспирант,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преподаватель-исследователь,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УрГЮУ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КОМАНДА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12276"/>
              </p:ext>
            </p:extLst>
          </p:nvPr>
        </p:nvGraphicFramePr>
        <p:xfrm>
          <a:off x="323528" y="1556792"/>
          <a:ext cx="864096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35108"/>
                <a:gridCol w="5305852"/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Опыт команды в</a:t>
                      </a:r>
                      <a:r>
                        <a:rPr lang="ru-RU" b="0" baseline="0" dirty="0" smtClean="0"/>
                        <a:t> выполнении НИОКР и коммерциализации инновационной продукции</a:t>
                      </a:r>
                      <a:r>
                        <a:rPr lang="ru-RU" b="0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dirty="0" smtClean="0"/>
                        <a:t>Участие в программах:</a:t>
                      </a:r>
                      <a:r>
                        <a:rPr lang="ru-RU" b="0" baseline="0" dirty="0" smtClean="0"/>
                        <a:t> </a:t>
                      </a:r>
                      <a:r>
                        <a:rPr lang="ru-RU" b="0" dirty="0" smtClean="0"/>
                        <a:t>«Старт-1» и «Старт-2»</a:t>
                      </a:r>
                      <a:r>
                        <a:rPr lang="ru-RU" b="0" baseline="0" dirty="0" smtClean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/>
                        <a:t>Создание бизнес-модели и сопровождение в продвижении продукции ООО «Лаборатория инноваций»: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smtClean="0"/>
                        <a:t>выручка предприятия  с ноября 2016 выросла с 10501.0 </a:t>
                      </a:r>
                      <a:r>
                        <a:rPr lang="ru-RU" b="0" baseline="0" dirty="0" err="1" smtClean="0"/>
                        <a:t>тыс.руб</a:t>
                      </a:r>
                      <a:r>
                        <a:rPr lang="ru-RU" b="0" baseline="0" dirty="0" smtClean="0"/>
                        <a:t>. до 119287.0 </a:t>
                      </a:r>
                      <a:r>
                        <a:rPr lang="ru-RU" b="0" baseline="0" dirty="0" err="1" smtClean="0"/>
                        <a:t>тыс.руб</a:t>
                      </a:r>
                      <a:r>
                        <a:rPr lang="ru-RU" b="0" baseline="0" dirty="0" smtClean="0"/>
                        <a:t> в 2017г.;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smtClean="0"/>
                        <a:t>прибыль выросла с 1846.0 </a:t>
                      </a:r>
                      <a:r>
                        <a:rPr lang="ru-RU" b="0" baseline="0" dirty="0" err="1" smtClean="0"/>
                        <a:t>тыс.руб</a:t>
                      </a:r>
                      <a:r>
                        <a:rPr lang="ru-RU" b="0" baseline="0" dirty="0" smtClean="0"/>
                        <a:t>. до 55892.0 </a:t>
                      </a:r>
                      <a:r>
                        <a:rPr lang="ru-RU" b="0" baseline="0" dirty="0" err="1" smtClean="0"/>
                        <a:t>тыс.руб</a:t>
                      </a:r>
                      <a:r>
                        <a:rPr lang="ru-RU" b="0" baseline="0" dirty="0" smtClean="0"/>
                        <a:t>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ru-RU" b="0" baseline="0" dirty="0" smtClean="0"/>
                        <a:t>( балансы ООО «Лаборатория </a:t>
                      </a:r>
                      <a:r>
                        <a:rPr lang="ru-RU" b="0" baseline="0" dirty="0" err="1" smtClean="0"/>
                        <a:t>инноваций»и</a:t>
                      </a:r>
                      <a:r>
                        <a:rPr lang="ru-RU" b="0" baseline="0" dirty="0" smtClean="0"/>
                        <a:t> отчеты о финансовых результатах за 2016 и 2017 год прилагаются в материалах заявки).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ОБЩИЕ СВЕДЕНИЯ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5608"/>
              </p:ext>
            </p:extLst>
          </p:nvPr>
        </p:nvGraphicFramePr>
        <p:xfrm>
          <a:off x="490630" y="1124744"/>
          <a:ext cx="8329842" cy="33100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Срок планируемого выхода на рынок: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b="0" dirty="0" smtClean="0"/>
                        <a:t>через 2 года и 4 месяца новые инвестиционные вложения в проект окупятся и начнут приносить доходы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9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Потребители создаваемой</a:t>
                      </a:r>
                      <a:r>
                        <a:rPr lang="ru-RU" sz="1800" kern="1200" baseline="0" dirty="0" smtClean="0"/>
                        <a:t> продукции</a:t>
                      </a:r>
                      <a:r>
                        <a:rPr lang="ru-RU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Врачи-диагносты</a:t>
                      </a:r>
                      <a:r>
                        <a:rPr lang="ru-RU" baseline="0" dirty="0" smtClean="0"/>
                        <a:t> и медицинские учреждения, занимающиеся проблемами туберкулеза в России и </a:t>
                      </a:r>
                      <a:r>
                        <a:rPr lang="ru-RU" baseline="0" dirty="0" smtClean="0"/>
                        <a:t>за рубежом.</a:t>
                      </a:r>
                    </a:p>
                    <a:p>
                      <a:r>
                        <a:rPr lang="ru-RU" baseline="0" dirty="0" smtClean="0"/>
                        <a:t> </a:t>
                      </a:r>
                      <a:r>
                        <a:rPr lang="ru-RU" altLang="ru-RU" sz="1800" dirty="0" smtClean="0"/>
                        <a:t>Например: в</a:t>
                      </a:r>
                      <a:r>
                        <a:rPr lang="ru-RU" altLang="ru-RU" sz="1800" baseline="0" dirty="0" smtClean="0"/>
                        <a:t> России п</a:t>
                      </a:r>
                      <a:r>
                        <a:rPr lang="ru-RU" altLang="ru-RU" sz="1800" dirty="0" smtClean="0"/>
                        <a:t>ульмонологических центров </a:t>
                      </a:r>
                      <a:r>
                        <a:rPr lang="ru-RU" altLang="ru-RU" sz="1800" dirty="0" smtClean="0"/>
                        <a:t>- 950 штук, </a:t>
                      </a:r>
                      <a:r>
                        <a:rPr lang="ru-RU" altLang="ru-RU" sz="1800" dirty="0" smtClean="0"/>
                        <a:t>медучреждений </a:t>
                      </a:r>
                      <a:r>
                        <a:rPr lang="ru-RU" altLang="ru-RU" sz="1800" dirty="0" smtClean="0"/>
                        <a:t>общего </a:t>
                      </a:r>
                      <a:r>
                        <a:rPr lang="ru-RU" altLang="ru-RU" sz="1800" dirty="0" smtClean="0"/>
                        <a:t>профиля с отделениями пульмонологии </a:t>
                      </a:r>
                      <a:r>
                        <a:rPr lang="ru-RU" altLang="ru-RU" sz="1800" dirty="0" smtClean="0"/>
                        <a:t>- около </a:t>
                      </a:r>
                      <a:r>
                        <a:rPr lang="ru-RU" altLang="ru-RU" sz="1800" dirty="0" smtClean="0"/>
                        <a:t>5000.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410"/>
              </p:ext>
            </p:extLst>
          </p:nvPr>
        </p:nvGraphicFramePr>
        <p:xfrm>
          <a:off x="490630" y="1124745"/>
          <a:ext cx="8329842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162"/>
                <a:gridCol w="6120680"/>
              </a:tblGrid>
              <a:tr h="1675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Суть научной новизны</a:t>
                      </a:r>
                      <a:r>
                        <a:rPr lang="ru-RU" baseline="0" dirty="0" smtClean="0"/>
                        <a:t> продукта: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Предложен новый инструмент анализа КТ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изображений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Использование инструмента позволило решить задачи обработки изображений: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ввода новых критериев количественной оценки и формализации диагностических признаков, таких как структура и плотность ткани легкого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исследование структуры опухоли и других патологических изменений на различных цифровых медицинских изображениях;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исследование границы опухоли и других патологических изменений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количественная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оценка патологических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изменений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Разработана интеллектуальная система поддержки принятия решения по определению характера патологии области интереса.</a:t>
                      </a:r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34FB567F-1C83-46FF-8086-8F5D5F21CDB3}" type="slidenum">
              <a:rPr lang="ru-RU" smtClean="0"/>
              <a:t>5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41408"/>
            <a:ext cx="885698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Потребность в таких комплексах крайне велика, и эти системы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приобретаются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из-за рубежа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медицинскими учреждениями данного профиля.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комплекса позволяет повысить точность постановки диагноза до 100% даже врачами средней квалификации. На сегодняшний день вероятность постановки точного диагноза около 25-30%.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Разработанные технологии очень перспективны и могут быть востребованы не только в области исследований заболеваний легких, но и в области диагностики других заболеваний, что было подтверждено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материалами конференции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Evidence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Live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2015, Оксфордский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Великобритания.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Собравшихся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интересовали возможности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инновационного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метода в других областях медицины, кроме фтизиатрии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пульмонологии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иностранных коллег поступили предложения о совместном проведении исследований в предметной области.</a:t>
            </a:r>
          </a:p>
          <a:p>
            <a:pPr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нами программный комплекс будет очень полезен онкодиспансерам,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т.к.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не только повысить точность диагностики, 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измерить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степень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активности онкологического процесса в легких, т.к. смертность от рака легкого стоит на первом месте среди смертности в результате онкологии.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1BE88246-DD91-4483-821F-C2C7B6E2CAFE}" type="slidenum">
              <a:rPr lang="ru-RU" smtClean="0"/>
              <a:t>6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16712"/>
              </p:ext>
            </p:extLst>
          </p:nvPr>
        </p:nvGraphicFramePr>
        <p:xfrm>
          <a:off x="490630" y="1124745"/>
          <a:ext cx="8329842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162"/>
                <a:gridCol w="6120680"/>
              </a:tblGrid>
              <a:tr h="1528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Научно-технический и практический задел</a:t>
                      </a:r>
                      <a:r>
                        <a:rPr lang="ru-RU" b="0" dirty="0" smtClean="0"/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Предприятием зарегистрированы следующие объекты интеллектуальной собственности: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Программа для ЭВМ «Система взаимодействия, специализированного медико-диагностического программного комплекса с пользователями через интернет. Специфика патологии - туберкулез легких» (свидетельство о регистрации №2017618676 от 08.06.2017);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Программа для ЭВМ «Способ количественной оценки объёма поражения при диссеминированных формах туберкулеза легких» (свидетельство о регистрации №2017661203 от 05.10.2017)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анализ рынка, продуктов конкурентов. Составлен подробный план расходов и доходов.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67BFC388-F2C6-4C84-8F4B-21E4235D1CE1}" type="slidenum">
              <a:rPr lang="ru-RU" smtClean="0"/>
              <a:t>7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3" y="1142622"/>
            <a:ext cx="3888432" cy="57153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74" y="934815"/>
            <a:ext cx="3771138" cy="57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FCFB9869-A7B0-43FE-AF49-F2FF647C5AE1}" type="slidenum">
              <a:rPr lang="ru-RU" smtClean="0"/>
              <a:t>8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НАУКА</a:t>
            </a:r>
            <a:endParaRPr lang="ru-RU" sz="24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7743"/>
              </p:ext>
            </p:extLst>
          </p:nvPr>
        </p:nvGraphicFramePr>
        <p:xfrm>
          <a:off x="490630" y="1124745"/>
          <a:ext cx="8329842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15027"/>
                <a:gridCol w="5114815"/>
              </a:tblGrid>
              <a:tr h="1837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Планируемая к созданию</a:t>
                      </a:r>
                      <a:r>
                        <a:rPr lang="ru-RU" b="0" baseline="0" dirty="0" smtClean="0"/>
                        <a:t> интеллектуальная собственность:</a:t>
                      </a:r>
                      <a:endParaRPr lang="ru-RU" b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 результате коммерциализации новой интеллектуальной</a:t>
                      </a:r>
                      <a:r>
                        <a:rPr lang="ru-RU" b="0" baseline="0" dirty="0" smtClean="0"/>
                        <a:t> собственности создано не будет, т.к. объекты </a:t>
                      </a:r>
                      <a:r>
                        <a:rPr lang="ru-RU" b="0" dirty="0" smtClean="0"/>
                        <a:t>интеллектуальной</a:t>
                      </a:r>
                      <a:r>
                        <a:rPr lang="ru-RU" b="0" baseline="0" dirty="0" smtClean="0"/>
                        <a:t> собственности были  получены и зарегистрированы в результате программ «Старт-1» и «Старт-2».</a:t>
                      </a:r>
                    </a:p>
                    <a:p>
                      <a:r>
                        <a:rPr lang="ru-RU" b="0" baseline="0" dirty="0" smtClean="0"/>
                        <a:t>ООО «СИЗ» перешло на следующий этап бизнес-модели – коммерциализация разработанных объектов </a:t>
                      </a:r>
                      <a:r>
                        <a:rPr lang="ru-RU" b="0" dirty="0" smtClean="0"/>
                        <a:t>интеллектуальной</a:t>
                      </a:r>
                      <a:r>
                        <a:rPr lang="ru-RU" b="0" baseline="0" dirty="0" smtClean="0"/>
                        <a:t> собственности.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6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fld id="{2E8586C7-FAC9-46CB-9773-0F2C03D94F03}" type="slidenum">
              <a:rPr lang="ru-RU" smtClean="0"/>
              <a:t>9</a:t>
            </a:fld>
            <a:endParaRPr lang="ru-RU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Партнеры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12776"/>
            <a:ext cx="8568952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текущий момент мы изучили опыт инсталлирования подобных систем в США и Европе, который еще раз подтвердил их востребованность в своем сегменте.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российского рынка говорит о том, что: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во-первых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как таковой данный рынок не сформирован,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нет какой-либо стандартизации в области данных продуктов;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в-третьих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на рынке существуют единичные разработки западных производителей, которые неадекватно дороги для российского рынка.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в-четвертых, полный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объем программного обеспечения, позволяющего более точно реконструировать результаты обследования на томографе, имеющего в работе систему интеллектуального подсказчика и обеспечивающего хранение информации на сервере в удаленном доступе, аналогами не представлен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Особенностью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исследований в нашей области является то, что все конкуренты – </a:t>
            </a:r>
            <a:endParaRPr lang="ru-RU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потенциальные партнеры, компании, занимающиеся аналогичными видами исследований и разработок.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1313</Words>
  <Application>Microsoft Office PowerPoint</Application>
  <PresentationFormat>Экран (4:3)</PresentationFormat>
  <Paragraphs>235</Paragraphs>
  <Slides>21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Тема Office</vt:lpstr>
      <vt:lpstr>«Коммерциализация специализированного медико-диагностического программного комплекса для количественной оценки объема поражения при диссеминированных формах туберкулеза легких и системы взаимодействия с пользователями через интернет»  Номер заявки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</vt:lpstr>
      <vt:lpstr>БИЗНЕС</vt:lpstr>
      <vt:lpstr>КОМАНДА</vt:lpstr>
      <vt:lpstr>КОМАНДА</vt:lpstr>
      <vt:lpstr>КОМАНДА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Светлана</cp:lastModifiedBy>
  <cp:revision>379</cp:revision>
  <cp:lastPrinted>2018-07-30T06:46:12Z</cp:lastPrinted>
  <dcterms:created xsi:type="dcterms:W3CDTF">2016-05-06T08:59:45Z</dcterms:created>
  <dcterms:modified xsi:type="dcterms:W3CDTF">2018-07-31T09:56:48Z</dcterms:modified>
</cp:coreProperties>
</file>