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3" r:id="rId5"/>
    <p:sldId id="286" r:id="rId6"/>
    <p:sldId id="276" r:id="rId7"/>
    <p:sldId id="274" r:id="rId8"/>
    <p:sldId id="258" r:id="rId9"/>
    <p:sldId id="275" r:id="rId10"/>
    <p:sldId id="270" r:id="rId11"/>
    <p:sldId id="272" r:id="rId12"/>
    <p:sldId id="279" r:id="rId13"/>
    <p:sldId id="271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69" r:id="rId22"/>
    <p:sldId id="277" r:id="rId23"/>
    <p:sldId id="267" r:id="rId24"/>
    <p:sldId id="26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1482FC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509" autoAdjust="0"/>
  </p:normalViewPr>
  <p:slideViewPr>
    <p:cSldViewPr>
      <p:cViewPr varScale="1">
        <p:scale>
          <a:sx n="71" d="100"/>
          <a:sy n="71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C3A5C-62FC-4E22-B27D-2A6BFB67F9F6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43D1E-5C9C-4FD1-A9EA-6101871F8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64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자신의 분야를 소개하고 싶은 욕구를 이용한다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43D1E-5C9C-4FD1-A9EA-6101871F887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2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0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5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2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5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935-0E14-4891-8B35-9AA240A71E44}" type="datetimeFigureOut">
              <a:rPr lang="ko-KR" altLang="en-US" smtClean="0"/>
              <a:t>2016-06-09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2F36-EC8A-405B-BE64-B013C7DDA4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1.wdp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gif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microsoft.com/office/2007/relationships/hdphoto" Target="../media/hdphoto1.wdp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7200" b="1" dirty="0" smtClean="0"/>
              <a:t>JAM LAND</a:t>
            </a:r>
            <a:endParaRPr lang="ko-KR" altLang="en-US" sz="7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</a:rPr>
              <a:t>2016. 06. 10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Adobe Heiti Std R" pitchFamily="34" charset="-128"/>
              </a:rPr>
              <a:t>웹 및 서버 프로그래밍</a:t>
            </a:r>
            <a:endParaRPr lang="en-US" altLang="ko-KR" sz="1600" dirty="0" smtClean="0">
              <a:solidFill>
                <a:schemeClr val="tx1"/>
              </a:solidFill>
              <a:latin typeface="Adobe Heiti Std R" pitchFamily="34" charset="-128"/>
              <a:ea typeface="Adobe Heiti Std R" pitchFamily="34" charset="-128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Adobe Heiti Std R" pitchFamily="34" charset="-128"/>
                <a:ea typeface="Adobe Heiti Std R" pitchFamily="34" charset="-128"/>
              </a:rPr>
              <a:t>2013105083 </a:t>
            </a:r>
            <a:r>
              <a:rPr lang="ko-KR" altLang="en-US" sz="1600" dirty="0" err="1" smtClean="0">
                <a:solidFill>
                  <a:schemeClr val="tx1"/>
                </a:solidFill>
                <a:latin typeface="Adobe Heiti Std R" pitchFamily="34" charset="-128"/>
              </a:rPr>
              <a:t>이흔정</a:t>
            </a:r>
            <a:endParaRPr lang="ko-KR" altLang="en-US" sz="1600" dirty="0">
              <a:solidFill>
                <a:schemeClr val="tx1"/>
              </a:solidFill>
              <a:latin typeface="Adobe Heiti Std R" pitchFamily="34" charset="-128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412776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50046"/>
              </p:ext>
            </p:extLst>
          </p:nvPr>
        </p:nvGraphicFramePr>
        <p:xfrm>
          <a:off x="1691788" y="3573016"/>
          <a:ext cx="1007895" cy="803148"/>
        </p:xfrm>
        <a:graphic>
          <a:graphicData uri="http://schemas.openxmlformats.org/drawingml/2006/table">
            <a:tbl>
              <a:tblPr/>
              <a:tblGrid>
                <a:gridCol w="1007895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userId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(FK)</a:t>
                      </a:r>
                      <a:endParaRPr lang="en-US" sz="1000" kern="0" spc="0" dirty="0" smtClean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</a:t>
            </a:r>
            <a:r>
              <a:rPr lang="ko-KR" altLang="en-US" sz="1600" b="1" dirty="0"/>
              <a:t>개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3123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smtClean="0"/>
              <a:t>Database </a:t>
            </a:r>
            <a:r>
              <a:rPr lang="ko-KR" altLang="en-US" sz="2800" dirty="0" smtClean="0"/>
              <a:t>구조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38880"/>
              </p:ext>
            </p:extLst>
          </p:nvPr>
        </p:nvGraphicFramePr>
        <p:xfrm>
          <a:off x="827584" y="2369951"/>
          <a:ext cx="1416131" cy="7853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61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5819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pw </a:t>
                      </a:r>
                      <a:r>
                        <a:rPr lang="en-US" sz="1000" kern="0" spc="0" dirty="0">
                          <a:effectLst/>
                        </a:rPr>
                        <a:t>: password</a:t>
                      </a: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name : nickname</a:t>
                      </a:r>
                    </a:p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mail : e-mail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875" y="2084017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juser</a:t>
            </a:r>
            <a:endParaRPr lang="ko-KR" altLang="en-US" sz="12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96136"/>
              </p:ext>
            </p:extLst>
          </p:nvPr>
        </p:nvGraphicFramePr>
        <p:xfrm>
          <a:off x="3517905" y="2222516"/>
          <a:ext cx="2108190" cy="24338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08190"/>
              </a:tblGrid>
              <a:tr h="1637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effectLst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991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title </a:t>
                      </a:r>
                      <a:r>
                        <a:rPr lang="en-US" sz="1000" kern="0" spc="0" dirty="0">
                          <a:effectLst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subtitle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ytb</a:t>
                      </a:r>
                      <a:r>
                        <a:rPr lang="en-US" sz="1000" kern="0" spc="0" dirty="0">
                          <a:effectLst/>
                        </a:rPr>
                        <a:t> : </a:t>
                      </a:r>
                      <a:r>
                        <a:rPr lang="en-US" sz="1000" kern="0" spc="0" dirty="0" err="1">
                          <a:effectLst/>
                        </a:rPr>
                        <a:t>youtube</a:t>
                      </a:r>
                      <a:r>
                        <a:rPr lang="en-US" sz="1000" kern="0" spc="0" dirty="0">
                          <a:effectLst/>
                        </a:rPr>
                        <a:t>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context1 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context2 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rcmd</a:t>
                      </a:r>
                      <a:r>
                        <a:rPr lang="en-US" sz="1000" kern="0" spc="0" dirty="0">
                          <a:effectLst/>
                        </a:rPr>
                        <a:t> : cumulative recommend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rprt</a:t>
                      </a:r>
                      <a:r>
                        <a:rPr lang="en-US" sz="1000" kern="0" spc="0" dirty="0">
                          <a:effectLst/>
                        </a:rPr>
                        <a:t> : cumulative report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userId</a:t>
                      </a:r>
                      <a:r>
                        <a:rPr lang="en-US" sz="1000" kern="0" spc="0" dirty="0">
                          <a:effectLst/>
                        </a:rPr>
                        <a:t> : document creator(FK)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mdfyDate</a:t>
                      </a:r>
                      <a:r>
                        <a:rPr lang="en-US" sz="1000" kern="0" spc="0" dirty="0">
                          <a:effectLst/>
                        </a:rPr>
                        <a:t> : be modified 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90039"/>
              </p:ext>
            </p:extLst>
          </p:nvPr>
        </p:nvGraphicFramePr>
        <p:xfrm>
          <a:off x="4572000" y="4869160"/>
          <a:ext cx="4032231" cy="9758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223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effectLst/>
                        </a:rPr>
                        <a:t>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en </a:t>
                      </a:r>
                      <a:r>
                        <a:rPr lang="en-US" sz="1000" kern="0" spc="0" dirty="0">
                          <a:effectLst/>
                        </a:rPr>
                        <a:t>: keyword in </a:t>
                      </a:r>
                      <a:r>
                        <a:rPr lang="en-US" sz="1000" kern="0" spc="0" dirty="0" err="1">
                          <a:effectLst/>
                        </a:rPr>
                        <a:t>english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jtype</a:t>
                      </a:r>
                      <a:r>
                        <a:rPr lang="en-US" sz="1000" kern="0" spc="0" dirty="0">
                          <a:effectLst/>
                        </a:rPr>
                        <a:t> : anger || disgust || fear || joy || sadness ~</a:t>
                      </a:r>
                      <a:r>
                        <a:rPr lang="ko-KR" altLang="en-US" sz="1000" kern="0" spc="0" dirty="0">
                          <a:effectLst/>
                        </a:rPr>
                        <a:t>상위 하나의 감정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score : emotion amount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05441"/>
              </p:ext>
            </p:extLst>
          </p:nvPr>
        </p:nvGraphicFramePr>
        <p:xfrm>
          <a:off x="6156176" y="3573016"/>
          <a:ext cx="1871991" cy="726948"/>
        </p:xfrm>
        <a:graphic>
          <a:graphicData uri="http://schemas.openxmlformats.org/drawingml/2006/table">
            <a:tbl>
              <a:tblPr/>
              <a:tblGrid>
                <a:gridCol w="187199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 keywordKo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id(FK)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꺾인 연결선 26"/>
          <p:cNvCxnSpPr>
            <a:stCxn id="13" idx="3"/>
            <a:endCxn id="21" idx="0"/>
          </p:cNvCxnSpPr>
          <p:nvPr/>
        </p:nvCxnSpPr>
        <p:spPr>
          <a:xfrm flipH="1">
            <a:off x="2195735" y="2762635"/>
            <a:ext cx="47980" cy="810381"/>
          </a:xfrm>
          <a:prstGeom prst="bentConnector4">
            <a:avLst>
              <a:gd name="adj1" fmla="val -476449"/>
              <a:gd name="adj2" fmla="val 74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1" idx="3"/>
            <a:endCxn id="17" idx="1"/>
          </p:cNvCxnSpPr>
          <p:nvPr/>
        </p:nvCxnSpPr>
        <p:spPr>
          <a:xfrm flipV="1">
            <a:off x="2699683" y="3439430"/>
            <a:ext cx="818222" cy="535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25" idx="0"/>
          </p:cNvCxnSpPr>
          <p:nvPr/>
        </p:nvCxnSpPr>
        <p:spPr>
          <a:xfrm>
            <a:off x="5580112" y="3432254"/>
            <a:ext cx="1512059" cy="140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endCxn id="22" idx="0"/>
          </p:cNvCxnSpPr>
          <p:nvPr/>
        </p:nvCxnSpPr>
        <p:spPr>
          <a:xfrm rot="5400000">
            <a:off x="6552111" y="4329100"/>
            <a:ext cx="576064" cy="5040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339752" y="285293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496730" y="47251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419872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5724128" y="3356992"/>
            <a:ext cx="0" cy="19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17905" y="1945517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Jdoc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99992" y="4664169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Jkeyword</a:t>
            </a:r>
            <a:endParaRPr lang="ko-KR" altLang="en-US" sz="1200" b="1" dirty="0"/>
          </a:p>
        </p:txBody>
      </p:sp>
      <p:sp>
        <p:nvSpPr>
          <p:cNvPr id="52" name="타원 51"/>
          <p:cNvSpPr/>
          <p:nvPr/>
        </p:nvSpPr>
        <p:spPr>
          <a:xfrm>
            <a:off x="2844974" y="3902582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123728" y="3356992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020163" y="4347184"/>
            <a:ext cx="144016" cy="14401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 flipH="1">
            <a:off x="2051720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195736" y="3432254"/>
            <a:ext cx="144016" cy="14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 flipV="1">
            <a:off x="2700958" y="3902582"/>
            <a:ext cx="21602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2700958" y="3977676"/>
            <a:ext cx="216024" cy="68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6948156" y="3356992"/>
            <a:ext cx="306006" cy="216024"/>
            <a:chOff x="6948156" y="3356992"/>
            <a:chExt cx="306006" cy="216024"/>
          </a:xfrm>
        </p:grpSpPr>
        <p:sp>
          <p:nvSpPr>
            <p:cNvPr id="54" name="타원 53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직선 연결선 73"/>
          <p:cNvCxnSpPr/>
          <p:nvPr/>
        </p:nvCxnSpPr>
        <p:spPr>
          <a:xfrm flipH="1">
            <a:off x="7092171" y="4293096"/>
            <a:ext cx="144015" cy="1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48157" y="4285679"/>
            <a:ext cx="144014" cy="133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24068"/>
              </p:ext>
            </p:extLst>
          </p:nvPr>
        </p:nvGraphicFramePr>
        <p:xfrm>
          <a:off x="6021038" y="769938"/>
          <a:ext cx="2466247" cy="1458468"/>
        </p:xfrm>
        <a:graphic>
          <a:graphicData uri="http://schemas.openxmlformats.org/drawingml/2006/table">
            <a:tbl>
              <a:tblPr/>
              <a:tblGrid>
                <a:gridCol w="2466247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jdir_id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id(PK)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name : directory name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create_date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be created date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upper_dir_id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upper directory id(FK)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user_id</a:t>
                      </a:r>
                      <a:r>
                        <a:rPr lang="en-US" sz="1000" kern="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함초롬바탕"/>
                        </a:rPr>
                        <a:t> : directory creator(FK)</a:t>
                      </a:r>
                      <a:endParaRPr lang="en-US" sz="1000" kern="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6015659" y="49293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Jdir</a:t>
            </a:r>
            <a:endParaRPr lang="ko-KR" altLang="en-US" sz="1200" dirty="0"/>
          </a:p>
        </p:txBody>
      </p:sp>
      <p:cxnSp>
        <p:nvCxnSpPr>
          <p:cNvPr id="79" name="꺾인 연결선 78"/>
          <p:cNvCxnSpPr>
            <a:stCxn id="77" idx="1"/>
            <a:endCxn id="17" idx="0"/>
          </p:cNvCxnSpPr>
          <p:nvPr/>
        </p:nvCxnSpPr>
        <p:spPr>
          <a:xfrm rot="10800000" flipV="1">
            <a:off x="4572000" y="1499172"/>
            <a:ext cx="1449038" cy="723344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77" idx="3"/>
            <a:endCxn id="77" idx="0"/>
          </p:cNvCxnSpPr>
          <p:nvPr/>
        </p:nvCxnSpPr>
        <p:spPr>
          <a:xfrm flipH="1" flipV="1">
            <a:off x="7254161" y="769938"/>
            <a:ext cx="1233124" cy="729234"/>
          </a:xfrm>
          <a:prstGeom prst="bentConnector4">
            <a:avLst>
              <a:gd name="adj1" fmla="val -18538"/>
              <a:gd name="adj2" fmla="val 131348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/>
          <p:cNvGrpSpPr/>
          <p:nvPr/>
        </p:nvGrpSpPr>
        <p:grpSpPr>
          <a:xfrm>
            <a:off x="4418997" y="2000772"/>
            <a:ext cx="306006" cy="216024"/>
            <a:chOff x="6948156" y="3356992"/>
            <a:chExt cx="306006" cy="216024"/>
          </a:xfrm>
        </p:grpSpPr>
        <p:sp>
          <p:nvSpPr>
            <p:cNvPr id="88" name="타원 87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/>
          <p:cNvGrpSpPr/>
          <p:nvPr/>
        </p:nvGrpSpPr>
        <p:grpSpPr>
          <a:xfrm>
            <a:off x="7112218" y="553913"/>
            <a:ext cx="306006" cy="216024"/>
            <a:chOff x="6948156" y="3356992"/>
            <a:chExt cx="306006" cy="216024"/>
          </a:xfrm>
        </p:grpSpPr>
        <p:sp>
          <p:nvSpPr>
            <p:cNvPr id="92" name="타원 91"/>
            <p:cNvSpPr/>
            <p:nvPr/>
          </p:nvSpPr>
          <p:spPr>
            <a:xfrm>
              <a:off x="7020163" y="3356992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/>
            <p:cNvCxnSpPr/>
            <p:nvPr/>
          </p:nvCxnSpPr>
          <p:spPr>
            <a:xfrm flipH="1">
              <a:off x="6948156" y="3450006"/>
              <a:ext cx="144015" cy="1230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074196" y="3441130"/>
              <a:ext cx="179966" cy="13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39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33123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REST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설계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>
            <a:off x="449542" y="1862336"/>
            <a:ext cx="4982416" cy="36817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 : </a:t>
            </a:r>
            <a:r>
              <a:rPr lang="ko-KR" altLang="en-US" sz="1800" dirty="0" err="1" smtClean="0"/>
              <a:t>메인화면</a:t>
            </a:r>
            <a:endParaRPr lang="en-US" altLang="ko-KR" sz="1800" dirty="0" smtClean="0"/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jam_join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회원가입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jam.login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로그인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/jam_list1{?keyword=?} : </a:t>
            </a:r>
            <a:r>
              <a:rPr lang="ko-KR" altLang="en-US" sz="1800" dirty="0" smtClean="0"/>
              <a:t>글 목록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jam_mine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보관한 </a:t>
            </a:r>
            <a:r>
              <a:rPr lang="ko-KR" altLang="en-US" sz="1800" dirty="0" err="1" smtClean="0"/>
              <a:t>글목록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jam_context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작성한 글에 대한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jam_plus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글 작성하기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/emotion/{et} : </a:t>
            </a:r>
            <a:r>
              <a:rPr lang="ko-KR" altLang="en-US" sz="1800" dirty="0" smtClean="0"/>
              <a:t>감정 순위로 글 목록 </a:t>
            </a:r>
            <a:r>
              <a:rPr lang="en-US" altLang="ko-KR" sz="1800" dirty="0" smtClean="0"/>
              <a:t>page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/image : </a:t>
            </a:r>
            <a:r>
              <a:rPr lang="ko-KR" altLang="en-US" sz="1800" dirty="0" smtClean="0"/>
              <a:t>이미지 요청 처리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74505" y="1493004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GET </a:t>
            </a:r>
            <a:r>
              <a:rPr lang="ko-KR" altLang="en-US" b="1" dirty="0" smtClean="0"/>
              <a:t>요청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72200" y="146435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POST </a:t>
            </a:r>
            <a:r>
              <a:rPr lang="ko-KR" altLang="en-US" b="1" dirty="0" smtClean="0"/>
              <a:t>요청</a:t>
            </a:r>
            <a:endParaRPr lang="ko-KR" altLang="en-US" b="1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580112" y="1842792"/>
            <a:ext cx="3132348" cy="37013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/join.do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회원가입 </a:t>
            </a:r>
            <a:r>
              <a:rPr lang="ko-KR" altLang="en-US" sz="1800" dirty="0" smtClean="0"/>
              <a:t>요청</a:t>
            </a:r>
            <a:endParaRPr lang="en-US" altLang="ko-KR" sz="1800" dirty="0" smtClean="0"/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</a:t>
            </a:r>
            <a:r>
              <a:rPr lang="en-US" altLang="ko-KR" sz="1800" dirty="0" smtClean="0"/>
              <a:t>login.do : </a:t>
            </a:r>
            <a:r>
              <a:rPr lang="ko-KR" altLang="en-US" sz="1800" dirty="0" smtClean="0"/>
              <a:t>로그인 요청</a:t>
            </a:r>
            <a:endParaRPr lang="en-US" altLang="ko-KR" sz="1800" dirty="0" smtClean="0"/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/plus.do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글 작성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편집 요청</a:t>
            </a:r>
            <a:endParaRPr lang="en-US" altLang="ko-KR" sz="1800" dirty="0" smtClean="0"/>
          </a:p>
          <a:p>
            <a:pPr algn="l" fontAlgn="base">
              <a:lnSpc>
                <a:spcPct val="150000"/>
              </a:lnSpc>
            </a:pPr>
            <a:r>
              <a:rPr lang="en-US" altLang="ko-KR" sz="1800" dirty="0" smtClean="0"/>
              <a:t>/save.do : </a:t>
            </a:r>
            <a:r>
              <a:rPr lang="ko-KR" altLang="en-US" sz="1800" dirty="0" smtClean="0"/>
              <a:t>보관하기 요청</a:t>
            </a:r>
            <a:endParaRPr lang="en-US" altLang="ko-KR" sz="1800" dirty="0" smtClean="0"/>
          </a:p>
          <a:p>
            <a:pPr algn="l" fontAlgn="base">
              <a:lnSpc>
                <a:spcPct val="150000"/>
              </a:lnSpc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25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글 작성하기 및 편집하기</a:t>
            </a:r>
            <a:r>
              <a:rPr lang="en-US" altLang="ko-KR" sz="2800" b="1" dirty="0" smtClean="0"/>
              <a:t>(1)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91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90744"/>
              </p:ext>
            </p:extLst>
          </p:nvPr>
        </p:nvGraphicFramePr>
        <p:xfrm>
          <a:off x="930275" y="3602523"/>
          <a:ext cx="2108190" cy="24338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08190"/>
              </a:tblGrid>
              <a:tr h="1637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effectLst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991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title </a:t>
                      </a:r>
                      <a:r>
                        <a:rPr lang="en-US" sz="1000" kern="0" spc="0" dirty="0">
                          <a:effectLst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subtitle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ytb</a:t>
                      </a:r>
                      <a:r>
                        <a:rPr lang="en-US" sz="1000" kern="0" spc="0" dirty="0">
                          <a:effectLst/>
                        </a:rPr>
                        <a:t> : </a:t>
                      </a:r>
                      <a:r>
                        <a:rPr lang="en-US" sz="1000" kern="0" spc="0" dirty="0" err="1">
                          <a:effectLst/>
                        </a:rPr>
                        <a:t>youtube</a:t>
                      </a:r>
                      <a:r>
                        <a:rPr lang="en-US" sz="1000" kern="0" spc="0" dirty="0">
                          <a:effectLst/>
                        </a:rPr>
                        <a:t>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context1 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context2 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rcmd</a:t>
                      </a:r>
                      <a:r>
                        <a:rPr lang="en-US" sz="1000" kern="0" spc="0" dirty="0">
                          <a:effectLst/>
                        </a:rPr>
                        <a:t> : cumulative recommend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rprt</a:t>
                      </a:r>
                      <a:r>
                        <a:rPr lang="en-US" sz="1000" kern="0" spc="0" dirty="0">
                          <a:effectLst/>
                        </a:rPr>
                        <a:t> : cumulative report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userId</a:t>
                      </a:r>
                      <a:r>
                        <a:rPr lang="en-US" sz="1000" kern="0" spc="0" dirty="0">
                          <a:effectLst/>
                        </a:rPr>
                        <a:t> : document creator(FK)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mdfyDate</a:t>
                      </a:r>
                      <a:r>
                        <a:rPr lang="en-US" sz="1000" kern="0" spc="0" dirty="0">
                          <a:effectLst/>
                        </a:rPr>
                        <a:t> : be modified 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30275" y="3325524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Jdoc</a:t>
            </a:r>
            <a:endParaRPr lang="ko-KR" altLang="en-US" sz="1200" b="1" dirty="0"/>
          </a:p>
        </p:txBody>
      </p:sp>
      <p:cxnSp>
        <p:nvCxnSpPr>
          <p:cNvPr id="16" name="꺾인 연결선 15"/>
          <p:cNvCxnSpPr>
            <a:stCxn id="1026" idx="2"/>
            <a:endCxn id="20" idx="3"/>
          </p:cNvCxnSpPr>
          <p:nvPr/>
        </p:nvCxnSpPr>
        <p:spPr>
          <a:xfrm rot="5400000">
            <a:off x="2887170" y="3071304"/>
            <a:ext cx="1899429" cy="159683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884" y="3429000"/>
            <a:ext cx="47244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66192" y="1690912"/>
            <a:ext cx="6670104" cy="109001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36296" y="2636912"/>
            <a:ext cx="1494756" cy="283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1915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꺾인 연결선 15"/>
          <p:cNvCxnSpPr>
            <a:stCxn id="1026" idx="2"/>
            <a:endCxn id="28" idx="3"/>
          </p:cNvCxnSpPr>
          <p:nvPr/>
        </p:nvCxnSpPr>
        <p:spPr>
          <a:xfrm rot="5400000">
            <a:off x="2730993" y="3726859"/>
            <a:ext cx="2711161" cy="109745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203848" y="2636911"/>
            <a:ext cx="3240360" cy="28309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61342"/>
              </p:ext>
            </p:extLst>
          </p:nvPr>
        </p:nvGraphicFramePr>
        <p:xfrm>
          <a:off x="777875" y="5143235"/>
          <a:ext cx="2759968" cy="9758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59968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effectLst/>
                        </a:rPr>
                        <a:t>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en </a:t>
                      </a:r>
                      <a:r>
                        <a:rPr lang="en-US" sz="1000" kern="0" spc="0" dirty="0">
                          <a:effectLst/>
                        </a:rPr>
                        <a:t>: keyword in </a:t>
                      </a:r>
                      <a:r>
                        <a:rPr lang="en-US" sz="1000" kern="0" spc="0" dirty="0" err="1">
                          <a:effectLst/>
                        </a:rPr>
                        <a:t>english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jtype</a:t>
                      </a:r>
                      <a:r>
                        <a:rPr lang="en-US" sz="1000" kern="0" spc="0" dirty="0">
                          <a:effectLst/>
                        </a:rPr>
                        <a:t> : anger || disgust || fear || joy || sadness </a:t>
                      </a:r>
                      <a:endParaRPr lang="en-US" sz="1000" kern="0" spc="0" dirty="0" smtClea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score </a:t>
                      </a:r>
                      <a:r>
                        <a:rPr lang="en-US" sz="1000" kern="0" spc="0" dirty="0">
                          <a:effectLst/>
                        </a:rPr>
                        <a:t>: emotion amount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77876" y="4938243"/>
            <a:ext cx="87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Jkeyword</a:t>
            </a:r>
            <a:endParaRPr lang="ko-KR" altLang="en-US" sz="12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708" y="3183979"/>
            <a:ext cx="4191000" cy="298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글 작성하기 및 편집하기</a:t>
            </a:r>
            <a:r>
              <a:rPr lang="en-US" altLang="ko-KR" sz="2800" b="1" dirty="0" smtClean="0"/>
              <a:t>(2)</a:t>
            </a:r>
            <a:endParaRPr lang="ko-KR" altLang="en-US" sz="2800" b="1" dirty="0"/>
          </a:p>
        </p:txBody>
      </p:sp>
      <p:sp>
        <p:nvSpPr>
          <p:cNvPr id="37" name="직사각형 36"/>
          <p:cNvSpPr/>
          <p:nvPr/>
        </p:nvSpPr>
        <p:spPr>
          <a:xfrm>
            <a:off x="4635303" y="4005064"/>
            <a:ext cx="3177057" cy="1872208"/>
          </a:xfrm>
          <a:prstGeom prst="rect">
            <a:avLst/>
          </a:prstGeom>
          <a:noFill/>
          <a:ln w="127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927955" y="468600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/>
              <a:t>API </a:t>
            </a:r>
            <a:r>
              <a:rPr lang="ko-KR" altLang="en-US" sz="1400" b="1" dirty="0" smtClean="0"/>
              <a:t>사용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124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4365104"/>
            <a:ext cx="6715125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42596"/>
              </p:ext>
            </p:extLst>
          </p:nvPr>
        </p:nvGraphicFramePr>
        <p:xfrm>
          <a:off x="1235075" y="1700808"/>
          <a:ext cx="2108190" cy="24338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08190"/>
              </a:tblGrid>
              <a:tr h="1637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effectLst/>
                        </a:rPr>
                        <a:t>docId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1991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title </a:t>
                      </a:r>
                      <a:r>
                        <a:rPr lang="en-US" sz="1000" kern="0" spc="0" dirty="0">
                          <a:effectLst/>
                        </a:rPr>
                        <a:t>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subtitle :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ytb</a:t>
                      </a:r>
                      <a:r>
                        <a:rPr lang="en-US" sz="1000" kern="0" spc="0" dirty="0">
                          <a:effectLst/>
                        </a:rPr>
                        <a:t> : </a:t>
                      </a:r>
                      <a:r>
                        <a:rPr lang="en-US" sz="1000" kern="0" spc="0" dirty="0" err="1">
                          <a:effectLst/>
                        </a:rPr>
                        <a:t>youtube</a:t>
                      </a:r>
                      <a:r>
                        <a:rPr lang="en-US" sz="1000" kern="0" spc="0" dirty="0">
                          <a:effectLst/>
                        </a:rPr>
                        <a:t> id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context1 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context2 :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rcmd</a:t>
                      </a:r>
                      <a:r>
                        <a:rPr lang="en-US" sz="1000" kern="0" spc="0" dirty="0">
                          <a:effectLst/>
                        </a:rPr>
                        <a:t> : cumulative recommend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rprt</a:t>
                      </a:r>
                      <a:r>
                        <a:rPr lang="en-US" sz="1000" kern="0" spc="0" dirty="0">
                          <a:effectLst/>
                        </a:rPr>
                        <a:t> : cumulative report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userId</a:t>
                      </a:r>
                      <a:r>
                        <a:rPr lang="en-US" sz="1000" kern="0" spc="0" dirty="0">
                          <a:effectLst/>
                        </a:rPr>
                        <a:t> : document creator(FK)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mdfyDate</a:t>
                      </a:r>
                      <a:r>
                        <a:rPr lang="en-US" sz="1000" kern="0" spc="0" dirty="0">
                          <a:effectLst/>
                        </a:rPr>
                        <a:t> : be modified 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51212"/>
              </p:ext>
            </p:extLst>
          </p:nvPr>
        </p:nvGraphicFramePr>
        <p:xfrm>
          <a:off x="3636004" y="2554248"/>
          <a:ext cx="1871991" cy="726948"/>
        </p:xfrm>
        <a:graphic>
          <a:graphicData uri="http://schemas.openxmlformats.org/drawingml/2006/table">
            <a:tbl>
              <a:tblPr/>
              <a:tblGrid>
                <a:gridCol w="1871991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docId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: document id(FK)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: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keywordKo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(FK)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00580"/>
              </p:ext>
            </p:extLst>
          </p:nvPr>
        </p:nvGraphicFramePr>
        <p:xfrm>
          <a:off x="5796136" y="2310408"/>
          <a:ext cx="2448272" cy="121462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48272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 smtClean="0">
                          <a:effectLst/>
                        </a:rPr>
                        <a:t>ko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  <a:tr h="772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en </a:t>
                      </a:r>
                      <a:r>
                        <a:rPr lang="en-US" sz="1000" kern="0" spc="0" dirty="0">
                          <a:effectLst/>
                        </a:rPr>
                        <a:t>: keyword in </a:t>
                      </a:r>
                      <a:r>
                        <a:rPr lang="en-US" sz="1000" kern="0" spc="0" dirty="0" err="1">
                          <a:effectLst/>
                        </a:rPr>
                        <a:t>english</a:t>
                      </a:r>
                      <a:endParaRPr lang="en-US" sz="100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effectLst/>
                        </a:rPr>
                        <a:t>jtype</a:t>
                      </a:r>
                      <a:r>
                        <a:rPr lang="en-US" sz="1000" kern="0" spc="0" dirty="0">
                          <a:effectLst/>
                        </a:rPr>
                        <a:t> : </a:t>
                      </a:r>
                      <a:endParaRPr lang="en-US" sz="1000" kern="0" spc="0" dirty="0" smtClea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anger </a:t>
                      </a:r>
                      <a:r>
                        <a:rPr lang="en-US" sz="1000" kern="0" spc="0" dirty="0">
                          <a:effectLst/>
                        </a:rPr>
                        <a:t>|| disgust || fear || joy || sadness </a:t>
                      </a:r>
                      <a:endParaRPr lang="en-US" sz="1000" kern="0" spc="0" dirty="0" smtClean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effectLst/>
                        </a:rPr>
                        <a:t>score </a:t>
                      </a:r>
                      <a:r>
                        <a:rPr lang="en-US" sz="1000" kern="0" spc="0" dirty="0">
                          <a:effectLst/>
                        </a:rPr>
                        <a:t>: emotion amount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cxnSp>
        <p:nvCxnSpPr>
          <p:cNvPr id="12" name="직선 연결선 11"/>
          <p:cNvCxnSpPr>
            <a:stCxn id="16" idx="3"/>
            <a:endCxn id="18" idx="1"/>
          </p:cNvCxnSpPr>
          <p:nvPr/>
        </p:nvCxnSpPr>
        <p:spPr>
          <a:xfrm>
            <a:off x="3343265" y="2917722"/>
            <a:ext cx="292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8" idx="3"/>
            <a:endCxn id="19" idx="1"/>
          </p:cNvCxnSpPr>
          <p:nvPr/>
        </p:nvCxnSpPr>
        <p:spPr>
          <a:xfrm>
            <a:off x="5507995" y="2917722"/>
            <a:ext cx="288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8" idx="2"/>
            <a:endCxn id="2050" idx="0"/>
          </p:cNvCxnSpPr>
          <p:nvPr/>
        </p:nvCxnSpPr>
        <p:spPr>
          <a:xfrm>
            <a:off x="4571999" y="3281196"/>
            <a:ext cx="1" cy="1083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글 작성하기 및 편집하기</a:t>
            </a:r>
            <a:r>
              <a:rPr lang="en-US" altLang="ko-KR" sz="2800" b="1" dirty="0" smtClean="0"/>
              <a:t>(3)</a:t>
            </a:r>
            <a:endParaRPr lang="ko-KR" alt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5301208"/>
            <a:ext cx="328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CRUDREPOSITORY.SAVE()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59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글 감정으로 검색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64" y="1645402"/>
            <a:ext cx="46767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6" y="2446027"/>
            <a:ext cx="6858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6" y="3933056"/>
            <a:ext cx="7515225" cy="176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6064" y="216902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초기화 단계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90447" y="3927060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현재 키워드를 가지고 있는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SCORES[DID]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score ++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5730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글 감정으로 검색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9" y="1544195"/>
            <a:ext cx="3105150" cy="382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44195"/>
            <a:ext cx="447675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218176" y="5409366"/>
            <a:ext cx="217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가장 큰 </a:t>
            </a:r>
            <a:r>
              <a:rPr lang="en-US" altLang="ko-KR" sz="1400" b="1" dirty="0" smtClean="0"/>
              <a:t>SCORES </a:t>
            </a:r>
            <a:r>
              <a:rPr lang="ko-KR" altLang="en-US" sz="1400" b="1" dirty="0" smtClean="0"/>
              <a:t>순으로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Top10List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did </a:t>
            </a:r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85688" y="5858108"/>
            <a:ext cx="22449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Top10List</a:t>
            </a:r>
            <a:r>
              <a:rPr lang="ko-KR" altLang="en-US" sz="1400" b="1" dirty="0" smtClean="0"/>
              <a:t>의 </a:t>
            </a:r>
            <a:r>
              <a:rPr lang="en-US" altLang="ko-KR" sz="1400" b="1" dirty="0" smtClean="0"/>
              <a:t>did</a:t>
            </a:r>
            <a:r>
              <a:rPr lang="ko-KR" altLang="en-US" sz="1400" b="1" dirty="0" smtClean="0"/>
              <a:t>로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Repository</a:t>
            </a:r>
            <a:r>
              <a:rPr lang="ko-KR" altLang="en-US" sz="1400" b="1" dirty="0" smtClean="0"/>
              <a:t>에서 불러오기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547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사용한 </a:t>
            </a:r>
            <a:r>
              <a:rPr lang="en-US" altLang="ko-KR" sz="2800" b="1" dirty="0" smtClean="0"/>
              <a:t>API(JPA)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18176" y="5409366"/>
            <a:ext cx="2179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가장 큰 </a:t>
            </a:r>
            <a:r>
              <a:rPr lang="en-US" altLang="ko-KR" sz="1400" b="1" dirty="0" smtClean="0"/>
              <a:t>SCORES </a:t>
            </a:r>
            <a:r>
              <a:rPr lang="ko-KR" altLang="en-US" sz="1400" b="1" dirty="0" smtClean="0"/>
              <a:t>순으로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Top10List</a:t>
            </a:r>
            <a:r>
              <a:rPr lang="ko-KR" altLang="en-US" sz="1400" b="1" dirty="0" smtClean="0"/>
              <a:t>에 </a:t>
            </a:r>
            <a:r>
              <a:rPr lang="en-US" altLang="ko-KR" sz="1400" b="1" dirty="0" smtClean="0"/>
              <a:t>did </a:t>
            </a:r>
            <a:r>
              <a:rPr lang="ko-KR" altLang="en-US" sz="1400" b="1" dirty="0" smtClean="0"/>
              <a:t>저장</a:t>
            </a:r>
            <a:endParaRPr lang="ko-KR" altLang="en-US" sz="1400" b="1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6" y="1772814"/>
            <a:ext cx="4321232" cy="439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3117" y="1434262"/>
            <a:ext cx="425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Naver</a:t>
            </a:r>
            <a:r>
              <a:rPr lang="en-US" altLang="ko-KR" sz="1600" dirty="0" smtClean="0"/>
              <a:t> API : </a:t>
            </a:r>
            <a:r>
              <a:rPr lang="ko-KR" altLang="en-US" sz="1600" dirty="0" smtClean="0"/>
              <a:t>기계 번역 </a:t>
            </a:r>
            <a:r>
              <a:rPr lang="en-US" altLang="ko-KR" sz="1600" dirty="0" smtClean="0"/>
              <a:t>, POST </a:t>
            </a:r>
            <a:r>
              <a:rPr lang="ko-KR" altLang="en-US" sz="1600" dirty="0" smtClean="0"/>
              <a:t>방식 </a:t>
            </a:r>
            <a:r>
              <a:rPr lang="en-US" altLang="ko-KR" sz="1600" dirty="0" smtClean="0"/>
              <a:t>,  JSON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64" y="1772816"/>
            <a:ext cx="4733925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051264" y="1434262"/>
            <a:ext cx="222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Watson API : </a:t>
            </a:r>
            <a:r>
              <a:rPr lang="en-US" altLang="ko-KR" sz="1600" dirty="0" smtClean="0"/>
              <a:t>Emotion</a:t>
            </a:r>
            <a:endParaRPr lang="ko-KR" altLang="en-US" sz="16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264" y="4149080"/>
            <a:ext cx="30670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9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사용한 </a:t>
            </a:r>
            <a:r>
              <a:rPr lang="en-US" altLang="ko-KR" sz="2800" b="1" dirty="0" smtClean="0"/>
              <a:t>API(JAVA SCRIPT)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0043" y="1264985"/>
            <a:ext cx="1325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Youtube</a:t>
            </a:r>
            <a:r>
              <a:rPr lang="en-US" altLang="ko-KR" sz="1600" dirty="0" smtClean="0"/>
              <a:t> API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96149"/>
            <a:ext cx="62865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6568"/>
            <a:ext cx="4312295" cy="4530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8727"/>
            <a:ext cx="6410325" cy="362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94411"/>
            <a:ext cx="5086350" cy="293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사용한 </a:t>
            </a:r>
            <a:r>
              <a:rPr lang="en-US" altLang="ko-KR" sz="2800" b="1" dirty="0" smtClean="0"/>
              <a:t>API(JAVA SCRIPT)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7875" y="1484784"/>
            <a:ext cx="1449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Facebook API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3" y="1967354"/>
            <a:ext cx="62865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3" y="2399402"/>
            <a:ext cx="6410325" cy="362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843771" y="2612245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구현된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기능소개</a:t>
            </a:r>
            <a:endParaRPr lang="en-US" altLang="ko-KR" sz="28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843771" y="3712928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시</a:t>
            </a:r>
            <a:r>
              <a:rPr lang="ko-KR" altLang="en-US" sz="2800" b="1" dirty="0"/>
              <a:t>현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636584" y="1511562"/>
            <a:ext cx="2617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프로그램 소개</a:t>
            </a:r>
            <a:endParaRPr lang="ko-KR" altLang="en-US" sz="28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004048" y="261224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변경된 </a:t>
            </a:r>
            <a:r>
              <a:rPr lang="en-US" altLang="ko-KR" sz="1200" dirty="0"/>
              <a:t>Use case Diagram</a:t>
            </a:r>
            <a:endParaRPr lang="ko-KR" altLang="en-US" sz="1200" dirty="0"/>
          </a:p>
          <a:p>
            <a:r>
              <a:rPr lang="ko-KR" altLang="en-US" sz="1200" dirty="0" smtClean="0"/>
              <a:t>이용 </a:t>
            </a:r>
            <a:r>
              <a:rPr lang="en-US" altLang="ko-KR" sz="1200" dirty="0" smtClean="0"/>
              <a:t>API</a:t>
            </a:r>
          </a:p>
          <a:p>
            <a:r>
              <a:rPr lang="en-US" altLang="ko-KR" sz="1200" dirty="0" smtClean="0"/>
              <a:t>Database  </a:t>
            </a:r>
            <a:r>
              <a:rPr lang="ko-KR" altLang="en-US" sz="1200" dirty="0" smtClean="0"/>
              <a:t>구조</a:t>
            </a:r>
            <a:endParaRPr lang="en-US" altLang="ko-KR" sz="1200" dirty="0" smtClean="0"/>
          </a:p>
          <a:p>
            <a:r>
              <a:rPr lang="en-US" altLang="ko-KR" sz="1200" dirty="0" smtClean="0"/>
              <a:t>REST </a:t>
            </a:r>
            <a:r>
              <a:rPr lang="ko-KR" altLang="en-US" sz="1200" dirty="0" smtClean="0"/>
              <a:t>설</a:t>
            </a:r>
            <a:r>
              <a:rPr lang="ko-KR" altLang="en-US" sz="1200" dirty="0"/>
              <a:t>계</a:t>
            </a:r>
            <a:endParaRPr lang="en-US" altLang="ko-KR" sz="1200" dirty="0" smtClean="0"/>
          </a:p>
          <a:p>
            <a:r>
              <a:rPr lang="ko-KR" altLang="en-US" sz="1200" dirty="0" smtClean="0"/>
              <a:t>핵심 코드</a:t>
            </a:r>
            <a:endParaRPr lang="ko-KR" altLang="en-US" sz="12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843771" y="4813611"/>
            <a:ext cx="216176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프로젝트를 마</a:t>
            </a:r>
            <a:r>
              <a:rPr lang="ko-KR" altLang="en-US" sz="2800" b="1" dirty="0"/>
              <a:t>치</a:t>
            </a:r>
            <a:r>
              <a:rPr lang="ko-KR" altLang="en-US" sz="2800" b="1" dirty="0" smtClean="0"/>
              <a:t>며</a:t>
            </a:r>
            <a:endParaRPr lang="ko-KR" altLang="en-US" sz="2800" b="1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30436" y="288291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목차</a:t>
            </a:r>
            <a:endParaRPr lang="ko-KR" altLang="en-US" sz="1600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4644008" y="1268760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제목 1"/>
          <p:cNvSpPr txBox="1">
            <a:spLocks/>
          </p:cNvSpPr>
          <p:nvPr/>
        </p:nvSpPr>
        <p:spPr>
          <a:xfrm>
            <a:off x="5001722" y="1511562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 smtClean="0"/>
              <a:t>JAM LAND</a:t>
            </a:r>
            <a:r>
              <a:rPr lang="ko-KR" altLang="en-US" sz="1200" dirty="0" smtClean="0"/>
              <a:t>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개</a:t>
            </a:r>
            <a:r>
              <a:rPr lang="ko-KR" altLang="en-US" sz="1200" dirty="0"/>
              <a:t>발</a:t>
            </a:r>
            <a:r>
              <a:rPr lang="ko-KR" altLang="en-US" sz="1200" dirty="0" smtClean="0"/>
              <a:t>도구</a:t>
            </a:r>
            <a:endParaRPr lang="ko-KR" altLang="en-US" sz="12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004048" y="386104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1200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001722" y="3861048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JAM LAND!</a:t>
            </a:r>
          </a:p>
          <a:p>
            <a:r>
              <a:rPr lang="ko-KR" altLang="en-US" sz="1200" dirty="0" smtClean="0"/>
              <a:t>추후 추가사항</a:t>
            </a:r>
            <a:endParaRPr lang="ko-KR" altLang="en-US" sz="12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004048" y="4813611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smtClean="0"/>
              <a:t>배우고 </a:t>
            </a:r>
            <a:r>
              <a:rPr lang="ko-KR" altLang="en-US" sz="1200" dirty="0" err="1" smtClean="0"/>
              <a:t>느낀점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64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669674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 smtClean="0"/>
              <a:t>핵심 코드 </a:t>
            </a:r>
            <a:r>
              <a:rPr lang="en-US" altLang="ko-KR" sz="2800" b="1" dirty="0"/>
              <a:t>: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사용한 </a:t>
            </a:r>
            <a:r>
              <a:rPr lang="en-US" altLang="ko-KR" sz="2800" b="1" dirty="0" smtClean="0"/>
              <a:t>API(JAVA SCRIPT)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7875" y="1484784"/>
            <a:ext cx="1185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Twitter API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33" y="1967354"/>
            <a:ext cx="62865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1" y="2420888"/>
            <a:ext cx="5086350" cy="293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0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시현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07850" y="751125"/>
            <a:ext cx="733304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/>
              <a:t>JAM LAND!</a:t>
            </a:r>
            <a:endParaRPr lang="ko-KR" altLang="en-US" sz="28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1395189"/>
            <a:ext cx="2295998" cy="2249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0" y="3831385"/>
            <a:ext cx="2295998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7"/>
            <a:ext cx="2268329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86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412775"/>
            <a:ext cx="2270736" cy="2232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831385"/>
            <a:ext cx="2300742" cy="2261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234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시현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424847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추후 추가사항</a:t>
            </a:r>
            <a:endParaRPr lang="ko-KR" altLang="en-US" sz="2800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387475" y="3140968"/>
            <a:ext cx="665890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성능 향상 및 </a:t>
            </a:r>
            <a:r>
              <a:rPr lang="ko-KR" altLang="en-US" sz="2000" dirty="0" err="1" smtClean="0"/>
              <a:t>가독성을</a:t>
            </a:r>
            <a:r>
              <a:rPr lang="ko-KR" altLang="en-US" sz="2000" dirty="0" smtClean="0"/>
              <a:t> 높이기 위한 </a:t>
            </a:r>
            <a:r>
              <a:rPr lang="en-US" altLang="ko-KR" sz="2000" dirty="0" smtClean="0"/>
              <a:t>Refactoring</a:t>
            </a:r>
          </a:p>
          <a:p>
            <a:pPr fontAlgn="base">
              <a:lnSpc>
                <a:spcPct val="200000"/>
              </a:lnSpc>
            </a:pPr>
            <a:r>
              <a:rPr lang="en-US" altLang="ko-KR" sz="2000" dirty="0" smtClean="0"/>
              <a:t>Database</a:t>
            </a:r>
            <a:r>
              <a:rPr lang="ko-KR" altLang="en-US" sz="2000" dirty="0" smtClean="0"/>
              <a:t>구조 개선을 통한 </a:t>
            </a:r>
            <a:endParaRPr lang="en-US" altLang="ko-KR" sz="2000" dirty="0" smtClean="0"/>
          </a:p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추천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신고 기능 추가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게시물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우수 문서 백업기능</a:t>
            </a:r>
            <a:endParaRPr lang="en-US" altLang="ko-KR" sz="2000" dirty="0" smtClean="0"/>
          </a:p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관리자 기능</a:t>
            </a:r>
            <a:endParaRPr lang="en-US" altLang="ko-KR" sz="2000" dirty="0"/>
          </a:p>
          <a:p>
            <a:pPr fontAlgn="base">
              <a:lnSpc>
                <a:spcPct val="200000"/>
              </a:lnSpc>
            </a:pPr>
            <a:r>
              <a:rPr lang="ko-KR" altLang="en-US" sz="2000" dirty="0" smtClean="0"/>
              <a:t>알고리즘 최적화</a:t>
            </a:r>
            <a:r>
              <a:rPr lang="en-US" altLang="ko-KR" sz="2000" dirty="0" smtClean="0"/>
              <a:t>, HTML </a:t>
            </a:r>
            <a:r>
              <a:rPr lang="ko-KR" altLang="en-US" sz="2000" dirty="0" smtClean="0"/>
              <a:t>버그 수정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64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893640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smtClean="0"/>
              <a:t>프로젝트를 마치며</a:t>
            </a:r>
            <a:endParaRPr lang="ko-KR" altLang="en-US" sz="1600" b="1" dirty="0"/>
          </a:p>
        </p:txBody>
      </p:sp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39551" y="751125"/>
            <a:ext cx="424847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배운점</a:t>
            </a:r>
            <a:r>
              <a:rPr lang="ko-KR" altLang="en-US" sz="2800" dirty="0" smtClean="0"/>
              <a:t> 및 </a:t>
            </a:r>
            <a:r>
              <a:rPr lang="ko-KR" altLang="en-US" sz="2800" dirty="0" err="1" smtClean="0"/>
              <a:t>느낀점</a:t>
            </a:r>
            <a:endParaRPr lang="ko-KR" altLang="en-US" sz="2800" dirty="0"/>
          </a:p>
        </p:txBody>
      </p:sp>
      <p:pic>
        <p:nvPicPr>
          <p:cNvPr id="5124" name="Picture 4" descr="http://cfile30.uf.tistory.com/image/222B563C53FB3E6426A2E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47" y="3428998"/>
            <a:ext cx="36957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socialtalent.co/wp-content/uploads/blog-content/so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67" y="1734311"/>
            <a:ext cx="5018261" cy="149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6" b="7700"/>
          <a:stretch/>
        </p:blipFill>
        <p:spPr>
          <a:xfrm>
            <a:off x="6059000" y="1734311"/>
            <a:ext cx="2313048" cy="338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685800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6187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JAM LAND</a:t>
            </a:r>
            <a:r>
              <a:rPr lang="ko-KR" altLang="en-US" sz="2800" dirty="0" smtClean="0"/>
              <a:t>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72" y="1787286"/>
            <a:ext cx="1058141" cy="115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1965117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1530197" y="3152751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누구나 쓰고 편집 가능한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971600" y="1491330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530197" y="5315042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동영</a:t>
            </a:r>
            <a:r>
              <a:rPr lang="ko-KR" altLang="en-US" sz="1400" dirty="0"/>
              <a:t>상</a:t>
            </a:r>
            <a:r>
              <a:rPr lang="ko-KR" altLang="en-US" sz="1400" dirty="0" smtClean="0"/>
              <a:t> 기반의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971600" y="3645024"/>
            <a:ext cx="3384376" cy="166142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2" y="4039758"/>
            <a:ext cx="1980831" cy="8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cfile21.uf.tistory.com/image/2517F4355562EF4022F6D0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63" y="1864629"/>
            <a:ext cx="2675545" cy="30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제목 1"/>
          <p:cNvSpPr txBox="1">
            <a:spLocks/>
          </p:cNvSpPr>
          <p:nvPr/>
        </p:nvSpPr>
        <p:spPr>
          <a:xfrm>
            <a:off x="5420044" y="4933145"/>
            <a:ext cx="2267182" cy="492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/>
              <a:t>문화 소개 어플리케이션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4716016" y="1491329"/>
            <a:ext cx="3384376" cy="403768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4664258" y="2818593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새로움을</a:t>
            </a:r>
            <a:endParaRPr lang="ko-KR" altLang="en-US" sz="1050" dirty="0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664259" y="3336632"/>
            <a:ext cx="1353551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당신에게 </a:t>
            </a:r>
            <a:endParaRPr lang="en-US" altLang="ko-KR" sz="1050" dirty="0" smtClean="0"/>
          </a:p>
          <a:p>
            <a:r>
              <a:rPr lang="ko-KR" altLang="en-US" sz="1050" dirty="0" smtClean="0"/>
              <a:t>열려있는</a:t>
            </a:r>
            <a:endParaRPr lang="ko-KR" altLang="en-US" sz="1050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495233" y="3910706"/>
            <a:ext cx="1715212" cy="124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dirty="0" smtClean="0"/>
              <a:t>우리 모두의 </a:t>
            </a:r>
            <a:endParaRPr lang="en-US" altLang="ko-KR" sz="1050" dirty="0" smtClean="0"/>
          </a:p>
          <a:p>
            <a:r>
              <a:rPr lang="ko-KR" altLang="en-US" sz="1050" dirty="0" smtClean="0"/>
              <a:t>새로운 문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6194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683568" y="4149080"/>
            <a:ext cx="7776864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차별점</a:t>
            </a:r>
            <a:endParaRPr lang="ko-KR" altLang="en-US" sz="2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223049" y="1484784"/>
            <a:ext cx="2697902" cy="1440160"/>
            <a:chOff x="2856989" y="1484784"/>
            <a:chExt cx="2697902" cy="144016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989" y="1484784"/>
              <a:ext cx="1440160" cy="1440160"/>
            </a:xfrm>
            <a:prstGeom prst="rect">
              <a:avLst/>
            </a:prstGeom>
          </p:spPr>
        </p:pic>
        <p:sp>
          <p:nvSpPr>
            <p:cNvPr id="19" name="제목 1"/>
            <p:cNvSpPr txBox="1">
              <a:spLocks/>
            </p:cNvSpPr>
            <p:nvPr/>
          </p:nvSpPr>
          <p:spPr>
            <a:xfrm>
              <a:off x="3589243" y="1484784"/>
              <a:ext cx="1965648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/>
                <a:t>참여</a:t>
              </a:r>
              <a:r>
                <a:rPr lang="ko-KR" altLang="en-US" sz="1400" b="1" dirty="0"/>
                <a:t>적</a:t>
              </a:r>
            </a:p>
          </p:txBody>
        </p:sp>
        <p:sp>
          <p:nvSpPr>
            <p:cNvPr id="20" name="제목 1"/>
            <p:cNvSpPr txBox="1">
              <a:spLocks/>
            </p:cNvSpPr>
            <p:nvPr/>
          </p:nvSpPr>
          <p:spPr>
            <a:xfrm>
              <a:off x="3589243" y="1925216"/>
              <a:ext cx="1965648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/>
                <a:t>가벼운</a:t>
              </a:r>
              <a:endParaRPr lang="ko-KR" altLang="en-US" sz="1400" b="1" dirty="0"/>
            </a:p>
          </p:txBody>
        </p:sp>
        <p:sp>
          <p:nvSpPr>
            <p:cNvPr id="21" name="제목 1"/>
            <p:cNvSpPr txBox="1">
              <a:spLocks/>
            </p:cNvSpPr>
            <p:nvPr/>
          </p:nvSpPr>
          <p:spPr>
            <a:xfrm>
              <a:off x="3589176" y="2348880"/>
              <a:ext cx="1965648" cy="57606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400" b="1" dirty="0" smtClean="0"/>
                <a:t>개방적</a:t>
              </a:r>
              <a:endParaRPr lang="ko-KR" altLang="en-US" sz="1400" b="1" dirty="0"/>
            </a:p>
          </p:txBody>
        </p:sp>
      </p:grpSp>
      <p:sp>
        <p:nvSpPr>
          <p:cNvPr id="25" name="제목 1"/>
          <p:cNvSpPr txBox="1">
            <a:spLocks/>
          </p:cNvSpPr>
          <p:nvPr/>
        </p:nvSpPr>
        <p:spPr>
          <a:xfrm>
            <a:off x="1618583" y="2996726"/>
            <a:ext cx="5328593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미 연구팀에 의하면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ko-KR" altLang="en-US" sz="1200" dirty="0" smtClean="0"/>
              <a:t>영어판 </a:t>
            </a:r>
            <a:r>
              <a:rPr lang="ko-KR" altLang="en-US" sz="1200" dirty="0" err="1"/>
              <a:t>위키백과에</a:t>
            </a:r>
            <a:r>
              <a:rPr lang="ko-KR" altLang="en-US" sz="1200" dirty="0"/>
              <a:t> 등록된 </a:t>
            </a:r>
            <a:r>
              <a:rPr lang="ko-KR" altLang="en-US" sz="1200" dirty="0" smtClean="0"/>
              <a:t>문서 중 </a:t>
            </a:r>
            <a:r>
              <a:rPr lang="ko-KR" altLang="en-US" sz="1200" dirty="0"/>
              <a:t>회사 관련 내용의 </a:t>
            </a:r>
            <a:r>
              <a:rPr lang="en-US" altLang="ko-KR" sz="1200" dirty="0"/>
              <a:t>60%</a:t>
            </a:r>
            <a:r>
              <a:rPr lang="ko-KR" altLang="en-US" sz="1200" dirty="0"/>
              <a:t>정도가 </a:t>
            </a:r>
            <a:endParaRPr lang="en-US" altLang="ko-KR" sz="1200" dirty="0" smtClean="0"/>
          </a:p>
          <a:p>
            <a:r>
              <a:rPr lang="ko-KR" altLang="en-US" sz="1200" u="sng" dirty="0" smtClean="0"/>
              <a:t>잘못된 </a:t>
            </a:r>
            <a:r>
              <a:rPr lang="ko-KR" altLang="en-US" sz="1200" u="sng" dirty="0"/>
              <a:t>사실</a:t>
            </a:r>
            <a:r>
              <a:rPr lang="ko-KR" altLang="en-US" sz="1200" dirty="0"/>
              <a:t>을 담고 있다는 연구결과가 나왔다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위키백과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788508" y="766422"/>
            <a:ext cx="4447787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/>
              <a:t>: </a:t>
            </a:r>
            <a:r>
              <a:rPr lang="ko-KR" altLang="en-US" sz="1200" dirty="0">
                <a:latin typeface="+mj-ea"/>
              </a:rPr>
              <a:t>자신의 분야를 소개하고 싶은 </a:t>
            </a:r>
            <a:r>
              <a:rPr lang="ko-KR" altLang="en-US" sz="1200" dirty="0" smtClean="0">
                <a:latin typeface="+mj-ea"/>
              </a:rPr>
              <a:t>욕구 이용</a:t>
            </a:r>
            <a:endParaRPr lang="ko-KR" altLang="en-US" sz="1200" dirty="0">
              <a:latin typeface="+mj-ea"/>
            </a:endParaRPr>
          </a:p>
        </p:txBody>
      </p:sp>
      <p:cxnSp>
        <p:nvCxnSpPr>
          <p:cNvPr id="9" name="꺾인 연결선 8"/>
          <p:cNvCxnSpPr>
            <a:stCxn id="25" idx="3"/>
            <a:endCxn id="20" idx="3"/>
          </p:cNvCxnSpPr>
          <p:nvPr/>
        </p:nvCxnSpPr>
        <p:spPr>
          <a:xfrm flipH="1" flipV="1">
            <a:off x="5920951" y="2213248"/>
            <a:ext cx="1026225" cy="1287534"/>
          </a:xfrm>
          <a:prstGeom prst="bentConnector3">
            <a:avLst>
              <a:gd name="adj1" fmla="val -22276"/>
            </a:avLst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50" y="4721111"/>
            <a:ext cx="1650579" cy="80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연결선 23"/>
          <p:cNvCxnSpPr/>
          <p:nvPr/>
        </p:nvCxnSpPr>
        <p:spPr>
          <a:xfrm>
            <a:off x="4644008" y="4437112"/>
            <a:ext cx="0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15" y="4874724"/>
            <a:ext cx="1119791" cy="49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제목 1"/>
          <p:cNvSpPr txBox="1">
            <a:spLocks/>
          </p:cNvSpPr>
          <p:nvPr/>
        </p:nvSpPr>
        <p:spPr>
          <a:xfrm>
            <a:off x="2853829" y="4833156"/>
            <a:ext cx="3692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+</a:t>
            </a:r>
            <a:endParaRPr lang="ko-KR" altLang="en-US" sz="1800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6389656" y="4833156"/>
            <a:ext cx="3692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smtClean="0"/>
              <a:t>+</a:t>
            </a:r>
            <a:endParaRPr lang="ko-KR" altLang="en-US" sz="1800" b="1" dirty="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223049" y="4833155"/>
            <a:ext cx="120493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로그인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회원가입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보관하</a:t>
            </a:r>
            <a:r>
              <a:rPr lang="ko-KR" altLang="en-US" sz="1400" b="1" dirty="0"/>
              <a:t>기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6947176" y="4833156"/>
            <a:ext cx="1204935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 smtClean="0"/>
              <a:t>키워드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달기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문서 편집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가능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34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512167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프로그램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개발 </a:t>
            </a:r>
            <a:r>
              <a:rPr lang="ko-KR" altLang="en-US" sz="2800" dirty="0" smtClean="0"/>
              <a:t>도</a:t>
            </a:r>
            <a:r>
              <a:rPr lang="ko-KR" altLang="en-US" sz="2800" dirty="0"/>
              <a:t>구</a:t>
            </a:r>
            <a:endParaRPr lang="en-US" altLang="ko-KR" sz="2800" dirty="0" smtClean="0"/>
          </a:p>
        </p:txBody>
      </p:sp>
      <p:pic>
        <p:nvPicPr>
          <p:cNvPr id="2050" name="Picture 2" descr="https://spring.io/img/spring-by-pivotal-9066b55828deb3c10e27e609af322c4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95" y="3865821"/>
            <a:ext cx="5745953" cy="18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shawie.com/wp-content/uploads/2012/06/brackets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000" b="95500" l="0" r="100000">
                        <a14:foregroundMark x1="48600" y1="33500" x2="54000" y2="36500"/>
                        <a14:foregroundMark x1="58000" y1="38500" x2="67800" y2="43500"/>
                        <a14:foregroundMark x1="85200" y1="72500" x2="84800" y2="2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552" y="1700808"/>
            <a:ext cx="396044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dab1nmslvvntp.cloudfront.net/wp-content/uploads/2016/02/1455890377postmanlo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520280" cy="9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bs.twimg.com/profile_images/610674401621622784/mExCI4YX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248" y="1916832"/>
            <a:ext cx="1160016" cy="11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0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75856" y="1268760"/>
            <a:ext cx="5184576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809696" y="2060848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Youtube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동영상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30" name="타원 29"/>
          <p:cNvSpPr/>
          <p:nvPr/>
        </p:nvSpPr>
        <p:spPr>
          <a:xfrm>
            <a:off x="4351108" y="1412776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목록보기</a:t>
            </a:r>
          </a:p>
        </p:txBody>
      </p:sp>
      <p:sp>
        <p:nvSpPr>
          <p:cNvPr id="31" name="타원 30"/>
          <p:cNvSpPr/>
          <p:nvPr/>
        </p:nvSpPr>
        <p:spPr>
          <a:xfrm>
            <a:off x="4351108" y="2721480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33" name="타원 32"/>
          <p:cNvSpPr/>
          <p:nvPr/>
        </p:nvSpPr>
        <p:spPr>
          <a:xfrm>
            <a:off x="3809696" y="3356992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추천하기</a:t>
            </a:r>
            <a:endParaRPr lang="ko-KR" altLang="en-US" sz="1200" dirty="0"/>
          </a:p>
        </p:txBody>
      </p:sp>
      <p:sp>
        <p:nvSpPr>
          <p:cNvPr id="38" name="타원 37"/>
          <p:cNvSpPr/>
          <p:nvPr/>
        </p:nvSpPr>
        <p:spPr>
          <a:xfrm>
            <a:off x="4351108" y="4022122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SNS</a:t>
            </a:r>
            <a:r>
              <a:rPr lang="ko-KR" altLang="en-US" sz="1400" b="1" dirty="0">
                <a:solidFill>
                  <a:schemeClr val="bg1"/>
                </a:solidFill>
              </a:rPr>
              <a:t>로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공유하기</a:t>
            </a:r>
          </a:p>
        </p:txBody>
      </p:sp>
      <p:sp>
        <p:nvSpPr>
          <p:cNvPr id="41" name="타원 40"/>
          <p:cNvSpPr/>
          <p:nvPr/>
        </p:nvSpPr>
        <p:spPr>
          <a:xfrm>
            <a:off x="3809696" y="4653136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목록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2" name="타원 41"/>
          <p:cNvSpPr/>
          <p:nvPr/>
        </p:nvSpPr>
        <p:spPr>
          <a:xfrm>
            <a:off x="6560976" y="2060848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Youtube</a:t>
            </a:r>
            <a:r>
              <a:rPr lang="en-US" altLang="ko-KR" sz="14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43" name="타원 42"/>
          <p:cNvSpPr/>
          <p:nvPr/>
        </p:nvSpPr>
        <p:spPr>
          <a:xfrm>
            <a:off x="6560976" y="3185501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Facebook API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560976" y="4049597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Twitter API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560976" y="4913693"/>
            <a:ext cx="1395400" cy="57606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Instagram</a:t>
            </a:r>
            <a:r>
              <a:rPr lang="en-US" altLang="ko-KR" sz="1200" dirty="0" smtClean="0"/>
              <a:t> API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3" idx="3"/>
            <a:endCxn id="30" idx="2"/>
          </p:cNvCxnSpPr>
          <p:nvPr/>
        </p:nvCxnSpPr>
        <p:spPr>
          <a:xfrm flipV="1">
            <a:off x="2445223" y="1700808"/>
            <a:ext cx="1905885" cy="2016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3"/>
            <a:endCxn id="15" idx="2"/>
          </p:cNvCxnSpPr>
          <p:nvPr/>
        </p:nvCxnSpPr>
        <p:spPr>
          <a:xfrm flipV="1">
            <a:off x="2445223" y="2348880"/>
            <a:ext cx="1364473" cy="13681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79" y="3068960"/>
            <a:ext cx="1296144" cy="1296144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3" idx="3"/>
            <a:endCxn id="31" idx="2"/>
          </p:cNvCxnSpPr>
          <p:nvPr/>
        </p:nvCxnSpPr>
        <p:spPr>
          <a:xfrm flipV="1">
            <a:off x="2445223" y="3009512"/>
            <a:ext cx="1905885" cy="7075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3"/>
            <a:endCxn id="33" idx="2"/>
          </p:cNvCxnSpPr>
          <p:nvPr/>
        </p:nvCxnSpPr>
        <p:spPr>
          <a:xfrm flipV="1">
            <a:off x="2445223" y="3645024"/>
            <a:ext cx="1364473" cy="72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38" idx="2"/>
          </p:cNvCxnSpPr>
          <p:nvPr/>
        </p:nvCxnSpPr>
        <p:spPr>
          <a:xfrm>
            <a:off x="2445223" y="3717032"/>
            <a:ext cx="1905885" cy="5931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41" idx="2"/>
          </p:cNvCxnSpPr>
          <p:nvPr/>
        </p:nvCxnSpPr>
        <p:spPr>
          <a:xfrm>
            <a:off x="2445223" y="3717032"/>
            <a:ext cx="1364473" cy="12241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2"/>
            <a:endCxn id="38" idx="6"/>
          </p:cNvCxnSpPr>
          <p:nvPr/>
        </p:nvCxnSpPr>
        <p:spPr>
          <a:xfrm flipH="1" flipV="1">
            <a:off x="5746508" y="4310154"/>
            <a:ext cx="814468" cy="89157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38" idx="6"/>
          </p:cNvCxnSpPr>
          <p:nvPr/>
        </p:nvCxnSpPr>
        <p:spPr>
          <a:xfrm flipH="1" flipV="1">
            <a:off x="5746508" y="4310154"/>
            <a:ext cx="814468" cy="27475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2"/>
            <a:endCxn id="38" idx="6"/>
          </p:cNvCxnSpPr>
          <p:nvPr/>
        </p:nvCxnSpPr>
        <p:spPr>
          <a:xfrm flipH="1">
            <a:off x="5746508" y="3473533"/>
            <a:ext cx="814468" cy="8366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6"/>
            <a:endCxn id="42" idx="2"/>
          </p:cNvCxnSpPr>
          <p:nvPr/>
        </p:nvCxnSpPr>
        <p:spPr>
          <a:xfrm>
            <a:off x="5205096" y="2348880"/>
            <a:ext cx="1355880" cy="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1" idx="6"/>
            <a:endCxn id="42" idx="2"/>
          </p:cNvCxnSpPr>
          <p:nvPr/>
        </p:nvCxnSpPr>
        <p:spPr>
          <a:xfrm flipV="1">
            <a:off x="5746508" y="2348880"/>
            <a:ext cx="814468" cy="660632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964965" y="272597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5292080" y="213285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048008" y="4705946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892958" y="3967172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5984912" y="512923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459726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기존 </a:t>
            </a:r>
            <a:r>
              <a:rPr lang="en-US" altLang="ko-KR" sz="2800" dirty="0" smtClean="0"/>
              <a:t>Use case Diagram</a:t>
            </a:r>
            <a:endParaRPr lang="ko-KR" altLang="en-US" sz="2800" dirty="0"/>
          </a:p>
        </p:txBody>
      </p:sp>
      <p:sp>
        <p:nvSpPr>
          <p:cNvPr id="108" name="타원 107"/>
          <p:cNvSpPr/>
          <p:nvPr/>
        </p:nvSpPr>
        <p:spPr>
          <a:xfrm>
            <a:off x="4686030" y="5385756"/>
            <a:ext cx="1395400" cy="576064"/>
          </a:xfrm>
          <a:prstGeom prst="ellipse">
            <a:avLst/>
          </a:prstGeom>
          <a:ln w="19050"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추천글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 백업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841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1907704" y="1268760"/>
            <a:ext cx="6552728" cy="489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081504" y="2016315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Youtube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동영상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30" name="타원 29"/>
          <p:cNvSpPr/>
          <p:nvPr/>
        </p:nvSpPr>
        <p:spPr>
          <a:xfrm>
            <a:off x="2622916" y="1368243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목록보기</a:t>
            </a:r>
          </a:p>
        </p:txBody>
      </p:sp>
      <p:sp>
        <p:nvSpPr>
          <p:cNvPr id="31" name="타원 30"/>
          <p:cNvSpPr/>
          <p:nvPr/>
        </p:nvSpPr>
        <p:spPr>
          <a:xfrm>
            <a:off x="2622916" y="2676947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38" name="타원 37"/>
          <p:cNvSpPr/>
          <p:nvPr/>
        </p:nvSpPr>
        <p:spPr>
          <a:xfrm>
            <a:off x="2596598" y="3429000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SNS</a:t>
            </a:r>
            <a:r>
              <a:rPr lang="ko-KR" altLang="en-US" sz="1400" b="1" dirty="0">
                <a:solidFill>
                  <a:schemeClr val="bg1"/>
                </a:solidFill>
              </a:rPr>
              <a:t>로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공유하기</a:t>
            </a:r>
          </a:p>
        </p:txBody>
      </p:sp>
      <p:sp>
        <p:nvSpPr>
          <p:cNvPr id="41" name="타원 40"/>
          <p:cNvSpPr/>
          <p:nvPr/>
        </p:nvSpPr>
        <p:spPr>
          <a:xfrm>
            <a:off x="2081504" y="4745621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글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편집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96568" y="2160278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</a:rPr>
              <a:t>Youtube</a:t>
            </a:r>
            <a:r>
              <a:rPr lang="en-US" altLang="ko-KR" sz="1400" b="1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43" name="타원 42"/>
          <p:cNvSpPr/>
          <p:nvPr/>
        </p:nvSpPr>
        <p:spPr>
          <a:xfrm>
            <a:off x="5577892" y="4005064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Facebook API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577892" y="4745621"/>
            <a:ext cx="1395400" cy="576064"/>
          </a:xfrm>
          <a:prstGeom prst="ellipse">
            <a:avLst/>
          </a:prstGeom>
          <a:solidFill>
            <a:srgbClr val="1482FC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Twitter API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7" name="직선 화살표 연결선 16"/>
          <p:cNvCxnSpPr>
            <a:stCxn id="13" idx="3"/>
            <a:endCxn id="30" idx="2"/>
          </p:cNvCxnSpPr>
          <p:nvPr/>
        </p:nvCxnSpPr>
        <p:spPr>
          <a:xfrm flipV="1">
            <a:off x="1691680" y="1656275"/>
            <a:ext cx="931236" cy="19887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3" idx="3"/>
            <a:endCxn id="15" idx="2"/>
          </p:cNvCxnSpPr>
          <p:nvPr/>
        </p:nvCxnSpPr>
        <p:spPr>
          <a:xfrm flipV="1">
            <a:off x="1691680" y="2304347"/>
            <a:ext cx="389824" cy="13406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04964"/>
            <a:ext cx="1080120" cy="1080120"/>
          </a:xfrm>
          <a:prstGeom prst="rect">
            <a:avLst/>
          </a:prstGeom>
        </p:spPr>
      </p:pic>
      <p:cxnSp>
        <p:nvCxnSpPr>
          <p:cNvPr id="47" name="직선 화살표 연결선 46"/>
          <p:cNvCxnSpPr>
            <a:stCxn id="13" idx="3"/>
            <a:endCxn id="31" idx="2"/>
          </p:cNvCxnSpPr>
          <p:nvPr/>
        </p:nvCxnSpPr>
        <p:spPr>
          <a:xfrm flipV="1">
            <a:off x="1691680" y="2964979"/>
            <a:ext cx="931236" cy="6800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3" idx="3"/>
            <a:endCxn id="38" idx="2"/>
          </p:cNvCxnSpPr>
          <p:nvPr/>
        </p:nvCxnSpPr>
        <p:spPr>
          <a:xfrm>
            <a:off x="1691680" y="3645024"/>
            <a:ext cx="904918" cy="720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3" idx="3"/>
            <a:endCxn id="41" idx="2"/>
          </p:cNvCxnSpPr>
          <p:nvPr/>
        </p:nvCxnSpPr>
        <p:spPr>
          <a:xfrm>
            <a:off x="1691680" y="3645024"/>
            <a:ext cx="389824" cy="138862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38" idx="6"/>
          </p:cNvCxnSpPr>
          <p:nvPr/>
        </p:nvCxnSpPr>
        <p:spPr>
          <a:xfrm flipH="1" flipV="1">
            <a:off x="3991998" y="3717032"/>
            <a:ext cx="1585894" cy="13166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3" idx="2"/>
            <a:endCxn id="38" idx="6"/>
          </p:cNvCxnSpPr>
          <p:nvPr/>
        </p:nvCxnSpPr>
        <p:spPr>
          <a:xfrm flipH="1" flipV="1">
            <a:off x="3991998" y="3717032"/>
            <a:ext cx="1585894" cy="576064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5" idx="6"/>
            <a:endCxn id="42" idx="2"/>
          </p:cNvCxnSpPr>
          <p:nvPr/>
        </p:nvCxnSpPr>
        <p:spPr>
          <a:xfrm>
            <a:off x="3476904" y="2304347"/>
            <a:ext cx="1419664" cy="1439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31" idx="6"/>
            <a:endCxn id="42" idx="2"/>
          </p:cNvCxnSpPr>
          <p:nvPr/>
        </p:nvCxnSpPr>
        <p:spPr>
          <a:xfrm flipV="1">
            <a:off x="4018316" y="2448310"/>
            <a:ext cx="878252" cy="516669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23927" y="206084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3852280" y="250770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3923927" y="3500148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4589641" y="4529793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520221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새로운 </a:t>
            </a:r>
            <a:r>
              <a:rPr lang="en-US" altLang="ko-KR" sz="2800" dirty="0" smtClean="0"/>
              <a:t>Use case Diagram</a:t>
            </a:r>
            <a:endParaRPr lang="ko-KR" altLang="en-US" sz="2800" dirty="0"/>
          </a:p>
        </p:txBody>
      </p:sp>
      <p:sp>
        <p:nvSpPr>
          <p:cNvPr id="50" name="타원 49"/>
          <p:cNvSpPr/>
          <p:nvPr/>
        </p:nvSpPr>
        <p:spPr>
          <a:xfrm>
            <a:off x="6470456" y="2219673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감정 순위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</a:rPr>
              <a:t>로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보기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50" idx="2"/>
            <a:endCxn id="30" idx="6"/>
          </p:cNvCxnSpPr>
          <p:nvPr/>
        </p:nvCxnSpPr>
        <p:spPr>
          <a:xfrm flipH="1" flipV="1">
            <a:off x="4018316" y="1656275"/>
            <a:ext cx="2452140" cy="85143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32784" y="1361305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56" name="타원 55"/>
          <p:cNvSpPr/>
          <p:nvPr/>
        </p:nvSpPr>
        <p:spPr>
          <a:xfrm>
            <a:off x="2081504" y="5412744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보관하기</a:t>
            </a:r>
          </a:p>
        </p:txBody>
      </p:sp>
      <p:cxnSp>
        <p:nvCxnSpPr>
          <p:cNvPr id="57" name="직선 화살표 연결선 56"/>
          <p:cNvCxnSpPr>
            <a:stCxn id="13" idx="3"/>
            <a:endCxn id="56" idx="2"/>
          </p:cNvCxnSpPr>
          <p:nvPr/>
        </p:nvCxnSpPr>
        <p:spPr>
          <a:xfrm>
            <a:off x="1691680" y="3645024"/>
            <a:ext cx="389824" cy="20557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3973402" y="4656751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63" name="타원 62"/>
          <p:cNvSpPr/>
          <p:nvPr/>
        </p:nvSpPr>
        <p:spPr>
          <a:xfrm>
            <a:off x="3973402" y="5321685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로그인 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/>
          <p:cNvCxnSpPr>
            <a:stCxn id="13" idx="3"/>
            <a:endCxn id="62" idx="2"/>
          </p:cNvCxnSpPr>
          <p:nvPr/>
        </p:nvCxnSpPr>
        <p:spPr>
          <a:xfrm>
            <a:off x="1691680" y="3645024"/>
            <a:ext cx="2281722" cy="12997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3" idx="3"/>
            <a:endCxn id="63" idx="2"/>
          </p:cNvCxnSpPr>
          <p:nvPr/>
        </p:nvCxnSpPr>
        <p:spPr>
          <a:xfrm>
            <a:off x="1691680" y="3645024"/>
            <a:ext cx="2281722" cy="19646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6470456" y="1444664"/>
            <a:ext cx="1629936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관련 키워드로 보기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/>
          <p:cNvCxnSpPr>
            <a:stCxn id="79" idx="2"/>
            <a:endCxn id="30" idx="6"/>
          </p:cNvCxnSpPr>
          <p:nvPr/>
        </p:nvCxnSpPr>
        <p:spPr>
          <a:xfrm flipH="1" flipV="1">
            <a:off x="4018316" y="1656275"/>
            <a:ext cx="2452140" cy="76421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378356" y="169039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&lt;&lt;exclude&gt;&gt;</a:t>
            </a:r>
            <a:endParaRPr lang="ko-KR" altLang="en-US" sz="1050" dirty="0"/>
          </a:p>
        </p:txBody>
      </p:sp>
      <p:sp>
        <p:nvSpPr>
          <p:cNvPr id="84" name="타원 83"/>
          <p:cNvSpPr/>
          <p:nvPr/>
        </p:nvSpPr>
        <p:spPr>
          <a:xfrm>
            <a:off x="3973402" y="3991816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검색하기</a:t>
            </a:r>
          </a:p>
        </p:txBody>
      </p:sp>
      <p:cxnSp>
        <p:nvCxnSpPr>
          <p:cNvPr id="87" name="직선 화살표 연결선 86"/>
          <p:cNvCxnSpPr>
            <a:stCxn id="13" idx="3"/>
            <a:endCxn id="84" idx="2"/>
          </p:cNvCxnSpPr>
          <p:nvPr/>
        </p:nvCxnSpPr>
        <p:spPr>
          <a:xfrm>
            <a:off x="1691680" y="3645024"/>
            <a:ext cx="2281722" cy="6348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6470456" y="2924084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bg1"/>
                </a:solidFill>
              </a:rPr>
              <a:t>Naver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API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6485656" y="3645024"/>
            <a:ext cx="1395400" cy="576064"/>
          </a:xfrm>
          <a:prstGeom prst="ellipse">
            <a:avLst/>
          </a:prstGeom>
          <a:solidFill>
            <a:srgbClr val="1482FC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IBM Watson 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71364" y="3305001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  <p:cxnSp>
        <p:nvCxnSpPr>
          <p:cNvPr id="111" name="직선 화살표 연결선 110"/>
          <p:cNvCxnSpPr>
            <a:endCxn id="91" idx="2"/>
          </p:cNvCxnSpPr>
          <p:nvPr/>
        </p:nvCxnSpPr>
        <p:spPr>
          <a:xfrm>
            <a:off x="4018316" y="2974686"/>
            <a:ext cx="2452140" cy="23743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endCxn id="95" idx="2"/>
          </p:cNvCxnSpPr>
          <p:nvPr/>
        </p:nvCxnSpPr>
        <p:spPr>
          <a:xfrm>
            <a:off x="4018316" y="2974686"/>
            <a:ext cx="2467340" cy="95837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921933" y="2871320"/>
            <a:ext cx="115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&lt;&lt;include&gt;&gt;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4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99592" y="1556792"/>
            <a:ext cx="3830463" cy="41044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031" name="Picture 7" descr="http://www.bloter.net/files/2011/03/logo_twitter_withbird_1000_allblue-cop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4293096"/>
            <a:ext cx="2327025" cy="103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16" y="2181585"/>
            <a:ext cx="2255312" cy="9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1" y="751125"/>
            <a:ext cx="4190503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계획된 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06" y="3267291"/>
            <a:ext cx="890978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1" name="Picture 17" descr="http://static.nevada.ie/uploads/2015/08/instagram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59" y="3267291"/>
            <a:ext cx="133646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27157" y="3193521"/>
            <a:ext cx="627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+</a:t>
            </a:r>
            <a:endParaRPr lang="ko-KR" altLang="en-US" sz="48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32686"/>
            <a:ext cx="2998164" cy="11050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7" y="4001317"/>
            <a:ext cx="3586361" cy="5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811" y="3453196"/>
            <a:ext cx="2990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2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99592" y="1556792"/>
            <a:ext cx="7272808" cy="410445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7524" y="296652"/>
            <a:ext cx="8568952" cy="6264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44" b="97135" l="13021" r="89844">
                        <a14:backgroundMark x1="5990" y1="5208" x2="5469" y2="23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815" y="6258036"/>
            <a:ext cx="216024" cy="21602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745024" y="6222032"/>
            <a:ext cx="1653952" cy="288032"/>
          </a:xfrm>
        </p:spPr>
        <p:txBody>
          <a:bodyPr>
            <a:normAutofit fontScale="90000"/>
          </a:bodyPr>
          <a:lstStyle/>
          <a:p>
            <a:r>
              <a:rPr lang="en-US" altLang="ko-KR" sz="1800" b="1" dirty="0" smtClean="0"/>
              <a:t>JAM LAND</a:t>
            </a:r>
            <a:endParaRPr lang="ko-KR" altLang="en-US" sz="1800" b="1" dirty="0"/>
          </a:p>
        </p:txBody>
      </p:sp>
      <p:sp>
        <p:nvSpPr>
          <p:cNvPr id="10" name="직사각형 9"/>
          <p:cNvSpPr/>
          <p:nvPr/>
        </p:nvSpPr>
        <p:spPr>
          <a:xfrm>
            <a:off x="287524" y="296652"/>
            <a:ext cx="324036" cy="324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88" y="3762157"/>
            <a:ext cx="890979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cfile4.uf.tistory.com/image/257A2138550E8077062A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632" y="2652244"/>
            <a:ext cx="2255312" cy="94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제목 1"/>
          <p:cNvSpPr txBox="1">
            <a:spLocks/>
          </p:cNvSpPr>
          <p:nvPr/>
        </p:nvSpPr>
        <p:spPr>
          <a:xfrm>
            <a:off x="611560" y="296652"/>
            <a:ext cx="1125246" cy="340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b="1" dirty="0" smtClean="0"/>
              <a:t>기능 소개</a:t>
            </a:r>
            <a:endParaRPr lang="ko-KR" altLang="en-US" sz="1600" b="1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539552" y="751125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이용 </a:t>
            </a:r>
            <a:r>
              <a:rPr lang="en-US" altLang="ko-KR" sz="2800" dirty="0" smtClean="0"/>
              <a:t>API</a:t>
            </a:r>
            <a:endParaRPr lang="ko-KR" altLang="en-US" sz="2800" dirty="0"/>
          </a:p>
        </p:txBody>
      </p:sp>
      <p:pic>
        <p:nvPicPr>
          <p:cNvPr id="1035" name="Picture 11" descr="https://upload.wikimedia.org/wikipedia/commons/thumb/c/cd/Facebook_logo_(square).png/240px-Facebook_logo_(square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22" y="3762157"/>
            <a:ext cx="890978" cy="89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8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10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3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5" descr="인스타그램에 대한 이미지 검색결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1" name="Picture 17" descr="http://static.nevada.ie/uploads/2015/08/instagram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32" y="842614"/>
            <a:ext cx="887167" cy="5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07" y="2564904"/>
            <a:ext cx="2998164" cy="11050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91" y="4181122"/>
            <a:ext cx="3586361" cy="50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21" y="3533050"/>
            <a:ext cx="2990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제목 1"/>
          <p:cNvSpPr txBox="1">
            <a:spLocks/>
          </p:cNvSpPr>
          <p:nvPr/>
        </p:nvSpPr>
        <p:spPr>
          <a:xfrm>
            <a:off x="6516216" y="857994"/>
            <a:ext cx="19656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폐쇄적인 환경</a:t>
            </a:r>
            <a:endParaRPr lang="ko-KR" altLang="en-US" sz="1200" b="1" dirty="0"/>
          </a:p>
        </p:txBody>
      </p:sp>
      <p:cxnSp>
        <p:nvCxnSpPr>
          <p:cNvPr id="25" name="직선 연결선 24"/>
          <p:cNvCxnSpPr>
            <a:stCxn id="1041" idx="1"/>
            <a:endCxn id="1041" idx="3"/>
          </p:cNvCxnSpPr>
          <p:nvPr/>
        </p:nvCxnSpPr>
        <p:spPr>
          <a:xfrm>
            <a:off x="6072632" y="1138336"/>
            <a:ext cx="8871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827</Words>
  <Application>Microsoft Office PowerPoint</Application>
  <PresentationFormat>화면 슬라이드 쇼(4:3)</PresentationFormat>
  <Paragraphs>295</Paragraphs>
  <Slides>24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  <vt:lpstr>JAM LAND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 LAND</dc:title>
  <dc:creator>Registered User</dc:creator>
  <cp:lastModifiedBy>Registered User</cp:lastModifiedBy>
  <cp:revision>91</cp:revision>
  <dcterms:created xsi:type="dcterms:W3CDTF">2016-04-06T06:15:56Z</dcterms:created>
  <dcterms:modified xsi:type="dcterms:W3CDTF">2016-06-09T12:12:54Z</dcterms:modified>
</cp:coreProperties>
</file>