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</p:sldMasterIdLst>
  <p:notesMasterIdLst>
    <p:notesMasterId r:id="rId49"/>
  </p:notesMasterIdLst>
  <p:sldIdLst>
    <p:sldId id="256" r:id="rId14"/>
    <p:sldId id="257" r:id="rId15"/>
    <p:sldId id="327" r:id="rId16"/>
    <p:sldId id="32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6" r:id="rId32"/>
    <p:sldId id="287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30" r:id="rId42"/>
    <p:sldId id="329" r:id="rId43"/>
    <p:sldId id="303" r:id="rId44"/>
    <p:sldId id="304" r:id="rId45"/>
    <p:sldId id="305" r:id="rId46"/>
    <p:sldId id="306" r:id="rId47"/>
    <p:sldId id="307" r:id="rId48"/>
  </p:sldIdLst>
  <p:sldSz cx="9144000" cy="6858000" type="screen4x3"/>
  <p:notesSz cx="6983413" cy="9283700"/>
  <p:embeddedFontLst>
    <p:embeddedFont>
      <p:font typeface="Noto Sans Symbols" pitchFamily="2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jmAWCg380vgXxm2RaDeFgWZOJU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5"/>
    <p:restoredTop sz="94122"/>
  </p:normalViewPr>
  <p:slideViewPr>
    <p:cSldViewPr snapToGrid="0">
      <p:cViewPr varScale="1">
        <p:scale>
          <a:sx n="103" d="100"/>
          <a:sy n="103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font" Target="fonts/font1.fntdata"/><Relationship Id="rId7" Type="http://schemas.openxmlformats.org/officeDocument/2006/relationships/slideMaster" Target="slideMasters/slideMaster7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" Type="http://schemas.openxmlformats.org/officeDocument/2006/relationships/slideMaster" Target="slideMasters/slideMaster5.xml"/><Relationship Id="rId9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2.fntdata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983412" cy="92837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983412" cy="92837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983412" cy="92837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983412" cy="92837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0" y="-3175"/>
            <a:ext cx="30273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3957637" y="-3175"/>
            <a:ext cx="30273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08025"/>
            <a:ext cx="4613275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Google Shape;10;n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181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n"/>
          <p:cNvSpPr txBox="1"/>
          <p:nvPr/>
        </p:nvSpPr>
        <p:spPr>
          <a:xfrm>
            <a:off x="0" y="8818562"/>
            <a:ext cx="30273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 txBox="1">
            <a:spLocks noGrp="1"/>
          </p:cNvSpPr>
          <p:nvPr>
            <p:ph type="sldNum" idx="12"/>
          </p:nvPr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5" name="Google Shape;215;p1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9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18100" cy="4168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08025"/>
            <a:ext cx="4613275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683" name="Google Shape;6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84" name="Google Shape;684;p20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1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693" name="Google Shape;6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94" name="Google Shape;694;p21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2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702" name="Google Shape;7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03" name="Google Shape;703;p22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741" name="Google Shape;7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42" name="Google Shape;742;p23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4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779" name="Google Shape;7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80" name="Google Shape;780;p24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5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817" name="Google Shape;8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18" name="Google Shape;818;p25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6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855" name="Google Shape;8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6" name="Google Shape;856;p26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7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18100" cy="4168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08025"/>
            <a:ext cx="4613275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1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944" name="Google Shape;9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5" name="Google Shape;945;p31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221" name="Google Shape;2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2" name="Google Shape;222;p2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2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954" name="Google Shape;9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55" name="Google Shape;955;p32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0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1000" name="Google Shape;100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01" name="Google Shape;1001;p40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1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1010" name="Google Shape;101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11" name="Google Shape;1011;p41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2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1048" name="Google Shape;104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49" name="Google Shape;1049;p42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3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1086" name="Google Shape;108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87" name="Google Shape;1087;p43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4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1124" name="Google Shape;112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25" name="Google Shape;1125;p44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5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1162" name="Google Shape;11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63" name="Google Shape;1163;p45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6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1200" name="Google Shape;120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01" name="Google Shape;1201;p46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7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1238" name="Google Shape;123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39" name="Google Shape;1239;p47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8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1246" name="Google Shape;12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47" name="Google Shape;1247;p48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7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10" name="Google Shape;6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11" name="Google Shape;611;p17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528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9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1269" name="Google Shape;12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0" name="Google Shape;1270;p49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0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1278" name="Google Shape;127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9" name="Google Shape;1279;p50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1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1298" name="Google Shape;129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99" name="Google Shape;1299;p51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2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1318" name="Google Shape;131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19" name="Google Shape;1319;p52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683" name="Google Shape;6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84" name="Google Shape;684;p20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67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4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565" name="Google Shape;5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66" name="Google Shape;566;p14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5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574" name="Google Shape;5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6913"/>
            <a:ext cx="4643437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75" name="Google Shape;575;p15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19687" cy="41862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6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599" name="Google Shape;5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6913"/>
            <a:ext cx="4643437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00" name="Google Shape;600;p16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19687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7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610" name="Google Shape;6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11" name="Google Shape;611;p17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8:notes"/>
          <p:cNvSpPr txBox="1"/>
          <p:nvPr/>
        </p:nvSpPr>
        <p:spPr>
          <a:xfrm>
            <a:off x="3957637" y="8818562"/>
            <a:ext cx="30210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0" rIns="1907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623" name="Google Shape;6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8025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24" name="Google Shape;624;p18:notes"/>
          <p:cNvSpPr txBox="1">
            <a:spLocks noGrp="1"/>
          </p:cNvSpPr>
          <p:nvPr>
            <p:ph type="body" idx="1"/>
          </p:nvPr>
        </p:nvSpPr>
        <p:spPr>
          <a:xfrm>
            <a:off x="930275" y="4410075"/>
            <a:ext cx="512445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3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1497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064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79"/>
          <p:cNvSpPr txBox="1">
            <a:spLocks noGrp="1"/>
          </p:cNvSpPr>
          <p:nvPr>
            <p:ph type="body" idx="2"/>
          </p:nvPr>
        </p:nvSpPr>
        <p:spPr>
          <a:xfrm>
            <a:off x="4606925" y="1219200"/>
            <a:ext cx="41497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064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79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9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80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0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1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1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8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8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8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8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1497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064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89"/>
          <p:cNvSpPr txBox="1">
            <a:spLocks noGrp="1"/>
          </p:cNvSpPr>
          <p:nvPr>
            <p:ph type="body" idx="2"/>
          </p:nvPr>
        </p:nvSpPr>
        <p:spPr>
          <a:xfrm>
            <a:off x="4606925" y="1219200"/>
            <a:ext cx="41497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064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8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8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9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810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36" name="Google Shape;136;p9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9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810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9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9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9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9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1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9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71" name="Google Shape;171;p9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2" name="Google Shape;172;p9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9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4" name="Google Shape;184;p9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9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01"/>
          <p:cNvSpPr txBox="1">
            <a:spLocks noGrp="1"/>
          </p:cNvSpPr>
          <p:nvPr>
            <p:ph type="body" idx="1"/>
          </p:nvPr>
        </p:nvSpPr>
        <p:spPr>
          <a:xfrm rot="5400000">
            <a:off x="2474912" y="-950913"/>
            <a:ext cx="4111625" cy="845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0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0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0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3"/>
          <p:cNvSpPr txBox="1">
            <a:spLocks noGrp="1"/>
          </p:cNvSpPr>
          <p:nvPr>
            <p:ph type="title"/>
          </p:nvPr>
        </p:nvSpPr>
        <p:spPr>
          <a:xfrm rot="5400000">
            <a:off x="5329238" y="1524000"/>
            <a:ext cx="5330825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03"/>
          <p:cNvSpPr txBox="1">
            <a:spLocks noGrp="1"/>
          </p:cNvSpPr>
          <p:nvPr>
            <p:ph type="body" idx="1"/>
          </p:nvPr>
        </p:nvSpPr>
        <p:spPr>
          <a:xfrm rot="5400000">
            <a:off x="685007" y="-685007"/>
            <a:ext cx="5330825" cy="670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0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0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2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>
            <a:spLocks noGrp="1"/>
          </p:cNvSpPr>
          <p:nvPr>
            <p:ph type="title"/>
          </p:nvPr>
        </p:nvSpPr>
        <p:spPr>
          <a:xfrm rot="5400000">
            <a:off x="5329238" y="1524000"/>
            <a:ext cx="5330825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body" idx="1"/>
          </p:nvPr>
        </p:nvSpPr>
        <p:spPr>
          <a:xfrm rot="5400000">
            <a:off x="685007" y="-685007"/>
            <a:ext cx="5330825" cy="670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3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3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body" idx="1"/>
          </p:nvPr>
        </p:nvSpPr>
        <p:spPr>
          <a:xfrm rot="5400000">
            <a:off x="2474912" y="-950913"/>
            <a:ext cx="4111625" cy="845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4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4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76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6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7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7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810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7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lvl="0" indent="-3810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8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8"/>
          <p:cNvSpPr txBox="1"/>
          <p:nvPr/>
        </p:nvSpPr>
        <p:spPr>
          <a:xfrm>
            <a:off x="3175" y="6456362"/>
            <a:ext cx="11699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Jim Anderson</a:t>
            </a:r>
            <a:endParaRPr/>
          </a:p>
        </p:txBody>
      </p:sp>
      <p:sp>
        <p:nvSpPr>
          <p:cNvPr id="15" name="Google Shape;15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6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4" name="Google Shape;164;p9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5" name="Google Shape;165;p9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6" name="Google Shape;166;p9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7" name="Google Shape;177;p9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8" name="Google Shape;178;p9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9" name="Google Shape;179;p9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0" name="Google Shape;190;p10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1" name="Google Shape;191;p10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2" name="Google Shape;192;p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2" name="Google Shape;202;p10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3" name="Google Shape;203;p10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4" name="Google Shape;204;p10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ftr" idx="11"/>
          </p:nvPr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70"/>
          <p:cNvSpPr txBox="1">
            <a:spLocks noGrp="1"/>
          </p:cNvSpPr>
          <p:nvPr>
            <p:ph type="sldNum" idx="12"/>
          </p:nvPr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Single-source SPs -  </a:t>
            </a: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0"/>
          <p:cNvSpPr txBox="1"/>
          <p:nvPr/>
        </p:nvSpPr>
        <p:spPr>
          <a:xfrm>
            <a:off x="3175" y="6456362"/>
            <a:ext cx="11699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Jim Anderson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Google Shape;85;p8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8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Google Shape;92;p8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Google Shape;93;p8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3" name="Google Shape;103;p8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" name="Google Shape;104;p8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5" name="Google Shape;105;p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5" name="Google Shape;115;p8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6" name="Google Shape;116;p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7" name="Google Shape;117;p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8" name="Google Shape;128;p9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9" name="Google Shape;129;p9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0" name="Google Shape;130;p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3" name="Google Shape;143;p9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4" name="Google Shape;144;p9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5" name="Google Shape;145;p9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360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4" name="Google Shape;154;p9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451850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5" name="Google Shape;155;p9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6" name="Google Shape;156;p9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"/>
          <p:cNvSpPr txBox="1"/>
          <p:nvPr/>
        </p:nvSpPr>
        <p:spPr>
          <a:xfrm>
            <a:off x="304800" y="1019175"/>
            <a:ext cx="8458200" cy="538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65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■"/>
            </a:pPr>
            <a:r>
              <a:rPr lang="en-US" sz="3200" b="1" i="0" u="sng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r>
              <a:rPr lang="en-US" sz="32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single </a:t>
            </a:r>
            <a:r>
              <a:rPr lang="en-US" sz="3200" b="0" i="0" u="sng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n-US" sz="32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in a </a:t>
            </a:r>
            <a:r>
              <a:rPr lang="en-US" sz="3200" b="0" i="0" u="sng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weighted</a:t>
            </a:r>
            <a:r>
              <a:rPr lang="en-US" sz="32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sng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</a:t>
            </a:r>
            <a:r>
              <a:rPr lang="en-US" sz="32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graph.</a:t>
            </a:r>
            <a:endParaRPr/>
          </a:p>
          <a:p>
            <a:pPr marL="33655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■"/>
            </a:pPr>
            <a:r>
              <a:rPr lang="en-US" sz="32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 compute a shortest path to each possible destination from the source.</a:t>
            </a:r>
            <a:endParaRPr sz="2800" b="0" i="0" u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■"/>
            </a:pPr>
            <a:r>
              <a:rPr lang="en-US" sz="32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 assume either</a:t>
            </a:r>
            <a:endParaRPr/>
          </a:p>
          <a:p>
            <a:pPr marL="736600" marR="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⬥"/>
            </a:pPr>
            <a:r>
              <a:rPr lang="en-US" sz="28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negative-weight edges, or</a:t>
            </a:r>
            <a:endParaRPr/>
          </a:p>
          <a:p>
            <a:pPr marL="736600" marR="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⬥"/>
            </a:pPr>
            <a:r>
              <a:rPr lang="en-US" sz="28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-US" sz="2800" b="0" i="0" u="sng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reachable</a:t>
            </a:r>
            <a:r>
              <a:rPr lang="en-US" sz="28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negative-weight cycles.</a:t>
            </a:r>
            <a:endParaRPr/>
          </a:p>
          <a:p>
            <a:pPr marL="33655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■"/>
            </a:pPr>
            <a:r>
              <a:rPr lang="en-US" sz="32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will compute a </a:t>
            </a:r>
            <a:r>
              <a:rPr lang="en-US" sz="32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shortest-path tree</a:t>
            </a:r>
            <a:r>
              <a:rPr lang="en-US" sz="32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Times New Roman"/>
              <a:buNone/>
            </a:pPr>
            <a:r>
              <a:rPr lang="en-US" sz="40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Single-Source Shortest Paths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 txBox="1"/>
          <p:nvPr/>
        </p:nvSpPr>
        <p:spPr>
          <a:xfrm>
            <a:off x="214312" y="214312"/>
            <a:ext cx="45005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Path</a:t>
            </a:r>
            <a:endParaRPr/>
          </a:p>
        </p:txBody>
      </p:sp>
      <p:sp>
        <p:nvSpPr>
          <p:cNvPr id="664" name="Google Shape;664;p19"/>
          <p:cNvSpPr/>
          <p:nvPr/>
        </p:nvSpPr>
        <p:spPr>
          <a:xfrm>
            <a:off x="2428875" y="2776537"/>
            <a:ext cx="687387" cy="657225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65" name="Google Shape;665;p19"/>
          <p:cNvSpPr/>
          <p:nvPr/>
        </p:nvSpPr>
        <p:spPr>
          <a:xfrm>
            <a:off x="6527800" y="4065587"/>
            <a:ext cx="687387" cy="657225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666" name="Google Shape;666;p19"/>
          <p:cNvSpPr/>
          <p:nvPr/>
        </p:nvSpPr>
        <p:spPr>
          <a:xfrm>
            <a:off x="4003675" y="4075112"/>
            <a:ext cx="687387" cy="655637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667" name="Google Shape;667;p19"/>
          <p:cNvSpPr/>
          <p:nvPr/>
        </p:nvSpPr>
        <p:spPr>
          <a:xfrm>
            <a:off x="6521450" y="1225550"/>
            <a:ext cx="688975" cy="657225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668" name="Google Shape;668;p19"/>
          <p:cNvSpPr/>
          <p:nvPr/>
        </p:nvSpPr>
        <p:spPr>
          <a:xfrm>
            <a:off x="4024312" y="1225550"/>
            <a:ext cx="687387" cy="657225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cxnSp>
        <p:nvCxnSpPr>
          <p:cNvPr id="669" name="Google Shape;669;p19"/>
          <p:cNvCxnSpPr/>
          <p:nvPr/>
        </p:nvCxnSpPr>
        <p:spPr>
          <a:xfrm>
            <a:off x="3027362" y="3343275"/>
            <a:ext cx="1039812" cy="84137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70" name="Google Shape;670;p19"/>
          <p:cNvCxnSpPr/>
          <p:nvPr/>
        </p:nvCxnSpPr>
        <p:spPr>
          <a:xfrm rot="10800000" flipH="1">
            <a:off x="4602162" y="1747837"/>
            <a:ext cx="1989137" cy="244316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1" name="Google Shape;671;p19"/>
          <p:cNvSpPr txBox="1"/>
          <p:nvPr/>
        </p:nvSpPr>
        <p:spPr>
          <a:xfrm>
            <a:off x="4181475" y="785812"/>
            <a:ext cx="36195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72" name="Google Shape;672;p19"/>
          <p:cNvSpPr txBox="1"/>
          <p:nvPr/>
        </p:nvSpPr>
        <p:spPr>
          <a:xfrm>
            <a:off x="6692900" y="785812"/>
            <a:ext cx="3524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73" name="Google Shape;673;p19"/>
          <p:cNvSpPr txBox="1"/>
          <p:nvPr/>
        </p:nvSpPr>
        <p:spPr>
          <a:xfrm>
            <a:off x="4202112" y="4664075"/>
            <a:ext cx="34925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74" name="Google Shape;674;p19"/>
          <p:cNvSpPr txBox="1"/>
          <p:nvPr/>
        </p:nvSpPr>
        <p:spPr>
          <a:xfrm>
            <a:off x="6719887" y="4649787"/>
            <a:ext cx="360362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75" name="Google Shape;675;p19"/>
          <p:cNvSpPr txBox="1"/>
          <p:nvPr/>
        </p:nvSpPr>
        <p:spPr>
          <a:xfrm>
            <a:off x="6113462" y="2112962"/>
            <a:ext cx="51117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–3</a:t>
            </a:r>
            <a:endParaRPr/>
          </a:p>
        </p:txBody>
      </p:sp>
      <p:sp>
        <p:nvSpPr>
          <p:cNvPr id="676" name="Google Shape;676;p19"/>
          <p:cNvSpPr txBox="1"/>
          <p:nvPr/>
        </p:nvSpPr>
        <p:spPr>
          <a:xfrm>
            <a:off x="3109912" y="3611562"/>
            <a:ext cx="33337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677" name="Google Shape;677;p19"/>
          <p:cNvCxnSpPr/>
          <p:nvPr/>
        </p:nvCxnSpPr>
        <p:spPr>
          <a:xfrm flipH="1">
            <a:off x="4672012" y="1649412"/>
            <a:ext cx="187801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8" name="Google Shape;678;p19"/>
          <p:cNvSpPr txBox="1"/>
          <p:nvPr/>
        </p:nvSpPr>
        <p:spPr>
          <a:xfrm>
            <a:off x="5273675" y="1595437"/>
            <a:ext cx="51117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–2</a:t>
            </a:r>
            <a:endParaRPr/>
          </a:p>
        </p:txBody>
      </p:sp>
      <p:cxnSp>
        <p:nvCxnSpPr>
          <p:cNvPr id="679" name="Google Shape;679;p19"/>
          <p:cNvCxnSpPr/>
          <p:nvPr/>
        </p:nvCxnSpPr>
        <p:spPr>
          <a:xfrm>
            <a:off x="4572000" y="1801812"/>
            <a:ext cx="2139950" cy="22748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80" name="Google Shape;680;p19"/>
          <p:cNvSpPr txBox="1"/>
          <p:nvPr/>
        </p:nvSpPr>
        <p:spPr>
          <a:xfrm>
            <a:off x="6032500" y="3082925"/>
            <a:ext cx="51117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0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Relaxation</a:t>
            </a:r>
            <a:endParaRPr/>
          </a:p>
        </p:txBody>
      </p:sp>
      <p:sp>
        <p:nvSpPr>
          <p:cNvPr id="687" name="Google Shape;687;p20"/>
          <p:cNvSpPr txBox="1"/>
          <p:nvPr/>
        </p:nvSpPr>
        <p:spPr>
          <a:xfrm>
            <a:off x="2974975" y="1493837"/>
            <a:ext cx="4463793" cy="2310505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Initialize(G, 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v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V[G]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d[v] :=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[v] := NIL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d[s] := 0</a:t>
            </a:r>
            <a:endParaRPr dirty="0"/>
          </a:p>
        </p:txBody>
      </p:sp>
      <p:sp>
        <p:nvSpPr>
          <p:cNvPr id="688" name="Google Shape;688;p20"/>
          <p:cNvSpPr txBox="1"/>
          <p:nvPr/>
        </p:nvSpPr>
        <p:spPr>
          <a:xfrm>
            <a:off x="2535224" y="4408472"/>
            <a:ext cx="4903543" cy="1941173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Relax(u, v, w)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d[v] &gt; d[u] + w(u, v)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d[v] := d[u] + w(u, v);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[v] := u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endParaRPr dirty="0"/>
          </a:p>
        </p:txBody>
      </p:sp>
      <p:sp>
        <p:nvSpPr>
          <p:cNvPr id="689" name="Google Shape;689;p20"/>
          <p:cNvSpPr txBox="1"/>
          <p:nvPr/>
        </p:nvSpPr>
        <p:spPr>
          <a:xfrm>
            <a:off x="369887" y="808037"/>
            <a:ext cx="74485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keep track of d[v],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[v].  </a:t>
            </a:r>
            <a:r>
              <a:rPr lang="en-US" sz="24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Initialized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follows:</a:t>
            </a:r>
            <a:endParaRPr/>
          </a:p>
        </p:txBody>
      </p:sp>
      <p:sp>
        <p:nvSpPr>
          <p:cNvPr id="690" name="Google Shape;690;p20"/>
          <p:cNvSpPr txBox="1"/>
          <p:nvPr/>
        </p:nvSpPr>
        <p:spPr>
          <a:xfrm>
            <a:off x="349250" y="3892550"/>
            <a:ext cx="72358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values are changed when an edge (u, v) is </a:t>
            </a:r>
            <a:r>
              <a:rPr lang="en-US" sz="24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relaxed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1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Bellman-Ford Algorithm</a:t>
            </a:r>
            <a:endParaRPr/>
          </a:p>
        </p:txBody>
      </p:sp>
      <p:sp>
        <p:nvSpPr>
          <p:cNvPr id="697" name="Google Shape;697;p21"/>
          <p:cNvSpPr txBox="1"/>
          <p:nvPr/>
        </p:nvSpPr>
        <p:spPr>
          <a:xfrm>
            <a:off x="-84137" y="1001712"/>
            <a:ext cx="9358312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negative-weight edges.  </a:t>
            </a: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“detect” </a:t>
            </a:r>
            <a:r>
              <a:rPr lang="en-US" sz="2400" b="0" i="0" u="sng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reachable</a:t>
            </a: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negative-weight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cycles.</a:t>
            </a:r>
            <a:endParaRPr/>
          </a:p>
        </p:txBody>
      </p:sp>
      <p:sp>
        <p:nvSpPr>
          <p:cNvPr id="698" name="Google Shape;698;p21"/>
          <p:cNvSpPr txBox="1"/>
          <p:nvPr/>
        </p:nvSpPr>
        <p:spPr>
          <a:xfrm>
            <a:off x="2517775" y="1684323"/>
            <a:ext cx="4087800" cy="4895828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Initialize(G, s);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:= 1 to |V[G]| –1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(u, v) in E[G]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Relax(u, v, w)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(u, v) in E[G]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d[v] &gt; d[u] + w(u, v)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false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true</a:t>
            </a:r>
            <a:endParaRPr dirty="0"/>
          </a:p>
        </p:txBody>
      </p:sp>
      <p:sp>
        <p:nvSpPr>
          <p:cNvPr id="699" name="Google Shape;699;p21"/>
          <p:cNvSpPr txBox="1"/>
          <p:nvPr/>
        </p:nvSpPr>
        <p:spPr>
          <a:xfrm>
            <a:off x="7161212" y="3059112"/>
            <a:ext cx="1630362" cy="1190625"/>
          </a:xfrm>
          <a:prstGeom prst="rect">
            <a:avLst/>
          </a:prstGeom>
          <a:noFill/>
          <a:ln w="28425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O(VE).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2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706" name="Google Shape;706;p22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707" name="Google Shape;707;p22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708" name="Google Shape;708;p22"/>
          <p:cNvSpPr txBox="1"/>
          <p:nvPr/>
        </p:nvSpPr>
        <p:spPr>
          <a:xfrm>
            <a:off x="1514475" y="3311525"/>
            <a:ext cx="3095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grpSp>
        <p:nvGrpSpPr>
          <p:cNvPr id="709" name="Google Shape;709;p22"/>
          <p:cNvGrpSpPr/>
          <p:nvPr/>
        </p:nvGrpSpPr>
        <p:grpSpPr>
          <a:xfrm>
            <a:off x="1787525" y="1349375"/>
            <a:ext cx="4516437" cy="4125912"/>
            <a:chOff x="1787525" y="1349375"/>
            <a:chExt cx="4516438" cy="4125913"/>
          </a:xfrm>
        </p:grpSpPr>
        <p:sp>
          <p:nvSpPr>
            <p:cNvPr id="710" name="Google Shape;710;p22"/>
            <p:cNvSpPr/>
            <p:nvPr/>
          </p:nvSpPr>
          <p:spPr>
            <a:xfrm>
              <a:off x="1787525" y="3230563"/>
              <a:ext cx="649288" cy="620712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5654675" y="4449763"/>
              <a:ext cx="649288" cy="620712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∞</a:t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273425" y="4457700"/>
              <a:ext cx="649288" cy="620713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∞</a:t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5649913" y="1765300"/>
              <a:ext cx="649287" cy="620713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∞</a:t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3292475" y="1765300"/>
              <a:ext cx="649288" cy="620713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∞</a:t>
              </a:r>
              <a:endParaRPr/>
            </a:p>
          </p:txBody>
        </p:sp>
        <p:cxnSp>
          <p:nvCxnSpPr>
            <p:cNvPr id="715" name="Google Shape;715;p22"/>
            <p:cNvCxnSpPr/>
            <p:nvPr/>
          </p:nvCxnSpPr>
          <p:spPr>
            <a:xfrm rot="10800000" flipH="1">
              <a:off x="2293938" y="2273300"/>
              <a:ext cx="1082675" cy="100965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16" name="Google Shape;716;p22"/>
            <p:cNvCxnSpPr/>
            <p:nvPr/>
          </p:nvCxnSpPr>
          <p:spPr>
            <a:xfrm>
              <a:off x="2352675" y="3767138"/>
              <a:ext cx="981075" cy="79375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17" name="Google Shape;717;p22"/>
            <p:cNvCxnSpPr/>
            <p:nvPr/>
          </p:nvCxnSpPr>
          <p:spPr>
            <a:xfrm>
              <a:off x="3579813" y="2366963"/>
              <a:ext cx="14287" cy="2078037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18" name="Google Shape;718;p22"/>
            <p:cNvCxnSpPr/>
            <p:nvPr/>
          </p:nvCxnSpPr>
          <p:spPr>
            <a:xfrm rot="10800000" flipH="1">
              <a:off x="5983288" y="2368550"/>
              <a:ext cx="1587" cy="207645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19" name="Google Shape;719;p22"/>
            <p:cNvCxnSpPr/>
            <p:nvPr/>
          </p:nvCxnSpPr>
          <p:spPr>
            <a:xfrm>
              <a:off x="3924300" y="4762500"/>
              <a:ext cx="1731963" cy="1588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20" name="Google Shape;720;p22"/>
            <p:cNvCxnSpPr/>
            <p:nvPr/>
          </p:nvCxnSpPr>
          <p:spPr>
            <a:xfrm>
              <a:off x="3889375" y="1914525"/>
              <a:ext cx="1776413" cy="14288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21" name="Google Shape;721;p22"/>
            <p:cNvCxnSpPr/>
            <p:nvPr/>
          </p:nvCxnSpPr>
          <p:spPr>
            <a:xfrm rot="10800000" flipH="1">
              <a:off x="3838575" y="2259013"/>
              <a:ext cx="1876425" cy="2308225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22" name="Google Shape;722;p22"/>
            <p:cNvCxnSpPr/>
            <p:nvPr/>
          </p:nvCxnSpPr>
          <p:spPr>
            <a:xfrm rot="10800000">
              <a:off x="2432050" y="3544888"/>
              <a:ext cx="3303588" cy="102235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23" name="Google Shape;723;p22"/>
            <p:cNvSpPr txBox="1"/>
            <p:nvPr/>
          </p:nvSpPr>
          <p:spPr>
            <a:xfrm>
              <a:off x="3441700" y="1349375"/>
              <a:ext cx="341313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5811838" y="1349375"/>
              <a:ext cx="331787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sp>
          <p:nvSpPr>
            <p:cNvPr id="725" name="Google Shape;725;p22"/>
            <p:cNvSpPr txBox="1"/>
            <p:nvPr/>
          </p:nvSpPr>
          <p:spPr>
            <a:xfrm>
              <a:off x="3460750" y="5014913"/>
              <a:ext cx="33020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726" name="Google Shape;726;p22"/>
            <p:cNvSpPr txBox="1"/>
            <p:nvPr/>
          </p:nvSpPr>
          <p:spPr>
            <a:xfrm>
              <a:off x="5837238" y="5000625"/>
              <a:ext cx="3397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727" name="Google Shape;727;p22"/>
            <p:cNvSpPr txBox="1"/>
            <p:nvPr/>
          </p:nvSpPr>
          <p:spPr>
            <a:xfrm>
              <a:off x="2373313" y="2489200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728" name="Google Shape;728;p22"/>
            <p:cNvSpPr txBox="1"/>
            <p:nvPr/>
          </p:nvSpPr>
          <p:spPr>
            <a:xfrm>
              <a:off x="4579938" y="1524000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729" name="Google Shape;729;p22"/>
            <p:cNvSpPr txBox="1"/>
            <p:nvPr/>
          </p:nvSpPr>
          <p:spPr>
            <a:xfrm>
              <a:off x="5264150" y="2603500"/>
              <a:ext cx="48260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–3</a:t>
              </a:r>
              <a:endParaRPr/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4564063" y="4697413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731" name="Google Shape;731;p22"/>
            <p:cNvSpPr txBox="1"/>
            <p:nvPr/>
          </p:nvSpPr>
          <p:spPr>
            <a:xfrm>
              <a:off x="5981700" y="3311525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732" name="Google Shape;732;p22"/>
            <p:cNvSpPr txBox="1"/>
            <p:nvPr/>
          </p:nvSpPr>
          <p:spPr>
            <a:xfrm>
              <a:off x="2430463" y="4019550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733" name="Google Shape;733;p22"/>
            <p:cNvSpPr txBox="1"/>
            <p:nvPr/>
          </p:nvSpPr>
          <p:spPr>
            <a:xfrm>
              <a:off x="3279775" y="2894013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734" name="Google Shape;734;p22"/>
            <p:cNvCxnSpPr/>
            <p:nvPr/>
          </p:nvCxnSpPr>
          <p:spPr>
            <a:xfrm flipH="1">
              <a:off x="3903663" y="2165350"/>
              <a:ext cx="1773237" cy="1588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35" name="Google Shape;735;p22"/>
            <p:cNvSpPr txBox="1"/>
            <p:nvPr/>
          </p:nvSpPr>
          <p:spPr>
            <a:xfrm>
              <a:off x="4471988" y="2114550"/>
              <a:ext cx="48260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–2</a:t>
              </a:r>
              <a:endParaRPr/>
            </a:p>
          </p:txBody>
        </p:sp>
        <p:cxnSp>
          <p:nvCxnSpPr>
            <p:cNvPr id="736" name="Google Shape;736;p22"/>
            <p:cNvCxnSpPr/>
            <p:nvPr/>
          </p:nvCxnSpPr>
          <p:spPr>
            <a:xfrm>
              <a:off x="3810000" y="2309813"/>
              <a:ext cx="2019300" cy="2149475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37" name="Google Shape;737;p22"/>
            <p:cNvSpPr txBox="1"/>
            <p:nvPr/>
          </p:nvSpPr>
          <p:spPr>
            <a:xfrm>
              <a:off x="5187950" y="3521075"/>
              <a:ext cx="48260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–4</a:t>
              </a:r>
              <a:endParaRPr/>
            </a:p>
          </p:txBody>
        </p:sp>
        <p:sp>
          <p:nvSpPr>
            <p:cNvPr id="738" name="Google Shape;738;p22"/>
            <p:cNvSpPr txBox="1"/>
            <p:nvPr/>
          </p:nvSpPr>
          <p:spPr>
            <a:xfrm>
              <a:off x="4783138" y="3903663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3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745" name="Google Shape;745;p23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747" name="Google Shape;747;p23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8" name="Google Shape;748;p23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749" name="Google Shape;749;p23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750" name="Google Shape;750;p23"/>
          <p:cNvSpPr/>
          <p:nvPr/>
        </p:nvSpPr>
        <p:spPr>
          <a:xfrm>
            <a:off x="5649912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751" name="Google Shape;751;p23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752" name="Google Shape;752;p23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3" name="Google Shape;753;p23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4" name="Google Shape;754;p23"/>
          <p:cNvCxnSpPr/>
          <p:nvPr/>
        </p:nvCxnSpPr>
        <p:spPr>
          <a:xfrm>
            <a:off x="3579812" y="2366962"/>
            <a:ext cx="14287" cy="207803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5" name="Google Shape;755;p23"/>
          <p:cNvCxnSpPr/>
          <p:nvPr/>
        </p:nvCxnSpPr>
        <p:spPr>
          <a:xfrm rot="10800000" flipH="1">
            <a:off x="5983287" y="2368550"/>
            <a:ext cx="1587" cy="20764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6" name="Google Shape;756;p23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7" name="Google Shape;757;p23"/>
          <p:cNvCxnSpPr/>
          <p:nvPr/>
        </p:nvCxnSpPr>
        <p:spPr>
          <a:xfrm>
            <a:off x="3889375" y="1914525"/>
            <a:ext cx="1776412" cy="142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8" name="Google Shape;758;p23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9" name="Google Shape;759;p23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60" name="Google Shape;760;p23"/>
          <p:cNvSpPr txBox="1"/>
          <p:nvPr/>
        </p:nvSpPr>
        <p:spPr>
          <a:xfrm>
            <a:off x="1514475" y="3311525"/>
            <a:ext cx="3095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761" name="Google Shape;761;p23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62" name="Google Shape;762;p23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63" name="Google Shape;763;p23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64" name="Google Shape;764;p23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65" name="Google Shape;765;p23"/>
          <p:cNvSpPr txBox="1"/>
          <p:nvPr/>
        </p:nvSpPr>
        <p:spPr>
          <a:xfrm>
            <a:off x="2373312" y="24892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766" name="Google Shape;766;p23"/>
          <p:cNvSpPr txBox="1"/>
          <p:nvPr/>
        </p:nvSpPr>
        <p:spPr>
          <a:xfrm>
            <a:off x="4579937" y="15240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767" name="Google Shape;767;p23"/>
          <p:cNvSpPr txBox="1"/>
          <p:nvPr/>
        </p:nvSpPr>
        <p:spPr>
          <a:xfrm>
            <a:off x="5264150" y="260350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–3</a:t>
            </a:r>
            <a:endParaRPr/>
          </a:p>
        </p:txBody>
      </p:sp>
      <p:sp>
        <p:nvSpPr>
          <p:cNvPr id="768" name="Google Shape;768;p23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769" name="Google Shape;769;p23"/>
          <p:cNvSpPr txBox="1"/>
          <p:nvPr/>
        </p:nvSpPr>
        <p:spPr>
          <a:xfrm>
            <a:off x="5981700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770" name="Google Shape;770;p23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771" name="Google Shape;771;p23"/>
          <p:cNvSpPr txBox="1"/>
          <p:nvPr/>
        </p:nvSpPr>
        <p:spPr>
          <a:xfrm>
            <a:off x="3279775" y="28940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772" name="Google Shape;772;p23"/>
          <p:cNvCxnSpPr/>
          <p:nvPr/>
        </p:nvCxnSpPr>
        <p:spPr>
          <a:xfrm flipH="1">
            <a:off x="3903662" y="2165350"/>
            <a:ext cx="1773237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73" name="Google Shape;773;p23"/>
          <p:cNvSpPr txBox="1"/>
          <p:nvPr/>
        </p:nvSpPr>
        <p:spPr>
          <a:xfrm>
            <a:off x="4471987" y="211455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–2</a:t>
            </a:r>
            <a:endParaRPr/>
          </a:p>
        </p:txBody>
      </p:sp>
      <p:cxnSp>
        <p:nvCxnSpPr>
          <p:cNvPr id="774" name="Google Shape;774;p23"/>
          <p:cNvCxnSpPr/>
          <p:nvPr/>
        </p:nvCxnSpPr>
        <p:spPr>
          <a:xfrm>
            <a:off x="3810000" y="2309812"/>
            <a:ext cx="2019300" cy="214947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75" name="Google Shape;775;p23"/>
          <p:cNvSpPr txBox="1"/>
          <p:nvPr/>
        </p:nvSpPr>
        <p:spPr>
          <a:xfrm>
            <a:off x="5187950" y="3521075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–4</a:t>
            </a:r>
            <a:endParaRPr/>
          </a:p>
        </p:txBody>
      </p:sp>
      <p:sp>
        <p:nvSpPr>
          <p:cNvPr id="776" name="Google Shape;776;p23"/>
          <p:cNvSpPr txBox="1"/>
          <p:nvPr/>
        </p:nvSpPr>
        <p:spPr>
          <a:xfrm>
            <a:off x="4783137" y="390366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4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783" name="Google Shape;783;p24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784" name="Google Shape;784;p24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785" name="Google Shape;785;p24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86" name="Google Shape;786;p24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788" name="Google Shape;788;p24"/>
          <p:cNvSpPr/>
          <p:nvPr/>
        </p:nvSpPr>
        <p:spPr>
          <a:xfrm>
            <a:off x="5649912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89" name="Google Shape;789;p24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790" name="Google Shape;790;p24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91" name="Google Shape;791;p24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92" name="Google Shape;792;p24"/>
          <p:cNvCxnSpPr/>
          <p:nvPr/>
        </p:nvCxnSpPr>
        <p:spPr>
          <a:xfrm>
            <a:off x="3579812" y="2366962"/>
            <a:ext cx="14287" cy="207803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93" name="Google Shape;793;p24"/>
          <p:cNvCxnSpPr/>
          <p:nvPr/>
        </p:nvCxnSpPr>
        <p:spPr>
          <a:xfrm rot="10800000" flipH="1">
            <a:off x="5983287" y="2368550"/>
            <a:ext cx="1587" cy="20764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94" name="Google Shape;794;p24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95" name="Google Shape;795;p24"/>
          <p:cNvCxnSpPr/>
          <p:nvPr/>
        </p:nvCxnSpPr>
        <p:spPr>
          <a:xfrm>
            <a:off x="3889375" y="1914525"/>
            <a:ext cx="1776412" cy="142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96" name="Google Shape;796;p24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97" name="Google Shape;797;p24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8" name="Google Shape;798;p24"/>
          <p:cNvSpPr txBox="1"/>
          <p:nvPr/>
        </p:nvSpPr>
        <p:spPr>
          <a:xfrm>
            <a:off x="1514475" y="3311525"/>
            <a:ext cx="3095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799" name="Google Shape;799;p24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800" name="Google Shape;800;p24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801" name="Google Shape;801;p24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02" name="Google Shape;802;p24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803" name="Google Shape;803;p24"/>
          <p:cNvSpPr txBox="1"/>
          <p:nvPr/>
        </p:nvSpPr>
        <p:spPr>
          <a:xfrm>
            <a:off x="2373312" y="24892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804" name="Google Shape;804;p24"/>
          <p:cNvSpPr txBox="1"/>
          <p:nvPr/>
        </p:nvSpPr>
        <p:spPr>
          <a:xfrm>
            <a:off x="4579937" y="15240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805" name="Google Shape;805;p24"/>
          <p:cNvSpPr txBox="1"/>
          <p:nvPr/>
        </p:nvSpPr>
        <p:spPr>
          <a:xfrm>
            <a:off x="5264150" y="260350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–3</a:t>
            </a:r>
            <a:endParaRPr/>
          </a:p>
        </p:txBody>
      </p:sp>
      <p:sp>
        <p:nvSpPr>
          <p:cNvPr id="806" name="Google Shape;806;p24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807" name="Google Shape;807;p24"/>
          <p:cNvSpPr txBox="1"/>
          <p:nvPr/>
        </p:nvSpPr>
        <p:spPr>
          <a:xfrm>
            <a:off x="5981700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808" name="Google Shape;808;p24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809" name="Google Shape;809;p24"/>
          <p:cNvSpPr txBox="1"/>
          <p:nvPr/>
        </p:nvSpPr>
        <p:spPr>
          <a:xfrm>
            <a:off x="3279775" y="28940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810" name="Google Shape;810;p24"/>
          <p:cNvCxnSpPr/>
          <p:nvPr/>
        </p:nvCxnSpPr>
        <p:spPr>
          <a:xfrm flipH="1">
            <a:off x="3903662" y="2165350"/>
            <a:ext cx="1773237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1" name="Google Shape;811;p24"/>
          <p:cNvSpPr txBox="1"/>
          <p:nvPr/>
        </p:nvSpPr>
        <p:spPr>
          <a:xfrm>
            <a:off x="4471987" y="211455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–2</a:t>
            </a:r>
            <a:endParaRPr/>
          </a:p>
        </p:txBody>
      </p:sp>
      <p:cxnSp>
        <p:nvCxnSpPr>
          <p:cNvPr id="812" name="Google Shape;812;p24"/>
          <p:cNvCxnSpPr/>
          <p:nvPr/>
        </p:nvCxnSpPr>
        <p:spPr>
          <a:xfrm>
            <a:off x="3810000" y="2309812"/>
            <a:ext cx="2019300" cy="2149475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3" name="Google Shape;813;p24"/>
          <p:cNvSpPr txBox="1"/>
          <p:nvPr/>
        </p:nvSpPr>
        <p:spPr>
          <a:xfrm>
            <a:off x="5187950" y="3521075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–4</a:t>
            </a:r>
            <a:endParaRPr/>
          </a:p>
        </p:txBody>
      </p:sp>
      <p:sp>
        <p:nvSpPr>
          <p:cNvPr id="814" name="Google Shape;814;p24"/>
          <p:cNvSpPr txBox="1"/>
          <p:nvPr/>
        </p:nvSpPr>
        <p:spPr>
          <a:xfrm>
            <a:off x="4783137" y="390366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821" name="Google Shape;821;p25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822" name="Google Shape;822;p25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823" name="Google Shape;823;p25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24" name="Google Shape;824;p25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25" name="Google Shape;825;p25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826" name="Google Shape;826;p25"/>
          <p:cNvSpPr/>
          <p:nvPr/>
        </p:nvSpPr>
        <p:spPr>
          <a:xfrm>
            <a:off x="5649912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27" name="Google Shape;827;p25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828" name="Google Shape;828;p25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9" name="Google Shape;829;p25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30" name="Google Shape;830;p25"/>
          <p:cNvCxnSpPr/>
          <p:nvPr/>
        </p:nvCxnSpPr>
        <p:spPr>
          <a:xfrm>
            <a:off x="3579812" y="2366962"/>
            <a:ext cx="14287" cy="207803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31" name="Google Shape;831;p25"/>
          <p:cNvCxnSpPr/>
          <p:nvPr/>
        </p:nvCxnSpPr>
        <p:spPr>
          <a:xfrm rot="10800000" flipH="1">
            <a:off x="5983287" y="2368550"/>
            <a:ext cx="1587" cy="20764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32" name="Google Shape;832;p25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33" name="Google Shape;833;p25"/>
          <p:cNvCxnSpPr/>
          <p:nvPr/>
        </p:nvCxnSpPr>
        <p:spPr>
          <a:xfrm>
            <a:off x="3889375" y="1914525"/>
            <a:ext cx="1776412" cy="142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34" name="Google Shape;834;p25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35" name="Google Shape;835;p25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36" name="Google Shape;836;p25"/>
          <p:cNvSpPr txBox="1"/>
          <p:nvPr/>
        </p:nvSpPr>
        <p:spPr>
          <a:xfrm>
            <a:off x="1514475" y="3311525"/>
            <a:ext cx="3095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837" name="Google Shape;837;p25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838" name="Google Shape;838;p25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839" name="Google Shape;839;p25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40" name="Google Shape;840;p25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841" name="Google Shape;841;p25"/>
          <p:cNvSpPr txBox="1"/>
          <p:nvPr/>
        </p:nvSpPr>
        <p:spPr>
          <a:xfrm>
            <a:off x="2373312" y="24892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842" name="Google Shape;842;p25"/>
          <p:cNvSpPr txBox="1"/>
          <p:nvPr/>
        </p:nvSpPr>
        <p:spPr>
          <a:xfrm>
            <a:off x="4579937" y="15240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843" name="Google Shape;843;p25"/>
          <p:cNvSpPr txBox="1"/>
          <p:nvPr/>
        </p:nvSpPr>
        <p:spPr>
          <a:xfrm>
            <a:off x="5264150" y="260350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–3</a:t>
            </a:r>
            <a:endParaRPr/>
          </a:p>
        </p:txBody>
      </p:sp>
      <p:sp>
        <p:nvSpPr>
          <p:cNvPr id="844" name="Google Shape;844;p25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845" name="Google Shape;845;p25"/>
          <p:cNvSpPr txBox="1"/>
          <p:nvPr/>
        </p:nvSpPr>
        <p:spPr>
          <a:xfrm>
            <a:off x="5981700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846" name="Google Shape;846;p25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847" name="Google Shape;847;p25"/>
          <p:cNvSpPr txBox="1"/>
          <p:nvPr/>
        </p:nvSpPr>
        <p:spPr>
          <a:xfrm>
            <a:off x="3279775" y="28940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848" name="Google Shape;848;p25"/>
          <p:cNvCxnSpPr/>
          <p:nvPr/>
        </p:nvCxnSpPr>
        <p:spPr>
          <a:xfrm flipH="1">
            <a:off x="3903662" y="2165350"/>
            <a:ext cx="1773237" cy="1587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49" name="Google Shape;849;p25"/>
          <p:cNvSpPr txBox="1"/>
          <p:nvPr/>
        </p:nvSpPr>
        <p:spPr>
          <a:xfrm>
            <a:off x="4471987" y="211455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–2</a:t>
            </a:r>
            <a:endParaRPr/>
          </a:p>
        </p:txBody>
      </p:sp>
      <p:cxnSp>
        <p:nvCxnSpPr>
          <p:cNvPr id="850" name="Google Shape;850;p25"/>
          <p:cNvCxnSpPr/>
          <p:nvPr/>
        </p:nvCxnSpPr>
        <p:spPr>
          <a:xfrm>
            <a:off x="3810000" y="2309812"/>
            <a:ext cx="2019300" cy="2149475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51" name="Google Shape;851;p25"/>
          <p:cNvSpPr txBox="1"/>
          <p:nvPr/>
        </p:nvSpPr>
        <p:spPr>
          <a:xfrm>
            <a:off x="5187950" y="3521075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–4</a:t>
            </a:r>
            <a:endParaRPr/>
          </a:p>
        </p:txBody>
      </p:sp>
      <p:sp>
        <p:nvSpPr>
          <p:cNvPr id="852" name="Google Shape;852;p25"/>
          <p:cNvSpPr txBox="1"/>
          <p:nvPr/>
        </p:nvSpPr>
        <p:spPr>
          <a:xfrm>
            <a:off x="4783137" y="390366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6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859" name="Google Shape;859;p26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860" name="Google Shape;860;p26"/>
          <p:cNvSpPr txBox="1"/>
          <p:nvPr/>
        </p:nvSpPr>
        <p:spPr>
          <a:xfrm>
            <a:off x="28575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(2</a:t>
            </a:r>
            <a:r>
              <a:rPr lang="en-US" sz="4400" b="0" i="0" u="sng" baseline="30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iteration)</a:t>
            </a:r>
            <a:endParaRPr/>
          </a:p>
        </p:txBody>
      </p:sp>
      <p:grpSp>
        <p:nvGrpSpPr>
          <p:cNvPr id="861" name="Google Shape;861;p26"/>
          <p:cNvGrpSpPr/>
          <p:nvPr/>
        </p:nvGrpSpPr>
        <p:grpSpPr>
          <a:xfrm>
            <a:off x="1514475" y="1349375"/>
            <a:ext cx="4789487" cy="4125912"/>
            <a:chOff x="1514475" y="1349375"/>
            <a:chExt cx="4789488" cy="4125913"/>
          </a:xfrm>
        </p:grpSpPr>
        <p:sp>
          <p:nvSpPr>
            <p:cNvPr id="862" name="Google Shape;862;p26"/>
            <p:cNvSpPr/>
            <p:nvPr/>
          </p:nvSpPr>
          <p:spPr>
            <a:xfrm>
              <a:off x="1787525" y="3230563"/>
              <a:ext cx="649288" cy="620712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5654675" y="4449763"/>
              <a:ext cx="649288" cy="620712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-2</a:t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3273425" y="4457700"/>
              <a:ext cx="649288" cy="620713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5649913" y="1765300"/>
              <a:ext cx="649287" cy="620713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3292475" y="1765300"/>
              <a:ext cx="649288" cy="620713"/>
            </a:xfrm>
            <a:prstGeom prst="ellipse">
              <a:avLst/>
            </a:prstGeom>
            <a:solidFill>
              <a:srgbClr val="CCECFF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867" name="Google Shape;867;p26"/>
            <p:cNvCxnSpPr/>
            <p:nvPr/>
          </p:nvCxnSpPr>
          <p:spPr>
            <a:xfrm rot="10800000" flipH="1">
              <a:off x="2293938" y="2273300"/>
              <a:ext cx="1082675" cy="100965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68" name="Google Shape;868;p26"/>
            <p:cNvCxnSpPr/>
            <p:nvPr/>
          </p:nvCxnSpPr>
          <p:spPr>
            <a:xfrm>
              <a:off x="2352675" y="3767138"/>
              <a:ext cx="981075" cy="793750"/>
            </a:xfrm>
            <a:prstGeom prst="straightConnector1">
              <a:avLst/>
            </a:prstGeom>
            <a:noFill/>
            <a:ln w="3815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69" name="Google Shape;869;p26"/>
            <p:cNvCxnSpPr/>
            <p:nvPr/>
          </p:nvCxnSpPr>
          <p:spPr>
            <a:xfrm>
              <a:off x="3579813" y="2366963"/>
              <a:ext cx="14287" cy="2078037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70" name="Google Shape;870;p26"/>
            <p:cNvCxnSpPr/>
            <p:nvPr/>
          </p:nvCxnSpPr>
          <p:spPr>
            <a:xfrm rot="10800000" flipH="1">
              <a:off x="5983288" y="2368550"/>
              <a:ext cx="1587" cy="207645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71" name="Google Shape;871;p26"/>
            <p:cNvCxnSpPr/>
            <p:nvPr/>
          </p:nvCxnSpPr>
          <p:spPr>
            <a:xfrm>
              <a:off x="3924300" y="4762500"/>
              <a:ext cx="1731963" cy="1588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72" name="Google Shape;872;p26"/>
            <p:cNvCxnSpPr/>
            <p:nvPr/>
          </p:nvCxnSpPr>
          <p:spPr>
            <a:xfrm>
              <a:off x="3889375" y="1914525"/>
              <a:ext cx="1776413" cy="14288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73" name="Google Shape;873;p26"/>
            <p:cNvCxnSpPr/>
            <p:nvPr/>
          </p:nvCxnSpPr>
          <p:spPr>
            <a:xfrm rot="10800000" flipH="1">
              <a:off x="3838575" y="2259013"/>
              <a:ext cx="1876425" cy="2308225"/>
            </a:xfrm>
            <a:prstGeom prst="straightConnector1">
              <a:avLst/>
            </a:prstGeom>
            <a:noFill/>
            <a:ln w="3815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74" name="Google Shape;874;p26"/>
            <p:cNvCxnSpPr/>
            <p:nvPr/>
          </p:nvCxnSpPr>
          <p:spPr>
            <a:xfrm rot="10800000">
              <a:off x="2432050" y="3544888"/>
              <a:ext cx="3303588" cy="102235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875" name="Google Shape;875;p26"/>
            <p:cNvSpPr txBox="1"/>
            <p:nvPr/>
          </p:nvSpPr>
          <p:spPr>
            <a:xfrm>
              <a:off x="1514475" y="3311525"/>
              <a:ext cx="309563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/>
            </a:p>
          </p:txBody>
        </p:sp>
        <p:sp>
          <p:nvSpPr>
            <p:cNvPr id="876" name="Google Shape;876;p26"/>
            <p:cNvSpPr txBox="1"/>
            <p:nvPr/>
          </p:nvSpPr>
          <p:spPr>
            <a:xfrm>
              <a:off x="3441700" y="1349375"/>
              <a:ext cx="341313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sp>
          <p:nvSpPr>
            <p:cNvPr id="877" name="Google Shape;877;p26"/>
            <p:cNvSpPr txBox="1"/>
            <p:nvPr/>
          </p:nvSpPr>
          <p:spPr>
            <a:xfrm>
              <a:off x="5811838" y="1349375"/>
              <a:ext cx="331787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sp>
          <p:nvSpPr>
            <p:cNvPr id="878" name="Google Shape;878;p26"/>
            <p:cNvSpPr txBox="1"/>
            <p:nvPr/>
          </p:nvSpPr>
          <p:spPr>
            <a:xfrm>
              <a:off x="3460750" y="5014913"/>
              <a:ext cx="33020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879" name="Google Shape;879;p26"/>
            <p:cNvSpPr txBox="1"/>
            <p:nvPr/>
          </p:nvSpPr>
          <p:spPr>
            <a:xfrm>
              <a:off x="5837238" y="5000625"/>
              <a:ext cx="3397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880" name="Google Shape;880;p26"/>
            <p:cNvSpPr txBox="1"/>
            <p:nvPr/>
          </p:nvSpPr>
          <p:spPr>
            <a:xfrm>
              <a:off x="2373313" y="2489200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881" name="Google Shape;881;p26"/>
            <p:cNvSpPr txBox="1"/>
            <p:nvPr/>
          </p:nvSpPr>
          <p:spPr>
            <a:xfrm>
              <a:off x="4579938" y="1524000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882" name="Google Shape;882;p26"/>
            <p:cNvSpPr txBox="1"/>
            <p:nvPr/>
          </p:nvSpPr>
          <p:spPr>
            <a:xfrm>
              <a:off x="5264150" y="2603500"/>
              <a:ext cx="48260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–3</a:t>
              </a:r>
              <a:endParaRPr/>
            </a:p>
          </p:txBody>
        </p:sp>
        <p:sp>
          <p:nvSpPr>
            <p:cNvPr id="883" name="Google Shape;883;p26"/>
            <p:cNvSpPr txBox="1"/>
            <p:nvPr/>
          </p:nvSpPr>
          <p:spPr>
            <a:xfrm>
              <a:off x="4564063" y="4697413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5981700" y="3311525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885" name="Google Shape;885;p26"/>
            <p:cNvSpPr txBox="1"/>
            <p:nvPr/>
          </p:nvSpPr>
          <p:spPr>
            <a:xfrm>
              <a:off x="2430463" y="4019550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886" name="Google Shape;886;p26"/>
            <p:cNvSpPr txBox="1"/>
            <p:nvPr/>
          </p:nvSpPr>
          <p:spPr>
            <a:xfrm>
              <a:off x="3279775" y="2894013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cxnSp>
          <p:nvCxnSpPr>
            <p:cNvPr id="887" name="Google Shape;887;p26"/>
            <p:cNvCxnSpPr/>
            <p:nvPr/>
          </p:nvCxnSpPr>
          <p:spPr>
            <a:xfrm flipH="1">
              <a:off x="3903663" y="2165350"/>
              <a:ext cx="1773237" cy="1588"/>
            </a:xfrm>
            <a:prstGeom prst="straightConnector1">
              <a:avLst/>
            </a:prstGeom>
            <a:noFill/>
            <a:ln w="3815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888" name="Google Shape;888;p26"/>
            <p:cNvSpPr txBox="1"/>
            <p:nvPr/>
          </p:nvSpPr>
          <p:spPr>
            <a:xfrm>
              <a:off x="4471988" y="2114550"/>
              <a:ext cx="48260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–2</a:t>
              </a:r>
              <a:endParaRPr/>
            </a:p>
          </p:txBody>
        </p:sp>
        <p:cxnSp>
          <p:nvCxnSpPr>
            <p:cNvPr id="889" name="Google Shape;889;p26"/>
            <p:cNvCxnSpPr/>
            <p:nvPr/>
          </p:nvCxnSpPr>
          <p:spPr>
            <a:xfrm>
              <a:off x="3810000" y="2309813"/>
              <a:ext cx="2019300" cy="2149475"/>
            </a:xfrm>
            <a:prstGeom prst="straightConnector1">
              <a:avLst/>
            </a:prstGeom>
            <a:noFill/>
            <a:ln w="3815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890" name="Google Shape;890;p26"/>
            <p:cNvSpPr txBox="1"/>
            <p:nvPr/>
          </p:nvSpPr>
          <p:spPr>
            <a:xfrm>
              <a:off x="5187950" y="3521075"/>
              <a:ext cx="48260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–4</a:t>
              </a:r>
              <a:endParaRPr/>
            </a:p>
          </p:txBody>
        </p:sp>
        <p:sp>
          <p:nvSpPr>
            <p:cNvPr id="891" name="Google Shape;891;p26"/>
            <p:cNvSpPr txBox="1"/>
            <p:nvPr/>
          </p:nvSpPr>
          <p:spPr>
            <a:xfrm>
              <a:off x="4783138" y="3903663"/>
              <a:ext cx="314325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7"/>
          <p:cNvSpPr txBox="1"/>
          <p:nvPr/>
        </p:nvSpPr>
        <p:spPr>
          <a:xfrm>
            <a:off x="214312" y="214312"/>
            <a:ext cx="45005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Path Tree </a:t>
            </a:r>
            <a:endParaRPr/>
          </a:p>
        </p:txBody>
      </p:sp>
      <p:sp>
        <p:nvSpPr>
          <p:cNvPr id="897" name="Google Shape;897;p27"/>
          <p:cNvSpPr/>
          <p:nvPr/>
        </p:nvSpPr>
        <p:spPr>
          <a:xfrm>
            <a:off x="2428875" y="2776537"/>
            <a:ext cx="687387" cy="657225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98" name="Google Shape;898;p27"/>
          <p:cNvSpPr/>
          <p:nvPr/>
        </p:nvSpPr>
        <p:spPr>
          <a:xfrm>
            <a:off x="6527800" y="4065587"/>
            <a:ext cx="687387" cy="657225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899" name="Google Shape;899;p27"/>
          <p:cNvSpPr/>
          <p:nvPr/>
        </p:nvSpPr>
        <p:spPr>
          <a:xfrm>
            <a:off x="4003675" y="4075112"/>
            <a:ext cx="687387" cy="655637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900" name="Google Shape;900;p27"/>
          <p:cNvSpPr/>
          <p:nvPr/>
        </p:nvSpPr>
        <p:spPr>
          <a:xfrm>
            <a:off x="6521450" y="1225550"/>
            <a:ext cx="688975" cy="657225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901" name="Google Shape;901;p27"/>
          <p:cNvSpPr/>
          <p:nvPr/>
        </p:nvSpPr>
        <p:spPr>
          <a:xfrm>
            <a:off x="4024312" y="1225550"/>
            <a:ext cx="687387" cy="657225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cxnSp>
        <p:nvCxnSpPr>
          <p:cNvPr id="902" name="Google Shape;902;p27"/>
          <p:cNvCxnSpPr/>
          <p:nvPr/>
        </p:nvCxnSpPr>
        <p:spPr>
          <a:xfrm>
            <a:off x="3027362" y="3343275"/>
            <a:ext cx="1039812" cy="84137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903" name="Google Shape;903;p27"/>
          <p:cNvCxnSpPr/>
          <p:nvPr/>
        </p:nvCxnSpPr>
        <p:spPr>
          <a:xfrm rot="10800000" flipH="1">
            <a:off x="4602162" y="1747837"/>
            <a:ext cx="1989137" cy="244316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04" name="Google Shape;904;p27"/>
          <p:cNvSpPr txBox="1"/>
          <p:nvPr/>
        </p:nvSpPr>
        <p:spPr>
          <a:xfrm>
            <a:off x="4181475" y="785812"/>
            <a:ext cx="36195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905" name="Google Shape;905;p27"/>
          <p:cNvSpPr txBox="1"/>
          <p:nvPr/>
        </p:nvSpPr>
        <p:spPr>
          <a:xfrm>
            <a:off x="6692900" y="785812"/>
            <a:ext cx="3524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906" name="Google Shape;906;p27"/>
          <p:cNvSpPr txBox="1"/>
          <p:nvPr/>
        </p:nvSpPr>
        <p:spPr>
          <a:xfrm>
            <a:off x="4202112" y="4664075"/>
            <a:ext cx="34925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907" name="Google Shape;907;p27"/>
          <p:cNvSpPr txBox="1"/>
          <p:nvPr/>
        </p:nvSpPr>
        <p:spPr>
          <a:xfrm>
            <a:off x="6719887" y="4649787"/>
            <a:ext cx="360362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908" name="Google Shape;908;p27"/>
          <p:cNvSpPr txBox="1"/>
          <p:nvPr/>
        </p:nvSpPr>
        <p:spPr>
          <a:xfrm>
            <a:off x="6113462" y="2112962"/>
            <a:ext cx="51117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–3</a:t>
            </a:r>
            <a:endParaRPr/>
          </a:p>
        </p:txBody>
      </p:sp>
      <p:sp>
        <p:nvSpPr>
          <p:cNvPr id="909" name="Google Shape;909;p27"/>
          <p:cNvSpPr txBox="1"/>
          <p:nvPr/>
        </p:nvSpPr>
        <p:spPr>
          <a:xfrm>
            <a:off x="3109912" y="3611562"/>
            <a:ext cx="33337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910" name="Google Shape;910;p27"/>
          <p:cNvCxnSpPr/>
          <p:nvPr/>
        </p:nvCxnSpPr>
        <p:spPr>
          <a:xfrm flipH="1">
            <a:off x="4672012" y="1649412"/>
            <a:ext cx="187801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11" name="Google Shape;911;p27"/>
          <p:cNvSpPr txBox="1"/>
          <p:nvPr/>
        </p:nvSpPr>
        <p:spPr>
          <a:xfrm>
            <a:off x="5273675" y="1595437"/>
            <a:ext cx="51117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–2</a:t>
            </a:r>
            <a:endParaRPr/>
          </a:p>
        </p:txBody>
      </p:sp>
      <p:cxnSp>
        <p:nvCxnSpPr>
          <p:cNvPr id="912" name="Google Shape;912;p27"/>
          <p:cNvCxnSpPr/>
          <p:nvPr/>
        </p:nvCxnSpPr>
        <p:spPr>
          <a:xfrm>
            <a:off x="4572000" y="1801812"/>
            <a:ext cx="2139950" cy="22748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13" name="Google Shape;913;p27"/>
          <p:cNvSpPr txBox="1"/>
          <p:nvPr/>
        </p:nvSpPr>
        <p:spPr>
          <a:xfrm>
            <a:off x="6032500" y="3082925"/>
            <a:ext cx="51117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1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948" name="Google Shape;948;p31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Bellman-Ford Algorithm</a:t>
            </a:r>
            <a:endParaRPr/>
          </a:p>
        </p:txBody>
      </p:sp>
      <p:sp>
        <p:nvSpPr>
          <p:cNvPr id="949" name="Google Shape;949;p31"/>
          <p:cNvSpPr txBox="1"/>
          <p:nvPr/>
        </p:nvSpPr>
        <p:spPr>
          <a:xfrm>
            <a:off x="-84137" y="1001712"/>
            <a:ext cx="9358312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negative-weight edges.  </a:t>
            </a: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“detect” </a:t>
            </a:r>
            <a:r>
              <a:rPr lang="en-US" sz="2400" b="0" i="0" u="sng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reachable</a:t>
            </a: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negative-weight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cycles.</a:t>
            </a:r>
            <a:endParaRPr/>
          </a:p>
        </p:txBody>
      </p:sp>
      <p:sp>
        <p:nvSpPr>
          <p:cNvPr id="950" name="Google Shape;950;p31"/>
          <p:cNvSpPr txBox="1"/>
          <p:nvPr/>
        </p:nvSpPr>
        <p:spPr>
          <a:xfrm>
            <a:off x="2517775" y="1684337"/>
            <a:ext cx="4087812" cy="4483100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Initialize(G, 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:= 1 to |V[G]| –1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(u, v) in E[G]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Relax(u, v, 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(u, v) in E[G]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d[v] &gt; d[u] + w(u, v)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true</a:t>
            </a:r>
            <a:endParaRPr/>
          </a:p>
        </p:txBody>
      </p:sp>
      <p:sp>
        <p:nvSpPr>
          <p:cNvPr id="951" name="Google Shape;951;p31"/>
          <p:cNvSpPr txBox="1"/>
          <p:nvPr/>
        </p:nvSpPr>
        <p:spPr>
          <a:xfrm>
            <a:off x="7161212" y="3059112"/>
            <a:ext cx="1630362" cy="1190625"/>
          </a:xfrm>
          <a:prstGeom prst="rect">
            <a:avLst/>
          </a:prstGeom>
          <a:noFill/>
          <a:ln w="28425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O(VE).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5649912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cxnSp>
        <p:nvCxnSpPr>
          <p:cNvPr id="230" name="Google Shape;230;p2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1" name="Google Shape;231;p2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2" name="Google Shape;232;p2"/>
          <p:cNvCxnSpPr/>
          <p:nvPr/>
        </p:nvCxnSpPr>
        <p:spPr>
          <a:xfrm>
            <a:off x="3579812" y="2366962"/>
            <a:ext cx="14287" cy="207803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3" name="Google Shape;233;p2"/>
          <p:cNvCxnSpPr/>
          <p:nvPr/>
        </p:nvCxnSpPr>
        <p:spPr>
          <a:xfrm rot="10800000" flipH="1">
            <a:off x="5983287" y="2368550"/>
            <a:ext cx="1587" cy="20764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4" name="Google Shape;234;p2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5" name="Google Shape;235;p2"/>
          <p:cNvCxnSpPr/>
          <p:nvPr/>
        </p:nvCxnSpPr>
        <p:spPr>
          <a:xfrm>
            <a:off x="3889375" y="1914525"/>
            <a:ext cx="1776412" cy="142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6" name="Google Shape;236;p2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7" name="Google Shape;237;p2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38" name="Google Shape;238;p2"/>
          <p:cNvSpPr txBox="1"/>
          <p:nvPr/>
        </p:nvSpPr>
        <p:spPr>
          <a:xfrm>
            <a:off x="1514475" y="3311525"/>
            <a:ext cx="3016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239" name="Google Shape;239;p2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240" name="Google Shape;240;p2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241" name="Google Shape;241;p2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42" name="Google Shape;242;p2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243" name="Google Shape;243;p2"/>
          <p:cNvSpPr txBox="1"/>
          <p:nvPr/>
        </p:nvSpPr>
        <p:spPr>
          <a:xfrm>
            <a:off x="2373312" y="24892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44" name="Google Shape;244;p2"/>
          <p:cNvSpPr txBox="1"/>
          <p:nvPr/>
        </p:nvSpPr>
        <p:spPr>
          <a:xfrm>
            <a:off x="4579937" y="15240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45" name="Google Shape;245;p2"/>
          <p:cNvSpPr txBox="1"/>
          <p:nvPr/>
        </p:nvSpPr>
        <p:spPr>
          <a:xfrm>
            <a:off x="5264150" y="260350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dirty="0"/>
          </a:p>
        </p:txBody>
      </p:sp>
      <p:sp>
        <p:nvSpPr>
          <p:cNvPr id="246" name="Google Shape;246;p2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247" name="Google Shape;247;p2"/>
          <p:cNvSpPr txBox="1"/>
          <p:nvPr/>
        </p:nvSpPr>
        <p:spPr>
          <a:xfrm>
            <a:off x="5981700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48" name="Google Shape;248;p2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49" name="Google Shape;249;p2"/>
          <p:cNvSpPr txBox="1"/>
          <p:nvPr/>
        </p:nvSpPr>
        <p:spPr>
          <a:xfrm>
            <a:off x="3279775" y="28940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250" name="Google Shape;250;p2"/>
          <p:cNvCxnSpPr/>
          <p:nvPr/>
        </p:nvCxnSpPr>
        <p:spPr>
          <a:xfrm flipH="1">
            <a:off x="3903662" y="2165350"/>
            <a:ext cx="1773237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1" name="Google Shape;251;p2"/>
          <p:cNvSpPr txBox="1"/>
          <p:nvPr/>
        </p:nvSpPr>
        <p:spPr>
          <a:xfrm>
            <a:off x="4471987" y="211455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/>
          </a:p>
        </p:txBody>
      </p:sp>
      <p:cxnSp>
        <p:nvCxnSpPr>
          <p:cNvPr id="252" name="Google Shape;252;p2"/>
          <p:cNvCxnSpPr/>
          <p:nvPr/>
        </p:nvCxnSpPr>
        <p:spPr>
          <a:xfrm>
            <a:off x="3810000" y="2309812"/>
            <a:ext cx="2019300" cy="214947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3" name="Google Shape;253;p2"/>
          <p:cNvSpPr txBox="1"/>
          <p:nvPr/>
        </p:nvSpPr>
        <p:spPr>
          <a:xfrm>
            <a:off x="5187950" y="3521075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dirty="0"/>
          </a:p>
        </p:txBody>
      </p:sp>
      <p:sp>
        <p:nvSpPr>
          <p:cNvPr id="254" name="Google Shape;254;p2"/>
          <p:cNvSpPr txBox="1"/>
          <p:nvPr/>
        </p:nvSpPr>
        <p:spPr>
          <a:xfrm>
            <a:off x="4783137" y="390366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2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32"/>
          <p:cNvSpPr txBox="1"/>
          <p:nvPr/>
        </p:nvSpPr>
        <p:spPr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65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■"/>
            </a:pPr>
            <a:r>
              <a:rPr lang="en-US" sz="32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if Bellman-Ford has not converged after V(G) - 1 iterations, then there cannot be a shortest path tree, so there must be a negative weight cycle.</a:t>
            </a:r>
            <a:endParaRPr/>
          </a:p>
        </p:txBody>
      </p:sp>
      <p:sp>
        <p:nvSpPr>
          <p:cNvPr id="959" name="Google Shape;959;p32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004" name="Google Shape;1004;p40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1005" name="Google Shape;1005;p40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Dijkstra’s Algorithm</a:t>
            </a:r>
            <a:endParaRPr/>
          </a:p>
        </p:txBody>
      </p:sp>
      <p:sp>
        <p:nvSpPr>
          <p:cNvPr id="1006" name="Google Shape;1006;p40"/>
          <p:cNvSpPr txBox="1"/>
          <p:nvPr/>
        </p:nvSpPr>
        <p:spPr>
          <a:xfrm>
            <a:off x="130175" y="1017587"/>
            <a:ext cx="9053512" cy="18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Assumes </a:t>
            </a:r>
            <a:r>
              <a:rPr lang="en-US" sz="24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negative-weight edges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None/>
            </a:pPr>
            <a:endParaRPr sz="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Maintains a set S of vertices whose SP from s has been determined.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None/>
            </a:pPr>
            <a:endParaRPr sz="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Repeatedly selects u in V–S with minimum SP estimate </a:t>
            </a: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(greedy choice)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None/>
            </a:pPr>
            <a:endParaRPr sz="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V–S in </a:t>
            </a:r>
            <a:r>
              <a:rPr lang="en-US" sz="2400" b="0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queue Q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007" name="Google Shape;1007;p40"/>
          <p:cNvSpPr txBox="1"/>
          <p:nvPr/>
        </p:nvSpPr>
        <p:spPr>
          <a:xfrm>
            <a:off x="4541837" y="2587625"/>
            <a:ext cx="4070822" cy="3751262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Initialize(G, s);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:=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:= V[G];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 := Extract-Min(Q);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 := S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{u};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v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Adj[u]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Relax(u, v, w)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1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014" name="Google Shape;1014;p41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1015" name="Google Shape;1015;p41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016" name="Google Shape;1016;p41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CCFF99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7" name="Google Shape;1017;p41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1018" name="Google Shape;1018;p41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1019" name="Google Shape;1019;p41"/>
          <p:cNvSpPr/>
          <p:nvPr/>
        </p:nvSpPr>
        <p:spPr>
          <a:xfrm>
            <a:off x="5649912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1020" name="Google Shape;1020;p41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cxnSp>
        <p:nvCxnSpPr>
          <p:cNvPr id="1021" name="Google Shape;1021;p41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2" name="Google Shape;1022;p41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3" name="Google Shape;1023;p41"/>
          <p:cNvCxnSpPr/>
          <p:nvPr/>
        </p:nvCxnSpPr>
        <p:spPr>
          <a:xfrm>
            <a:off x="3492500" y="235267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4" name="Google Shape;1024;p41"/>
          <p:cNvCxnSpPr/>
          <p:nvPr/>
        </p:nvCxnSpPr>
        <p:spPr>
          <a:xfrm rot="10800000" flipH="1">
            <a:off x="3708400" y="2360612"/>
            <a:ext cx="1587" cy="21193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5" name="Google Shape;1025;p41"/>
          <p:cNvCxnSpPr/>
          <p:nvPr/>
        </p:nvCxnSpPr>
        <p:spPr>
          <a:xfrm>
            <a:off x="5867400" y="234632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6" name="Google Shape;1026;p41"/>
          <p:cNvCxnSpPr/>
          <p:nvPr/>
        </p:nvCxnSpPr>
        <p:spPr>
          <a:xfrm rot="10800000" flipH="1">
            <a:off x="6083300" y="2354262"/>
            <a:ext cx="1587" cy="21193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7" name="Google Shape;1027;p41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8" name="Google Shape;1028;p41"/>
          <p:cNvCxnSpPr/>
          <p:nvPr/>
        </p:nvCxnSpPr>
        <p:spPr>
          <a:xfrm>
            <a:off x="3933825" y="20574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9" name="Google Shape;1029;p41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30" name="Google Shape;1030;p41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1" name="Google Shape;1031;p41"/>
          <p:cNvSpPr txBox="1"/>
          <p:nvPr/>
        </p:nvSpPr>
        <p:spPr>
          <a:xfrm>
            <a:off x="1512887" y="3311525"/>
            <a:ext cx="2984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032" name="Google Shape;1032;p41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1033" name="Google Shape;1033;p41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034" name="Google Shape;1034;p41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035" name="Google Shape;1035;p41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036" name="Google Shape;1036;p41"/>
          <p:cNvSpPr txBox="1"/>
          <p:nvPr/>
        </p:nvSpPr>
        <p:spPr>
          <a:xfrm>
            <a:off x="2182801" y="2565400"/>
            <a:ext cx="6492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037" name="Google Shape;1037;p41"/>
          <p:cNvSpPr txBox="1"/>
          <p:nvPr/>
        </p:nvSpPr>
        <p:spPr>
          <a:xfrm>
            <a:off x="4579937" y="1652587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38" name="Google Shape;1038;p41"/>
          <p:cNvSpPr txBox="1"/>
          <p:nvPr/>
        </p:nvSpPr>
        <p:spPr>
          <a:xfrm>
            <a:off x="4681537" y="28051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039" name="Google Shape;1039;p41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40" name="Google Shape;1040;p41"/>
          <p:cNvSpPr txBox="1"/>
          <p:nvPr/>
        </p:nvSpPr>
        <p:spPr>
          <a:xfrm>
            <a:off x="5532437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41" name="Google Shape;1041;p41"/>
          <p:cNvSpPr txBox="1"/>
          <p:nvPr/>
        </p:nvSpPr>
        <p:spPr>
          <a:xfrm>
            <a:off x="6181725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042" name="Google Shape;1042;p41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043" name="Google Shape;1043;p41"/>
          <p:cNvSpPr txBox="1"/>
          <p:nvPr/>
        </p:nvSpPr>
        <p:spPr>
          <a:xfrm>
            <a:off x="3108325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44" name="Google Shape;1044;p41"/>
          <p:cNvSpPr txBox="1"/>
          <p:nvPr/>
        </p:nvSpPr>
        <p:spPr>
          <a:xfrm>
            <a:off x="3771900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45" name="Google Shape;1045;p41"/>
          <p:cNvSpPr txBox="1"/>
          <p:nvPr/>
        </p:nvSpPr>
        <p:spPr>
          <a:xfrm>
            <a:off x="4868862" y="39179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2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052" name="Google Shape;1052;p42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1053" name="Google Shape;1053;p42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054" name="Google Shape;1054;p42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55" name="Google Shape;1055;p42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1056" name="Google Shape;1056;p42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CCFF99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057" name="Google Shape;1057;p42"/>
          <p:cNvSpPr/>
          <p:nvPr/>
        </p:nvSpPr>
        <p:spPr>
          <a:xfrm>
            <a:off x="5649912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1058" name="Google Shape;1058;p42"/>
          <p:cNvSpPr/>
          <p:nvPr/>
        </p:nvSpPr>
        <p:spPr>
          <a:xfrm>
            <a:off x="3171698" y="1765300"/>
            <a:ext cx="770100" cy="620700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cxnSp>
        <p:nvCxnSpPr>
          <p:cNvPr id="1059" name="Google Shape;1059;p42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0" name="Google Shape;1060;p42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1" name="Google Shape;1061;p42"/>
          <p:cNvCxnSpPr/>
          <p:nvPr/>
        </p:nvCxnSpPr>
        <p:spPr>
          <a:xfrm>
            <a:off x="3492500" y="235267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2" name="Google Shape;1062;p42"/>
          <p:cNvCxnSpPr/>
          <p:nvPr/>
        </p:nvCxnSpPr>
        <p:spPr>
          <a:xfrm rot="10800000" flipH="1">
            <a:off x="3708400" y="2360612"/>
            <a:ext cx="1587" cy="21193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3" name="Google Shape;1063;p42"/>
          <p:cNvCxnSpPr/>
          <p:nvPr/>
        </p:nvCxnSpPr>
        <p:spPr>
          <a:xfrm>
            <a:off x="5867400" y="234632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4" name="Google Shape;1064;p42"/>
          <p:cNvCxnSpPr/>
          <p:nvPr/>
        </p:nvCxnSpPr>
        <p:spPr>
          <a:xfrm rot="10800000" flipH="1">
            <a:off x="6083300" y="2354262"/>
            <a:ext cx="1587" cy="21193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5" name="Google Shape;1065;p42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6" name="Google Shape;1066;p42"/>
          <p:cNvCxnSpPr/>
          <p:nvPr/>
        </p:nvCxnSpPr>
        <p:spPr>
          <a:xfrm>
            <a:off x="3933825" y="20574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7" name="Google Shape;1067;p42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8" name="Google Shape;1068;p42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69" name="Google Shape;1069;p42"/>
          <p:cNvSpPr txBox="1"/>
          <p:nvPr/>
        </p:nvSpPr>
        <p:spPr>
          <a:xfrm>
            <a:off x="1512887" y="3311525"/>
            <a:ext cx="2984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070" name="Google Shape;1070;p42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1071" name="Google Shape;1071;p42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072" name="Google Shape;1072;p42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073" name="Google Shape;1073;p42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074" name="Google Shape;1074;p42"/>
          <p:cNvSpPr txBox="1"/>
          <p:nvPr/>
        </p:nvSpPr>
        <p:spPr>
          <a:xfrm>
            <a:off x="2182825" y="2489200"/>
            <a:ext cx="6492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075" name="Google Shape;1075;p42"/>
          <p:cNvSpPr txBox="1"/>
          <p:nvPr/>
        </p:nvSpPr>
        <p:spPr>
          <a:xfrm>
            <a:off x="4579937" y="1652587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76" name="Google Shape;1076;p42"/>
          <p:cNvSpPr txBox="1"/>
          <p:nvPr/>
        </p:nvSpPr>
        <p:spPr>
          <a:xfrm>
            <a:off x="4681537" y="28051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077" name="Google Shape;1077;p42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78" name="Google Shape;1078;p42"/>
          <p:cNvSpPr txBox="1"/>
          <p:nvPr/>
        </p:nvSpPr>
        <p:spPr>
          <a:xfrm>
            <a:off x="5532437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79" name="Google Shape;1079;p42"/>
          <p:cNvSpPr txBox="1"/>
          <p:nvPr/>
        </p:nvSpPr>
        <p:spPr>
          <a:xfrm>
            <a:off x="6181725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080" name="Google Shape;1080;p42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081" name="Google Shape;1081;p42"/>
          <p:cNvSpPr txBox="1"/>
          <p:nvPr/>
        </p:nvSpPr>
        <p:spPr>
          <a:xfrm>
            <a:off x="3108325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82" name="Google Shape;1082;p42"/>
          <p:cNvSpPr txBox="1"/>
          <p:nvPr/>
        </p:nvSpPr>
        <p:spPr>
          <a:xfrm>
            <a:off x="3771900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83" name="Google Shape;1083;p42"/>
          <p:cNvSpPr txBox="1"/>
          <p:nvPr/>
        </p:nvSpPr>
        <p:spPr>
          <a:xfrm>
            <a:off x="4868862" y="39179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3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090" name="Google Shape;1090;p43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1091" name="Google Shape;1091;p43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092" name="Google Shape;1092;p43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93" name="Google Shape;1093;p43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CCFF99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094" name="Google Shape;1094;p43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095" name="Google Shape;1095;p43"/>
          <p:cNvSpPr/>
          <p:nvPr/>
        </p:nvSpPr>
        <p:spPr>
          <a:xfrm>
            <a:off x="5649896" y="1841500"/>
            <a:ext cx="846000" cy="620700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1096" name="Google Shape;1096;p43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1097" name="Google Shape;1097;p43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98" name="Google Shape;1098;p43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99" name="Google Shape;1099;p43"/>
          <p:cNvCxnSpPr/>
          <p:nvPr/>
        </p:nvCxnSpPr>
        <p:spPr>
          <a:xfrm>
            <a:off x="3492500" y="235267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00" name="Google Shape;1100;p43"/>
          <p:cNvCxnSpPr/>
          <p:nvPr/>
        </p:nvCxnSpPr>
        <p:spPr>
          <a:xfrm rot="10800000" flipH="1">
            <a:off x="3708400" y="2360612"/>
            <a:ext cx="1587" cy="2119312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01" name="Google Shape;1101;p43"/>
          <p:cNvCxnSpPr/>
          <p:nvPr/>
        </p:nvCxnSpPr>
        <p:spPr>
          <a:xfrm>
            <a:off x="5867400" y="234632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02" name="Google Shape;1102;p43"/>
          <p:cNvCxnSpPr/>
          <p:nvPr/>
        </p:nvCxnSpPr>
        <p:spPr>
          <a:xfrm rot="10800000" flipH="1">
            <a:off x="6083300" y="2354262"/>
            <a:ext cx="1587" cy="21193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03" name="Google Shape;1103;p43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04" name="Google Shape;1104;p43"/>
          <p:cNvCxnSpPr/>
          <p:nvPr/>
        </p:nvCxnSpPr>
        <p:spPr>
          <a:xfrm>
            <a:off x="3933825" y="20574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05" name="Google Shape;1105;p43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06" name="Google Shape;1106;p43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07" name="Google Shape;1107;p43"/>
          <p:cNvSpPr txBox="1"/>
          <p:nvPr/>
        </p:nvSpPr>
        <p:spPr>
          <a:xfrm>
            <a:off x="1512887" y="3311525"/>
            <a:ext cx="2984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108" name="Google Shape;1108;p43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1109" name="Google Shape;1109;p43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110" name="Google Shape;1110;p43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111" name="Google Shape;1111;p43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112" name="Google Shape;1112;p43"/>
          <p:cNvSpPr txBox="1"/>
          <p:nvPr/>
        </p:nvSpPr>
        <p:spPr>
          <a:xfrm>
            <a:off x="2293925" y="2489200"/>
            <a:ext cx="5382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113" name="Google Shape;1113;p43"/>
          <p:cNvSpPr txBox="1"/>
          <p:nvPr/>
        </p:nvSpPr>
        <p:spPr>
          <a:xfrm>
            <a:off x="4579937" y="1652587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14" name="Google Shape;1114;p43"/>
          <p:cNvSpPr txBox="1"/>
          <p:nvPr/>
        </p:nvSpPr>
        <p:spPr>
          <a:xfrm>
            <a:off x="4681537" y="28051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115" name="Google Shape;1115;p43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16" name="Google Shape;1116;p43"/>
          <p:cNvSpPr txBox="1"/>
          <p:nvPr/>
        </p:nvSpPr>
        <p:spPr>
          <a:xfrm>
            <a:off x="5532437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17" name="Google Shape;1117;p43"/>
          <p:cNvSpPr txBox="1"/>
          <p:nvPr/>
        </p:nvSpPr>
        <p:spPr>
          <a:xfrm>
            <a:off x="6181725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118" name="Google Shape;1118;p43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19" name="Google Shape;1119;p43"/>
          <p:cNvSpPr txBox="1"/>
          <p:nvPr/>
        </p:nvSpPr>
        <p:spPr>
          <a:xfrm>
            <a:off x="3108325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20" name="Google Shape;1120;p43"/>
          <p:cNvSpPr txBox="1"/>
          <p:nvPr/>
        </p:nvSpPr>
        <p:spPr>
          <a:xfrm>
            <a:off x="3771900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21" name="Google Shape;1121;p43"/>
          <p:cNvSpPr txBox="1"/>
          <p:nvPr/>
        </p:nvSpPr>
        <p:spPr>
          <a:xfrm>
            <a:off x="4868862" y="39179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128" name="Google Shape;1128;p44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1129" name="Google Shape;1129;p44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130" name="Google Shape;1130;p44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31" name="Google Shape;1131;p44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132" name="Google Shape;1132;p44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33" name="Google Shape;1133;p44"/>
          <p:cNvSpPr/>
          <p:nvPr/>
        </p:nvSpPr>
        <p:spPr>
          <a:xfrm>
            <a:off x="5649897" y="1765300"/>
            <a:ext cx="784800" cy="620700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  <p:sp>
        <p:nvSpPr>
          <p:cNvPr id="1134" name="Google Shape;1134;p44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CCFF99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1135" name="Google Shape;1135;p44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36" name="Google Shape;1136;p44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37" name="Google Shape;1137;p44"/>
          <p:cNvCxnSpPr/>
          <p:nvPr/>
        </p:nvCxnSpPr>
        <p:spPr>
          <a:xfrm>
            <a:off x="3492500" y="235267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38" name="Google Shape;1138;p44"/>
          <p:cNvCxnSpPr/>
          <p:nvPr/>
        </p:nvCxnSpPr>
        <p:spPr>
          <a:xfrm rot="10800000" flipH="1">
            <a:off x="3708400" y="2360612"/>
            <a:ext cx="1587" cy="2119312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39" name="Google Shape;1139;p44"/>
          <p:cNvCxnSpPr/>
          <p:nvPr/>
        </p:nvCxnSpPr>
        <p:spPr>
          <a:xfrm>
            <a:off x="5867400" y="234632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40" name="Google Shape;1140;p44"/>
          <p:cNvCxnSpPr/>
          <p:nvPr/>
        </p:nvCxnSpPr>
        <p:spPr>
          <a:xfrm rot="10800000" flipH="1">
            <a:off x="6083300" y="2354262"/>
            <a:ext cx="1587" cy="2119312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41" name="Google Shape;1141;p44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42" name="Google Shape;1142;p44"/>
          <p:cNvCxnSpPr/>
          <p:nvPr/>
        </p:nvCxnSpPr>
        <p:spPr>
          <a:xfrm>
            <a:off x="3933825" y="20574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43" name="Google Shape;1143;p44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44" name="Google Shape;1144;p44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45" name="Google Shape;1145;p44"/>
          <p:cNvSpPr txBox="1"/>
          <p:nvPr/>
        </p:nvSpPr>
        <p:spPr>
          <a:xfrm>
            <a:off x="1512887" y="3311525"/>
            <a:ext cx="2984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146" name="Google Shape;1146;p44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1147" name="Google Shape;1147;p44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148" name="Google Shape;1148;p44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149" name="Google Shape;1149;p44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150" name="Google Shape;1150;p44"/>
          <p:cNvSpPr txBox="1"/>
          <p:nvPr/>
        </p:nvSpPr>
        <p:spPr>
          <a:xfrm>
            <a:off x="2382837" y="2489200"/>
            <a:ext cx="4492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151" name="Google Shape;1151;p44"/>
          <p:cNvSpPr txBox="1"/>
          <p:nvPr/>
        </p:nvSpPr>
        <p:spPr>
          <a:xfrm>
            <a:off x="4579937" y="1652587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52" name="Google Shape;1152;p44"/>
          <p:cNvSpPr txBox="1"/>
          <p:nvPr/>
        </p:nvSpPr>
        <p:spPr>
          <a:xfrm>
            <a:off x="4681537" y="28051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153" name="Google Shape;1153;p44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54" name="Google Shape;1154;p44"/>
          <p:cNvSpPr txBox="1"/>
          <p:nvPr/>
        </p:nvSpPr>
        <p:spPr>
          <a:xfrm>
            <a:off x="5532437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55" name="Google Shape;1155;p44"/>
          <p:cNvSpPr txBox="1"/>
          <p:nvPr/>
        </p:nvSpPr>
        <p:spPr>
          <a:xfrm>
            <a:off x="6181725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156" name="Google Shape;1156;p44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57" name="Google Shape;1157;p44"/>
          <p:cNvSpPr txBox="1"/>
          <p:nvPr/>
        </p:nvSpPr>
        <p:spPr>
          <a:xfrm>
            <a:off x="3108325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58" name="Google Shape;1158;p44"/>
          <p:cNvSpPr txBox="1"/>
          <p:nvPr/>
        </p:nvSpPr>
        <p:spPr>
          <a:xfrm>
            <a:off x="3771900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59" name="Google Shape;1159;p44"/>
          <p:cNvSpPr txBox="1"/>
          <p:nvPr/>
        </p:nvSpPr>
        <p:spPr>
          <a:xfrm>
            <a:off x="4868862" y="39179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5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166" name="Google Shape;1166;p45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1167" name="Google Shape;1167;p45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168" name="Google Shape;1168;p45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69" name="Google Shape;1169;p45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170" name="Google Shape;1170;p45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71" name="Google Shape;1171;p45"/>
          <p:cNvSpPr/>
          <p:nvPr/>
        </p:nvSpPr>
        <p:spPr>
          <a:xfrm>
            <a:off x="5649912" y="1765300"/>
            <a:ext cx="649287" cy="620712"/>
          </a:xfrm>
          <a:prstGeom prst="ellipse">
            <a:avLst/>
          </a:prstGeom>
          <a:solidFill>
            <a:srgbClr val="CCFF99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172" name="Google Shape;1172;p45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1173" name="Google Shape;1173;p45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74" name="Google Shape;1174;p45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75" name="Google Shape;1175;p45"/>
          <p:cNvCxnSpPr/>
          <p:nvPr/>
        </p:nvCxnSpPr>
        <p:spPr>
          <a:xfrm>
            <a:off x="3492500" y="235267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76" name="Google Shape;1176;p45"/>
          <p:cNvCxnSpPr/>
          <p:nvPr/>
        </p:nvCxnSpPr>
        <p:spPr>
          <a:xfrm rot="10800000" flipH="1">
            <a:off x="3708400" y="2360612"/>
            <a:ext cx="1587" cy="2119312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77" name="Google Shape;1177;p45"/>
          <p:cNvCxnSpPr/>
          <p:nvPr/>
        </p:nvCxnSpPr>
        <p:spPr>
          <a:xfrm>
            <a:off x="5867400" y="234632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78" name="Google Shape;1178;p45"/>
          <p:cNvCxnSpPr/>
          <p:nvPr/>
        </p:nvCxnSpPr>
        <p:spPr>
          <a:xfrm rot="10800000" flipH="1">
            <a:off x="6083300" y="2354262"/>
            <a:ext cx="1587" cy="21193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79" name="Google Shape;1179;p45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80" name="Google Shape;1180;p45"/>
          <p:cNvCxnSpPr/>
          <p:nvPr/>
        </p:nvCxnSpPr>
        <p:spPr>
          <a:xfrm>
            <a:off x="3933825" y="2057400"/>
            <a:ext cx="1731962" cy="1587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81" name="Google Shape;1181;p45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82" name="Google Shape;1182;p45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83" name="Google Shape;1183;p45"/>
          <p:cNvSpPr txBox="1"/>
          <p:nvPr/>
        </p:nvSpPr>
        <p:spPr>
          <a:xfrm>
            <a:off x="1512887" y="3311525"/>
            <a:ext cx="2984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184" name="Google Shape;1184;p45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1185" name="Google Shape;1185;p45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186" name="Google Shape;1186;p45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187" name="Google Shape;1187;p45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188" name="Google Shape;1188;p45"/>
          <p:cNvSpPr txBox="1"/>
          <p:nvPr/>
        </p:nvSpPr>
        <p:spPr>
          <a:xfrm>
            <a:off x="2382837" y="2489200"/>
            <a:ext cx="4492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189" name="Google Shape;1189;p45"/>
          <p:cNvSpPr txBox="1"/>
          <p:nvPr/>
        </p:nvSpPr>
        <p:spPr>
          <a:xfrm>
            <a:off x="4579937" y="1652587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90" name="Google Shape;1190;p45"/>
          <p:cNvSpPr txBox="1"/>
          <p:nvPr/>
        </p:nvSpPr>
        <p:spPr>
          <a:xfrm>
            <a:off x="4681537" y="28051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191" name="Google Shape;1191;p45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92" name="Google Shape;1192;p45"/>
          <p:cNvSpPr txBox="1"/>
          <p:nvPr/>
        </p:nvSpPr>
        <p:spPr>
          <a:xfrm>
            <a:off x="5532437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93" name="Google Shape;1193;p45"/>
          <p:cNvSpPr txBox="1"/>
          <p:nvPr/>
        </p:nvSpPr>
        <p:spPr>
          <a:xfrm>
            <a:off x="6181725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194" name="Google Shape;1194;p45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95" name="Google Shape;1195;p45"/>
          <p:cNvSpPr txBox="1"/>
          <p:nvPr/>
        </p:nvSpPr>
        <p:spPr>
          <a:xfrm>
            <a:off x="3108325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96" name="Google Shape;1196;p45"/>
          <p:cNvSpPr txBox="1"/>
          <p:nvPr/>
        </p:nvSpPr>
        <p:spPr>
          <a:xfrm>
            <a:off x="3771900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97" name="Google Shape;1197;p45"/>
          <p:cNvSpPr txBox="1"/>
          <p:nvPr/>
        </p:nvSpPr>
        <p:spPr>
          <a:xfrm>
            <a:off x="4868862" y="39179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6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204" name="Google Shape;1204;p46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1205" name="Google Shape;1205;p46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206" name="Google Shape;1206;p46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207" name="Google Shape;1207;p46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208" name="Google Shape;1208;p46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209" name="Google Shape;1209;p46"/>
          <p:cNvSpPr/>
          <p:nvPr/>
        </p:nvSpPr>
        <p:spPr>
          <a:xfrm>
            <a:off x="5649912" y="1765300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210" name="Google Shape;1210;p46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6699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1211" name="Google Shape;1211;p46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12" name="Google Shape;1212;p46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13" name="Google Shape;1213;p46"/>
          <p:cNvCxnSpPr/>
          <p:nvPr/>
        </p:nvCxnSpPr>
        <p:spPr>
          <a:xfrm>
            <a:off x="3492500" y="235267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14" name="Google Shape;1214;p46"/>
          <p:cNvCxnSpPr/>
          <p:nvPr/>
        </p:nvCxnSpPr>
        <p:spPr>
          <a:xfrm rot="10800000" flipH="1">
            <a:off x="3708400" y="2360612"/>
            <a:ext cx="1587" cy="2119312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15" name="Google Shape;1215;p46"/>
          <p:cNvCxnSpPr/>
          <p:nvPr/>
        </p:nvCxnSpPr>
        <p:spPr>
          <a:xfrm>
            <a:off x="5867400" y="2346325"/>
            <a:ext cx="1587" cy="21066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16" name="Google Shape;1216;p46"/>
          <p:cNvCxnSpPr/>
          <p:nvPr/>
        </p:nvCxnSpPr>
        <p:spPr>
          <a:xfrm rot="10800000" flipH="1">
            <a:off x="6083300" y="2354262"/>
            <a:ext cx="1587" cy="2119312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17" name="Google Shape;1217;p46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18" name="Google Shape;1218;p46"/>
          <p:cNvCxnSpPr/>
          <p:nvPr/>
        </p:nvCxnSpPr>
        <p:spPr>
          <a:xfrm>
            <a:off x="3933825" y="2057400"/>
            <a:ext cx="1731962" cy="1587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19" name="Google Shape;1219;p46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20" name="Google Shape;1220;p46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21" name="Google Shape;1221;p46"/>
          <p:cNvSpPr txBox="1"/>
          <p:nvPr/>
        </p:nvSpPr>
        <p:spPr>
          <a:xfrm>
            <a:off x="1512887" y="3311525"/>
            <a:ext cx="2984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222" name="Google Shape;1222;p46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1223" name="Google Shape;1223;p46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224" name="Google Shape;1224;p46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25" name="Google Shape;1225;p46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226" name="Google Shape;1226;p46"/>
          <p:cNvSpPr txBox="1"/>
          <p:nvPr/>
        </p:nvSpPr>
        <p:spPr>
          <a:xfrm>
            <a:off x="2182800" y="2641600"/>
            <a:ext cx="6492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227" name="Google Shape;1227;p46"/>
          <p:cNvSpPr txBox="1"/>
          <p:nvPr/>
        </p:nvSpPr>
        <p:spPr>
          <a:xfrm>
            <a:off x="4579937" y="1652587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28" name="Google Shape;1228;p46"/>
          <p:cNvSpPr txBox="1"/>
          <p:nvPr/>
        </p:nvSpPr>
        <p:spPr>
          <a:xfrm>
            <a:off x="4681537" y="28051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229" name="Google Shape;1229;p46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30" name="Google Shape;1230;p46"/>
          <p:cNvSpPr txBox="1"/>
          <p:nvPr/>
        </p:nvSpPr>
        <p:spPr>
          <a:xfrm>
            <a:off x="5532437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31" name="Google Shape;1231;p46"/>
          <p:cNvSpPr txBox="1"/>
          <p:nvPr/>
        </p:nvSpPr>
        <p:spPr>
          <a:xfrm>
            <a:off x="6181725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232" name="Google Shape;1232;p46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233" name="Google Shape;1233;p46"/>
          <p:cNvSpPr txBox="1"/>
          <p:nvPr/>
        </p:nvSpPr>
        <p:spPr>
          <a:xfrm>
            <a:off x="3108325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34" name="Google Shape;1234;p46"/>
          <p:cNvSpPr txBox="1"/>
          <p:nvPr/>
        </p:nvSpPr>
        <p:spPr>
          <a:xfrm>
            <a:off x="3771900" y="30083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35" name="Google Shape;1235;p46"/>
          <p:cNvSpPr txBox="1"/>
          <p:nvPr/>
        </p:nvSpPr>
        <p:spPr>
          <a:xfrm>
            <a:off x="4868862" y="39179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7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Correctness-Lini</a:t>
            </a:r>
            <a:endParaRPr/>
          </a:p>
        </p:txBody>
      </p:sp>
      <p:sp>
        <p:nvSpPr>
          <p:cNvPr id="1242" name="Google Shape;1242;p47"/>
          <p:cNvSpPr txBox="1"/>
          <p:nvPr/>
        </p:nvSpPr>
        <p:spPr>
          <a:xfrm>
            <a:off x="592137" y="928687"/>
            <a:ext cx="7775575" cy="833437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</a:t>
            </a:r>
            <a:r>
              <a:rPr lang="en-US" sz="24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24.6: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Upon termination, d[u] =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u) for all u in V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(assuming non-negative weights).</a:t>
            </a:r>
            <a:endParaRPr dirty="0"/>
          </a:p>
        </p:txBody>
      </p:sp>
      <p:sp>
        <p:nvSpPr>
          <p:cNvPr id="1243" name="Google Shape;1243;p47"/>
          <p:cNvSpPr txBox="1"/>
          <p:nvPr/>
        </p:nvSpPr>
        <p:spPr>
          <a:xfrm>
            <a:off x="71437" y="1857375"/>
            <a:ext cx="9950450" cy="47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induction we would like to assume that till now all u in 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d[u]=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u) and we need to prove that a new node x entering</a:t>
            </a:r>
            <a:b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has d[x]=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x)</a:t>
            </a:r>
            <a:b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we need to prove two things</a:t>
            </a:r>
            <a:b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There can not be shorter path involving some y outside S such that </a:t>
            </a:r>
            <a:b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x)=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u)+ d[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u,y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+d[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y,x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b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the shortest path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x) will contain only nodes in S (as in Dijkstra)</a:t>
            </a:r>
            <a:b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Prove that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u) will not require any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recomputation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distance</a:t>
            </a:r>
            <a:b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nodes in S since if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u) changes once some y enters S last then</a:t>
            </a:r>
            <a:b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should be checking also d[s🡪y🡪u🡪x] and not just d[s-&gt;u🡪.x] for all u in S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9FE-4875-B048-BCEF-5312AF87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252B4-DD9F-5541-B615-7EA46DAE7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By induction </a:t>
            </a:r>
            <a:br>
              <a:rPr lang="en-US" sz="1000" dirty="0"/>
            </a:br>
            <a:r>
              <a:rPr lang="en-US" sz="1000" dirty="0"/>
              <a:t>Base case source node s when added has shortest path</a:t>
            </a:r>
            <a:br>
              <a:rPr lang="en-US" sz="1000" dirty="0"/>
            </a:br>
            <a:r>
              <a:rPr lang="en-US" sz="1000" dirty="0"/>
              <a:t>Assume that all nodes currently in S have correct shortest distance. –(assumption)</a:t>
            </a:r>
            <a:br>
              <a:rPr lang="en-US" sz="1000" dirty="0"/>
            </a:br>
            <a:r>
              <a:rPr lang="en-US" sz="1000" dirty="0"/>
              <a:t> we are now wanting to add the node u to S which has minimum value among vertices in V.</a:t>
            </a:r>
            <a:br>
              <a:rPr lang="en-US" sz="1000" dirty="0"/>
            </a:br>
            <a:r>
              <a:rPr lang="en-US" sz="1000" dirty="0"/>
              <a:t>If shortest path to u is via nodes in S then u has the correct shortest path currently as u is at one home from a node in S which has its correct shortest path (assumption statement above).</a:t>
            </a:r>
            <a:br>
              <a:rPr lang="en-US" sz="1000" dirty="0"/>
            </a:br>
            <a:r>
              <a:rPr lang="en-US" sz="1000" dirty="0"/>
              <a:t>If shortest path to u is via a node y outside S such that x is the last node in S on the shortest path to u then</a:t>
            </a:r>
          </a:p>
          <a:p>
            <a:r>
              <a:rPr lang="en-US" sz="1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1000" dirty="0">
                <a:solidFill>
                  <a:srgbClr val="000000"/>
                </a:solidFill>
              </a:rPr>
              <a:t>[</a:t>
            </a:r>
            <a:r>
              <a:rPr lang="en-US" sz="1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u]&lt;=d[u]-----1 always true</a:t>
            </a:r>
          </a:p>
          <a:p>
            <a:r>
              <a:rPr lang="en-US" sz="1000" dirty="0">
                <a:solidFill>
                  <a:srgbClr val="000000"/>
                </a:solidFill>
              </a:rPr>
              <a:t>d[</a:t>
            </a:r>
            <a:r>
              <a:rPr lang="en-US" sz="1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u]&lt;=d[y]-----2 : current situation because of which we are wanting to pick u to add to S</a:t>
            </a:r>
          </a:p>
          <a:p>
            <a:r>
              <a:rPr lang="en-US" sz="1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1000" dirty="0">
                <a:solidFill>
                  <a:srgbClr val="000000"/>
                </a:solidFill>
              </a:rPr>
              <a:t>[y]&lt;=</a:t>
            </a:r>
            <a:r>
              <a:rPr lang="en-US" sz="1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1000" dirty="0">
                <a:solidFill>
                  <a:srgbClr val="000000"/>
                </a:solidFill>
              </a:rPr>
              <a:t>[</a:t>
            </a:r>
            <a:r>
              <a:rPr lang="en-US" sz="1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1000" dirty="0">
                <a:solidFill>
                  <a:srgbClr val="000000"/>
                </a:solidFill>
              </a:rPr>
              <a:t>] ----3 because we claim y is on the shortest path to u</a:t>
            </a:r>
          </a:p>
          <a:p>
            <a:r>
              <a:rPr lang="en-US" sz="1000" dirty="0">
                <a:solidFill>
                  <a:srgbClr val="000000"/>
                </a:solidFill>
              </a:rPr>
              <a:t>Putting 1,2,3 together we have </a:t>
            </a:r>
            <a:r>
              <a:rPr lang="en-US" sz="1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1000" dirty="0">
                <a:solidFill>
                  <a:srgbClr val="000000"/>
                </a:solidFill>
              </a:rPr>
              <a:t>[y]&lt;=</a:t>
            </a:r>
            <a:r>
              <a:rPr lang="en-US" sz="1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1000" dirty="0">
                <a:solidFill>
                  <a:srgbClr val="000000"/>
                </a:solidFill>
              </a:rPr>
              <a:t>[</a:t>
            </a:r>
            <a:r>
              <a:rPr lang="en-US" sz="1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1000" dirty="0">
                <a:solidFill>
                  <a:srgbClr val="000000"/>
                </a:solidFill>
              </a:rPr>
              <a:t>] &lt;=d[u]&lt;=d[y] ---4</a:t>
            </a:r>
            <a:br>
              <a:rPr lang="en-US" sz="1000" dirty="0">
                <a:solidFill>
                  <a:srgbClr val="000000"/>
                </a:solidFill>
              </a:rPr>
            </a:b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Now consider the situation when we relaxed the node x. we would have relaxed the edge </a:t>
            </a:r>
            <a:r>
              <a:rPr lang="en-US" sz="1000" dirty="0" err="1">
                <a:solidFill>
                  <a:srgbClr val="000000"/>
                </a:solidFill>
              </a:rPr>
              <a:t>xy</a:t>
            </a:r>
            <a:r>
              <a:rPr lang="en-US" sz="1000" dirty="0">
                <a:solidFill>
                  <a:srgbClr val="000000"/>
                </a:solidFill>
              </a:rPr>
              <a:t>. Hence y would have found its shortest distance at that point. 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Hence current </a:t>
            </a:r>
            <a:r>
              <a:rPr lang="en-US" sz="1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1000" dirty="0">
                <a:solidFill>
                  <a:srgbClr val="000000"/>
                </a:solidFill>
              </a:rPr>
              <a:t>[y]=d[y]. Putting this in 4 we have </a:t>
            </a:r>
            <a:br>
              <a:rPr lang="en-US" sz="1000" dirty="0"/>
            </a:br>
            <a:r>
              <a:rPr lang="en-US" sz="1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1000" dirty="0">
                <a:solidFill>
                  <a:srgbClr val="000000"/>
                </a:solidFill>
              </a:rPr>
              <a:t>[</a:t>
            </a:r>
            <a:r>
              <a:rPr lang="en-US" sz="1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1000" dirty="0">
                <a:solidFill>
                  <a:srgbClr val="000000"/>
                </a:solidFill>
              </a:rPr>
              <a:t>] =d[u]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That is, current u has the shortest distance from the source. 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025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7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614" name="Google Shape;614;p17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615" name="Google Shape;615;p17"/>
          <p:cNvSpPr txBox="1"/>
          <p:nvPr/>
        </p:nvSpPr>
        <p:spPr>
          <a:xfrm>
            <a:off x="330200" y="3032125"/>
            <a:ext cx="7893050" cy="833437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Corollary: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 p = SP from s to v, where p =  s              u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</a:t>
            </a:r>
            <a:b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   δ(s, v) = δ(s, u)  + w(u, v).</a:t>
            </a:r>
            <a:endParaRPr/>
          </a:p>
        </p:txBody>
      </p:sp>
      <p:sp>
        <p:nvSpPr>
          <p:cNvPr id="616" name="Google Shape;616;p17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Results (Relaxation)</a:t>
            </a:r>
            <a:endParaRPr/>
          </a:p>
        </p:txBody>
      </p:sp>
      <p:sp>
        <p:nvSpPr>
          <p:cNvPr id="617" name="Google Shape;617;p17"/>
          <p:cNvSpPr txBox="1"/>
          <p:nvPr/>
        </p:nvSpPr>
        <p:spPr>
          <a:xfrm>
            <a:off x="463550" y="1093787"/>
            <a:ext cx="8180387" cy="1201737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 24.1: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 p = ‹v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› be a SP from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Then,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‹v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› is a SP from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1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k. </a:t>
            </a:r>
            <a:endParaRPr/>
          </a:p>
        </p:txBody>
      </p:sp>
      <p:sp>
        <p:nvSpPr>
          <p:cNvPr id="618" name="Google Shape;618;p17"/>
          <p:cNvSpPr txBox="1"/>
          <p:nvPr/>
        </p:nvSpPr>
        <p:spPr>
          <a:xfrm>
            <a:off x="436562" y="2149475"/>
            <a:ext cx="6950075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19" name="Google Shape;619;p17"/>
          <p:cNvGraphicFramePr/>
          <p:nvPr/>
        </p:nvGraphicFramePr>
        <p:xfrm>
          <a:off x="6213475" y="3000375"/>
          <a:ext cx="10747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4" imgW="1074737" imgH="517525" progId="">
                  <p:embed/>
                </p:oleObj>
              </mc:Choice>
              <mc:Fallback>
                <p:oleObj r:id="rId4" imgW="1074737" imgH="517525" progId="">
                  <p:embed/>
                  <p:pic>
                    <p:nvPicPr>
                      <p:cNvPr id="619" name="Google Shape;619;p1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213475" y="3000375"/>
                        <a:ext cx="10747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" name="Google Shape;620;p17"/>
          <p:cNvSpPr txBox="1"/>
          <p:nvPr/>
        </p:nvSpPr>
        <p:spPr>
          <a:xfrm>
            <a:off x="925512" y="4643437"/>
            <a:ext cx="7254875" cy="825500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 24.10: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 s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V.  For all edges (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E, we have</a:t>
            </a:r>
            <a:r>
              <a:rPr lang="en-US" dirty="0">
                <a:ea typeface="Times New Roman"/>
              </a:rPr>
              <a:t>.         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v)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u)  + w(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u,v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543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12E7-E45B-1E4A-A919-5F0E348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by contradiction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80768-53BD-864C-9081-AA0990546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We know </a:t>
            </a:r>
            <a:r>
              <a:rPr lang="en-US"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200" dirty="0">
                <a:solidFill>
                  <a:srgbClr val="000000"/>
                </a:solidFill>
              </a:rPr>
              <a:t>[u]&lt;=d[u] -----1</a:t>
            </a:r>
          </a:p>
          <a:p>
            <a:r>
              <a:rPr lang="en-US" sz="2200" dirty="0">
                <a:solidFill>
                  <a:srgbClr val="000000"/>
                </a:solidFill>
              </a:rPr>
              <a:t>At this point d[u]&lt;=d[y] ----2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(that is why you are selecting u.)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Suppose shortest path to u is via y where y not in S and x is the last vertex in S on shortest path to u; then; </a:t>
            </a:r>
            <a:r>
              <a:rPr lang="en-US"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200" dirty="0">
                <a:solidFill>
                  <a:srgbClr val="000000"/>
                </a:solidFill>
              </a:rPr>
              <a:t>[y]&lt;=</a:t>
            </a:r>
            <a:r>
              <a:rPr lang="en-US"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200" dirty="0">
                <a:solidFill>
                  <a:srgbClr val="000000"/>
                </a:solidFill>
              </a:rPr>
              <a:t>[u]----3</a:t>
            </a:r>
          </a:p>
          <a:p>
            <a:r>
              <a:rPr lang="en-US" sz="2200" dirty="0">
                <a:solidFill>
                  <a:srgbClr val="000000"/>
                </a:solidFill>
              </a:rPr>
              <a:t>Thus, </a:t>
            </a:r>
            <a:r>
              <a:rPr lang="en-US"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200" dirty="0">
                <a:solidFill>
                  <a:srgbClr val="000000"/>
                </a:solidFill>
              </a:rPr>
              <a:t>[y]&lt;= </a:t>
            </a:r>
            <a:r>
              <a:rPr lang="en-US"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200" dirty="0">
                <a:solidFill>
                  <a:srgbClr val="000000"/>
                </a:solidFill>
              </a:rPr>
              <a:t>[u]&lt;=d[u] &lt;=d[y] -----4 (from 1,2,3)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Now when x in S was relaxed then at that point d[y]=</a:t>
            </a:r>
            <a:r>
              <a:rPr lang="en-US" sz="2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200" dirty="0">
                <a:solidFill>
                  <a:srgbClr val="000000"/>
                </a:solidFill>
              </a:rPr>
              <a:t>[y] (since by our assumption the shortest path to y is via s)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Thus, , </a:t>
            </a:r>
            <a:r>
              <a:rPr lang="en-US"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200" dirty="0">
                <a:solidFill>
                  <a:srgbClr val="000000"/>
                </a:solidFill>
              </a:rPr>
              <a:t>[y]= </a:t>
            </a:r>
            <a:r>
              <a:rPr lang="en-US"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200" dirty="0">
                <a:solidFill>
                  <a:srgbClr val="000000"/>
                </a:solidFill>
              </a:rPr>
              <a:t>[u]=d[u] =d[y] (from 4 and previous statement)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Proved </a:t>
            </a:r>
            <a:r>
              <a:rPr lang="en-US" sz="2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en-US" sz="2200" dirty="0">
                <a:solidFill>
                  <a:srgbClr val="000000"/>
                </a:solidFill>
              </a:rPr>
              <a:t>[u]=d[u] when u was being inserted even if via intermediary vertex y not in S. and w(</a:t>
            </a:r>
            <a:r>
              <a:rPr lang="en-US" sz="2200" dirty="0" err="1">
                <a:solidFill>
                  <a:srgbClr val="000000"/>
                </a:solidFill>
              </a:rPr>
              <a:t>u,y</a:t>
            </a:r>
            <a:r>
              <a:rPr lang="en-US" sz="2200" dirty="0">
                <a:solidFill>
                  <a:srgbClr val="000000"/>
                </a:solidFill>
              </a:rPr>
              <a:t>)=0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2344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8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250" name="Google Shape;1250;p48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  <p:sp>
        <p:nvSpPr>
          <p:cNvPr id="1251" name="Google Shape;1251;p48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Times New Roman"/>
              <a:buNone/>
            </a:pPr>
            <a:r>
              <a:rPr lang="en-US" sz="4000" b="0" i="0" u="sng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shortest path to u is via y not in S</a:t>
            </a:r>
            <a:endParaRPr dirty="0"/>
          </a:p>
        </p:txBody>
      </p:sp>
      <p:sp>
        <p:nvSpPr>
          <p:cNvPr id="1252" name="Google Shape;1252;p48"/>
          <p:cNvSpPr txBox="1"/>
          <p:nvPr/>
        </p:nvSpPr>
        <p:spPr>
          <a:xfrm>
            <a:off x="357187" y="1131887"/>
            <a:ext cx="8786812" cy="120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exists a path from s to u, for otherwise d[u] =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u) =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Suppose d[u] has the minimum value on it from some vertex v in S</a:t>
            </a:r>
            <a:b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actual shortest path from s to u looks like as below:</a:t>
            </a:r>
            <a:endParaRPr/>
          </a:p>
        </p:txBody>
      </p:sp>
      <p:sp>
        <p:nvSpPr>
          <p:cNvPr id="1253" name="Google Shape;1253;p48"/>
          <p:cNvSpPr/>
          <p:nvPr/>
        </p:nvSpPr>
        <p:spPr>
          <a:xfrm>
            <a:off x="4030662" y="4746625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54" name="Google Shape;1254;p48"/>
          <p:cNvSpPr/>
          <p:nvPr/>
        </p:nvSpPr>
        <p:spPr>
          <a:xfrm>
            <a:off x="2119312" y="3889375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255" name="Google Shape;1255;p48"/>
          <p:cNvSpPr/>
          <p:nvPr/>
        </p:nvSpPr>
        <p:spPr>
          <a:xfrm>
            <a:off x="5500687" y="3429000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256" name="Google Shape;1256;p48"/>
          <p:cNvSpPr/>
          <p:nvPr/>
        </p:nvSpPr>
        <p:spPr>
          <a:xfrm>
            <a:off x="6429375" y="2428875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cxnSp>
        <p:nvCxnSpPr>
          <p:cNvPr id="1257" name="Google Shape;1257;p48"/>
          <p:cNvCxnSpPr/>
          <p:nvPr/>
        </p:nvCxnSpPr>
        <p:spPr>
          <a:xfrm rot="10800000" flipH="1">
            <a:off x="4651375" y="3857625"/>
            <a:ext cx="849312" cy="116363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58" name="Google Shape;1258;p48"/>
          <p:cNvSpPr/>
          <p:nvPr/>
        </p:nvSpPr>
        <p:spPr>
          <a:xfrm>
            <a:off x="2762250" y="4179887"/>
            <a:ext cx="1268412" cy="869950"/>
          </a:xfrm>
          <a:custGeom>
            <a:avLst/>
            <a:gdLst/>
            <a:ahLst/>
            <a:cxnLst/>
            <a:rect l="l" t="t" r="r" b="b"/>
            <a:pathLst>
              <a:path w="799" h="548" extrusionOk="0">
                <a:moveTo>
                  <a:pt x="0" y="3"/>
                </a:moveTo>
                <a:cubicBezTo>
                  <a:pt x="57" y="1"/>
                  <a:pt x="115" y="0"/>
                  <a:pt x="145" y="57"/>
                </a:cubicBezTo>
                <a:cubicBezTo>
                  <a:pt x="175" y="114"/>
                  <a:pt x="113" y="316"/>
                  <a:pt x="181" y="348"/>
                </a:cubicBezTo>
                <a:cubicBezTo>
                  <a:pt x="249" y="380"/>
                  <a:pt x="484" y="225"/>
                  <a:pt x="554" y="248"/>
                </a:cubicBezTo>
                <a:cubicBezTo>
                  <a:pt x="624" y="271"/>
                  <a:pt x="558" y="434"/>
                  <a:pt x="599" y="484"/>
                </a:cubicBezTo>
                <a:cubicBezTo>
                  <a:pt x="640" y="534"/>
                  <a:pt x="719" y="541"/>
                  <a:pt x="799" y="548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9" name="Google Shape;1259;p48"/>
          <p:cNvSpPr/>
          <p:nvPr/>
        </p:nvSpPr>
        <p:spPr>
          <a:xfrm>
            <a:off x="1506537" y="2870200"/>
            <a:ext cx="3967162" cy="3132137"/>
          </a:xfrm>
          <a:custGeom>
            <a:avLst/>
            <a:gdLst/>
            <a:ahLst/>
            <a:cxnLst/>
            <a:rect l="l" t="t" r="r" b="b"/>
            <a:pathLst>
              <a:path w="2499" h="1973" extrusionOk="0">
                <a:moveTo>
                  <a:pt x="809" y="164"/>
                </a:moveTo>
                <a:lnTo>
                  <a:pt x="691" y="291"/>
                </a:lnTo>
                <a:lnTo>
                  <a:pt x="418" y="227"/>
                </a:lnTo>
                <a:lnTo>
                  <a:pt x="291" y="382"/>
                </a:lnTo>
                <a:lnTo>
                  <a:pt x="63" y="546"/>
                </a:lnTo>
                <a:lnTo>
                  <a:pt x="81" y="764"/>
                </a:lnTo>
                <a:lnTo>
                  <a:pt x="0" y="1091"/>
                </a:lnTo>
                <a:lnTo>
                  <a:pt x="54" y="1218"/>
                </a:lnTo>
                <a:lnTo>
                  <a:pt x="236" y="1364"/>
                </a:lnTo>
                <a:lnTo>
                  <a:pt x="227" y="1528"/>
                </a:lnTo>
                <a:lnTo>
                  <a:pt x="291" y="1737"/>
                </a:lnTo>
                <a:lnTo>
                  <a:pt x="481" y="1782"/>
                </a:lnTo>
                <a:lnTo>
                  <a:pt x="554" y="1882"/>
                </a:lnTo>
                <a:lnTo>
                  <a:pt x="891" y="1900"/>
                </a:lnTo>
                <a:lnTo>
                  <a:pt x="1254" y="1973"/>
                </a:lnTo>
                <a:lnTo>
                  <a:pt x="1481" y="1846"/>
                </a:lnTo>
                <a:lnTo>
                  <a:pt x="1545" y="1764"/>
                </a:lnTo>
                <a:lnTo>
                  <a:pt x="1899" y="1891"/>
                </a:lnTo>
                <a:lnTo>
                  <a:pt x="2190" y="1864"/>
                </a:lnTo>
                <a:lnTo>
                  <a:pt x="2218" y="1628"/>
                </a:lnTo>
                <a:lnTo>
                  <a:pt x="2209" y="1400"/>
                </a:lnTo>
                <a:lnTo>
                  <a:pt x="2309" y="1155"/>
                </a:lnTo>
                <a:lnTo>
                  <a:pt x="2436" y="1037"/>
                </a:lnTo>
                <a:lnTo>
                  <a:pt x="2499" y="764"/>
                </a:lnTo>
                <a:lnTo>
                  <a:pt x="2336" y="555"/>
                </a:lnTo>
                <a:lnTo>
                  <a:pt x="1927" y="409"/>
                </a:lnTo>
                <a:lnTo>
                  <a:pt x="1790" y="282"/>
                </a:lnTo>
                <a:lnTo>
                  <a:pt x="1627" y="82"/>
                </a:lnTo>
                <a:lnTo>
                  <a:pt x="1536" y="27"/>
                </a:lnTo>
                <a:lnTo>
                  <a:pt x="1027" y="0"/>
                </a:lnTo>
                <a:lnTo>
                  <a:pt x="909" y="100"/>
                </a:lnTo>
                <a:lnTo>
                  <a:pt x="809" y="164"/>
                </a:lnTo>
                <a:close/>
              </a:path>
            </a:pathLst>
          </a:custGeom>
          <a:noFill/>
          <a:ln w="38150" cap="flat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0" name="Google Shape;1260;p48"/>
          <p:cNvSpPr txBox="1"/>
          <p:nvPr/>
        </p:nvSpPr>
        <p:spPr>
          <a:xfrm>
            <a:off x="2552700" y="5243512"/>
            <a:ext cx="3286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261" name="Google Shape;1261;p48"/>
          <p:cNvSpPr txBox="1"/>
          <p:nvPr/>
        </p:nvSpPr>
        <p:spPr>
          <a:xfrm>
            <a:off x="3186112" y="4205287"/>
            <a:ext cx="417512" cy="4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 dirty="0"/>
          </a:p>
        </p:txBody>
      </p:sp>
      <p:sp>
        <p:nvSpPr>
          <p:cNvPr id="1262" name="Google Shape;1262;p48"/>
          <p:cNvSpPr txBox="1"/>
          <p:nvPr/>
        </p:nvSpPr>
        <p:spPr>
          <a:xfrm>
            <a:off x="5786437" y="2990850"/>
            <a:ext cx="417512" cy="4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0" u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/>
          </a:p>
        </p:txBody>
      </p:sp>
      <p:cxnSp>
        <p:nvCxnSpPr>
          <p:cNvPr id="1263" name="Google Shape;1263;p48"/>
          <p:cNvCxnSpPr/>
          <p:nvPr/>
        </p:nvCxnSpPr>
        <p:spPr>
          <a:xfrm rot="10800000" flipH="1">
            <a:off x="2714625" y="3571875"/>
            <a:ext cx="285750" cy="57150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64" name="Google Shape;1264;p48"/>
          <p:cNvSpPr/>
          <p:nvPr/>
        </p:nvSpPr>
        <p:spPr>
          <a:xfrm>
            <a:off x="2857500" y="3000375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1265" name="Google Shape;1265;p48"/>
          <p:cNvCxnSpPr/>
          <p:nvPr/>
        </p:nvCxnSpPr>
        <p:spPr>
          <a:xfrm rot="10800000" flipH="1">
            <a:off x="3286125" y="2717800"/>
            <a:ext cx="3143250" cy="2825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266" name="Google Shape;1266;p48"/>
          <p:cNvSpPr/>
          <p:nvPr/>
        </p:nvSpPr>
        <p:spPr>
          <a:xfrm rot="10800000" flipH="1">
            <a:off x="6072187" y="3000375"/>
            <a:ext cx="642937" cy="571500"/>
          </a:xfrm>
          <a:custGeom>
            <a:avLst/>
            <a:gdLst/>
            <a:ahLst/>
            <a:cxnLst/>
            <a:rect l="l" t="t" r="r" b="b"/>
            <a:pathLst>
              <a:path w="799" h="548" extrusionOk="0">
                <a:moveTo>
                  <a:pt x="0" y="3"/>
                </a:moveTo>
                <a:cubicBezTo>
                  <a:pt x="57" y="1"/>
                  <a:pt x="115" y="0"/>
                  <a:pt x="145" y="57"/>
                </a:cubicBezTo>
                <a:cubicBezTo>
                  <a:pt x="175" y="114"/>
                  <a:pt x="113" y="316"/>
                  <a:pt x="181" y="348"/>
                </a:cubicBezTo>
                <a:cubicBezTo>
                  <a:pt x="249" y="380"/>
                  <a:pt x="484" y="225"/>
                  <a:pt x="554" y="248"/>
                </a:cubicBezTo>
                <a:cubicBezTo>
                  <a:pt x="624" y="271"/>
                  <a:pt x="558" y="434"/>
                  <a:pt x="599" y="484"/>
                </a:cubicBezTo>
                <a:cubicBezTo>
                  <a:pt x="640" y="534"/>
                  <a:pt x="719" y="541"/>
                  <a:pt x="799" y="548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9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273" name="Google Shape;1273;p49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p:sp>
        <p:nvSpPr>
          <p:cNvPr id="1274" name="Google Shape;1274;p49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(Continued)</a:t>
            </a:r>
            <a:endParaRPr/>
          </a:p>
        </p:txBody>
      </p:sp>
      <p:sp>
        <p:nvSpPr>
          <p:cNvPr id="1275" name="Google Shape;1275;p49"/>
          <p:cNvSpPr txBox="1"/>
          <p:nvPr/>
        </p:nvSpPr>
        <p:spPr>
          <a:xfrm>
            <a:off x="787400" y="966787"/>
            <a:ext cx="7519987" cy="539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Claim: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d[y] =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y) when u is inserted into S.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had d[x] =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x) when x was inserted into S.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(x, y) was relaxed at that time.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Lemma 24.14, this implies the claim.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we have: 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d[y] = </a:t>
            </a:r>
            <a:r>
              <a:rPr lang="en-US" sz="2400" b="0" i="0" u="none">
                <a:solidFill>
                  <a:srgbClr val="00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y)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, by Claim.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lang="en-US" sz="2400" b="0" i="0" u="none">
                <a:solidFill>
                  <a:srgbClr val="00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u)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, nonnegative edge weights.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lang="en-US" sz="2400" b="0" i="0" u="none">
                <a:solidFill>
                  <a:srgbClr val="00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d[u]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, by Lemma 24.11.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u was added to S before y, 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d[u] </a:t>
            </a:r>
            <a:r>
              <a:rPr lang="en-US" sz="2400" b="0" i="0" u="none">
                <a:solidFill>
                  <a:srgbClr val="00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d[y]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d[y] = </a:t>
            </a:r>
            <a:r>
              <a:rPr lang="en-US" sz="2400" b="0" i="0" u="none">
                <a:solidFill>
                  <a:srgbClr val="00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y) = </a:t>
            </a:r>
            <a:r>
              <a:rPr lang="en-US" sz="2400" b="0" i="0" u="none">
                <a:solidFill>
                  <a:srgbClr val="00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u) = d[u]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Contradiction.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0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  <p:sp>
        <p:nvSpPr>
          <p:cNvPr id="1282" name="Google Shape;1282;p50"/>
          <p:cNvSpPr/>
          <p:nvPr/>
        </p:nvSpPr>
        <p:spPr>
          <a:xfrm>
            <a:off x="2505075" y="3175000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83" name="Google Shape;1283;p50"/>
          <p:cNvSpPr/>
          <p:nvPr/>
        </p:nvSpPr>
        <p:spPr>
          <a:xfrm>
            <a:off x="593725" y="2317750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284" name="Google Shape;1284;p50"/>
          <p:cNvSpPr/>
          <p:nvPr/>
        </p:nvSpPr>
        <p:spPr>
          <a:xfrm>
            <a:off x="1974850" y="1714500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285" name="Google Shape;1285;p50"/>
          <p:cNvSpPr/>
          <p:nvPr/>
        </p:nvSpPr>
        <p:spPr>
          <a:xfrm>
            <a:off x="4951412" y="1357312"/>
            <a:ext cx="620712" cy="577850"/>
          </a:xfrm>
          <a:prstGeom prst="ellipse">
            <a:avLst/>
          </a:prstGeom>
          <a:solidFill>
            <a:srgbClr val="C0000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1286" name="Google Shape;1286;p50"/>
          <p:cNvSpPr/>
          <p:nvPr/>
        </p:nvSpPr>
        <p:spPr>
          <a:xfrm>
            <a:off x="1236662" y="2608262"/>
            <a:ext cx="1268412" cy="869950"/>
          </a:xfrm>
          <a:custGeom>
            <a:avLst/>
            <a:gdLst/>
            <a:ahLst/>
            <a:cxnLst/>
            <a:rect l="l" t="t" r="r" b="b"/>
            <a:pathLst>
              <a:path w="799" h="548" extrusionOk="0">
                <a:moveTo>
                  <a:pt x="0" y="3"/>
                </a:moveTo>
                <a:cubicBezTo>
                  <a:pt x="57" y="1"/>
                  <a:pt x="115" y="0"/>
                  <a:pt x="145" y="57"/>
                </a:cubicBezTo>
                <a:cubicBezTo>
                  <a:pt x="175" y="114"/>
                  <a:pt x="113" y="316"/>
                  <a:pt x="181" y="348"/>
                </a:cubicBezTo>
                <a:cubicBezTo>
                  <a:pt x="249" y="380"/>
                  <a:pt x="484" y="225"/>
                  <a:pt x="554" y="248"/>
                </a:cubicBezTo>
                <a:cubicBezTo>
                  <a:pt x="624" y="271"/>
                  <a:pt x="558" y="434"/>
                  <a:pt x="599" y="484"/>
                </a:cubicBezTo>
                <a:cubicBezTo>
                  <a:pt x="640" y="534"/>
                  <a:pt x="719" y="541"/>
                  <a:pt x="799" y="548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50"/>
          <p:cNvSpPr/>
          <p:nvPr/>
        </p:nvSpPr>
        <p:spPr>
          <a:xfrm>
            <a:off x="55562" y="1071562"/>
            <a:ext cx="3967162" cy="3132137"/>
          </a:xfrm>
          <a:custGeom>
            <a:avLst/>
            <a:gdLst/>
            <a:ahLst/>
            <a:cxnLst/>
            <a:rect l="l" t="t" r="r" b="b"/>
            <a:pathLst>
              <a:path w="2499" h="1973" extrusionOk="0">
                <a:moveTo>
                  <a:pt x="809" y="164"/>
                </a:moveTo>
                <a:lnTo>
                  <a:pt x="691" y="291"/>
                </a:lnTo>
                <a:lnTo>
                  <a:pt x="418" y="227"/>
                </a:lnTo>
                <a:lnTo>
                  <a:pt x="291" y="382"/>
                </a:lnTo>
                <a:lnTo>
                  <a:pt x="63" y="546"/>
                </a:lnTo>
                <a:lnTo>
                  <a:pt x="81" y="764"/>
                </a:lnTo>
                <a:lnTo>
                  <a:pt x="0" y="1091"/>
                </a:lnTo>
                <a:lnTo>
                  <a:pt x="54" y="1218"/>
                </a:lnTo>
                <a:lnTo>
                  <a:pt x="236" y="1364"/>
                </a:lnTo>
                <a:lnTo>
                  <a:pt x="227" y="1528"/>
                </a:lnTo>
                <a:lnTo>
                  <a:pt x="291" y="1737"/>
                </a:lnTo>
                <a:lnTo>
                  <a:pt x="481" y="1782"/>
                </a:lnTo>
                <a:lnTo>
                  <a:pt x="554" y="1882"/>
                </a:lnTo>
                <a:lnTo>
                  <a:pt x="891" y="1900"/>
                </a:lnTo>
                <a:lnTo>
                  <a:pt x="1254" y="1973"/>
                </a:lnTo>
                <a:lnTo>
                  <a:pt x="1481" y="1846"/>
                </a:lnTo>
                <a:lnTo>
                  <a:pt x="1545" y="1764"/>
                </a:lnTo>
                <a:lnTo>
                  <a:pt x="1899" y="1891"/>
                </a:lnTo>
                <a:lnTo>
                  <a:pt x="2190" y="1864"/>
                </a:lnTo>
                <a:lnTo>
                  <a:pt x="2218" y="1628"/>
                </a:lnTo>
                <a:lnTo>
                  <a:pt x="2209" y="1400"/>
                </a:lnTo>
                <a:lnTo>
                  <a:pt x="2309" y="1155"/>
                </a:lnTo>
                <a:lnTo>
                  <a:pt x="2436" y="1037"/>
                </a:lnTo>
                <a:lnTo>
                  <a:pt x="2499" y="764"/>
                </a:lnTo>
                <a:lnTo>
                  <a:pt x="2336" y="555"/>
                </a:lnTo>
                <a:lnTo>
                  <a:pt x="1927" y="409"/>
                </a:lnTo>
                <a:lnTo>
                  <a:pt x="1790" y="282"/>
                </a:lnTo>
                <a:lnTo>
                  <a:pt x="1627" y="82"/>
                </a:lnTo>
                <a:lnTo>
                  <a:pt x="1536" y="27"/>
                </a:lnTo>
                <a:lnTo>
                  <a:pt x="1027" y="0"/>
                </a:lnTo>
                <a:lnTo>
                  <a:pt x="909" y="100"/>
                </a:lnTo>
                <a:lnTo>
                  <a:pt x="809" y="164"/>
                </a:lnTo>
                <a:close/>
              </a:path>
            </a:pathLst>
          </a:custGeom>
          <a:noFill/>
          <a:ln w="38150" cap="flat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8" name="Google Shape;1288;p50"/>
          <p:cNvSpPr txBox="1"/>
          <p:nvPr/>
        </p:nvSpPr>
        <p:spPr>
          <a:xfrm>
            <a:off x="1165225" y="4143375"/>
            <a:ext cx="3286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289" name="Google Shape;1289;p50"/>
          <p:cNvSpPr txBox="1"/>
          <p:nvPr/>
        </p:nvSpPr>
        <p:spPr>
          <a:xfrm>
            <a:off x="2308225" y="2428875"/>
            <a:ext cx="417512" cy="5095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90" name="Google Shape;1290;p50"/>
          <p:cNvSpPr txBox="1"/>
          <p:nvPr/>
        </p:nvSpPr>
        <p:spPr>
          <a:xfrm>
            <a:off x="3962400" y="1714500"/>
            <a:ext cx="41751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291" name="Google Shape;1291;p50"/>
          <p:cNvCxnSpPr/>
          <p:nvPr/>
        </p:nvCxnSpPr>
        <p:spPr>
          <a:xfrm rot="10800000" flipH="1">
            <a:off x="2617787" y="1643062"/>
            <a:ext cx="2333625" cy="2857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92" name="Google Shape;1292;p50"/>
          <p:cNvSpPr txBox="1"/>
          <p:nvPr/>
        </p:nvSpPr>
        <p:spPr>
          <a:xfrm>
            <a:off x="71437" y="4216400"/>
            <a:ext cx="90170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Concern: If x was the last node to 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enter could there be a shorter path through 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x to one of the seen nodes (say y) to u which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would be shorter than s to x to u or s to y to u ?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93" name="Google Shape;1293;p50"/>
          <p:cNvSpPr txBox="1"/>
          <p:nvPr/>
        </p:nvSpPr>
        <p:spPr>
          <a:xfrm>
            <a:off x="133350" y="169862"/>
            <a:ext cx="72247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shortest path from within S would change based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last node inserted which is x</a:t>
            </a:r>
            <a:endParaRPr/>
          </a:p>
        </p:txBody>
      </p:sp>
      <p:sp>
        <p:nvSpPr>
          <p:cNvPr id="1294" name="Google Shape;1294;p50"/>
          <p:cNvSpPr/>
          <p:nvPr/>
        </p:nvSpPr>
        <p:spPr>
          <a:xfrm rot="10800000" flipH="1">
            <a:off x="1143000" y="1785937"/>
            <a:ext cx="928687" cy="642937"/>
          </a:xfrm>
          <a:custGeom>
            <a:avLst/>
            <a:gdLst/>
            <a:ahLst/>
            <a:cxnLst/>
            <a:rect l="l" t="t" r="r" b="b"/>
            <a:pathLst>
              <a:path w="799" h="548" extrusionOk="0">
                <a:moveTo>
                  <a:pt x="0" y="3"/>
                </a:moveTo>
                <a:cubicBezTo>
                  <a:pt x="57" y="1"/>
                  <a:pt x="115" y="0"/>
                  <a:pt x="145" y="57"/>
                </a:cubicBezTo>
                <a:cubicBezTo>
                  <a:pt x="175" y="114"/>
                  <a:pt x="113" y="316"/>
                  <a:pt x="181" y="348"/>
                </a:cubicBezTo>
                <a:cubicBezTo>
                  <a:pt x="249" y="380"/>
                  <a:pt x="484" y="225"/>
                  <a:pt x="554" y="248"/>
                </a:cubicBezTo>
                <a:cubicBezTo>
                  <a:pt x="624" y="271"/>
                  <a:pt x="558" y="434"/>
                  <a:pt x="599" y="484"/>
                </a:cubicBezTo>
                <a:cubicBezTo>
                  <a:pt x="640" y="534"/>
                  <a:pt x="719" y="541"/>
                  <a:pt x="799" y="548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5" name="Google Shape;1295;p50"/>
          <p:cNvCxnSpPr/>
          <p:nvPr/>
        </p:nvCxnSpPr>
        <p:spPr>
          <a:xfrm rot="10800000">
            <a:off x="2474912" y="2286000"/>
            <a:ext cx="357187" cy="857250"/>
          </a:xfrm>
          <a:prstGeom prst="straightConnector1">
            <a:avLst/>
          </a:prstGeom>
          <a:noFill/>
          <a:ln w="284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1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  <p:sp>
        <p:nvSpPr>
          <p:cNvPr id="1302" name="Google Shape;1302;p51"/>
          <p:cNvSpPr/>
          <p:nvPr/>
        </p:nvSpPr>
        <p:spPr>
          <a:xfrm>
            <a:off x="2505075" y="3175000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303" name="Google Shape;1303;p51"/>
          <p:cNvSpPr/>
          <p:nvPr/>
        </p:nvSpPr>
        <p:spPr>
          <a:xfrm>
            <a:off x="593725" y="2317750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304" name="Google Shape;1304;p51"/>
          <p:cNvSpPr/>
          <p:nvPr/>
        </p:nvSpPr>
        <p:spPr>
          <a:xfrm>
            <a:off x="1974850" y="1714500"/>
            <a:ext cx="620712" cy="577850"/>
          </a:xfrm>
          <a:prstGeom prst="ellipse">
            <a:avLst/>
          </a:prstGeom>
          <a:solidFill>
            <a:srgbClr val="99C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4951412" y="1357312"/>
            <a:ext cx="620712" cy="577850"/>
          </a:xfrm>
          <a:prstGeom prst="ellipse">
            <a:avLst/>
          </a:prstGeom>
          <a:solidFill>
            <a:srgbClr val="C0000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1306" name="Google Shape;1306;p51"/>
          <p:cNvSpPr/>
          <p:nvPr/>
        </p:nvSpPr>
        <p:spPr>
          <a:xfrm>
            <a:off x="1236662" y="2608262"/>
            <a:ext cx="1268412" cy="869950"/>
          </a:xfrm>
          <a:custGeom>
            <a:avLst/>
            <a:gdLst/>
            <a:ahLst/>
            <a:cxnLst/>
            <a:rect l="l" t="t" r="r" b="b"/>
            <a:pathLst>
              <a:path w="799" h="548" extrusionOk="0">
                <a:moveTo>
                  <a:pt x="0" y="3"/>
                </a:moveTo>
                <a:cubicBezTo>
                  <a:pt x="57" y="1"/>
                  <a:pt x="115" y="0"/>
                  <a:pt x="145" y="57"/>
                </a:cubicBezTo>
                <a:cubicBezTo>
                  <a:pt x="175" y="114"/>
                  <a:pt x="113" y="316"/>
                  <a:pt x="181" y="348"/>
                </a:cubicBezTo>
                <a:cubicBezTo>
                  <a:pt x="249" y="380"/>
                  <a:pt x="484" y="225"/>
                  <a:pt x="554" y="248"/>
                </a:cubicBezTo>
                <a:cubicBezTo>
                  <a:pt x="624" y="271"/>
                  <a:pt x="558" y="434"/>
                  <a:pt x="599" y="484"/>
                </a:cubicBezTo>
                <a:cubicBezTo>
                  <a:pt x="640" y="534"/>
                  <a:pt x="719" y="541"/>
                  <a:pt x="799" y="548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7" name="Google Shape;1307;p51"/>
          <p:cNvSpPr/>
          <p:nvPr/>
        </p:nvSpPr>
        <p:spPr>
          <a:xfrm>
            <a:off x="55562" y="1071562"/>
            <a:ext cx="3967162" cy="3132137"/>
          </a:xfrm>
          <a:custGeom>
            <a:avLst/>
            <a:gdLst/>
            <a:ahLst/>
            <a:cxnLst/>
            <a:rect l="l" t="t" r="r" b="b"/>
            <a:pathLst>
              <a:path w="2499" h="1973" extrusionOk="0">
                <a:moveTo>
                  <a:pt x="809" y="164"/>
                </a:moveTo>
                <a:lnTo>
                  <a:pt x="691" y="291"/>
                </a:lnTo>
                <a:lnTo>
                  <a:pt x="418" y="227"/>
                </a:lnTo>
                <a:lnTo>
                  <a:pt x="291" y="382"/>
                </a:lnTo>
                <a:lnTo>
                  <a:pt x="63" y="546"/>
                </a:lnTo>
                <a:lnTo>
                  <a:pt x="81" y="764"/>
                </a:lnTo>
                <a:lnTo>
                  <a:pt x="0" y="1091"/>
                </a:lnTo>
                <a:lnTo>
                  <a:pt x="54" y="1218"/>
                </a:lnTo>
                <a:lnTo>
                  <a:pt x="236" y="1364"/>
                </a:lnTo>
                <a:lnTo>
                  <a:pt x="227" y="1528"/>
                </a:lnTo>
                <a:lnTo>
                  <a:pt x="291" y="1737"/>
                </a:lnTo>
                <a:lnTo>
                  <a:pt x="481" y="1782"/>
                </a:lnTo>
                <a:lnTo>
                  <a:pt x="554" y="1882"/>
                </a:lnTo>
                <a:lnTo>
                  <a:pt x="891" y="1900"/>
                </a:lnTo>
                <a:lnTo>
                  <a:pt x="1254" y="1973"/>
                </a:lnTo>
                <a:lnTo>
                  <a:pt x="1481" y="1846"/>
                </a:lnTo>
                <a:lnTo>
                  <a:pt x="1545" y="1764"/>
                </a:lnTo>
                <a:lnTo>
                  <a:pt x="1899" y="1891"/>
                </a:lnTo>
                <a:lnTo>
                  <a:pt x="2190" y="1864"/>
                </a:lnTo>
                <a:lnTo>
                  <a:pt x="2218" y="1628"/>
                </a:lnTo>
                <a:lnTo>
                  <a:pt x="2209" y="1400"/>
                </a:lnTo>
                <a:lnTo>
                  <a:pt x="2309" y="1155"/>
                </a:lnTo>
                <a:lnTo>
                  <a:pt x="2436" y="1037"/>
                </a:lnTo>
                <a:lnTo>
                  <a:pt x="2499" y="764"/>
                </a:lnTo>
                <a:lnTo>
                  <a:pt x="2336" y="555"/>
                </a:lnTo>
                <a:lnTo>
                  <a:pt x="1927" y="409"/>
                </a:lnTo>
                <a:lnTo>
                  <a:pt x="1790" y="282"/>
                </a:lnTo>
                <a:lnTo>
                  <a:pt x="1627" y="82"/>
                </a:lnTo>
                <a:lnTo>
                  <a:pt x="1536" y="27"/>
                </a:lnTo>
                <a:lnTo>
                  <a:pt x="1027" y="0"/>
                </a:lnTo>
                <a:lnTo>
                  <a:pt x="909" y="100"/>
                </a:lnTo>
                <a:lnTo>
                  <a:pt x="809" y="164"/>
                </a:lnTo>
                <a:close/>
              </a:path>
            </a:pathLst>
          </a:custGeom>
          <a:noFill/>
          <a:ln w="38150" cap="flat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8" name="Google Shape;1308;p51"/>
          <p:cNvSpPr txBox="1"/>
          <p:nvPr/>
        </p:nvSpPr>
        <p:spPr>
          <a:xfrm>
            <a:off x="1165225" y="4143375"/>
            <a:ext cx="3286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309" name="Google Shape;1309;p51"/>
          <p:cNvSpPr txBox="1"/>
          <p:nvPr/>
        </p:nvSpPr>
        <p:spPr>
          <a:xfrm>
            <a:off x="2308225" y="2428875"/>
            <a:ext cx="417512" cy="5095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10" name="Google Shape;1310;p51"/>
          <p:cNvSpPr txBox="1"/>
          <p:nvPr/>
        </p:nvSpPr>
        <p:spPr>
          <a:xfrm>
            <a:off x="3962400" y="1714500"/>
            <a:ext cx="417512" cy="50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311" name="Google Shape;1311;p51"/>
          <p:cNvCxnSpPr/>
          <p:nvPr/>
        </p:nvCxnSpPr>
        <p:spPr>
          <a:xfrm rot="10800000" flipH="1">
            <a:off x="2617787" y="1643062"/>
            <a:ext cx="2333625" cy="2857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12" name="Google Shape;1312;p51"/>
          <p:cNvSpPr txBox="1"/>
          <p:nvPr/>
        </p:nvSpPr>
        <p:spPr>
          <a:xfrm>
            <a:off x="71437" y="3143250"/>
            <a:ext cx="90281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Concern: If x was the last node to 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enter could there be a shorter path through 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x to one of the seen nodes (say y) to u </a:t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would be shorter than s to x to u or s to y to u ?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possible. By </a:t>
            </a:r>
            <a:b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induction we have assumed that till now  all nodes in S are at shortest </a:t>
            </a:r>
            <a:b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and we want to prove that the new node that enters is at</a:t>
            </a:r>
            <a:b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distance. So since all nodes so far are at shortest distance and </a:t>
            </a:r>
            <a:b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entered before x so d[y] without x is the shortest distance and </a:t>
            </a:r>
            <a:b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s-&gt;x-&gt;y.</a:t>
            </a:r>
            <a:endParaRPr/>
          </a:p>
        </p:txBody>
      </p:sp>
      <p:sp>
        <p:nvSpPr>
          <p:cNvPr id="1313" name="Google Shape;1313;p51"/>
          <p:cNvSpPr txBox="1"/>
          <p:nvPr/>
        </p:nvSpPr>
        <p:spPr>
          <a:xfrm>
            <a:off x="133350" y="169862"/>
            <a:ext cx="72247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shortest path from within S would change based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last node inserted which is x</a:t>
            </a:r>
            <a:endParaRPr/>
          </a:p>
        </p:txBody>
      </p:sp>
      <p:sp>
        <p:nvSpPr>
          <p:cNvPr id="1314" name="Google Shape;1314;p51"/>
          <p:cNvSpPr/>
          <p:nvPr/>
        </p:nvSpPr>
        <p:spPr>
          <a:xfrm rot="10800000" flipH="1">
            <a:off x="1143000" y="1785937"/>
            <a:ext cx="928687" cy="642937"/>
          </a:xfrm>
          <a:custGeom>
            <a:avLst/>
            <a:gdLst/>
            <a:ahLst/>
            <a:cxnLst/>
            <a:rect l="l" t="t" r="r" b="b"/>
            <a:pathLst>
              <a:path w="799" h="548" extrusionOk="0">
                <a:moveTo>
                  <a:pt x="0" y="3"/>
                </a:moveTo>
                <a:cubicBezTo>
                  <a:pt x="57" y="1"/>
                  <a:pt x="115" y="0"/>
                  <a:pt x="145" y="57"/>
                </a:cubicBezTo>
                <a:cubicBezTo>
                  <a:pt x="175" y="114"/>
                  <a:pt x="113" y="316"/>
                  <a:pt x="181" y="348"/>
                </a:cubicBezTo>
                <a:cubicBezTo>
                  <a:pt x="249" y="380"/>
                  <a:pt x="484" y="225"/>
                  <a:pt x="554" y="248"/>
                </a:cubicBezTo>
                <a:cubicBezTo>
                  <a:pt x="624" y="271"/>
                  <a:pt x="558" y="434"/>
                  <a:pt x="599" y="484"/>
                </a:cubicBezTo>
                <a:cubicBezTo>
                  <a:pt x="640" y="534"/>
                  <a:pt x="719" y="541"/>
                  <a:pt x="799" y="548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5" name="Google Shape;1315;p51"/>
          <p:cNvCxnSpPr/>
          <p:nvPr/>
        </p:nvCxnSpPr>
        <p:spPr>
          <a:xfrm rot="10800000">
            <a:off x="2474912" y="2286000"/>
            <a:ext cx="357187" cy="857250"/>
          </a:xfrm>
          <a:prstGeom prst="straightConnector1">
            <a:avLst/>
          </a:prstGeom>
          <a:noFill/>
          <a:ln w="284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52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1322" name="Google Shape;1322;p52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  <p:sp>
        <p:nvSpPr>
          <p:cNvPr id="1323" name="Google Shape;1323;p52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/>
          </a:p>
        </p:txBody>
      </p:sp>
      <p:sp>
        <p:nvSpPr>
          <p:cNvPr id="1324" name="Google Shape;1324;p52"/>
          <p:cNvSpPr txBox="1"/>
          <p:nvPr/>
        </p:nvSpPr>
        <p:spPr>
          <a:xfrm>
            <a:off x="357187" y="806450"/>
            <a:ext cx="8870950" cy="563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 Operations are :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 (total E edges that will be relaxed)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Update: A relaxation might lead to an update of node distance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PickMin: Each iteration pick node which is min distance away.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Relax             Update                 PickMin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               E                   1 X E                     V x V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                E                   log V X E             log V X V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 update in Array is O(1) and in Heap is log(V) since you might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delete and reheap so that the new value falls in the right place.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updates is the number of relaxations = O(E)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 PickMin in array is O(V) in array and O(log V) in heap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PickMin operations is O(V)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0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Relaxation</a:t>
            </a:r>
            <a:endParaRPr/>
          </a:p>
        </p:txBody>
      </p:sp>
      <p:sp>
        <p:nvSpPr>
          <p:cNvPr id="687" name="Google Shape;687;p20"/>
          <p:cNvSpPr txBox="1"/>
          <p:nvPr/>
        </p:nvSpPr>
        <p:spPr>
          <a:xfrm>
            <a:off x="2974975" y="1493837"/>
            <a:ext cx="4463793" cy="2310505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Initialize(G, 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v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V[G]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d[v] := 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[v] := NIL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d[s] := 0</a:t>
            </a:r>
            <a:endParaRPr dirty="0"/>
          </a:p>
        </p:txBody>
      </p:sp>
      <p:sp>
        <p:nvSpPr>
          <p:cNvPr id="688" name="Google Shape;688;p20"/>
          <p:cNvSpPr txBox="1"/>
          <p:nvPr/>
        </p:nvSpPr>
        <p:spPr>
          <a:xfrm>
            <a:off x="2535224" y="4408472"/>
            <a:ext cx="4903543" cy="1941173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Relax(u, v, w)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d[v] &gt; d[u] + w(u, v)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d[v] := d[u] + w(u, v);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0" u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[v] := u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endParaRPr dirty="0"/>
          </a:p>
        </p:txBody>
      </p:sp>
      <p:sp>
        <p:nvSpPr>
          <p:cNvPr id="689" name="Google Shape;689;p20"/>
          <p:cNvSpPr txBox="1"/>
          <p:nvPr/>
        </p:nvSpPr>
        <p:spPr>
          <a:xfrm>
            <a:off x="369887" y="808037"/>
            <a:ext cx="74485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keep track of d[v],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[v].  </a:t>
            </a:r>
            <a:r>
              <a:rPr lang="en-US" sz="24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Initialized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follows:</a:t>
            </a:r>
            <a:endParaRPr/>
          </a:p>
        </p:txBody>
      </p:sp>
      <p:sp>
        <p:nvSpPr>
          <p:cNvPr id="690" name="Google Shape;690;p20"/>
          <p:cNvSpPr txBox="1"/>
          <p:nvPr/>
        </p:nvSpPr>
        <p:spPr>
          <a:xfrm>
            <a:off x="349250" y="3892550"/>
            <a:ext cx="72358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values are changed when an edge (u, v) is </a:t>
            </a:r>
            <a:r>
              <a:rPr lang="en-US" sz="24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relaxed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363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4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569" name="Google Shape;569;p14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570" name="Google Shape;570;p14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Times New Roman"/>
              <a:buNone/>
            </a:pPr>
            <a:r>
              <a:rPr lang="en-US" sz="40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Bellman Ford Algorithm</a:t>
            </a:r>
            <a:endParaRPr/>
          </a:p>
        </p:txBody>
      </p:sp>
      <p:sp>
        <p:nvSpPr>
          <p:cNvPr id="571" name="Google Shape;571;p14"/>
          <p:cNvSpPr txBox="1"/>
          <p:nvPr/>
        </p:nvSpPr>
        <p:spPr>
          <a:xfrm>
            <a:off x="304800" y="1019175"/>
            <a:ext cx="8458200" cy="538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65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■"/>
            </a:pPr>
            <a:r>
              <a:rPr lang="en-US" sz="3200" b="1" i="0" u="sng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r>
              <a:rPr lang="en-US" sz="3200" b="0" i="0" u="none" dirty="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single </a:t>
            </a:r>
            <a:r>
              <a:rPr lang="en-US" sz="3200" b="0" i="0" u="sng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n-US" sz="3200" b="0" i="0" u="none" dirty="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in a </a:t>
            </a:r>
            <a:r>
              <a:rPr lang="en-US" sz="3200" b="0" i="0" u="sng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weighted</a:t>
            </a:r>
            <a:r>
              <a:rPr lang="en-US" sz="3200" b="0" i="0" u="none" dirty="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sng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</a:t>
            </a:r>
            <a:r>
              <a:rPr lang="en-US" sz="3200" b="0" i="0" u="none" dirty="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graph. </a:t>
            </a:r>
            <a:endParaRPr dirty="0"/>
          </a:p>
          <a:p>
            <a:pPr marL="33655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■"/>
            </a:pPr>
            <a:r>
              <a:rPr lang="en-US" sz="3200" b="0" i="0" u="none" dirty="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contain negative edges weights and reachable *negative weight cycles.</a:t>
            </a:r>
            <a:endParaRPr dirty="0"/>
          </a:p>
          <a:p>
            <a:pPr marL="33655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■"/>
            </a:pPr>
            <a:r>
              <a:rPr lang="en-US" sz="3200" b="0" i="0" u="none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 compute a shortest path for each possible destination. </a:t>
            </a:r>
            <a:endParaRPr dirty="0"/>
          </a:p>
          <a:p>
            <a:pPr marL="33655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■"/>
            </a:pPr>
            <a:r>
              <a:rPr lang="en-US" sz="3200" b="0" i="0" u="none" dirty="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will compute a </a:t>
            </a:r>
            <a:r>
              <a:rPr lang="en-US" sz="3200" b="0" i="0" u="none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shortest-path tree</a:t>
            </a:r>
            <a:r>
              <a:rPr lang="en-US" sz="3200" b="0" i="0" u="none" dirty="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5"/>
          <p:cNvSpPr txBox="1"/>
          <p:nvPr/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CS473</a:t>
            </a:r>
            <a:endParaRPr/>
          </a:p>
        </p:txBody>
      </p:sp>
      <p:sp>
        <p:nvSpPr>
          <p:cNvPr id="578" name="Google Shape;578;p15"/>
          <p:cNvSpPr txBox="1"/>
          <p:nvPr/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LectureX</a:t>
            </a:r>
            <a:endParaRPr/>
          </a:p>
        </p:txBody>
      </p:sp>
      <p:sp>
        <p:nvSpPr>
          <p:cNvPr id="579" name="Google Shape;579;p15"/>
          <p:cNvSpPr txBox="1"/>
          <p:nvPr/>
        </p:nvSpPr>
        <p:spPr>
          <a:xfrm>
            <a:off x="6553200" y="6248400"/>
            <a:ext cx="1903412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580" name="Google Shape;580;p15"/>
          <p:cNvSpPr txBox="1">
            <a:spLocks noGrp="1"/>
          </p:cNvSpPr>
          <p:nvPr>
            <p:ph type="body" idx="1"/>
          </p:nvPr>
        </p:nvSpPr>
        <p:spPr>
          <a:xfrm>
            <a:off x="533400" y="19050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4290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1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negative-weight cycle in graph</a:t>
            </a:r>
            <a:r>
              <a:rPr lang="en-US" sz="2000" b="0" i="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shortest paths may not</a:t>
            </a:r>
            <a:r>
              <a:rPr lang="en-US" sz="20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defined</a:t>
            </a:r>
            <a:endParaRPr/>
          </a:p>
          <a:p>
            <a:pPr marL="34290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1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argument:</a:t>
            </a:r>
            <a:r>
              <a:rPr lang="en-US" sz="2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always get a shorter path by going around the cycle again</a:t>
            </a:r>
            <a:endParaRPr/>
          </a:p>
          <a:p>
            <a:pPr marL="342900" lvl="0" indent="-19050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15"/>
          <p:cNvSpPr txBox="1"/>
          <p:nvPr/>
        </p:nvSpPr>
        <p:spPr>
          <a:xfrm>
            <a:off x="6400800" y="3200400"/>
            <a:ext cx="4730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82" name="Google Shape;582;p15"/>
          <p:cNvSpPr/>
          <p:nvPr/>
        </p:nvSpPr>
        <p:spPr>
          <a:xfrm>
            <a:off x="3657600" y="5334000"/>
            <a:ext cx="381000" cy="3810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15"/>
          <p:cNvSpPr/>
          <p:nvPr/>
        </p:nvSpPr>
        <p:spPr>
          <a:xfrm>
            <a:off x="2743200" y="5334000"/>
            <a:ext cx="381000" cy="3810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15"/>
          <p:cNvSpPr/>
          <p:nvPr/>
        </p:nvSpPr>
        <p:spPr>
          <a:xfrm>
            <a:off x="5486400" y="5334000"/>
            <a:ext cx="381000" cy="3810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5" name="Google Shape;585;p15"/>
          <p:cNvCxnSpPr/>
          <p:nvPr/>
        </p:nvCxnSpPr>
        <p:spPr>
          <a:xfrm>
            <a:off x="3124200" y="5562600"/>
            <a:ext cx="533400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86" name="Google Shape;586;p15"/>
          <p:cNvCxnSpPr/>
          <p:nvPr/>
        </p:nvCxnSpPr>
        <p:spPr>
          <a:xfrm>
            <a:off x="4038600" y="5562600"/>
            <a:ext cx="533400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87" name="Google Shape;587;p15"/>
          <p:cNvCxnSpPr/>
          <p:nvPr/>
        </p:nvCxnSpPr>
        <p:spPr>
          <a:xfrm>
            <a:off x="4953000" y="5562600"/>
            <a:ext cx="533400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88" name="Google Shape;588;p15"/>
          <p:cNvSpPr txBox="1"/>
          <p:nvPr/>
        </p:nvSpPr>
        <p:spPr>
          <a:xfrm>
            <a:off x="2743200" y="5334000"/>
            <a:ext cx="4572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1" i="1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</a:t>
            </a:r>
            <a:endParaRPr/>
          </a:p>
        </p:txBody>
      </p:sp>
      <p:sp>
        <p:nvSpPr>
          <p:cNvPr id="589" name="Google Shape;589;p15"/>
          <p:cNvSpPr txBox="1"/>
          <p:nvPr/>
        </p:nvSpPr>
        <p:spPr>
          <a:xfrm>
            <a:off x="5378450" y="5348287"/>
            <a:ext cx="523875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1" i="1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v</a:t>
            </a:r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4229100" y="4559300"/>
            <a:ext cx="1143000" cy="927100"/>
          </a:xfrm>
          <a:custGeom>
            <a:avLst/>
            <a:gdLst/>
            <a:ahLst/>
            <a:cxnLst/>
            <a:rect l="l" t="t" r="r" b="b"/>
            <a:pathLst>
              <a:path w="720" h="584" extrusionOk="0">
                <a:moveTo>
                  <a:pt x="456" y="584"/>
                </a:moveTo>
                <a:cubicBezTo>
                  <a:pt x="564" y="508"/>
                  <a:pt x="672" y="432"/>
                  <a:pt x="696" y="344"/>
                </a:cubicBezTo>
                <a:cubicBezTo>
                  <a:pt x="720" y="256"/>
                  <a:pt x="656" y="112"/>
                  <a:pt x="600" y="56"/>
                </a:cubicBezTo>
                <a:cubicBezTo>
                  <a:pt x="544" y="0"/>
                  <a:pt x="448" y="0"/>
                  <a:pt x="360" y="8"/>
                </a:cubicBezTo>
                <a:cubicBezTo>
                  <a:pt x="272" y="16"/>
                  <a:pt x="128" y="32"/>
                  <a:pt x="72" y="104"/>
                </a:cubicBezTo>
                <a:cubicBezTo>
                  <a:pt x="16" y="176"/>
                  <a:pt x="0" y="368"/>
                  <a:pt x="24" y="440"/>
                </a:cubicBezTo>
                <a:cubicBezTo>
                  <a:pt x="48" y="512"/>
                  <a:pt x="184" y="520"/>
                  <a:pt x="216" y="536"/>
                </a:cubicBez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15"/>
          <p:cNvSpPr txBox="1"/>
          <p:nvPr/>
        </p:nvSpPr>
        <p:spPr>
          <a:xfrm>
            <a:off x="4876800" y="4800600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15"/>
          <p:cNvSpPr txBox="1"/>
          <p:nvPr/>
        </p:nvSpPr>
        <p:spPr>
          <a:xfrm>
            <a:off x="4343400" y="4800600"/>
            <a:ext cx="914400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None/>
            </a:pPr>
            <a:r>
              <a:rPr lang="en-US" sz="1400" b="1" i="1" u="none">
                <a:solidFill>
                  <a:srgbClr val="33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cycle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None/>
            </a:pPr>
            <a:r>
              <a:rPr lang="en-US" sz="1400" b="1" i="1" u="none">
                <a:solidFill>
                  <a:srgbClr val="33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 0</a:t>
            </a:r>
            <a:endParaRPr/>
          </a:p>
        </p:txBody>
      </p:sp>
      <p:sp>
        <p:nvSpPr>
          <p:cNvPr id="593" name="Google Shape;593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i="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Weight cycle</a:t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4343400" y="4572000"/>
            <a:ext cx="914400" cy="914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15"/>
          <p:cNvSpPr/>
          <p:nvPr/>
        </p:nvSpPr>
        <p:spPr>
          <a:xfrm>
            <a:off x="4572000" y="5334000"/>
            <a:ext cx="381000" cy="3810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6" name="Google Shape;596;p15"/>
          <p:cNvCxnSpPr/>
          <p:nvPr/>
        </p:nvCxnSpPr>
        <p:spPr>
          <a:xfrm>
            <a:off x="4495800" y="5359400"/>
            <a:ext cx="76200" cy="7620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"/>
          <p:cNvSpPr txBox="1"/>
          <p:nvPr/>
        </p:nvSpPr>
        <p:spPr>
          <a:xfrm>
            <a:off x="3657600" y="6199187"/>
            <a:ext cx="18986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CS473</a:t>
            </a:r>
            <a:endParaRPr/>
          </a:p>
        </p:txBody>
      </p:sp>
      <p:sp>
        <p:nvSpPr>
          <p:cNvPr id="603" name="Google Shape;603;p16"/>
          <p:cNvSpPr txBox="1"/>
          <p:nvPr/>
        </p:nvSpPr>
        <p:spPr>
          <a:xfrm>
            <a:off x="8001000" y="5283200"/>
            <a:ext cx="90805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LectureX</a:t>
            </a:r>
            <a:endParaRPr/>
          </a:p>
        </p:txBody>
      </p:sp>
      <p:sp>
        <p:nvSpPr>
          <p:cNvPr id="604" name="Google Shape;604;p16"/>
          <p:cNvSpPr txBox="1"/>
          <p:nvPr/>
        </p:nvSpPr>
        <p:spPr>
          <a:xfrm>
            <a:off x="6553200" y="6248400"/>
            <a:ext cx="1903412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605" name="Google Shape;605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0" i="0" u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Negative-weight edges</a:t>
            </a:r>
            <a:endParaRPr/>
          </a:p>
        </p:txBody>
      </p:sp>
      <p:sp>
        <p:nvSpPr>
          <p:cNvPr id="606" name="Google Shape;606;p16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201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41312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just keep going around it, and </a:t>
            </a:r>
            <a:endParaRPr/>
          </a:p>
          <a:p>
            <a:pPr marL="341312" lvl="0" indent="-341312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w(s, v) = −∞ for all v on the cycle.</a:t>
            </a:r>
            <a:endParaRPr/>
          </a:p>
          <a:p>
            <a:pPr marL="342900" lvl="0" indent="-19050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7" name="Google Shape;607;p16"/>
          <p:cNvPicPr preferRelativeResize="0"/>
          <p:nvPr/>
        </p:nvPicPr>
        <p:blipFill rotWithShape="1">
          <a:blip r:embed="rId3">
            <a:alphaModFix/>
          </a:blip>
          <a:srcRect r="18645" b="40310"/>
          <a:stretch/>
        </p:blipFill>
        <p:spPr>
          <a:xfrm>
            <a:off x="1219200" y="3429000"/>
            <a:ext cx="6629400" cy="2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7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614" name="Google Shape;614;p17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615" name="Google Shape;615;p17"/>
          <p:cNvSpPr txBox="1"/>
          <p:nvPr/>
        </p:nvSpPr>
        <p:spPr>
          <a:xfrm>
            <a:off x="330200" y="3032125"/>
            <a:ext cx="7893050" cy="833437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Corollary: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 p = SP from s to v, where p =  s              u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</a:t>
            </a:r>
            <a:b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   δ(s, v) = δ(s, u)  + w(u, v).</a:t>
            </a:r>
            <a:endParaRPr/>
          </a:p>
        </p:txBody>
      </p:sp>
      <p:sp>
        <p:nvSpPr>
          <p:cNvPr id="616" name="Google Shape;616;p17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Results (Relaxation)</a:t>
            </a:r>
            <a:endParaRPr/>
          </a:p>
        </p:txBody>
      </p:sp>
      <p:sp>
        <p:nvSpPr>
          <p:cNvPr id="617" name="Google Shape;617;p17"/>
          <p:cNvSpPr txBox="1"/>
          <p:nvPr/>
        </p:nvSpPr>
        <p:spPr>
          <a:xfrm>
            <a:off x="463550" y="1093787"/>
            <a:ext cx="8180387" cy="1201737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 24.1: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 p = ‹v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› be a SP from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Then,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‹v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› is a SP from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v</a:t>
            </a:r>
            <a:r>
              <a:rPr lang="en-US" sz="2400" b="0" i="0" u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1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k. </a:t>
            </a:r>
            <a:endParaRPr/>
          </a:p>
        </p:txBody>
      </p:sp>
      <p:sp>
        <p:nvSpPr>
          <p:cNvPr id="618" name="Google Shape;618;p17"/>
          <p:cNvSpPr txBox="1"/>
          <p:nvPr/>
        </p:nvSpPr>
        <p:spPr>
          <a:xfrm>
            <a:off x="436562" y="2149475"/>
            <a:ext cx="6950075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19" name="Google Shape;619;p17"/>
          <p:cNvGraphicFramePr/>
          <p:nvPr/>
        </p:nvGraphicFramePr>
        <p:xfrm>
          <a:off x="6213475" y="3000375"/>
          <a:ext cx="10747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4" imgW="1074737" imgH="517525" progId="">
                  <p:embed/>
                </p:oleObj>
              </mc:Choice>
              <mc:Fallback>
                <p:oleObj r:id="rId4" imgW="1074737" imgH="517525" progId="">
                  <p:embed/>
                  <p:pic>
                    <p:nvPicPr>
                      <p:cNvPr id="619" name="Google Shape;619;p1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213475" y="3000375"/>
                        <a:ext cx="10747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" name="Google Shape;620;p17"/>
          <p:cNvSpPr txBox="1"/>
          <p:nvPr/>
        </p:nvSpPr>
        <p:spPr>
          <a:xfrm>
            <a:off x="925512" y="4643437"/>
            <a:ext cx="7254875" cy="825500"/>
          </a:xfrm>
          <a:prstGeom prst="rect">
            <a:avLst/>
          </a:prstGeom>
          <a:solidFill>
            <a:srgbClr val="CCECFF"/>
          </a:solidFill>
          <a:ln w="12600" cap="flat" cmpd="sng">
            <a:solidFill>
              <a:srgbClr val="0033C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932" dir="2700000">
              <a:srgbClr val="969696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 24.10: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 s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V.  For all edges (u,v)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E, we have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δ(s, v) </a:t>
            </a:r>
            <a:r>
              <a:rPr lang="en-US" sz="24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δ(s, u)  + w(u,v).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"/>
          <p:cNvSpPr txBox="1"/>
          <p:nvPr/>
        </p:nvSpPr>
        <p:spPr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122, Fall 2003</a:t>
            </a:r>
            <a:endParaRPr/>
          </a:p>
        </p:txBody>
      </p:sp>
      <p:sp>
        <p:nvSpPr>
          <p:cNvPr id="627" name="Google Shape;627;p18"/>
          <p:cNvSpPr txBox="1"/>
          <p:nvPr/>
        </p:nvSpPr>
        <p:spPr>
          <a:xfrm>
            <a:off x="8001000" y="6418262"/>
            <a:ext cx="9144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Single-source SPs -  </a:t>
            </a:r>
            <a:fld id="{00000000-1234-1234-1234-123412341234}" type="slidenum">
              <a:rPr lang="en-US" sz="14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628" name="Google Shape;628;p18"/>
          <p:cNvSpPr txBox="1"/>
          <p:nvPr/>
        </p:nvSpPr>
        <p:spPr>
          <a:xfrm>
            <a:off x="0" y="0"/>
            <a:ext cx="91424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Times New Roman"/>
              <a:buNone/>
            </a:pPr>
            <a:r>
              <a:rPr lang="en-US" sz="4400" b="0" i="0" u="sng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629" name="Google Shape;629;p18"/>
          <p:cNvSpPr/>
          <p:nvPr/>
        </p:nvSpPr>
        <p:spPr>
          <a:xfrm>
            <a:off x="1787525" y="32305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30" name="Google Shape;630;p18"/>
          <p:cNvSpPr/>
          <p:nvPr/>
        </p:nvSpPr>
        <p:spPr>
          <a:xfrm>
            <a:off x="5654675" y="4449762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631" name="Google Shape;631;p18"/>
          <p:cNvSpPr/>
          <p:nvPr/>
        </p:nvSpPr>
        <p:spPr>
          <a:xfrm>
            <a:off x="3273425" y="44577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632" name="Google Shape;632;p18"/>
          <p:cNvSpPr/>
          <p:nvPr/>
        </p:nvSpPr>
        <p:spPr>
          <a:xfrm>
            <a:off x="5649912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sp>
        <p:nvSpPr>
          <p:cNvPr id="633" name="Google Shape;633;p18"/>
          <p:cNvSpPr/>
          <p:nvPr/>
        </p:nvSpPr>
        <p:spPr>
          <a:xfrm>
            <a:off x="3292475" y="1765300"/>
            <a:ext cx="649287" cy="620712"/>
          </a:xfrm>
          <a:prstGeom prst="ellipse">
            <a:avLst/>
          </a:prstGeom>
          <a:solidFill>
            <a:srgbClr val="CCECF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/>
          </a:p>
        </p:txBody>
      </p:sp>
      <p:cxnSp>
        <p:nvCxnSpPr>
          <p:cNvPr id="634" name="Google Shape;634;p18"/>
          <p:cNvCxnSpPr/>
          <p:nvPr/>
        </p:nvCxnSpPr>
        <p:spPr>
          <a:xfrm rot="10800000" flipH="1">
            <a:off x="2293937" y="2273300"/>
            <a:ext cx="1082675" cy="10096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35" name="Google Shape;635;p18"/>
          <p:cNvCxnSpPr/>
          <p:nvPr/>
        </p:nvCxnSpPr>
        <p:spPr>
          <a:xfrm>
            <a:off x="2352675" y="3767137"/>
            <a:ext cx="981075" cy="7937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36" name="Google Shape;636;p18"/>
          <p:cNvCxnSpPr/>
          <p:nvPr/>
        </p:nvCxnSpPr>
        <p:spPr>
          <a:xfrm>
            <a:off x="3579812" y="2366962"/>
            <a:ext cx="14287" cy="207803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37" name="Google Shape;637;p18"/>
          <p:cNvCxnSpPr/>
          <p:nvPr/>
        </p:nvCxnSpPr>
        <p:spPr>
          <a:xfrm rot="10800000" flipH="1">
            <a:off x="5983287" y="2368550"/>
            <a:ext cx="1587" cy="20764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38" name="Google Shape;638;p18"/>
          <p:cNvCxnSpPr/>
          <p:nvPr/>
        </p:nvCxnSpPr>
        <p:spPr>
          <a:xfrm>
            <a:off x="3924300" y="4762500"/>
            <a:ext cx="1731962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39" name="Google Shape;639;p18"/>
          <p:cNvCxnSpPr/>
          <p:nvPr/>
        </p:nvCxnSpPr>
        <p:spPr>
          <a:xfrm>
            <a:off x="3889375" y="1914525"/>
            <a:ext cx="1776412" cy="142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40" name="Google Shape;640;p18"/>
          <p:cNvCxnSpPr/>
          <p:nvPr/>
        </p:nvCxnSpPr>
        <p:spPr>
          <a:xfrm rot="10800000" flipH="1">
            <a:off x="3838575" y="2259012"/>
            <a:ext cx="1876425" cy="230822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41" name="Google Shape;641;p18"/>
          <p:cNvCxnSpPr/>
          <p:nvPr/>
        </p:nvCxnSpPr>
        <p:spPr>
          <a:xfrm rot="10800000">
            <a:off x="2432050" y="3544887"/>
            <a:ext cx="3303587" cy="102235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2" name="Google Shape;642;p18"/>
          <p:cNvSpPr txBox="1"/>
          <p:nvPr/>
        </p:nvSpPr>
        <p:spPr>
          <a:xfrm>
            <a:off x="1514475" y="3311525"/>
            <a:ext cx="3095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643" name="Google Shape;643;p18"/>
          <p:cNvSpPr txBox="1"/>
          <p:nvPr/>
        </p:nvSpPr>
        <p:spPr>
          <a:xfrm>
            <a:off x="3441700" y="1349375"/>
            <a:ext cx="3413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44" name="Google Shape;644;p18"/>
          <p:cNvSpPr txBox="1"/>
          <p:nvPr/>
        </p:nvSpPr>
        <p:spPr>
          <a:xfrm>
            <a:off x="5811837" y="1349375"/>
            <a:ext cx="3317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45" name="Google Shape;645;p18"/>
          <p:cNvSpPr txBox="1"/>
          <p:nvPr/>
        </p:nvSpPr>
        <p:spPr>
          <a:xfrm>
            <a:off x="3460750" y="5014912"/>
            <a:ext cx="330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46" name="Google Shape;646;p18"/>
          <p:cNvSpPr txBox="1"/>
          <p:nvPr/>
        </p:nvSpPr>
        <p:spPr>
          <a:xfrm>
            <a:off x="5837237" y="5000625"/>
            <a:ext cx="3397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47" name="Google Shape;647;p18"/>
          <p:cNvSpPr txBox="1"/>
          <p:nvPr/>
        </p:nvSpPr>
        <p:spPr>
          <a:xfrm>
            <a:off x="2373312" y="24892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648" name="Google Shape;648;p18"/>
          <p:cNvSpPr txBox="1"/>
          <p:nvPr/>
        </p:nvSpPr>
        <p:spPr>
          <a:xfrm>
            <a:off x="4579937" y="152400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49" name="Google Shape;649;p18"/>
          <p:cNvSpPr txBox="1"/>
          <p:nvPr/>
        </p:nvSpPr>
        <p:spPr>
          <a:xfrm>
            <a:off x="5264150" y="260350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–3</a:t>
            </a:r>
            <a:endParaRPr/>
          </a:p>
        </p:txBody>
      </p:sp>
      <p:sp>
        <p:nvSpPr>
          <p:cNvPr id="650" name="Google Shape;650;p18"/>
          <p:cNvSpPr txBox="1"/>
          <p:nvPr/>
        </p:nvSpPr>
        <p:spPr>
          <a:xfrm>
            <a:off x="4564062" y="46974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651" name="Google Shape;651;p18"/>
          <p:cNvSpPr txBox="1"/>
          <p:nvPr/>
        </p:nvSpPr>
        <p:spPr>
          <a:xfrm>
            <a:off x="5981700" y="3311525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652" name="Google Shape;652;p18"/>
          <p:cNvSpPr txBox="1"/>
          <p:nvPr/>
        </p:nvSpPr>
        <p:spPr>
          <a:xfrm>
            <a:off x="2430462" y="4019550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653" name="Google Shape;653;p18"/>
          <p:cNvSpPr txBox="1"/>
          <p:nvPr/>
        </p:nvSpPr>
        <p:spPr>
          <a:xfrm>
            <a:off x="3279775" y="289401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654" name="Google Shape;654;p18"/>
          <p:cNvCxnSpPr/>
          <p:nvPr/>
        </p:nvCxnSpPr>
        <p:spPr>
          <a:xfrm flipH="1">
            <a:off x="3903662" y="2165350"/>
            <a:ext cx="1773237" cy="1587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5" name="Google Shape;655;p18"/>
          <p:cNvSpPr txBox="1"/>
          <p:nvPr/>
        </p:nvSpPr>
        <p:spPr>
          <a:xfrm>
            <a:off x="4471987" y="2114550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–2</a:t>
            </a:r>
            <a:endParaRPr/>
          </a:p>
        </p:txBody>
      </p:sp>
      <p:cxnSp>
        <p:nvCxnSpPr>
          <p:cNvPr id="656" name="Google Shape;656;p18"/>
          <p:cNvCxnSpPr/>
          <p:nvPr/>
        </p:nvCxnSpPr>
        <p:spPr>
          <a:xfrm>
            <a:off x="3810000" y="2309812"/>
            <a:ext cx="2019300" cy="2149475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7" name="Google Shape;657;p18"/>
          <p:cNvSpPr txBox="1"/>
          <p:nvPr/>
        </p:nvSpPr>
        <p:spPr>
          <a:xfrm>
            <a:off x="5187950" y="3521075"/>
            <a:ext cx="482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–4</a:t>
            </a:r>
            <a:endParaRPr/>
          </a:p>
        </p:txBody>
      </p:sp>
      <p:sp>
        <p:nvSpPr>
          <p:cNvPr id="658" name="Google Shape;658;p18"/>
          <p:cNvSpPr txBox="1"/>
          <p:nvPr/>
        </p:nvSpPr>
        <p:spPr>
          <a:xfrm>
            <a:off x="4783137" y="3903662"/>
            <a:ext cx="3143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2939</Words>
  <Application>Microsoft Macintosh PowerPoint</Application>
  <PresentationFormat>On-screen Show (4:3)</PresentationFormat>
  <Paragraphs>583</Paragraphs>
  <Slides>35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Times New Roman</vt:lpstr>
      <vt:lpstr>Arial</vt:lpstr>
      <vt:lpstr>Noto Sans Symbols</vt:lpstr>
      <vt:lpstr>2_Office Theme</vt:lpstr>
      <vt:lpstr>Office Theme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Weight cycle</vt:lpstr>
      <vt:lpstr>Negative-weight edges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Prove by contradiction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H. Anderson</dc:creator>
  <cp:lastModifiedBy>Lini Thomas</cp:lastModifiedBy>
  <cp:revision>8</cp:revision>
  <dcterms:created xsi:type="dcterms:W3CDTF">1995-06-17T23:31:02Z</dcterms:created>
  <dcterms:modified xsi:type="dcterms:W3CDTF">2024-11-06T05:36:42Z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r8>8454143</vt:r8>
  </property>
  <property fmtid="{D5CDD505-2E9C-101B-9397-08002B2CF9AE}" pid="3" name="ButtonType">
    <vt:r8>3</vt:r8>
  </property>
  <property fmtid="{D5CDD505-2E9C-101B-9397-08002B2CF9AE}" pid="4" name="Compression">
    <vt:r8>100</vt:r8>
  </property>
  <property fmtid="{D5CDD505-2E9C-101B-9397-08002B2CF9AE}" pid="5" name="DownloadIEButton">
    <vt:bool>false</vt:bool>
  </property>
  <property fmtid="{D5CDD505-2E9C-101B-9397-08002B2CF9AE}" pid="6" name="DownloadOriginal">
    <vt:bool>false</vt:bool>
  </property>
  <property fmtid="{D5CDD505-2E9C-101B-9397-08002B2CF9AE}" pid="7" name="GraphicType">
    <vt:r8>2</vt:r8>
  </property>
  <property fmtid="{D5CDD505-2E9C-101B-9397-08002B2CF9AE}" pid="8" name="HomePage">
    <vt:lpwstr>http://www.cs.pitt.edu/~moir</vt:lpwstr>
  </property>
  <property fmtid="{D5CDD505-2E9C-101B-9397-08002B2CF9AE}" pid="9" name="LinkColor">
    <vt:r8>16711782</vt:r8>
  </property>
  <property fmtid="{D5CDD505-2E9C-101B-9397-08002B2CF9AE}" pid="10" name="MailAddress">
    <vt:lpwstr>moir@cs.pitt.edu</vt:lpwstr>
  </property>
  <property fmtid="{D5CDD505-2E9C-101B-9397-08002B2CF9AE}" pid="11" name="NavBtnPos">
    <vt:r8>3</vt:r8>
  </property>
  <property fmtid="{D5CDD505-2E9C-101B-9397-08002B2CF9AE}" pid="12" name="OutputDir">
    <vt:lpwstr>D:\My Documents</vt:lpwstr>
  </property>
  <property fmtid="{D5CDD505-2E9C-101B-9397-08002B2CF9AE}" pid="13" name="ScreenSize">
    <vt:r8>2</vt:r8>
  </property>
  <property fmtid="{D5CDD505-2E9C-101B-9397-08002B2CF9AE}" pid="14" name="ScreenUsage">
    <vt:r8>3</vt:r8>
  </property>
  <property fmtid="{D5CDD505-2E9C-101B-9397-08002B2CF9AE}" pid="15" name="ShowNotes">
    <vt:bool>false</vt:bool>
  </property>
  <property fmtid="{D5CDD505-2E9C-101B-9397-08002B2CF9AE}" pid="16" name="TemplateType">
    <vt:r8>1</vt:r8>
  </property>
  <property fmtid="{D5CDD505-2E9C-101B-9397-08002B2CF9AE}" pid="17" name="TextColor">
    <vt:r8>0</vt:r8>
  </property>
  <property fmtid="{D5CDD505-2E9C-101B-9397-08002B2CF9AE}" pid="18" name="TransparentButton">
    <vt:r8>0</vt:r8>
  </property>
  <property fmtid="{D5CDD505-2E9C-101B-9397-08002B2CF9AE}" pid="19" name="UseBrowserColor">
    <vt:bool>true</vt:bool>
  </property>
  <property fmtid="{D5CDD505-2E9C-101B-9397-08002B2CF9AE}" pid="20" name="VisitedColor">
    <vt:r8>10040268</vt:r8>
  </property>
</Properties>
</file>