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3AB1A3-E027-4A26-88FA-4D282930C8BA}"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313473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3AB1A3-E027-4A26-88FA-4D282930C8BA}"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1009631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3AB1A3-E027-4A26-88FA-4D282930C8BA}"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250606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3AB1A3-E027-4A26-88FA-4D282930C8BA}"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379243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3AB1A3-E027-4A26-88FA-4D282930C8BA}" type="datetimeFigureOut">
              <a:rPr lang="en-US" smtClean="0"/>
              <a:t>12/13/2015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168161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3AB1A3-E027-4A26-88FA-4D282930C8BA}"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743373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3AB1A3-E027-4A26-88FA-4D282930C8BA}" type="datetimeFigureOut">
              <a:rPr lang="en-US" smtClean="0"/>
              <a:t>12/13/2015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158722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3AB1A3-E027-4A26-88FA-4D282930C8BA}" type="datetimeFigureOut">
              <a:rPr lang="en-US" smtClean="0"/>
              <a:t>12/13/2015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4074450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AB1A3-E027-4A26-88FA-4D282930C8BA}" type="datetimeFigureOut">
              <a:rPr lang="en-US" smtClean="0"/>
              <a:t>12/13/2015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298824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3AB1A3-E027-4A26-88FA-4D282930C8BA}"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298508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3AB1A3-E027-4A26-88FA-4D282930C8BA}" type="datetimeFigureOut">
              <a:rPr lang="en-US" smtClean="0"/>
              <a:t>12/13/2015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E6A3AC-67F5-4F4D-A0A8-BCBC049D39F5}" type="slidenum">
              <a:rPr lang="en-US" smtClean="0"/>
              <a:t>‹#›</a:t>
            </a:fld>
            <a:endParaRPr lang="en-US"/>
          </a:p>
        </p:txBody>
      </p:sp>
    </p:spTree>
    <p:extLst>
      <p:ext uri="{BB962C8B-B14F-4D97-AF65-F5344CB8AC3E}">
        <p14:creationId xmlns:p14="http://schemas.microsoft.com/office/powerpoint/2010/main" val="26047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AB1A3-E027-4A26-88FA-4D282930C8BA}" type="datetimeFigureOut">
              <a:rPr lang="en-US" smtClean="0"/>
              <a:t>12/13/2015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E6A3AC-67F5-4F4D-A0A8-BCBC049D39F5}" type="slidenum">
              <a:rPr lang="en-US" smtClean="0"/>
              <a:t>‹#›</a:t>
            </a:fld>
            <a:endParaRPr lang="en-US"/>
          </a:p>
        </p:txBody>
      </p:sp>
    </p:spTree>
    <p:extLst>
      <p:ext uri="{BB962C8B-B14F-4D97-AF65-F5344CB8AC3E}">
        <p14:creationId xmlns:p14="http://schemas.microsoft.com/office/powerpoint/2010/main" val="1489506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904" y="2116652"/>
            <a:ext cx="9606566" cy="1325563"/>
          </a:xfrm>
        </p:spPr>
        <p:txBody>
          <a:bodyPr/>
          <a:lstStyle/>
          <a:p>
            <a:r>
              <a:rPr lang="en-US" dirty="0" smtClean="0"/>
              <a:t>Restaurant </a:t>
            </a:r>
            <a:r>
              <a:rPr lang="en-US" dirty="0"/>
              <a:t>A</a:t>
            </a:r>
            <a:r>
              <a:rPr lang="en-US" dirty="0" smtClean="0"/>
              <a:t>utomation System</a:t>
            </a:r>
            <a:endParaRPr lang="en-US" dirty="0"/>
          </a:p>
        </p:txBody>
      </p:sp>
    </p:spTree>
    <p:extLst>
      <p:ext uri="{BB962C8B-B14F-4D97-AF65-F5344CB8AC3E}">
        <p14:creationId xmlns:p14="http://schemas.microsoft.com/office/powerpoint/2010/main" val="3369271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Flow of Modules</a:t>
            </a:r>
            <a:endParaRPr lang="en-US" dirty="0"/>
          </a:p>
        </p:txBody>
      </p:sp>
      <p:sp>
        <p:nvSpPr>
          <p:cNvPr id="3" name="Content Placeholder 2"/>
          <p:cNvSpPr>
            <a:spLocks noGrp="1"/>
          </p:cNvSpPr>
          <p:nvPr>
            <p:ph idx="1"/>
          </p:nvPr>
        </p:nvSpPr>
        <p:spPr/>
        <p:txBody>
          <a:bodyPr/>
          <a:lstStyle/>
          <a:p>
            <a:pPr>
              <a:buNone/>
            </a:pPr>
            <a:r>
              <a:rPr lang="en-US" altLang="en-US" b="1" dirty="0" smtClean="0"/>
              <a:t>Manage ingredients/menu items/menus/waiters</a:t>
            </a:r>
            <a:endParaRPr lang="en-US" altLang="en-US" dirty="0" smtClean="0"/>
          </a:p>
          <a:p>
            <a:pPr>
              <a:buNone/>
            </a:pPr>
            <a:endParaRPr lang="en-US" altLang="en-US" dirty="0" smtClean="0"/>
          </a:p>
          <a:p>
            <a:r>
              <a:rPr lang="en-US" altLang="en-US" dirty="0" smtClean="0"/>
              <a:t>Intent: Allow objects to be added to the data store, removed from it, or modified.</a:t>
            </a:r>
          </a:p>
          <a:p>
            <a:r>
              <a:rPr lang="en-US" altLang="en-US" dirty="0" smtClean="0"/>
              <a:t>Flow of Events: Entry of object specific data, submitted via the GUI for addition. Similar process for modifications. Removals done by means of a view of all current objects in the data store followed by clicking the corresponding "Delete" button.</a:t>
            </a:r>
          </a:p>
          <a:p>
            <a:endParaRPr lang="en-US" dirty="0"/>
          </a:p>
        </p:txBody>
      </p:sp>
    </p:spTree>
    <p:extLst>
      <p:ext uri="{BB962C8B-B14F-4D97-AF65-F5344CB8AC3E}">
        <p14:creationId xmlns:p14="http://schemas.microsoft.com/office/powerpoint/2010/main" val="158032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Receive service notifications</a:t>
            </a:r>
            <a:r>
              <a:rPr lang="en-US" altLang="en-US" dirty="0" smtClean="0"/>
              <a:t/>
            </a:r>
            <a:br>
              <a:rPr lang="en-US" altLang="en-US" dirty="0" smtClean="0"/>
            </a:br>
            <a:endParaRPr lang="en-US" dirty="0"/>
          </a:p>
        </p:txBody>
      </p:sp>
      <p:sp>
        <p:nvSpPr>
          <p:cNvPr id="3" name="Content Placeholder 2"/>
          <p:cNvSpPr>
            <a:spLocks noGrp="1"/>
          </p:cNvSpPr>
          <p:nvPr>
            <p:ph idx="1"/>
          </p:nvPr>
        </p:nvSpPr>
        <p:spPr/>
        <p:txBody>
          <a:bodyPr/>
          <a:lstStyle/>
          <a:p>
            <a:pPr>
              <a:buNone/>
            </a:pPr>
            <a:endParaRPr lang="en-US" altLang="en-US" dirty="0" smtClean="0"/>
          </a:p>
          <a:p>
            <a:r>
              <a:rPr lang="en-US" altLang="en-US" dirty="0"/>
              <a:t>Intent: Be notified of real-time order preparation completion.</a:t>
            </a:r>
          </a:p>
          <a:p>
            <a:r>
              <a:rPr lang="en-US" altLang="en-US" dirty="0"/>
              <a:t>FOE: Once the chef has marked an order as completed, a notification will be sent to the customer who submitted the order, notifying him/her to collect  the order.</a:t>
            </a:r>
          </a:p>
          <a:p>
            <a:endParaRPr lang="en-US" dirty="0"/>
          </a:p>
        </p:txBody>
      </p:sp>
    </p:spTree>
    <p:extLst>
      <p:ext uri="{BB962C8B-B14F-4D97-AF65-F5344CB8AC3E}">
        <p14:creationId xmlns:p14="http://schemas.microsoft.com/office/powerpoint/2010/main" val="98661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View available menu items</a:t>
            </a:r>
            <a:r>
              <a:rPr lang="en-US" altLang="en-US" dirty="0" smtClean="0"/>
              <a:t/>
            </a:r>
            <a:br>
              <a:rPr lang="en-US" altLang="en-US" dirty="0" smtClean="0"/>
            </a:br>
            <a:endParaRPr lang="en-US" dirty="0"/>
          </a:p>
        </p:txBody>
      </p:sp>
      <p:sp>
        <p:nvSpPr>
          <p:cNvPr id="3" name="Content Placeholder 2"/>
          <p:cNvSpPr>
            <a:spLocks noGrp="1"/>
          </p:cNvSpPr>
          <p:nvPr>
            <p:ph idx="1"/>
          </p:nvPr>
        </p:nvSpPr>
        <p:spPr/>
        <p:txBody>
          <a:bodyPr/>
          <a:lstStyle/>
          <a:p>
            <a:pPr>
              <a:buNone/>
            </a:pPr>
            <a:endParaRPr lang="en-US" altLang="en-US" dirty="0" smtClean="0"/>
          </a:p>
          <a:p>
            <a:r>
              <a:rPr lang="en-US" altLang="en-US" dirty="0"/>
              <a:t>Intent: Display every available menu item to the customer so that the customer can be informed of the choice they have.</a:t>
            </a:r>
          </a:p>
          <a:p>
            <a:r>
              <a:rPr lang="en-US" altLang="en-US" dirty="0"/>
              <a:t>FOE: No user interaction. Selection boxes updated at regular intervals to reflect what the data store is showing as available</a:t>
            </a:r>
            <a:endParaRPr lang="en-US" dirty="0"/>
          </a:p>
        </p:txBody>
      </p:sp>
    </p:spTree>
    <p:extLst>
      <p:ext uri="{BB962C8B-B14F-4D97-AF65-F5344CB8AC3E}">
        <p14:creationId xmlns:p14="http://schemas.microsoft.com/office/powerpoint/2010/main" val="21943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6944"/>
            <a:ext cx="10515600" cy="1325563"/>
          </a:xfrm>
        </p:spPr>
        <p:txBody>
          <a:bodyPr/>
          <a:lstStyle/>
          <a:p>
            <a:r>
              <a:rPr lang="en-US" altLang="en-US" b="1" dirty="0" smtClean="0"/>
              <a:t>Submit order</a:t>
            </a:r>
            <a:r>
              <a:rPr lang="en-US" altLang="en-US" dirty="0" smtClean="0"/>
              <a:t/>
            </a:r>
            <a:br>
              <a:rPr lang="en-US" altLang="en-US" dirty="0" smtClean="0"/>
            </a:br>
            <a:endParaRPr lang="en-US" dirty="0"/>
          </a:p>
        </p:txBody>
      </p:sp>
      <p:sp>
        <p:nvSpPr>
          <p:cNvPr id="3" name="Content Placeholder 2"/>
          <p:cNvSpPr>
            <a:spLocks noGrp="1"/>
          </p:cNvSpPr>
          <p:nvPr>
            <p:ph idx="1"/>
          </p:nvPr>
        </p:nvSpPr>
        <p:spPr/>
        <p:txBody>
          <a:bodyPr/>
          <a:lstStyle/>
          <a:p>
            <a:pPr>
              <a:buNone/>
            </a:pPr>
            <a:endParaRPr lang="en-US" altLang="en-US" dirty="0" smtClean="0"/>
          </a:p>
          <a:p>
            <a:r>
              <a:rPr lang="en-US" altLang="en-US" dirty="0" smtClean="0"/>
              <a:t>Intent: Send a new order to the data store.</a:t>
            </a:r>
          </a:p>
          <a:p>
            <a:r>
              <a:rPr lang="en-US" altLang="en-US" dirty="0" smtClean="0"/>
              <a:t>FOE: Entry of table number and menu items with quantities and notes. Then submitted by means of the GUI.</a:t>
            </a:r>
          </a:p>
          <a:p>
            <a:pPr>
              <a:buNone/>
            </a:pPr>
            <a:endParaRPr lang="en-US" altLang="en-US" dirty="0" smtClean="0"/>
          </a:p>
          <a:p>
            <a:endParaRPr lang="en-US" altLang="en-US" dirty="0" smtClean="0"/>
          </a:p>
          <a:p>
            <a:endParaRPr lang="en-US" dirty="0"/>
          </a:p>
        </p:txBody>
      </p:sp>
    </p:spTree>
    <p:extLst>
      <p:ext uri="{BB962C8B-B14F-4D97-AF65-F5344CB8AC3E}">
        <p14:creationId xmlns:p14="http://schemas.microsoft.com/office/powerpoint/2010/main" val="399767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View pending orders</a:t>
            </a:r>
            <a:r>
              <a:rPr lang="en-US" altLang="en-US" dirty="0" smtClean="0"/>
              <a:t/>
            </a:r>
            <a:br>
              <a:rPr lang="en-US" altLang="en-US" dirty="0" smtClean="0"/>
            </a:br>
            <a:endParaRPr lang="en-US" dirty="0"/>
          </a:p>
        </p:txBody>
      </p:sp>
      <p:sp>
        <p:nvSpPr>
          <p:cNvPr id="3" name="Content Placeholder 2"/>
          <p:cNvSpPr>
            <a:spLocks noGrp="1"/>
          </p:cNvSpPr>
          <p:nvPr>
            <p:ph idx="1"/>
          </p:nvPr>
        </p:nvSpPr>
        <p:spPr/>
        <p:txBody>
          <a:bodyPr/>
          <a:lstStyle/>
          <a:p>
            <a:pPr>
              <a:buNone/>
            </a:pPr>
            <a:endParaRPr lang="en-US" altLang="en-US" dirty="0" smtClean="0"/>
          </a:p>
          <a:p>
            <a:r>
              <a:rPr lang="en-US" altLang="en-US" dirty="0" smtClean="0"/>
              <a:t>Intent: Display uncompleted orders in chronological order.</a:t>
            </a:r>
          </a:p>
          <a:p>
            <a:r>
              <a:rPr lang="en-US" altLang="en-US" dirty="0" smtClean="0"/>
              <a:t>FOE: No user interaction. The GUI updates the data view at a set interval to fetch new orders from the data store.</a:t>
            </a:r>
          </a:p>
          <a:p>
            <a:endParaRPr lang="en-US" dirty="0"/>
          </a:p>
        </p:txBody>
      </p:sp>
    </p:spTree>
    <p:extLst>
      <p:ext uri="{BB962C8B-B14F-4D97-AF65-F5344CB8AC3E}">
        <p14:creationId xmlns:p14="http://schemas.microsoft.com/office/powerpoint/2010/main" val="13238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t>Remove pending orders</a:t>
            </a:r>
            <a:r>
              <a:rPr lang="en-US" altLang="en-US" dirty="0" smtClean="0"/>
              <a:t/>
            </a:r>
            <a:br>
              <a:rPr lang="en-US" altLang="en-US" dirty="0" smtClean="0"/>
            </a:br>
            <a:endParaRPr lang="en-US" dirty="0"/>
          </a:p>
        </p:txBody>
      </p:sp>
      <p:sp>
        <p:nvSpPr>
          <p:cNvPr id="3" name="Content Placeholder 2"/>
          <p:cNvSpPr>
            <a:spLocks noGrp="1"/>
          </p:cNvSpPr>
          <p:nvPr>
            <p:ph idx="1"/>
          </p:nvPr>
        </p:nvSpPr>
        <p:spPr/>
        <p:txBody>
          <a:bodyPr/>
          <a:lstStyle/>
          <a:p>
            <a:pPr>
              <a:buNone/>
            </a:pPr>
            <a:endParaRPr lang="en-US" altLang="en-US" dirty="0" smtClean="0"/>
          </a:p>
          <a:p>
            <a:r>
              <a:rPr lang="en-US" altLang="en-US" dirty="0" smtClean="0"/>
              <a:t>Intent: Modify the GUI so that orders which have been completed are no longer in view.</a:t>
            </a:r>
          </a:p>
          <a:p>
            <a:r>
              <a:rPr lang="en-US" altLang="en-US" dirty="0" smtClean="0"/>
              <a:t>Flow of Events (FOE): Choose which order to remove by clicking the corresponding "Completed" button. This tells the GUI to remove the data from view, marks the Order object as complete in the data store and sends an alert to the customer who submitted the order if alerts are turned on.</a:t>
            </a:r>
          </a:p>
          <a:p>
            <a:endParaRPr lang="en-US" dirty="0"/>
          </a:p>
        </p:txBody>
      </p:sp>
    </p:spTree>
    <p:extLst>
      <p:ext uri="{BB962C8B-B14F-4D97-AF65-F5344CB8AC3E}">
        <p14:creationId xmlns:p14="http://schemas.microsoft.com/office/powerpoint/2010/main" val="52587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kumimoji="0" lang="en-US" altLang="en-US" b="1"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Context diagram</a:t>
            </a:r>
            <a:r>
              <a:rPr kumimoji="0" lang="en-US" altLang="en-US" sz="8000" b="0" i="0" u="none" strike="noStrike" cap="none" normalizeH="0" baseline="0" dirty="0" smtClean="0">
                <a:ln>
                  <a:noFill/>
                </a:ln>
                <a:solidFill>
                  <a:schemeClr val="tx1"/>
                </a:solidFill>
                <a:effectLst/>
                <a:latin typeface="Arial" panose="020B0604020202020204" pitchFamily="34" charset="0"/>
              </a:rPr>
              <a:t/>
            </a:r>
            <a:br>
              <a:rPr kumimoji="0" lang="en-US" altLang="en-US" sz="8000" b="0" i="0" u="none" strike="noStrike" cap="none" normalizeH="0" baseline="0" dirty="0" smtClean="0">
                <a:ln>
                  <a:noFill/>
                </a:ln>
                <a:solidFill>
                  <a:schemeClr val="tx1"/>
                </a:solidFill>
                <a:effectLst/>
                <a:latin typeface="Arial" panose="020B0604020202020204" pitchFamily="34" charset="0"/>
              </a:rPr>
            </a:br>
            <a:endParaRPr lang="en-US" dirty="0"/>
          </a:p>
        </p:txBody>
      </p:sp>
      <p:sp>
        <p:nvSpPr>
          <p:cNvPr id="4" name="Rectangle 30"/>
          <p:cNvSpPr>
            <a:spLocks noChangeArrowheads="1"/>
          </p:cNvSpPr>
          <p:nvPr/>
        </p:nvSpPr>
        <p:spPr bwMode="auto">
          <a:xfrm>
            <a:off x="1326524" y="901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152352" rIns="0" bIns="38088" numCol="1" anchor="ctr" anchorCtr="0" compatLnSpc="1">
            <a:prstTxWarp prst="textNoShape">
              <a:avLst/>
            </a:prstTxWarp>
            <a:spAutoFit/>
          </a:bodyPr>
          <a:lstStyle/>
          <a:p>
            <a:endParaRPr lang="en-US"/>
          </a:p>
        </p:txBody>
      </p:sp>
      <p:grpSp>
        <p:nvGrpSpPr>
          <p:cNvPr id="5" name="Canvas 86"/>
          <p:cNvGrpSpPr/>
          <p:nvPr/>
        </p:nvGrpSpPr>
        <p:grpSpPr>
          <a:xfrm>
            <a:off x="1271611" y="1027906"/>
            <a:ext cx="6381705" cy="5209517"/>
            <a:chOff x="0" y="0"/>
            <a:chExt cx="6381705" cy="5209517"/>
          </a:xfrm>
        </p:grpSpPr>
        <p:sp>
          <p:nvSpPr>
            <p:cNvPr id="6" name="Rectangle 5"/>
            <p:cNvSpPr/>
            <p:nvPr/>
          </p:nvSpPr>
          <p:spPr>
            <a:xfrm>
              <a:off x="0" y="0"/>
              <a:ext cx="5486400" cy="4555490"/>
            </a:xfrm>
            <a:prstGeom prst="rect">
              <a:avLst/>
            </a:prstGeom>
            <a:noFill/>
          </p:spPr>
        </p:sp>
        <p:sp>
          <p:nvSpPr>
            <p:cNvPr id="7" name="Oval 6"/>
            <p:cNvSpPr>
              <a:spLocks noChangeArrowheads="1"/>
            </p:cNvSpPr>
            <p:nvPr/>
          </p:nvSpPr>
          <p:spPr bwMode="auto">
            <a:xfrm>
              <a:off x="2267377" y="1164644"/>
              <a:ext cx="2007312" cy="1506366"/>
            </a:xfrm>
            <a:prstGeom prst="ellipse">
              <a:avLst/>
            </a:prstGeom>
            <a:solidFill>
              <a:srgbClr val="FFFFFF"/>
            </a:solidFill>
            <a:ln w="9525">
              <a:solidFill>
                <a:srgbClr val="000000"/>
              </a:solidFill>
              <a:round/>
              <a:headEnd/>
              <a:tailEnd/>
            </a:ln>
          </p:spPr>
          <p:txBody>
            <a:bodyPr rot="0" vert="horz" wrap="square" lIns="100584" tIns="50292" rIns="100584" bIns="50292" anchor="t" anchorCtr="0" upright="1">
              <a:noAutofit/>
            </a:bodyPr>
            <a:lstStyle/>
            <a:p>
              <a:pPr marL="0" marR="0" algn="ctr">
                <a:spcBef>
                  <a:spcPts val="0"/>
                </a:spcBef>
                <a:spcAft>
                  <a:spcPts val="0"/>
                </a:spcAft>
              </a:pPr>
              <a:r>
                <a:rPr lang="en-US" b="1" dirty="0">
                  <a:solidFill>
                    <a:srgbClr val="000000"/>
                  </a:solidFill>
                  <a:effectLst/>
                  <a:latin typeface="Times New Roman" panose="02020603050405020304" pitchFamily="18" charset="0"/>
                  <a:ea typeface="Times New Roman" panose="02020603050405020304" pitchFamily="18" charset="0"/>
                </a:rPr>
                <a:t> </a:t>
              </a:r>
              <a:r>
                <a:rPr lang="en-US" b="1" dirty="0" smtClean="0">
                  <a:solidFill>
                    <a:srgbClr val="000000"/>
                  </a:solidFill>
                  <a:effectLst/>
                  <a:latin typeface="Times New Roman" panose="02020603050405020304" pitchFamily="18" charset="0"/>
                  <a:ea typeface="Times New Roman" panose="02020603050405020304" pitchFamily="18" charset="0"/>
                </a:rPr>
                <a:t>RAS          Application</a:t>
              </a: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8" name="Text Box 57"/>
            <p:cNvSpPr txBox="1">
              <a:spLocks noChangeArrowheads="1"/>
            </p:cNvSpPr>
            <p:nvPr/>
          </p:nvSpPr>
          <p:spPr bwMode="auto">
            <a:xfrm>
              <a:off x="1476026" y="557216"/>
              <a:ext cx="2162794" cy="251758"/>
            </a:xfrm>
            <a:prstGeom prst="rect">
              <a:avLst/>
            </a:prstGeom>
            <a:solidFill>
              <a:srgbClr val="FFFFFF"/>
            </a:solidFill>
            <a:ln w="9525">
              <a:solidFill>
                <a:srgbClr val="FFFFFF"/>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Remove completed orders</a:t>
              </a:r>
            </a:p>
          </p:txBody>
        </p:sp>
        <p:sp>
          <p:nvSpPr>
            <p:cNvPr id="9" name="Text Box 58"/>
            <p:cNvSpPr txBox="1">
              <a:spLocks noChangeArrowheads="1"/>
            </p:cNvSpPr>
            <p:nvPr/>
          </p:nvSpPr>
          <p:spPr bwMode="auto">
            <a:xfrm>
              <a:off x="552900" y="1964552"/>
              <a:ext cx="1602224" cy="251061"/>
            </a:xfrm>
            <a:prstGeom prst="rect">
              <a:avLst/>
            </a:prstGeom>
            <a:solidFill>
              <a:srgbClr val="FFFFFF"/>
            </a:solidFill>
            <a:ln w="9525">
              <a:solidFill>
                <a:srgbClr val="FFFFFF"/>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400" dirty="0">
                  <a:solidFill>
                    <a:srgbClr val="000000"/>
                  </a:solidFill>
                  <a:effectLst/>
                  <a:latin typeface="Times New Roman" panose="02020603050405020304" pitchFamily="18" charset="0"/>
                  <a:ea typeface="Times New Roman" panose="02020603050405020304" pitchFamily="18" charset="0"/>
                </a:rPr>
                <a:t>Get Pending orders</a:t>
              </a:r>
            </a:p>
          </p:txBody>
        </p:sp>
        <p:cxnSp>
          <p:nvCxnSpPr>
            <p:cNvPr id="10" name="Line 59"/>
            <p:cNvCxnSpPr>
              <a:cxnSpLocks noChangeShapeType="1"/>
            </p:cNvCxnSpPr>
            <p:nvPr/>
          </p:nvCxnSpPr>
          <p:spPr bwMode="auto">
            <a:xfrm>
              <a:off x="552900" y="2307669"/>
              <a:ext cx="1828822" cy="6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1" name="Text Box 60"/>
            <p:cNvSpPr txBox="1">
              <a:spLocks noChangeArrowheads="1"/>
            </p:cNvSpPr>
            <p:nvPr/>
          </p:nvSpPr>
          <p:spPr bwMode="auto">
            <a:xfrm>
              <a:off x="3638820" y="557216"/>
              <a:ext cx="1351223" cy="251061"/>
            </a:xfrm>
            <a:prstGeom prst="rect">
              <a:avLst/>
            </a:prstGeom>
            <a:solidFill>
              <a:srgbClr val="FFFFFF"/>
            </a:solidFill>
            <a:ln w="9525">
              <a:solidFill>
                <a:srgbClr val="FFFFFF"/>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Submit Order</a:t>
              </a:r>
            </a:p>
          </p:txBody>
        </p:sp>
        <p:cxnSp>
          <p:nvCxnSpPr>
            <p:cNvPr id="12" name="Line 61"/>
            <p:cNvCxnSpPr>
              <a:cxnSpLocks noChangeShapeType="1"/>
            </p:cNvCxnSpPr>
            <p:nvPr/>
          </p:nvCxnSpPr>
          <p:spPr bwMode="auto">
            <a:xfrm>
              <a:off x="3358535" y="808277"/>
              <a:ext cx="1757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3" name="Line 62"/>
            <p:cNvCxnSpPr>
              <a:cxnSpLocks noChangeShapeType="1"/>
            </p:cNvCxnSpPr>
            <p:nvPr/>
          </p:nvCxnSpPr>
          <p:spPr bwMode="auto">
            <a:xfrm>
              <a:off x="3358535" y="808277"/>
              <a:ext cx="0" cy="3765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Line 63"/>
            <p:cNvCxnSpPr>
              <a:cxnSpLocks noChangeShapeType="1"/>
            </p:cNvCxnSpPr>
            <p:nvPr/>
          </p:nvCxnSpPr>
          <p:spPr bwMode="auto">
            <a:xfrm>
              <a:off x="1476026" y="808277"/>
              <a:ext cx="1506007" cy="6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Line 64"/>
            <p:cNvCxnSpPr>
              <a:cxnSpLocks noChangeShapeType="1"/>
            </p:cNvCxnSpPr>
            <p:nvPr/>
          </p:nvCxnSpPr>
          <p:spPr bwMode="auto">
            <a:xfrm>
              <a:off x="2982033" y="808277"/>
              <a:ext cx="0" cy="3765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6" name="Text Box 65"/>
            <p:cNvSpPr txBox="1">
              <a:spLocks noChangeArrowheads="1"/>
            </p:cNvSpPr>
            <p:nvPr/>
          </p:nvSpPr>
          <p:spPr bwMode="auto">
            <a:xfrm>
              <a:off x="4237039" y="2189113"/>
              <a:ext cx="1506007" cy="251061"/>
            </a:xfrm>
            <a:prstGeom prst="rect">
              <a:avLst/>
            </a:prstGeom>
            <a:solidFill>
              <a:srgbClr val="FFFFFF"/>
            </a:solidFill>
            <a:ln w="9525">
              <a:solidFill>
                <a:srgbClr val="FFFFFF"/>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000">
                  <a:solidFill>
                    <a:srgbClr val="000000"/>
                  </a:solidFill>
                  <a:effectLst/>
                  <a:latin typeface="Times New Roman" panose="02020603050405020304" pitchFamily="18" charset="0"/>
                  <a:ea typeface="Times New Roman" panose="02020603050405020304" pitchFamily="18" charset="0"/>
                </a:rPr>
                <a:t>Get Service Alerts</a:t>
              </a:r>
            </a:p>
          </p:txBody>
        </p:sp>
        <p:cxnSp>
          <p:nvCxnSpPr>
            <p:cNvPr id="17" name="Line 66"/>
            <p:cNvCxnSpPr>
              <a:cxnSpLocks noChangeShapeType="1"/>
            </p:cNvCxnSpPr>
            <p:nvPr/>
          </p:nvCxnSpPr>
          <p:spPr bwMode="auto">
            <a:xfrm flipH="1" flipV="1">
              <a:off x="6371247" y="933808"/>
              <a:ext cx="10458" cy="125948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Line 67"/>
            <p:cNvCxnSpPr>
              <a:cxnSpLocks noChangeShapeType="1"/>
            </p:cNvCxnSpPr>
            <p:nvPr/>
          </p:nvCxnSpPr>
          <p:spPr bwMode="auto">
            <a:xfrm>
              <a:off x="4209848" y="2193297"/>
              <a:ext cx="2155821" cy="13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Line 68"/>
            <p:cNvCxnSpPr>
              <a:cxnSpLocks noChangeShapeType="1"/>
            </p:cNvCxnSpPr>
            <p:nvPr/>
          </p:nvCxnSpPr>
          <p:spPr bwMode="auto">
            <a:xfrm>
              <a:off x="5010262" y="2536414"/>
              <a:ext cx="697" cy="217167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Rectangle 19"/>
            <p:cNvSpPr>
              <a:spLocks noChangeArrowheads="1"/>
            </p:cNvSpPr>
            <p:nvPr/>
          </p:nvSpPr>
          <p:spPr bwMode="auto">
            <a:xfrm>
              <a:off x="2153032" y="4708092"/>
              <a:ext cx="1714478" cy="501425"/>
            </a:xfrm>
            <a:prstGeom prst="rect">
              <a:avLst/>
            </a:prstGeom>
            <a:solidFill>
              <a:srgbClr val="FFFFFF"/>
            </a:solidFill>
            <a:ln w="9525">
              <a:solidFill>
                <a:srgbClr val="000000"/>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550" b="1">
                  <a:solidFill>
                    <a:srgbClr val="000000"/>
                  </a:solidFill>
                  <a:effectLst/>
                  <a:latin typeface="Times New Roman" panose="02020603050405020304" pitchFamily="18" charset="0"/>
                  <a:ea typeface="Times New Roman" panose="02020603050405020304" pitchFamily="18" charset="0"/>
                </a:rPr>
                <a:t> MANAGER</a:t>
              </a:r>
              <a:endParaRPr lang="en-US" sz="1000">
                <a:solidFill>
                  <a:srgbClr val="000000"/>
                </a:solidFill>
                <a:effectLst/>
                <a:latin typeface="Times New Roman" panose="02020603050405020304" pitchFamily="18" charset="0"/>
                <a:ea typeface="Times New Roman" panose="02020603050405020304" pitchFamily="18" charset="0"/>
              </a:endParaRPr>
            </a:p>
          </p:txBody>
        </p:sp>
        <p:cxnSp>
          <p:nvCxnSpPr>
            <p:cNvPr id="21" name="Line 70"/>
            <p:cNvCxnSpPr>
              <a:cxnSpLocks noChangeShapeType="1"/>
            </p:cNvCxnSpPr>
            <p:nvPr/>
          </p:nvCxnSpPr>
          <p:spPr bwMode="auto">
            <a:xfrm flipH="1" flipV="1">
              <a:off x="2606229" y="2565704"/>
              <a:ext cx="3486" cy="21430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2" name="Text Box 71"/>
            <p:cNvSpPr txBox="1">
              <a:spLocks noChangeArrowheads="1"/>
            </p:cNvSpPr>
            <p:nvPr/>
          </p:nvSpPr>
          <p:spPr bwMode="auto">
            <a:xfrm>
              <a:off x="1695652" y="2565704"/>
              <a:ext cx="784379" cy="2028713"/>
            </a:xfrm>
            <a:prstGeom prst="rect">
              <a:avLst/>
            </a:prstGeom>
            <a:solidFill>
              <a:srgbClr val="FFFFFF">
                <a:alpha val="0"/>
              </a:srgbClr>
            </a:solidFill>
            <a:ln w="9525">
              <a:solidFill>
                <a:srgbClr val="FFFFFF"/>
              </a:solidFill>
              <a:miter lim="800000"/>
              <a:headEnd/>
              <a:tailEnd/>
            </a:ln>
          </p:spPr>
          <p:txBody>
            <a:bodyPr rot="0" vert="vert" wrap="square" lIns="100584" tIns="50292" rIns="100584" bIns="50292" anchor="t" anchorCtr="0" upright="1">
              <a:noAutofit/>
            </a:bodyPr>
            <a:lstStyle/>
            <a:p>
              <a:pPr marL="0" marR="0">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rPr>
                <a:t>Edit menu </a:t>
              </a:r>
              <a:r>
                <a:rPr lang="en-US" sz="1600" dirty="0" smtClean="0">
                  <a:solidFill>
                    <a:srgbClr val="000000"/>
                  </a:solidFill>
                  <a:effectLst/>
                  <a:latin typeface="Times New Roman" panose="02020603050405020304" pitchFamily="18" charset="0"/>
                  <a:ea typeface="Times New Roman" panose="02020603050405020304" pitchFamily="18" charset="0"/>
                </a:rPr>
                <a:t>items/ingredients/me</a:t>
              </a:r>
              <a:r>
                <a:rPr lang="en-US" sz="1600" dirty="0" smtClean="0">
                  <a:solidFill>
                    <a:srgbClr val="000000"/>
                  </a:solidFill>
                  <a:latin typeface="Times New Roman" panose="02020603050405020304" pitchFamily="18" charset="0"/>
                  <a:ea typeface="Times New Roman" panose="02020603050405020304" pitchFamily="18" charset="0"/>
                </a:rPr>
                <a:t>n</a:t>
              </a:r>
              <a:r>
                <a:rPr lang="en-US" sz="1600" dirty="0" smtClean="0">
                  <a:solidFill>
                    <a:srgbClr val="000000"/>
                  </a:solidFill>
                  <a:effectLst/>
                  <a:latin typeface="Times New Roman" panose="02020603050405020304" pitchFamily="18" charset="0"/>
                  <a:ea typeface="Times New Roman" panose="02020603050405020304" pitchFamily="18" charset="0"/>
                </a:rPr>
                <a:t>us</a:t>
              </a:r>
              <a:endParaRPr lang="en-US" sz="1600" dirty="0">
                <a:solidFill>
                  <a:srgbClr val="000000"/>
                </a:solidFill>
                <a:effectLst/>
                <a:latin typeface="Times New Roman" panose="02020603050405020304" pitchFamily="18" charset="0"/>
                <a:ea typeface="Times New Roman" panose="02020603050405020304" pitchFamily="18" charset="0"/>
              </a:endParaRPr>
            </a:p>
          </p:txBody>
        </p:sp>
        <p:sp>
          <p:nvSpPr>
            <p:cNvPr id="23" name="Text Box 72"/>
            <p:cNvSpPr txBox="1">
              <a:spLocks noChangeArrowheads="1"/>
            </p:cNvSpPr>
            <p:nvPr/>
          </p:nvSpPr>
          <p:spPr bwMode="auto">
            <a:xfrm>
              <a:off x="3295785" y="2765158"/>
              <a:ext cx="376502" cy="1788112"/>
            </a:xfrm>
            <a:prstGeom prst="rect">
              <a:avLst/>
            </a:prstGeom>
            <a:solidFill>
              <a:srgbClr val="FFFFFF">
                <a:alpha val="0"/>
              </a:srgbClr>
            </a:solidFill>
            <a:ln w="9525">
              <a:solidFill>
                <a:srgbClr val="FFFFFF"/>
              </a:solidFill>
              <a:miter lim="800000"/>
              <a:headEnd/>
              <a:tailEnd/>
            </a:ln>
          </p:spPr>
          <p:txBody>
            <a:bodyPr rot="0" vert="vert" wrap="square" lIns="100584" tIns="50292" rIns="100584" bIns="50292" anchor="t" anchorCtr="0" upright="1">
              <a:noAutofit/>
            </a:bodyPr>
            <a:lstStyle/>
            <a:p>
              <a:pPr marL="0" marR="0">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View Statistics/accounts</a:t>
              </a:r>
            </a:p>
          </p:txBody>
        </p:sp>
        <p:sp>
          <p:nvSpPr>
            <p:cNvPr id="24" name="Rectangle 23"/>
            <p:cNvSpPr>
              <a:spLocks noChangeArrowheads="1"/>
            </p:cNvSpPr>
            <p:nvPr/>
          </p:nvSpPr>
          <p:spPr bwMode="auto">
            <a:xfrm>
              <a:off x="95520" y="519557"/>
              <a:ext cx="1380506" cy="376592"/>
            </a:xfrm>
            <a:prstGeom prst="rect">
              <a:avLst/>
            </a:prstGeom>
            <a:solidFill>
              <a:srgbClr val="FFFFFF"/>
            </a:solidFill>
            <a:ln w="9525">
              <a:solidFill>
                <a:srgbClr val="000000"/>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550" b="1">
                  <a:solidFill>
                    <a:srgbClr val="000000"/>
                  </a:solidFill>
                  <a:effectLst/>
                  <a:latin typeface="Times New Roman" panose="02020603050405020304" pitchFamily="18" charset="0"/>
                  <a:ea typeface="Times New Roman" panose="02020603050405020304" pitchFamily="18" charset="0"/>
                </a:rPr>
                <a:t>Chef</a:t>
              </a:r>
              <a:endParaRPr lang="en-US" sz="10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p:cNvSpPr>
              <a:spLocks noChangeArrowheads="1"/>
            </p:cNvSpPr>
            <p:nvPr/>
          </p:nvSpPr>
          <p:spPr bwMode="auto">
            <a:xfrm>
              <a:off x="5115544" y="557216"/>
              <a:ext cx="1255006" cy="376592"/>
            </a:xfrm>
            <a:prstGeom prst="rect">
              <a:avLst/>
            </a:prstGeom>
            <a:solidFill>
              <a:srgbClr val="FFFFFF"/>
            </a:solidFill>
            <a:ln w="9525">
              <a:solidFill>
                <a:srgbClr val="000000"/>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550" b="1" dirty="0">
                  <a:solidFill>
                    <a:srgbClr val="000000"/>
                  </a:solidFill>
                  <a:effectLst/>
                  <a:latin typeface="Times New Roman" panose="02020603050405020304" pitchFamily="18" charset="0"/>
                  <a:ea typeface="Times New Roman" panose="02020603050405020304" pitchFamily="18" charset="0"/>
                </a:rPr>
                <a:t>Customer</a:t>
              </a:r>
              <a:endParaRPr lang="en-US" sz="1000" dirty="0">
                <a:solidFill>
                  <a:srgbClr val="000000"/>
                </a:solidFill>
                <a:effectLst/>
                <a:latin typeface="Times New Roman" panose="02020603050405020304" pitchFamily="18" charset="0"/>
                <a:ea typeface="Times New Roman" panose="02020603050405020304" pitchFamily="18" charset="0"/>
              </a:endParaRPr>
            </a:p>
          </p:txBody>
        </p:sp>
        <p:cxnSp>
          <p:nvCxnSpPr>
            <p:cNvPr id="26" name="Line 75"/>
            <p:cNvCxnSpPr>
              <a:cxnSpLocks noChangeShapeType="1"/>
            </p:cNvCxnSpPr>
            <p:nvPr/>
          </p:nvCxnSpPr>
          <p:spPr bwMode="auto">
            <a:xfrm flipH="1">
              <a:off x="3295785" y="2650786"/>
              <a:ext cx="697" cy="20573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4552883" y="4708092"/>
              <a:ext cx="1714478" cy="500727"/>
            </a:xfrm>
            <a:prstGeom prst="rect">
              <a:avLst/>
            </a:prstGeom>
            <a:solidFill>
              <a:srgbClr val="FFFFFF"/>
            </a:solidFill>
            <a:ln w="9525">
              <a:solidFill>
                <a:srgbClr val="000000"/>
              </a:solidFill>
              <a:miter lim="800000"/>
              <a:headEnd/>
              <a:tailEnd/>
            </a:ln>
          </p:spPr>
          <p:txBody>
            <a:bodyPr rot="0" vert="horz" wrap="square" lIns="100584" tIns="50292" rIns="100584" bIns="50292" anchor="t" anchorCtr="0" upright="1">
              <a:noAutofit/>
            </a:bodyPr>
            <a:lstStyle/>
            <a:p>
              <a:pPr marL="0" marR="0">
                <a:spcBef>
                  <a:spcPts val="0"/>
                </a:spcBef>
                <a:spcAft>
                  <a:spcPts val="0"/>
                </a:spcAft>
              </a:pPr>
              <a:r>
                <a:rPr lang="en-US" sz="1550" b="1" dirty="0">
                  <a:solidFill>
                    <a:srgbClr val="000000"/>
                  </a:solidFill>
                  <a:effectLst/>
                  <a:latin typeface="Times New Roman" panose="02020603050405020304" pitchFamily="18" charset="0"/>
                  <a:ea typeface="Times New Roman" panose="02020603050405020304" pitchFamily="18" charset="0"/>
                </a:rPr>
                <a:t> Database</a:t>
              </a:r>
              <a:endParaRPr lang="en-US" sz="1000" dirty="0">
                <a:solidFill>
                  <a:srgbClr val="000000"/>
                </a:solidFill>
                <a:effectLst/>
                <a:latin typeface="Times New Roman" panose="02020603050405020304" pitchFamily="18" charset="0"/>
                <a:ea typeface="Times New Roman" panose="02020603050405020304" pitchFamily="18" charset="0"/>
              </a:endParaRPr>
            </a:p>
          </p:txBody>
        </p:sp>
        <p:cxnSp>
          <p:nvCxnSpPr>
            <p:cNvPr id="28" name="Line 77"/>
            <p:cNvCxnSpPr>
              <a:cxnSpLocks noChangeShapeType="1"/>
            </p:cNvCxnSpPr>
            <p:nvPr/>
          </p:nvCxnSpPr>
          <p:spPr bwMode="auto">
            <a:xfrm flipH="1" flipV="1">
              <a:off x="3981855" y="2422041"/>
              <a:ext cx="1714478" cy="6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9" name="Line 78"/>
            <p:cNvCxnSpPr>
              <a:cxnSpLocks noChangeShapeType="1"/>
            </p:cNvCxnSpPr>
            <p:nvPr/>
          </p:nvCxnSpPr>
          <p:spPr bwMode="auto">
            <a:xfrm flipH="1" flipV="1">
              <a:off x="5696332" y="2422041"/>
              <a:ext cx="697" cy="22860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0" name="Line 79"/>
            <p:cNvCxnSpPr>
              <a:cxnSpLocks noChangeShapeType="1"/>
            </p:cNvCxnSpPr>
            <p:nvPr/>
          </p:nvCxnSpPr>
          <p:spPr bwMode="auto">
            <a:xfrm>
              <a:off x="3867510" y="2536414"/>
              <a:ext cx="1142753" cy="6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1" name="Text Box 80"/>
            <p:cNvSpPr txBox="1">
              <a:spLocks noChangeArrowheads="1"/>
            </p:cNvSpPr>
            <p:nvPr/>
          </p:nvSpPr>
          <p:spPr bwMode="auto">
            <a:xfrm>
              <a:off x="4438538" y="2765158"/>
              <a:ext cx="375805" cy="1788112"/>
            </a:xfrm>
            <a:prstGeom prst="rect">
              <a:avLst/>
            </a:prstGeom>
            <a:solidFill>
              <a:srgbClr val="FFFFFF">
                <a:alpha val="0"/>
              </a:srgbClr>
            </a:solidFill>
            <a:ln w="9525">
              <a:solidFill>
                <a:srgbClr val="FFFFFF"/>
              </a:solidFill>
              <a:miter lim="800000"/>
              <a:headEnd/>
              <a:tailEnd/>
            </a:ln>
          </p:spPr>
          <p:txBody>
            <a:bodyPr rot="0" vert="vert" wrap="square" lIns="100584" tIns="50292" rIns="100584" bIns="50292" anchor="t" anchorCtr="0" upright="1">
              <a:noAutofit/>
            </a:bodyPr>
            <a:lstStyle/>
            <a:p>
              <a:pPr marL="0" marR="0">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Execute Query</a:t>
              </a:r>
            </a:p>
          </p:txBody>
        </p:sp>
        <p:sp>
          <p:nvSpPr>
            <p:cNvPr id="32" name="Text Box 81"/>
            <p:cNvSpPr txBox="1">
              <a:spLocks noChangeArrowheads="1"/>
            </p:cNvSpPr>
            <p:nvPr/>
          </p:nvSpPr>
          <p:spPr bwMode="auto">
            <a:xfrm>
              <a:off x="5809980" y="2765158"/>
              <a:ext cx="374410" cy="1788112"/>
            </a:xfrm>
            <a:prstGeom prst="rect">
              <a:avLst/>
            </a:prstGeom>
            <a:solidFill>
              <a:srgbClr val="FFFFFF">
                <a:alpha val="0"/>
              </a:srgbClr>
            </a:solidFill>
            <a:ln w="9525">
              <a:solidFill>
                <a:srgbClr val="FFFFFF"/>
              </a:solidFill>
              <a:miter lim="800000"/>
              <a:headEnd/>
              <a:tailEnd/>
            </a:ln>
          </p:spPr>
          <p:txBody>
            <a:bodyPr rot="0" vert="vert" wrap="square" lIns="100584" tIns="50292" rIns="100584" bIns="50292" anchor="t" anchorCtr="0" upright="1">
              <a:noAutofit/>
            </a:bodyPr>
            <a:lstStyle/>
            <a:p>
              <a:pPr marL="0" marR="0">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Return Result Set</a:t>
              </a:r>
            </a:p>
          </p:txBody>
        </p:sp>
        <p:cxnSp>
          <p:nvCxnSpPr>
            <p:cNvPr id="33" name="Line 82"/>
            <p:cNvCxnSpPr>
              <a:cxnSpLocks noChangeShapeType="1"/>
            </p:cNvCxnSpPr>
            <p:nvPr/>
          </p:nvCxnSpPr>
          <p:spPr bwMode="auto">
            <a:xfrm flipH="1" flipV="1">
              <a:off x="552900" y="935900"/>
              <a:ext cx="697" cy="137177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4" name="Rectangle 44"/>
          <p:cNvSpPr>
            <a:spLocks noChangeArrowheads="1"/>
          </p:cNvSpPr>
          <p:nvPr/>
        </p:nvSpPr>
        <p:spPr bwMode="auto">
          <a:xfrm>
            <a:off x="7191732" y="4922689"/>
            <a:ext cx="461584" cy="3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152352" rIns="0" bIns="38088"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4470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Tools/platform and technology used</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Front End:-JAVA</a:t>
            </a:r>
          </a:p>
          <a:p>
            <a:pPr>
              <a:buFontTx/>
              <a:buChar char="•"/>
              <a:tabLst>
                <a:tab pos="3086100" algn="l"/>
              </a:tabLst>
              <a:defRPr/>
            </a:pPr>
            <a:r>
              <a:rPr lang="en-US" sz="1200" dirty="0">
                <a:latin typeface="Verdana" pitchFamily="34" charset="0"/>
                <a:ea typeface="Times New Roman" pitchFamily="18" charset="0"/>
                <a:cs typeface="Times New Roman" pitchFamily="18" charset="0"/>
              </a:rPr>
              <a:t>User friendly</a:t>
            </a:r>
            <a:endParaRPr lang="en-US" sz="1200" dirty="0"/>
          </a:p>
          <a:p>
            <a:pPr>
              <a:buFontTx/>
              <a:buChar char="•"/>
              <a:tabLst>
                <a:tab pos="3086100" algn="l"/>
              </a:tabLst>
              <a:defRPr/>
            </a:pPr>
            <a:r>
              <a:rPr lang="en-US" sz="1200" dirty="0">
                <a:latin typeface="Verdana" pitchFamily="34" charset="0"/>
                <a:ea typeface="Times New Roman" pitchFamily="18" charset="0"/>
                <a:cs typeface="Times New Roman" pitchFamily="18" charset="0"/>
              </a:rPr>
              <a:t>GUI</a:t>
            </a:r>
            <a:endParaRPr lang="en-US" sz="1200" dirty="0"/>
          </a:p>
          <a:p>
            <a:pPr>
              <a:buFontTx/>
              <a:buChar char="•"/>
              <a:tabLst>
                <a:tab pos="3086100" algn="l"/>
              </a:tabLst>
              <a:defRPr/>
            </a:pPr>
            <a:r>
              <a:rPr lang="en-US" sz="1200" dirty="0">
                <a:latin typeface="Verdana" pitchFamily="34" charset="0"/>
                <a:ea typeface="Times New Roman" pitchFamily="18" charset="0"/>
                <a:cs typeface="Times New Roman" pitchFamily="18" charset="0"/>
              </a:rPr>
              <a:t>Separation of work (designing &amp;</a:t>
            </a:r>
            <a:r>
              <a:rPr lang="en-US" sz="1200" b="1" dirty="0">
                <a:latin typeface="Verdana" pitchFamily="34" charset="0"/>
                <a:ea typeface="Times New Roman" pitchFamily="18" charset="0"/>
                <a:cs typeface="Times New Roman" pitchFamily="18" charset="0"/>
              </a:rPr>
              <a:t>  </a:t>
            </a:r>
            <a:r>
              <a:rPr lang="en-US" sz="1200" dirty="0">
                <a:latin typeface="Verdana" pitchFamily="34" charset="0"/>
                <a:ea typeface="Times New Roman" pitchFamily="18" charset="0"/>
                <a:cs typeface="Times New Roman" pitchFamily="18" charset="0"/>
              </a:rPr>
              <a:t>coding)</a:t>
            </a:r>
            <a:r>
              <a:rPr lang="en-US" sz="1200" b="1" dirty="0">
                <a:latin typeface="Verdana" pitchFamily="34" charset="0"/>
                <a:ea typeface="Times New Roman" pitchFamily="18" charset="0"/>
                <a:cs typeface="Times New Roman" pitchFamily="18" charset="0"/>
              </a:rPr>
              <a:t> </a:t>
            </a:r>
            <a:endParaRPr lang="en-US" sz="1200" dirty="0"/>
          </a:p>
          <a:p>
            <a:pPr>
              <a:buFontTx/>
              <a:buChar char="•"/>
              <a:tabLst>
                <a:tab pos="3086100" algn="l"/>
              </a:tabLst>
              <a:defRPr/>
            </a:pPr>
            <a:r>
              <a:rPr lang="en-US" sz="1200" dirty="0">
                <a:latin typeface="Verdana" pitchFamily="34" charset="0"/>
                <a:ea typeface="Times New Roman" pitchFamily="18" charset="0"/>
                <a:cs typeface="Times New Roman" pitchFamily="18" charset="0"/>
              </a:rPr>
              <a:t>Written once run </a:t>
            </a:r>
            <a:r>
              <a:rPr lang="en-US" sz="1200" dirty="0" smtClean="0">
                <a:latin typeface="Verdana" pitchFamily="34" charset="0"/>
                <a:ea typeface="Times New Roman" pitchFamily="18" charset="0"/>
                <a:cs typeface="Times New Roman" pitchFamily="18" charset="0"/>
              </a:rPr>
              <a:t>anywhere</a:t>
            </a:r>
          </a:p>
          <a:p>
            <a:pPr marL="0" indent="0">
              <a:buNone/>
              <a:tabLst>
                <a:tab pos="3086100" algn="l"/>
              </a:tabLst>
              <a:defRPr/>
            </a:pPr>
            <a:r>
              <a:rPr lang="en-US" dirty="0" smtClean="0"/>
              <a:t>Back End:- </a:t>
            </a:r>
            <a:r>
              <a:rPr lang="en-US" dirty="0"/>
              <a:t>MySQL</a:t>
            </a:r>
          </a:p>
          <a:p>
            <a:pPr>
              <a:buFontTx/>
              <a:buChar char="•"/>
              <a:tabLst>
                <a:tab pos="3086100" algn="l"/>
              </a:tabLst>
              <a:defRPr/>
            </a:pPr>
            <a:r>
              <a:rPr lang="en-US" sz="1200" dirty="0" smtClean="0">
                <a:latin typeface="Verdana" pitchFamily="34" charset="0"/>
                <a:ea typeface="Times New Roman" pitchFamily="18" charset="0"/>
                <a:cs typeface="Times New Roman" pitchFamily="18" charset="0"/>
              </a:rPr>
              <a:t>Security </a:t>
            </a:r>
            <a:endParaRPr lang="en-US" sz="1200" dirty="0">
              <a:latin typeface="Verdana" pitchFamily="34" charset="0"/>
              <a:ea typeface="Times New Roman" pitchFamily="18" charset="0"/>
              <a:cs typeface="Times New Roman" pitchFamily="18" charset="0"/>
            </a:endParaRPr>
          </a:p>
          <a:p>
            <a:pPr>
              <a:buFontTx/>
              <a:buChar char="•"/>
              <a:tabLst>
                <a:tab pos="3086100" algn="l"/>
              </a:tabLst>
              <a:defRPr/>
            </a:pPr>
            <a:r>
              <a:rPr lang="en-US" sz="1200" dirty="0">
                <a:latin typeface="Verdana" pitchFamily="34" charset="0"/>
                <a:ea typeface="Times New Roman" pitchFamily="18" charset="0"/>
                <a:cs typeface="Times New Roman" pitchFamily="18" charset="0"/>
              </a:rPr>
              <a:t>Performance</a:t>
            </a:r>
          </a:p>
          <a:p>
            <a:pPr>
              <a:buFontTx/>
              <a:buChar char="•"/>
              <a:tabLst>
                <a:tab pos="3086100" algn="l"/>
              </a:tabLst>
              <a:defRPr/>
            </a:pPr>
            <a:r>
              <a:rPr lang="en-US" sz="1200" dirty="0">
                <a:latin typeface="Verdana" pitchFamily="34" charset="0"/>
                <a:ea typeface="Times New Roman" pitchFamily="18" charset="0"/>
                <a:cs typeface="Times New Roman" pitchFamily="18" charset="0"/>
              </a:rPr>
              <a:t>Scalability</a:t>
            </a:r>
          </a:p>
          <a:p>
            <a:pPr>
              <a:buFontTx/>
              <a:buChar char="•"/>
              <a:tabLst>
                <a:tab pos="3086100" algn="l"/>
              </a:tabLst>
              <a:defRPr/>
            </a:pPr>
            <a:r>
              <a:rPr lang="en-US" sz="1200" dirty="0">
                <a:latin typeface="Verdana" pitchFamily="34" charset="0"/>
                <a:ea typeface="Times New Roman" pitchFamily="18" charset="0"/>
                <a:cs typeface="Times New Roman" pitchFamily="18" charset="0"/>
              </a:rPr>
              <a:t>Reliability</a:t>
            </a:r>
          </a:p>
          <a:p>
            <a:pPr>
              <a:buFontTx/>
              <a:buChar char="•"/>
              <a:tabLst>
                <a:tab pos="3086100" algn="l"/>
              </a:tabLst>
              <a:defRPr/>
            </a:pPr>
            <a:r>
              <a:rPr lang="en-US" sz="1200" dirty="0">
                <a:latin typeface="Verdana" pitchFamily="34" charset="0"/>
                <a:ea typeface="Times New Roman" pitchFamily="18" charset="0"/>
                <a:cs typeface="Times New Roman" pitchFamily="18" charset="0"/>
              </a:rPr>
              <a:t>Support RDMS </a:t>
            </a:r>
            <a:r>
              <a:rPr lang="en-US" sz="1200" dirty="0" smtClean="0">
                <a:latin typeface="Verdana" pitchFamily="34" charset="0"/>
                <a:ea typeface="Times New Roman" pitchFamily="18" charset="0"/>
                <a:cs typeface="Times New Roman" pitchFamily="18" charset="0"/>
              </a:rPr>
              <a:t>concepts</a:t>
            </a:r>
          </a:p>
          <a:p>
            <a:pPr>
              <a:buFontTx/>
              <a:buChar char="•"/>
              <a:tabLst>
                <a:tab pos="3086100" algn="l"/>
              </a:tabLst>
              <a:defRPr/>
            </a:pPr>
            <a:r>
              <a:rPr lang="en-US" sz="1200" dirty="0">
                <a:latin typeface="Verdana" pitchFamily="34" charset="0"/>
                <a:ea typeface="Times New Roman" pitchFamily="18" charset="0"/>
                <a:cs typeface="Times New Roman" pitchFamily="18" charset="0"/>
              </a:rPr>
              <a:t>Large database and space management.</a:t>
            </a:r>
          </a:p>
          <a:p>
            <a:pPr>
              <a:buFontTx/>
              <a:buChar char="•"/>
              <a:tabLst>
                <a:tab pos="3086100" algn="l"/>
              </a:tabLst>
              <a:defRPr/>
            </a:pPr>
            <a:r>
              <a:rPr lang="en-US" sz="1200" dirty="0" smtClean="0">
                <a:latin typeface="Verdana" pitchFamily="34" charset="0"/>
                <a:ea typeface="Times New Roman" pitchFamily="18" charset="0"/>
                <a:cs typeface="Times New Roman" pitchFamily="18" charset="0"/>
              </a:rPr>
              <a:t>Many </a:t>
            </a:r>
            <a:r>
              <a:rPr lang="en-US" sz="1200" dirty="0">
                <a:latin typeface="Verdana" pitchFamily="34" charset="0"/>
                <a:ea typeface="Times New Roman" pitchFamily="18" charset="0"/>
                <a:cs typeface="Times New Roman" pitchFamily="18" charset="0"/>
              </a:rPr>
              <a:t>concurrent database users.</a:t>
            </a:r>
          </a:p>
          <a:p>
            <a:pPr>
              <a:buFontTx/>
              <a:buChar char="•"/>
              <a:tabLst>
                <a:tab pos="3086100" algn="l"/>
              </a:tabLst>
              <a:defRPr/>
            </a:pPr>
            <a:r>
              <a:rPr lang="en-US" sz="1200" dirty="0" smtClean="0">
                <a:latin typeface="Verdana" pitchFamily="34" charset="0"/>
                <a:ea typeface="Times New Roman" pitchFamily="18" charset="0"/>
                <a:cs typeface="Times New Roman" pitchFamily="18" charset="0"/>
              </a:rPr>
              <a:t>High </a:t>
            </a:r>
            <a:r>
              <a:rPr lang="en-US" sz="1200" dirty="0">
                <a:latin typeface="Verdana" pitchFamily="34" charset="0"/>
                <a:ea typeface="Times New Roman" pitchFamily="18" charset="0"/>
                <a:cs typeface="Times New Roman" pitchFamily="18" charset="0"/>
              </a:rPr>
              <a:t>transaction processing requirement</a:t>
            </a:r>
          </a:p>
          <a:p>
            <a:pPr>
              <a:buFontTx/>
              <a:buChar char="•"/>
              <a:tabLst>
                <a:tab pos="3086100" algn="l"/>
              </a:tabLst>
              <a:defRPr/>
            </a:pPr>
            <a:endParaRPr lang="en-US" sz="1200" dirty="0">
              <a:latin typeface="Verdana" pitchFamily="34" charset="0"/>
              <a:ea typeface="Times New Roman" pitchFamily="18" charset="0"/>
              <a:cs typeface="Times New Roman" pitchFamily="18" charset="0"/>
            </a:endParaRPr>
          </a:p>
          <a:p>
            <a:pPr>
              <a:buFontTx/>
              <a:buChar char="•"/>
              <a:tabLst>
                <a:tab pos="3086100" algn="l"/>
              </a:tabLst>
              <a:defRPr/>
            </a:pPr>
            <a:endParaRPr lang="en-US" sz="1200" dirty="0"/>
          </a:p>
          <a:p>
            <a:endParaRPr lang="en-US" dirty="0" smtClean="0"/>
          </a:p>
          <a:p>
            <a:endParaRPr lang="en-US" dirty="0"/>
          </a:p>
        </p:txBody>
      </p:sp>
    </p:spTree>
    <p:extLst>
      <p:ext uri="{BB962C8B-B14F-4D97-AF65-F5344CB8AC3E}">
        <p14:creationId xmlns:p14="http://schemas.microsoft.com/office/powerpoint/2010/main" val="49879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r>
              <a:rPr lang="en-US" altLang="en-US" dirty="0"/>
              <a:t>There are a number of ways that this project can be further enhanced. That would include the addition of some more features like:</a:t>
            </a:r>
            <a:endParaRPr lang="en-US" altLang="en-US" sz="2400" dirty="0"/>
          </a:p>
          <a:p>
            <a:r>
              <a:rPr lang="en-US" altLang="en-US" dirty="0"/>
              <a:t>Graphical representation could be added to view the report</a:t>
            </a:r>
            <a:endParaRPr lang="en-US" altLang="en-US" sz="2400" dirty="0"/>
          </a:p>
          <a:p>
            <a:r>
              <a:rPr lang="en-US" altLang="en-US" dirty="0"/>
              <a:t>An option to modify the existing order could also be added.</a:t>
            </a:r>
            <a:endParaRPr lang="en-US" altLang="en-US" sz="2400" dirty="0"/>
          </a:p>
          <a:p>
            <a:r>
              <a:rPr lang="en-US" altLang="en-US" dirty="0"/>
              <a:t>These features were not added due to time constraints.</a:t>
            </a:r>
            <a:endParaRPr lang="en-US" altLang="en-US" sz="2400" dirty="0"/>
          </a:p>
          <a:p>
            <a:endParaRPr lang="en-US" dirty="0"/>
          </a:p>
        </p:txBody>
      </p:sp>
    </p:spTree>
    <p:extLst>
      <p:ext uri="{BB962C8B-B14F-4D97-AF65-F5344CB8AC3E}">
        <p14:creationId xmlns:p14="http://schemas.microsoft.com/office/powerpoint/2010/main" val="45618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sz="4000" dirty="0"/>
              <a:t>The aim of this project is to design, build and test a RESTURANT AUTOMATION SYSTEM which can handle the ordering process; in particular the flow and storage of order information.</a:t>
            </a:r>
          </a:p>
          <a:p>
            <a:endParaRPr lang="en-US" dirty="0"/>
          </a:p>
        </p:txBody>
      </p:sp>
    </p:spTree>
    <p:extLst>
      <p:ext uri="{BB962C8B-B14F-4D97-AF65-F5344CB8AC3E}">
        <p14:creationId xmlns:p14="http://schemas.microsoft.com/office/powerpoint/2010/main" val="3502272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a:t>Project Phases</a:t>
            </a:r>
            <a:r>
              <a:rPr lang="en-US" kern="0" dirty="0"/>
              <a:t/>
            </a:r>
            <a:br>
              <a:rPr lang="en-US" kern="0" dirty="0"/>
            </a:br>
            <a:endParaRPr lang="en-US" dirty="0"/>
          </a:p>
        </p:txBody>
      </p:sp>
      <p:sp>
        <p:nvSpPr>
          <p:cNvPr id="3" name="Content Placeholder 2"/>
          <p:cNvSpPr>
            <a:spLocks noGrp="1"/>
          </p:cNvSpPr>
          <p:nvPr>
            <p:ph idx="1"/>
          </p:nvPr>
        </p:nvSpPr>
        <p:spPr/>
        <p:txBody>
          <a:bodyPr/>
          <a:lstStyle/>
          <a:p>
            <a:pPr marL="342900" indent="-342900">
              <a:spcBef>
                <a:spcPct val="20000"/>
              </a:spcBef>
              <a:buFontTx/>
              <a:buChar char="•"/>
              <a:defRPr/>
            </a:pPr>
            <a:r>
              <a:rPr lang="en-US" sz="4000" kern="0" dirty="0"/>
              <a:t>All </a:t>
            </a:r>
            <a:r>
              <a:rPr lang="en-US" sz="4000" kern="0" dirty="0" smtClean="0"/>
              <a:t>projects phases </a:t>
            </a:r>
            <a:r>
              <a:rPr lang="en-US" sz="4000" kern="0" dirty="0"/>
              <a:t>are divided into </a:t>
            </a:r>
            <a:r>
              <a:rPr lang="en-US" sz="4000" kern="0" dirty="0" smtClean="0"/>
              <a:t>Sprints</a:t>
            </a:r>
            <a:endParaRPr lang="en-US" sz="4000" kern="0" dirty="0"/>
          </a:p>
          <a:p>
            <a:pPr marL="342900" indent="-342900">
              <a:spcBef>
                <a:spcPct val="20000"/>
              </a:spcBef>
              <a:buFontTx/>
              <a:buChar char="•"/>
              <a:defRPr/>
            </a:pPr>
            <a:r>
              <a:rPr lang="en-US" sz="4000" kern="0" dirty="0"/>
              <a:t>All </a:t>
            </a:r>
            <a:r>
              <a:rPr lang="en-US" sz="4000" kern="0" dirty="0" smtClean="0"/>
              <a:t>Sprints </a:t>
            </a:r>
            <a:r>
              <a:rPr lang="en-US" sz="4000" kern="0" dirty="0"/>
              <a:t>together </a:t>
            </a:r>
            <a:r>
              <a:rPr lang="en-US" sz="4000" kern="0" dirty="0" smtClean="0"/>
              <a:t>make up</a:t>
            </a:r>
            <a:r>
              <a:rPr lang="en-US" sz="4000" kern="0" dirty="0" smtClean="0"/>
              <a:t> </a:t>
            </a:r>
            <a:r>
              <a:rPr lang="en-US" sz="4000" kern="0" dirty="0"/>
              <a:t>Project Life Cycle</a:t>
            </a:r>
          </a:p>
          <a:p>
            <a:pPr marL="342900" indent="-342900">
              <a:spcBef>
                <a:spcPct val="20000"/>
              </a:spcBef>
              <a:buFontTx/>
              <a:buChar char="•"/>
              <a:defRPr/>
            </a:pPr>
            <a:r>
              <a:rPr lang="en-US" sz="4000" kern="0" dirty="0"/>
              <a:t>Each </a:t>
            </a:r>
            <a:r>
              <a:rPr lang="en-US" sz="4000" kern="0" dirty="0" smtClean="0"/>
              <a:t>Sprint </a:t>
            </a:r>
            <a:r>
              <a:rPr lang="en-US" sz="4000" kern="0" dirty="0"/>
              <a:t>is marked by completion of </a:t>
            </a:r>
            <a:r>
              <a:rPr lang="en-US" sz="4000" kern="0" dirty="0" smtClean="0"/>
              <a:t>Submission of code and user stories.</a:t>
            </a:r>
            <a:endParaRPr lang="en-US" sz="4000" kern="0" dirty="0"/>
          </a:p>
          <a:p>
            <a:pPr marL="342900" indent="-342900">
              <a:spcBef>
                <a:spcPct val="20000"/>
              </a:spcBef>
              <a:buFontTx/>
              <a:buChar char="•"/>
              <a:defRPr/>
            </a:pPr>
            <a:r>
              <a:rPr lang="en-US" sz="4000" kern="0" dirty="0"/>
              <a:t>Identify the primary software project phases</a:t>
            </a:r>
          </a:p>
          <a:p>
            <a:endParaRPr lang="en-US" dirty="0"/>
          </a:p>
        </p:txBody>
      </p:sp>
    </p:spTree>
    <p:extLst>
      <p:ext uri="{BB962C8B-B14F-4D97-AF65-F5344CB8AC3E}">
        <p14:creationId xmlns:p14="http://schemas.microsoft.com/office/powerpoint/2010/main" val="2507661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life cycle</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1116395284"/>
              </p:ext>
            </p:extLst>
          </p:nvPr>
        </p:nvGraphicFramePr>
        <p:xfrm>
          <a:off x="1984419" y="1587657"/>
          <a:ext cx="6754969" cy="4462609"/>
        </p:xfrm>
        <a:graphic>
          <a:graphicData uri="http://schemas.openxmlformats.org/presentationml/2006/ole">
            <mc:AlternateContent xmlns:mc="http://schemas.openxmlformats.org/markup-compatibility/2006">
              <mc:Choice xmlns:v="urn:schemas-microsoft-com:vml" Requires="v">
                <p:oleObj spid="_x0000_s1038" name="Bitmap Image" r:id="rId3" imgW="7685714" imgH="4734586" progId="Paint.Picture">
                  <p:embed/>
                </p:oleObj>
              </mc:Choice>
              <mc:Fallback>
                <p:oleObj name="Bitmap Image" r:id="rId3" imgW="7685714" imgH="473458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419" y="1587657"/>
                        <a:ext cx="6754969" cy="4462609"/>
                      </a:xfrm>
                      <a:prstGeom prst="rect">
                        <a:avLst/>
                      </a:prstGeom>
                      <a:solidFill>
                        <a:srgbClr val="808000"/>
                      </a:solidFill>
                      <a:ln>
                        <a:noFill/>
                      </a:ln>
                      <a:effectLst/>
                    </p:spPr>
                  </p:pic>
                </p:oleObj>
              </mc:Fallback>
            </mc:AlternateContent>
          </a:graphicData>
        </a:graphic>
      </p:graphicFrame>
    </p:spTree>
    <p:extLst>
      <p:ext uri="{BB962C8B-B14F-4D97-AF65-F5344CB8AC3E}">
        <p14:creationId xmlns:p14="http://schemas.microsoft.com/office/powerpoint/2010/main" val="24027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Fundamentals</a:t>
            </a:r>
            <a:endParaRPr lang="en-US" dirty="0"/>
          </a:p>
        </p:txBody>
      </p:sp>
      <p:sp>
        <p:nvSpPr>
          <p:cNvPr id="3" name="Content Placeholder 2"/>
          <p:cNvSpPr>
            <a:spLocks noGrp="1"/>
          </p:cNvSpPr>
          <p:nvPr>
            <p:ph idx="1"/>
          </p:nvPr>
        </p:nvSpPr>
        <p:spPr/>
        <p:txBody>
          <a:bodyPr/>
          <a:lstStyle/>
          <a:p>
            <a:pPr marL="342900" indent="-342900">
              <a:spcBef>
                <a:spcPct val="20000"/>
              </a:spcBef>
              <a:buFontTx/>
              <a:buChar char="•"/>
              <a:defRPr/>
            </a:pPr>
            <a:r>
              <a:rPr lang="en-US" sz="4000" kern="0" dirty="0"/>
              <a:t>Requirements</a:t>
            </a:r>
          </a:p>
          <a:p>
            <a:pPr marL="342900" indent="-342900">
              <a:spcBef>
                <a:spcPct val="20000"/>
              </a:spcBef>
              <a:buFontTx/>
              <a:buChar char="•"/>
              <a:defRPr/>
            </a:pPr>
            <a:r>
              <a:rPr lang="en-US" sz="4000" kern="0" dirty="0"/>
              <a:t>Analysis</a:t>
            </a:r>
          </a:p>
          <a:p>
            <a:pPr marL="342900" indent="-342900">
              <a:spcBef>
                <a:spcPct val="20000"/>
              </a:spcBef>
              <a:buFontTx/>
              <a:buChar char="•"/>
              <a:defRPr/>
            </a:pPr>
            <a:r>
              <a:rPr lang="en-US" sz="4000" kern="0" dirty="0"/>
              <a:t>Design</a:t>
            </a:r>
          </a:p>
          <a:p>
            <a:pPr marL="342900" indent="-342900">
              <a:spcBef>
                <a:spcPct val="20000"/>
              </a:spcBef>
              <a:buFontTx/>
              <a:buChar char="•"/>
              <a:defRPr/>
            </a:pPr>
            <a:r>
              <a:rPr lang="en-US" sz="4000" kern="0" dirty="0"/>
              <a:t>Construction</a:t>
            </a:r>
          </a:p>
          <a:p>
            <a:pPr marL="342900" indent="-342900">
              <a:spcBef>
                <a:spcPct val="20000"/>
              </a:spcBef>
              <a:buFontTx/>
              <a:buChar char="•"/>
              <a:defRPr/>
            </a:pPr>
            <a:r>
              <a:rPr lang="en-US" sz="4000" kern="0" dirty="0"/>
              <a:t>Quality </a:t>
            </a:r>
            <a:r>
              <a:rPr lang="en-US" sz="4000" kern="0" dirty="0" smtClean="0"/>
              <a:t>Assurance/Test cases</a:t>
            </a:r>
            <a:endParaRPr lang="en-US" sz="4000" kern="0" dirty="0"/>
          </a:p>
          <a:p>
            <a:pPr marL="342900" indent="-342900">
              <a:spcBef>
                <a:spcPct val="20000"/>
              </a:spcBef>
              <a:buFontTx/>
              <a:buChar char="•"/>
              <a:defRPr/>
            </a:pPr>
            <a:r>
              <a:rPr lang="en-US" sz="4000" kern="0" dirty="0"/>
              <a:t>Deployment</a:t>
            </a:r>
          </a:p>
          <a:p>
            <a:endParaRPr lang="en-US" dirty="0"/>
          </a:p>
        </p:txBody>
      </p:sp>
    </p:spTree>
    <p:extLst>
      <p:ext uri="{BB962C8B-B14F-4D97-AF65-F5344CB8AC3E}">
        <p14:creationId xmlns:p14="http://schemas.microsoft.com/office/powerpoint/2010/main" val="200213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Modules of the Project</a:t>
            </a:r>
            <a:endParaRPr lang="en-US" dirty="0"/>
          </a:p>
        </p:txBody>
      </p:sp>
      <p:sp>
        <p:nvSpPr>
          <p:cNvPr id="3" name="Content Placeholder 2"/>
          <p:cNvSpPr>
            <a:spLocks noGrp="1"/>
          </p:cNvSpPr>
          <p:nvPr>
            <p:ph idx="1"/>
          </p:nvPr>
        </p:nvSpPr>
        <p:spPr/>
        <p:txBody>
          <a:bodyPr>
            <a:normAutofit/>
          </a:bodyPr>
          <a:lstStyle/>
          <a:p>
            <a:r>
              <a:rPr lang="en-US" sz="4000" dirty="0" smtClean="0"/>
              <a:t>Administrator(Manager)</a:t>
            </a:r>
          </a:p>
          <a:p>
            <a:r>
              <a:rPr lang="en-US" sz="4000" dirty="0" smtClean="0"/>
              <a:t>Chef</a:t>
            </a:r>
          </a:p>
          <a:p>
            <a:r>
              <a:rPr lang="en-US" sz="4000" dirty="0" smtClean="0"/>
              <a:t>User(Customer)</a:t>
            </a:r>
            <a:endParaRPr lang="en-US" sz="4000" dirty="0"/>
          </a:p>
        </p:txBody>
      </p:sp>
    </p:spTree>
    <p:extLst>
      <p:ext uri="{BB962C8B-B14F-4D97-AF65-F5344CB8AC3E}">
        <p14:creationId xmlns:p14="http://schemas.microsoft.com/office/powerpoint/2010/main" val="242693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838200" y="1519707"/>
            <a:ext cx="10515600" cy="4893972"/>
          </a:xfrm>
        </p:spPr>
        <p:txBody>
          <a:bodyPr>
            <a:normAutofit fontScale="62500" lnSpcReduction="20000"/>
          </a:bodyPr>
          <a:lstStyle/>
          <a:p>
            <a:pPr marL="0" indent="0">
              <a:buNone/>
            </a:pPr>
            <a:r>
              <a:rPr lang="en-US" dirty="0"/>
              <a:t> </a:t>
            </a:r>
          </a:p>
          <a:p>
            <a:pPr marL="0" lvl="0" indent="0">
              <a:buNone/>
            </a:pPr>
            <a:r>
              <a:rPr lang="en-US" b="1" dirty="0" smtClean="0"/>
              <a:t>Primary</a:t>
            </a:r>
            <a:r>
              <a:rPr lang="en-US" dirty="0"/>
              <a:t> </a:t>
            </a:r>
          </a:p>
          <a:p>
            <a:pPr lvl="0"/>
            <a:r>
              <a:rPr lang="en-US" dirty="0"/>
              <a:t>A means to persist data across each interface.</a:t>
            </a:r>
          </a:p>
          <a:p>
            <a:pPr lvl="0"/>
            <a:r>
              <a:rPr lang="en-US" dirty="0"/>
              <a:t>Interface for displaying pending orders.</a:t>
            </a:r>
          </a:p>
          <a:p>
            <a:pPr lvl="0"/>
            <a:r>
              <a:rPr lang="en-US" dirty="0"/>
              <a:t>Interface for managing menus, menu items and ingredients.</a:t>
            </a:r>
          </a:p>
          <a:p>
            <a:pPr lvl="0"/>
            <a:r>
              <a:rPr lang="en-US" dirty="0"/>
              <a:t>Interface for reservations.</a:t>
            </a:r>
          </a:p>
          <a:p>
            <a:pPr lvl="0"/>
            <a:r>
              <a:rPr lang="en-US" dirty="0"/>
              <a:t>Payment options</a:t>
            </a:r>
          </a:p>
          <a:p>
            <a:pPr lvl="0"/>
            <a:r>
              <a:rPr lang="en-US" dirty="0"/>
              <a:t>Interface for Table management</a:t>
            </a:r>
            <a:r>
              <a:rPr lang="en-US" dirty="0" smtClean="0"/>
              <a:t>.</a:t>
            </a:r>
            <a:r>
              <a:rPr lang="en-US" dirty="0"/>
              <a:t> </a:t>
            </a:r>
          </a:p>
          <a:p>
            <a:pPr lvl="0"/>
            <a:r>
              <a:rPr lang="en-US" b="1" dirty="0" smtClean="0"/>
              <a:t>Secondary </a:t>
            </a:r>
            <a:r>
              <a:rPr lang="en-US" b="1" dirty="0"/>
              <a:t>features – Future </a:t>
            </a:r>
            <a:r>
              <a:rPr lang="en-US" b="1" dirty="0" smtClean="0"/>
              <a:t>Scope</a:t>
            </a:r>
            <a:endParaRPr lang="en-US" dirty="0"/>
          </a:p>
          <a:p>
            <a:pPr lvl="0"/>
            <a:r>
              <a:rPr lang="en-US" dirty="0"/>
              <a:t>Customer interface is capable of running on a variety of different handheld devices.</a:t>
            </a:r>
          </a:p>
          <a:p>
            <a:pPr lvl="0"/>
            <a:r>
              <a:rPr lang="en-US" dirty="0"/>
              <a:t>Management interface can be accessed over the Internet.</a:t>
            </a:r>
          </a:p>
          <a:p>
            <a:pPr lvl="0"/>
            <a:r>
              <a:rPr lang="en-US" dirty="0"/>
              <a:t>Manager can view past orders in the form of graphs.</a:t>
            </a:r>
          </a:p>
          <a:p>
            <a:pPr lvl="0"/>
            <a:r>
              <a:rPr lang="en-US" dirty="0"/>
              <a:t>Automatic deductions of stock levels upon order submission</a:t>
            </a:r>
          </a:p>
          <a:p>
            <a:pPr lvl="0"/>
            <a:r>
              <a:rPr lang="en-US" dirty="0"/>
              <a:t>Manager can administer the waiters.</a:t>
            </a:r>
          </a:p>
          <a:p>
            <a:pPr lvl="0"/>
            <a:r>
              <a:rPr lang="en-US" dirty="0"/>
              <a:t>Customer interface can provide alerts when orders have been completed.</a:t>
            </a:r>
          </a:p>
          <a:p>
            <a:endParaRPr lang="en-US" dirty="0"/>
          </a:p>
        </p:txBody>
      </p:sp>
    </p:spTree>
    <p:extLst>
      <p:ext uri="{BB962C8B-B14F-4D97-AF65-F5344CB8AC3E}">
        <p14:creationId xmlns:p14="http://schemas.microsoft.com/office/powerpoint/2010/main" val="3399219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category</a:t>
            </a:r>
            <a:endParaRPr lang="en-US" dirty="0"/>
          </a:p>
        </p:txBody>
      </p:sp>
      <p:sp>
        <p:nvSpPr>
          <p:cNvPr id="3" name="Content Placeholder 2"/>
          <p:cNvSpPr>
            <a:spLocks noGrp="1"/>
          </p:cNvSpPr>
          <p:nvPr>
            <p:ph idx="1"/>
          </p:nvPr>
        </p:nvSpPr>
        <p:spPr/>
        <p:txBody>
          <a:bodyPr/>
          <a:lstStyle/>
          <a:p>
            <a:r>
              <a:rPr lang="en-US" sz="4000" dirty="0"/>
              <a:t>Restaurant Automation System (RAS)" is an</a:t>
            </a:r>
            <a:r>
              <a:rPr lang="en-US" sz="4000" b="1" dirty="0"/>
              <a:t> application</a:t>
            </a:r>
            <a:r>
              <a:rPr lang="en-US" sz="4000" dirty="0"/>
              <a:t> to restaurant management. The services that it facilitates are food ordering, reservation table management, customer, waiter and chef information management</a:t>
            </a:r>
            <a:r>
              <a:rPr lang="en-US" dirty="0"/>
              <a:t>.</a:t>
            </a:r>
          </a:p>
        </p:txBody>
      </p:sp>
    </p:spTree>
    <p:extLst>
      <p:ext uri="{BB962C8B-B14F-4D97-AF65-F5344CB8AC3E}">
        <p14:creationId xmlns:p14="http://schemas.microsoft.com/office/powerpoint/2010/main" val="219060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and Responsibilities</a:t>
            </a:r>
            <a:endParaRPr lang="en-US" dirty="0"/>
          </a:p>
        </p:txBody>
      </p:sp>
      <p:sp>
        <p:nvSpPr>
          <p:cNvPr id="3" name="Content Placeholder 2"/>
          <p:cNvSpPr>
            <a:spLocks noGrp="1"/>
          </p:cNvSpPr>
          <p:nvPr>
            <p:ph idx="1"/>
          </p:nvPr>
        </p:nvSpPr>
        <p:spPr>
          <a:xfrm>
            <a:off x="593501" y="1529411"/>
            <a:ext cx="10515600" cy="4351338"/>
          </a:xfrm>
        </p:spPr>
        <p:txBody>
          <a:bodyPr>
            <a:normAutofit/>
          </a:bodyPr>
          <a:lstStyle/>
          <a:p>
            <a:r>
              <a:rPr lang="en-US" altLang="en-US" dirty="0" smtClean="0"/>
              <a:t>Chef:</a:t>
            </a:r>
          </a:p>
          <a:p>
            <a:pPr lvl="2"/>
            <a:r>
              <a:rPr lang="en-US" altLang="en-US" dirty="0" smtClean="0"/>
              <a:t>Prepares today’s menu.</a:t>
            </a:r>
          </a:p>
          <a:p>
            <a:pPr lvl="2"/>
            <a:r>
              <a:rPr lang="en-US" altLang="en-US" dirty="0" smtClean="0"/>
              <a:t>Get and Set Order status updates.</a:t>
            </a:r>
          </a:p>
          <a:p>
            <a:r>
              <a:rPr lang="en-US" altLang="en-US" dirty="0"/>
              <a:t>M</a:t>
            </a:r>
            <a:r>
              <a:rPr lang="en-US" altLang="en-US" dirty="0" smtClean="0"/>
              <a:t>anager:</a:t>
            </a:r>
          </a:p>
          <a:p>
            <a:pPr lvl="2"/>
            <a:r>
              <a:rPr lang="en-US" altLang="en-US" dirty="0" smtClean="0"/>
              <a:t>Reserves seat.</a:t>
            </a:r>
          </a:p>
          <a:p>
            <a:pPr lvl="2"/>
            <a:r>
              <a:rPr lang="en-US" altLang="en-US" dirty="0" smtClean="0"/>
              <a:t>Manages stock.</a:t>
            </a:r>
          </a:p>
          <a:p>
            <a:pPr lvl="2"/>
            <a:r>
              <a:rPr lang="en-US" altLang="en-US" dirty="0" smtClean="0"/>
              <a:t>Add a new employee(chef or waiter)</a:t>
            </a:r>
          </a:p>
          <a:p>
            <a:pPr lvl="2"/>
            <a:r>
              <a:rPr lang="en-US" altLang="en-US" dirty="0" smtClean="0"/>
              <a:t>Delegates authority</a:t>
            </a:r>
          </a:p>
          <a:p>
            <a:r>
              <a:rPr lang="en-US" altLang="en-US" dirty="0" smtClean="0"/>
              <a:t>Customer:</a:t>
            </a:r>
          </a:p>
          <a:p>
            <a:pPr lvl="2"/>
            <a:r>
              <a:rPr lang="en-US" altLang="en-US" dirty="0" smtClean="0"/>
              <a:t>Place orders</a:t>
            </a:r>
          </a:p>
          <a:p>
            <a:pPr lvl="2"/>
            <a:r>
              <a:rPr lang="en-US" altLang="en-US" dirty="0" smtClean="0"/>
              <a:t>Get Updates</a:t>
            </a:r>
          </a:p>
          <a:p>
            <a:endParaRPr lang="en-US" dirty="0"/>
          </a:p>
        </p:txBody>
      </p:sp>
    </p:spTree>
    <p:extLst>
      <p:ext uri="{BB962C8B-B14F-4D97-AF65-F5344CB8AC3E}">
        <p14:creationId xmlns:p14="http://schemas.microsoft.com/office/powerpoint/2010/main" val="2248208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627</Words>
  <Application>Microsoft Office PowerPoint</Application>
  <PresentationFormat>Widescreen</PresentationFormat>
  <Paragraphs>112</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Calibri Light</vt:lpstr>
      <vt:lpstr>Times New Roman</vt:lpstr>
      <vt:lpstr>Verdana</vt:lpstr>
      <vt:lpstr>Office Theme</vt:lpstr>
      <vt:lpstr>Bitmap Image</vt:lpstr>
      <vt:lpstr>Restaurant Automation System</vt:lpstr>
      <vt:lpstr>Introduction</vt:lpstr>
      <vt:lpstr>Project Phases </vt:lpstr>
      <vt:lpstr>Software life cycle</vt:lpstr>
      <vt:lpstr>Technical Fundamentals</vt:lpstr>
      <vt:lpstr>Primary Modules of the Project</vt:lpstr>
      <vt:lpstr>Objectives</vt:lpstr>
      <vt:lpstr>Project category</vt:lpstr>
      <vt:lpstr>Roles and Responsibilities</vt:lpstr>
      <vt:lpstr>Internal Flow of Modules</vt:lpstr>
      <vt:lpstr>Receive service notifications </vt:lpstr>
      <vt:lpstr>View available menu items </vt:lpstr>
      <vt:lpstr>Submit order </vt:lpstr>
      <vt:lpstr>View pending orders </vt:lpstr>
      <vt:lpstr>Remove pending orders </vt:lpstr>
      <vt:lpstr>Context diagram </vt:lpstr>
      <vt:lpstr>Tools/platform and technology used</vt:lpstr>
      <vt:lpstr>Future Scope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Automation System</dc:title>
  <dc:creator>kartikeya Mehta</dc:creator>
  <cp:lastModifiedBy>kartikeya Mehta</cp:lastModifiedBy>
  <cp:revision>11</cp:revision>
  <dcterms:created xsi:type="dcterms:W3CDTF">2015-12-13T19:32:44Z</dcterms:created>
  <dcterms:modified xsi:type="dcterms:W3CDTF">2015-12-13T20:40:28Z</dcterms:modified>
</cp:coreProperties>
</file>