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8"/>
    <p:restoredTop sz="94606"/>
  </p:normalViewPr>
  <p:slideViewPr>
    <p:cSldViewPr snapToGrid="0" snapToObjects="1" showGuides="1">
      <p:cViewPr>
        <p:scale>
          <a:sx n="100" d="100"/>
          <a:sy n="100" d="100"/>
        </p:scale>
        <p:origin x="640" y="2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73248-CFB2-BC4B-ACF2-560353CB4134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E80F1-CE6D-894C-85C0-51658469A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77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FD05-A752-FF41-B0CC-53FF31DF58E4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D6D8-8632-AA4D-94BF-C0AC576A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18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FD05-A752-FF41-B0CC-53FF31DF58E4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D6D8-8632-AA4D-94BF-C0AC576A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6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FD05-A752-FF41-B0CC-53FF31DF58E4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D6D8-8632-AA4D-94BF-C0AC576A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1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FD05-A752-FF41-B0CC-53FF31DF58E4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D6D8-8632-AA4D-94BF-C0AC576A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8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FD05-A752-FF41-B0CC-53FF31DF58E4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D6D8-8632-AA4D-94BF-C0AC576A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1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FD05-A752-FF41-B0CC-53FF31DF58E4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D6D8-8632-AA4D-94BF-C0AC576A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6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FD05-A752-FF41-B0CC-53FF31DF58E4}" type="datetimeFigureOut">
              <a:rPr lang="en-US" smtClean="0"/>
              <a:t>9/6/17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D6D8-8632-AA4D-94BF-C0AC576A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8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FD05-A752-FF41-B0CC-53FF31DF58E4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D6D8-8632-AA4D-94BF-C0AC576A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6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FD05-A752-FF41-B0CC-53FF31DF58E4}" type="datetimeFigureOut">
              <a:rPr lang="en-US" smtClean="0"/>
              <a:t>9/6/17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D6D8-8632-AA4D-94BF-C0AC576A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FD05-A752-FF41-B0CC-53FF31DF58E4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D6D8-8632-AA4D-94BF-C0AC576A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4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FD05-A752-FF41-B0CC-53FF31DF58E4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D6D8-8632-AA4D-94BF-C0AC576A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6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BFD05-A752-FF41-B0CC-53FF31DF58E4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7D6D8-8632-AA4D-94BF-C0AC576A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1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251012" y="2804887"/>
            <a:ext cx="5909098" cy="1350778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7362927" y="4685814"/>
            <a:ext cx="1348647" cy="1798042"/>
            <a:chOff x="10525305" y="3580956"/>
            <a:chExt cx="1056875" cy="1123065"/>
          </a:xfrm>
        </p:grpSpPr>
        <p:sp>
          <p:nvSpPr>
            <p:cNvPr id="36" name="Can 35"/>
            <p:cNvSpPr/>
            <p:nvPr/>
          </p:nvSpPr>
          <p:spPr>
            <a:xfrm>
              <a:off x="10582055" y="3580956"/>
              <a:ext cx="1000125" cy="1123065"/>
            </a:xfrm>
            <a:prstGeom prst="can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525305" y="3918529"/>
              <a:ext cx="1056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solidFill>
                    <a:schemeClr val="bg1"/>
                  </a:solidFill>
                  <a:latin typeface="Inconsolata Medium" charset="0"/>
                  <a:ea typeface="Inconsolata Medium" charset="0"/>
                  <a:cs typeface="Inconsolata Medium" charset="0"/>
                </a:rPr>
                <a:t>Redis</a:t>
              </a:r>
              <a:endParaRPr lang="en-US" sz="2200" dirty="0">
                <a:solidFill>
                  <a:schemeClr val="bg1"/>
                </a:solidFill>
                <a:latin typeface="Inconsolata Medium" charset="0"/>
                <a:ea typeface="Inconsolata Medium" charset="0"/>
                <a:cs typeface="Inconsolata Medium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99451" y="2937059"/>
            <a:ext cx="3476065" cy="1350778"/>
            <a:chOff x="2229823" y="1726138"/>
            <a:chExt cx="4999652" cy="1350778"/>
          </a:xfrm>
        </p:grpSpPr>
        <p:sp>
          <p:nvSpPr>
            <p:cNvPr id="39" name="Rounded Rectangle 38"/>
            <p:cNvSpPr/>
            <p:nvPr/>
          </p:nvSpPr>
          <p:spPr>
            <a:xfrm>
              <a:off x="2229823" y="1726138"/>
              <a:ext cx="4999652" cy="135077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26076" y="1768999"/>
              <a:ext cx="3805323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dirty="0" smtClean="0">
                  <a:latin typeface="Inconsolata Medium" charset="0"/>
                  <a:ea typeface="Inconsolata Medium" charset="0"/>
                  <a:cs typeface="Inconsolata Medium" charset="0"/>
                </a:rPr>
                <a:t>Management</a:t>
              </a:r>
            </a:p>
            <a:p>
              <a:pPr algn="ctr"/>
              <a:r>
                <a:rPr lang="en-US" sz="3400" dirty="0" smtClean="0">
                  <a:latin typeface="Inconsolata Medium" charset="0"/>
                  <a:ea typeface="Inconsolata Medium" charset="0"/>
                  <a:cs typeface="Inconsolata Medium" charset="0"/>
                </a:rPr>
                <a:t>Frontend</a:t>
              </a:r>
              <a:endParaRPr lang="en-US" sz="3400" dirty="0">
                <a:latin typeface="Inconsolata Medium" charset="0"/>
                <a:ea typeface="Inconsolata Medium" charset="0"/>
                <a:cs typeface="Inconsolata Medium" charset="0"/>
              </a:endParaRPr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>
            <a:off x="5723740" y="4239106"/>
            <a:ext cx="1639187" cy="661094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8783991" y="4388139"/>
            <a:ext cx="497850" cy="512061"/>
          </a:xfrm>
          <a:prstGeom prst="straightConnector1">
            <a:avLst/>
          </a:prstGeom>
          <a:ln w="666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71" y="2778243"/>
            <a:ext cx="1060441" cy="946095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>
            <a:off x="9794010" y="7309034"/>
            <a:ext cx="456411" cy="969963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7882598" y="8060648"/>
            <a:ext cx="3453098" cy="1861258"/>
            <a:chOff x="8208275" y="5091980"/>
            <a:chExt cx="3453098" cy="1861258"/>
          </a:xfrm>
        </p:grpSpPr>
        <p:grpSp>
          <p:nvGrpSpPr>
            <p:cNvPr id="65" name="Group 64"/>
            <p:cNvGrpSpPr/>
            <p:nvPr/>
          </p:nvGrpSpPr>
          <p:grpSpPr>
            <a:xfrm>
              <a:off x="9700319" y="5091980"/>
              <a:ext cx="1961054" cy="1861258"/>
              <a:chOff x="9006193" y="4152177"/>
              <a:chExt cx="2878595" cy="2878595"/>
            </a:xfrm>
          </p:grpSpPr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06193" y="4152177"/>
                <a:ext cx="2878595" cy="2878595"/>
              </a:xfrm>
              <a:prstGeom prst="rect">
                <a:avLst/>
              </a:prstGeom>
            </p:spPr>
          </p:pic>
          <p:grpSp>
            <p:nvGrpSpPr>
              <p:cNvPr id="68" name="Group 67"/>
              <p:cNvGrpSpPr/>
              <p:nvPr/>
            </p:nvGrpSpPr>
            <p:grpSpPr>
              <a:xfrm>
                <a:off x="9415688" y="4593974"/>
                <a:ext cx="2042887" cy="1121023"/>
                <a:chOff x="2290860" y="5188205"/>
                <a:chExt cx="4999652" cy="166988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69" name="Rounded Rectangle 68"/>
                <p:cNvSpPr/>
                <p:nvPr/>
              </p:nvSpPr>
              <p:spPr>
                <a:xfrm>
                  <a:off x="2290860" y="5188205"/>
                  <a:ext cx="4999652" cy="1669884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3005959" y="5280553"/>
                  <a:ext cx="3805322" cy="14890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Inconsolata Medium" charset="0"/>
                      <a:ea typeface="Inconsolata Medium" charset="0"/>
                      <a:cs typeface="Inconsolata Medium" charset="0"/>
                    </a:rPr>
                    <a:t>clipper</a:t>
                  </a:r>
                </a:p>
                <a:p>
                  <a:pPr algn="ctr"/>
                  <a:r>
                    <a:rPr lang="en-US" dirty="0" smtClean="0">
                      <a:latin typeface="Inconsolata Medium" charset="0"/>
                      <a:ea typeface="Inconsolata Medium" charset="0"/>
                      <a:cs typeface="Inconsolata Medium" charset="0"/>
                    </a:rPr>
                    <a:t>admin</a:t>
                  </a:r>
                </a:p>
              </p:txBody>
            </p:sp>
          </p:grpSp>
        </p:grp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8275" y="5995852"/>
              <a:ext cx="1559076" cy="828794"/>
            </a:xfrm>
            <a:prstGeom prst="rect">
              <a:avLst/>
            </a:prstGeom>
          </p:spPr>
        </p:pic>
      </p:grpSp>
      <p:pic>
        <p:nvPicPr>
          <p:cNvPr id="71" name="Picture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352" y="5511983"/>
            <a:ext cx="1060441" cy="94609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145" y="2874469"/>
            <a:ext cx="1060441" cy="946095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478071" y="-2492679"/>
            <a:ext cx="47070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start clipper</a:t>
            </a:r>
            <a:endParaRPr lang="en-US" sz="5000" dirty="0"/>
          </a:p>
        </p:txBody>
      </p:sp>
      <p:sp>
        <p:nvSpPr>
          <p:cNvPr id="75" name="TextBox 74"/>
          <p:cNvSpPr txBox="1"/>
          <p:nvPr/>
        </p:nvSpPr>
        <p:spPr>
          <a:xfrm>
            <a:off x="2327169" y="2849384"/>
            <a:ext cx="459986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 smtClean="0">
                <a:latin typeface="Inconsolata Medium" charset="0"/>
                <a:ea typeface="Inconsolata Medium" charset="0"/>
                <a:cs typeface="Inconsolata Medium" charset="0"/>
              </a:rPr>
              <a:t>Query</a:t>
            </a:r>
          </a:p>
          <a:p>
            <a:pPr algn="ctr"/>
            <a:r>
              <a:rPr lang="en-US" sz="3400" dirty="0" smtClean="0">
                <a:latin typeface="Inconsolata Medium" charset="0"/>
                <a:ea typeface="Inconsolata Medium" charset="0"/>
                <a:cs typeface="Inconsolata Medium" charset="0"/>
              </a:rPr>
              <a:t>Frontend</a:t>
            </a:r>
            <a:endParaRPr lang="en-US" sz="3400" dirty="0">
              <a:latin typeface="Inconsolata Medium" charset="0"/>
              <a:ea typeface="Inconsolata Medium" charset="0"/>
              <a:cs typeface="Inconsolata Medium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161382" y="2377305"/>
            <a:ext cx="33522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smtClean="0">
                <a:latin typeface="Inconsolata Medium" charset="0"/>
                <a:ea typeface="Inconsolata Medium" charset="0"/>
                <a:cs typeface="Inconsolata Medium" charset="0"/>
              </a:rPr>
              <a:t>*internal REST API*</a:t>
            </a:r>
            <a:endParaRPr lang="en-US" sz="2600" dirty="0">
              <a:latin typeface="Inconsolata Medium" charset="0"/>
              <a:ea typeface="Inconsolata Medium" charset="0"/>
              <a:cs typeface="Inconsolat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04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251012" y="2804887"/>
            <a:ext cx="5909098" cy="1350778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7362927" y="4685814"/>
            <a:ext cx="1348647" cy="1798042"/>
            <a:chOff x="10525305" y="3580956"/>
            <a:chExt cx="1056875" cy="1123065"/>
          </a:xfrm>
        </p:grpSpPr>
        <p:sp>
          <p:nvSpPr>
            <p:cNvPr id="36" name="Can 35"/>
            <p:cNvSpPr/>
            <p:nvPr/>
          </p:nvSpPr>
          <p:spPr>
            <a:xfrm>
              <a:off x="10582055" y="3580956"/>
              <a:ext cx="1000125" cy="1123065"/>
            </a:xfrm>
            <a:prstGeom prst="can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525305" y="3918529"/>
              <a:ext cx="1056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solidFill>
                    <a:schemeClr val="bg1"/>
                  </a:solidFill>
                  <a:latin typeface="Inconsolata Medium" charset="0"/>
                  <a:ea typeface="Inconsolata Medium" charset="0"/>
                  <a:cs typeface="Inconsolata Medium" charset="0"/>
                </a:rPr>
                <a:t>Redis</a:t>
              </a:r>
              <a:endParaRPr lang="en-US" sz="2200" dirty="0">
                <a:solidFill>
                  <a:schemeClr val="bg1"/>
                </a:solidFill>
                <a:latin typeface="Inconsolata Medium" charset="0"/>
                <a:ea typeface="Inconsolata Medium" charset="0"/>
                <a:cs typeface="Inconsolata Medium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99451" y="2937059"/>
            <a:ext cx="3476065" cy="1350778"/>
            <a:chOff x="2229823" y="1726138"/>
            <a:chExt cx="4999652" cy="1350778"/>
          </a:xfrm>
        </p:grpSpPr>
        <p:sp>
          <p:nvSpPr>
            <p:cNvPr id="39" name="Rounded Rectangle 38"/>
            <p:cNvSpPr/>
            <p:nvPr/>
          </p:nvSpPr>
          <p:spPr>
            <a:xfrm>
              <a:off x="2229823" y="1726138"/>
              <a:ext cx="4999652" cy="135077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26076" y="1768999"/>
              <a:ext cx="3805323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dirty="0" smtClean="0">
                  <a:latin typeface="Inconsolata Medium" charset="0"/>
                  <a:ea typeface="Inconsolata Medium" charset="0"/>
                  <a:cs typeface="Inconsolata Medium" charset="0"/>
                </a:rPr>
                <a:t>Management</a:t>
              </a:r>
            </a:p>
            <a:p>
              <a:pPr algn="ctr"/>
              <a:r>
                <a:rPr lang="en-US" sz="3400" dirty="0" smtClean="0">
                  <a:latin typeface="Inconsolata Medium" charset="0"/>
                  <a:ea typeface="Inconsolata Medium" charset="0"/>
                  <a:cs typeface="Inconsolata Medium" charset="0"/>
                </a:rPr>
                <a:t>Frontend</a:t>
              </a:r>
              <a:endParaRPr lang="en-US" sz="3400" dirty="0">
                <a:latin typeface="Inconsolata Medium" charset="0"/>
                <a:ea typeface="Inconsolata Medium" charset="0"/>
                <a:cs typeface="Inconsolata Medium" charset="0"/>
              </a:endParaRPr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>
            <a:off x="5723740" y="4239106"/>
            <a:ext cx="1639187" cy="661094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8783991" y="4388139"/>
            <a:ext cx="497850" cy="512061"/>
          </a:xfrm>
          <a:prstGeom prst="straightConnector1">
            <a:avLst/>
          </a:prstGeom>
          <a:ln w="666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71" y="2778243"/>
            <a:ext cx="1060441" cy="946095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>
            <a:off x="9794010" y="7309034"/>
            <a:ext cx="456411" cy="969963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7882598" y="8060648"/>
            <a:ext cx="3453098" cy="1861258"/>
            <a:chOff x="8208275" y="5091980"/>
            <a:chExt cx="3453098" cy="1861258"/>
          </a:xfrm>
        </p:grpSpPr>
        <p:grpSp>
          <p:nvGrpSpPr>
            <p:cNvPr id="65" name="Group 64"/>
            <p:cNvGrpSpPr/>
            <p:nvPr/>
          </p:nvGrpSpPr>
          <p:grpSpPr>
            <a:xfrm>
              <a:off x="9700319" y="5091980"/>
              <a:ext cx="1961054" cy="1861258"/>
              <a:chOff x="9006193" y="4152177"/>
              <a:chExt cx="2878595" cy="2878595"/>
            </a:xfrm>
          </p:grpSpPr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06193" y="4152177"/>
                <a:ext cx="2878595" cy="2878595"/>
              </a:xfrm>
              <a:prstGeom prst="rect">
                <a:avLst/>
              </a:prstGeom>
            </p:spPr>
          </p:pic>
          <p:grpSp>
            <p:nvGrpSpPr>
              <p:cNvPr id="68" name="Group 67"/>
              <p:cNvGrpSpPr/>
              <p:nvPr/>
            </p:nvGrpSpPr>
            <p:grpSpPr>
              <a:xfrm>
                <a:off x="9415688" y="4593974"/>
                <a:ext cx="2042887" cy="1121023"/>
                <a:chOff x="2290860" y="5188205"/>
                <a:chExt cx="4999652" cy="166988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69" name="Rounded Rectangle 68"/>
                <p:cNvSpPr/>
                <p:nvPr/>
              </p:nvSpPr>
              <p:spPr>
                <a:xfrm>
                  <a:off x="2290860" y="5188205"/>
                  <a:ext cx="4999652" cy="1669884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3005959" y="5280553"/>
                  <a:ext cx="3805322" cy="14890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Inconsolata Medium" charset="0"/>
                      <a:ea typeface="Inconsolata Medium" charset="0"/>
                      <a:cs typeface="Inconsolata Medium" charset="0"/>
                    </a:rPr>
                    <a:t>clipper</a:t>
                  </a:r>
                </a:p>
                <a:p>
                  <a:pPr algn="ctr"/>
                  <a:r>
                    <a:rPr lang="en-US" dirty="0" smtClean="0">
                      <a:latin typeface="Inconsolata Medium" charset="0"/>
                      <a:ea typeface="Inconsolata Medium" charset="0"/>
                      <a:cs typeface="Inconsolata Medium" charset="0"/>
                    </a:rPr>
                    <a:t>admin</a:t>
                  </a:r>
                </a:p>
              </p:txBody>
            </p:sp>
          </p:grpSp>
        </p:grp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8275" y="5995852"/>
              <a:ext cx="1559076" cy="828794"/>
            </a:xfrm>
            <a:prstGeom prst="rect">
              <a:avLst/>
            </a:prstGeom>
          </p:spPr>
        </p:pic>
      </p:grpSp>
      <p:pic>
        <p:nvPicPr>
          <p:cNvPr id="71" name="Picture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352" y="5511983"/>
            <a:ext cx="1060441" cy="94609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145" y="2874469"/>
            <a:ext cx="1060441" cy="946095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478071" y="-2492679"/>
            <a:ext cx="47070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deploy model</a:t>
            </a:r>
            <a:endParaRPr lang="en-US" sz="50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141000" y="4191510"/>
            <a:ext cx="16408" cy="778236"/>
          </a:xfrm>
          <a:prstGeom prst="straightConnector1">
            <a:avLst/>
          </a:prstGeom>
          <a:ln w="666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81055" y="4886594"/>
            <a:ext cx="1787062" cy="1543280"/>
            <a:chOff x="1528537" y="3997077"/>
            <a:chExt cx="1787062" cy="1543280"/>
          </a:xfrm>
        </p:grpSpPr>
        <p:grpSp>
          <p:nvGrpSpPr>
            <p:cNvPr id="27" name="Group 26"/>
            <p:cNvGrpSpPr/>
            <p:nvPr/>
          </p:nvGrpSpPr>
          <p:grpSpPr>
            <a:xfrm>
              <a:off x="1528537" y="4044171"/>
              <a:ext cx="1787062" cy="1496186"/>
              <a:chOff x="7068754" y="4612178"/>
              <a:chExt cx="1762552" cy="968879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7068754" y="4612178"/>
                <a:ext cx="1742102" cy="968879"/>
              </a:xfrm>
              <a:prstGeom prst="roundRect">
                <a:avLst/>
              </a:prstGeom>
              <a:solidFill>
                <a:schemeClr val="accent6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2554" y="5043328"/>
                <a:ext cx="1718752" cy="279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solidFill>
                      <a:srgbClr val="C00000"/>
                    </a:solidFill>
                    <a:latin typeface="Inconsolata Medium" charset="0"/>
                    <a:ea typeface="Inconsolata Medium" charset="0"/>
                    <a:cs typeface="Inconsolata Medium" charset="0"/>
                  </a:rPr>
                  <a:t>wordcount:1</a:t>
                </a:r>
                <a:endParaRPr lang="en-US" sz="2200" dirty="0">
                  <a:solidFill>
                    <a:srgbClr val="C00000"/>
                  </a:solidFill>
                  <a:latin typeface="Inconsolata Medium" charset="0"/>
                  <a:ea typeface="Inconsolata Medium" charset="0"/>
                  <a:cs typeface="Inconsolata Medium" charset="0"/>
                </a:endParaRPr>
              </a:p>
            </p:txBody>
          </p:sp>
        </p:grp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3712" y="3997077"/>
              <a:ext cx="874352" cy="780072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2327169" y="2849384"/>
            <a:ext cx="459986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 smtClean="0">
                <a:latin typeface="Inconsolata Medium" charset="0"/>
                <a:ea typeface="Inconsolata Medium" charset="0"/>
                <a:cs typeface="Inconsolata Medium" charset="0"/>
              </a:rPr>
              <a:t>Query</a:t>
            </a:r>
          </a:p>
          <a:p>
            <a:pPr algn="ctr"/>
            <a:r>
              <a:rPr lang="en-US" sz="3400" dirty="0" smtClean="0">
                <a:latin typeface="Inconsolata Medium" charset="0"/>
                <a:ea typeface="Inconsolata Medium" charset="0"/>
                <a:cs typeface="Inconsolata Medium" charset="0"/>
              </a:rPr>
              <a:t>Frontend</a:t>
            </a:r>
            <a:endParaRPr lang="en-US" sz="3400" dirty="0">
              <a:latin typeface="Inconsolata Medium" charset="0"/>
              <a:ea typeface="Inconsolata Medium" charset="0"/>
              <a:cs typeface="Inconsolata Medium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161382" y="2377305"/>
            <a:ext cx="33522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smtClean="0">
                <a:latin typeface="Inconsolata Medium" charset="0"/>
                <a:ea typeface="Inconsolata Medium" charset="0"/>
                <a:cs typeface="Inconsolata Medium" charset="0"/>
              </a:rPr>
              <a:t>*internal REST API*</a:t>
            </a:r>
            <a:endParaRPr lang="en-US" sz="2600" dirty="0">
              <a:latin typeface="Inconsolata Medium" charset="0"/>
              <a:ea typeface="Inconsolata Medium" charset="0"/>
              <a:cs typeface="Inconsolat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7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251012" y="2804887"/>
            <a:ext cx="5909098" cy="1350778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7362927" y="4685814"/>
            <a:ext cx="1348647" cy="1798042"/>
            <a:chOff x="10525305" y="3580956"/>
            <a:chExt cx="1056875" cy="1123065"/>
          </a:xfrm>
        </p:grpSpPr>
        <p:sp>
          <p:nvSpPr>
            <p:cNvPr id="36" name="Can 35"/>
            <p:cNvSpPr/>
            <p:nvPr/>
          </p:nvSpPr>
          <p:spPr>
            <a:xfrm>
              <a:off x="10582055" y="3580956"/>
              <a:ext cx="1000125" cy="1123065"/>
            </a:xfrm>
            <a:prstGeom prst="can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525305" y="3918529"/>
              <a:ext cx="1056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solidFill>
                    <a:schemeClr val="bg1"/>
                  </a:solidFill>
                  <a:latin typeface="Inconsolata Medium" charset="0"/>
                  <a:ea typeface="Inconsolata Medium" charset="0"/>
                  <a:cs typeface="Inconsolata Medium" charset="0"/>
                </a:rPr>
                <a:t>Redis</a:t>
              </a:r>
              <a:endParaRPr lang="en-US" sz="2200" dirty="0">
                <a:solidFill>
                  <a:schemeClr val="bg1"/>
                </a:solidFill>
                <a:latin typeface="Inconsolata Medium" charset="0"/>
                <a:ea typeface="Inconsolata Medium" charset="0"/>
                <a:cs typeface="Inconsolata Medium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99451" y="2937059"/>
            <a:ext cx="3476065" cy="1350778"/>
            <a:chOff x="2229823" y="1726138"/>
            <a:chExt cx="4999652" cy="1350778"/>
          </a:xfrm>
        </p:grpSpPr>
        <p:sp>
          <p:nvSpPr>
            <p:cNvPr id="39" name="Rounded Rectangle 38"/>
            <p:cNvSpPr/>
            <p:nvPr/>
          </p:nvSpPr>
          <p:spPr>
            <a:xfrm>
              <a:off x="2229823" y="1726138"/>
              <a:ext cx="4999652" cy="135077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26076" y="1768999"/>
              <a:ext cx="3805323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dirty="0" smtClean="0">
                  <a:latin typeface="Inconsolata Medium" charset="0"/>
                  <a:ea typeface="Inconsolata Medium" charset="0"/>
                  <a:cs typeface="Inconsolata Medium" charset="0"/>
                </a:rPr>
                <a:t>Management</a:t>
              </a:r>
            </a:p>
            <a:p>
              <a:pPr algn="ctr"/>
              <a:r>
                <a:rPr lang="en-US" sz="3400" dirty="0" smtClean="0">
                  <a:latin typeface="Inconsolata Medium" charset="0"/>
                  <a:ea typeface="Inconsolata Medium" charset="0"/>
                  <a:cs typeface="Inconsolata Medium" charset="0"/>
                </a:rPr>
                <a:t>Frontend</a:t>
              </a:r>
              <a:endParaRPr lang="en-US" sz="3400" dirty="0">
                <a:latin typeface="Inconsolata Medium" charset="0"/>
                <a:ea typeface="Inconsolata Medium" charset="0"/>
                <a:cs typeface="Inconsolata Medium" charset="0"/>
              </a:endParaRPr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>
            <a:off x="5723740" y="4239106"/>
            <a:ext cx="1639187" cy="661094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8783991" y="4388139"/>
            <a:ext cx="497850" cy="512061"/>
          </a:xfrm>
          <a:prstGeom prst="straightConnector1">
            <a:avLst/>
          </a:prstGeom>
          <a:ln w="666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71" y="2778243"/>
            <a:ext cx="1060441" cy="946095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>
            <a:off x="9794010" y="7309034"/>
            <a:ext cx="456411" cy="969963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7882598" y="8060648"/>
            <a:ext cx="3453098" cy="1861258"/>
            <a:chOff x="8208275" y="5091980"/>
            <a:chExt cx="3453098" cy="1861258"/>
          </a:xfrm>
        </p:grpSpPr>
        <p:grpSp>
          <p:nvGrpSpPr>
            <p:cNvPr id="65" name="Group 64"/>
            <p:cNvGrpSpPr/>
            <p:nvPr/>
          </p:nvGrpSpPr>
          <p:grpSpPr>
            <a:xfrm>
              <a:off x="9700319" y="5091980"/>
              <a:ext cx="1961054" cy="1861258"/>
              <a:chOff x="9006193" y="4152177"/>
              <a:chExt cx="2878595" cy="2878595"/>
            </a:xfrm>
          </p:grpSpPr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06193" y="4152177"/>
                <a:ext cx="2878595" cy="2878595"/>
              </a:xfrm>
              <a:prstGeom prst="rect">
                <a:avLst/>
              </a:prstGeom>
            </p:spPr>
          </p:pic>
          <p:grpSp>
            <p:nvGrpSpPr>
              <p:cNvPr id="68" name="Group 67"/>
              <p:cNvGrpSpPr/>
              <p:nvPr/>
            </p:nvGrpSpPr>
            <p:grpSpPr>
              <a:xfrm>
                <a:off x="9415688" y="4593974"/>
                <a:ext cx="2042887" cy="1121023"/>
                <a:chOff x="2290860" y="5188205"/>
                <a:chExt cx="4999652" cy="166988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69" name="Rounded Rectangle 68"/>
                <p:cNvSpPr/>
                <p:nvPr/>
              </p:nvSpPr>
              <p:spPr>
                <a:xfrm>
                  <a:off x="2290860" y="5188205"/>
                  <a:ext cx="4999652" cy="1669884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3005959" y="5280553"/>
                  <a:ext cx="3805322" cy="14890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Inconsolata Medium" charset="0"/>
                      <a:ea typeface="Inconsolata Medium" charset="0"/>
                      <a:cs typeface="Inconsolata Medium" charset="0"/>
                    </a:rPr>
                    <a:t>clipper</a:t>
                  </a:r>
                </a:p>
                <a:p>
                  <a:pPr algn="ctr"/>
                  <a:r>
                    <a:rPr lang="en-US" dirty="0" smtClean="0">
                      <a:latin typeface="Inconsolata Medium" charset="0"/>
                      <a:ea typeface="Inconsolata Medium" charset="0"/>
                      <a:cs typeface="Inconsolata Medium" charset="0"/>
                    </a:rPr>
                    <a:t>admin</a:t>
                  </a:r>
                </a:p>
              </p:txBody>
            </p:sp>
          </p:grpSp>
        </p:grp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8275" y="5995852"/>
              <a:ext cx="1559076" cy="828794"/>
            </a:xfrm>
            <a:prstGeom prst="rect">
              <a:avLst/>
            </a:prstGeom>
          </p:spPr>
        </p:pic>
      </p:grpSp>
      <p:pic>
        <p:nvPicPr>
          <p:cNvPr id="71" name="Picture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352" y="5511983"/>
            <a:ext cx="1060441" cy="94609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145" y="2874469"/>
            <a:ext cx="1060441" cy="946095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478071" y="-2492679"/>
            <a:ext cx="47070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register application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356151" y="4191510"/>
            <a:ext cx="16408" cy="778236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596206" y="4886594"/>
            <a:ext cx="1787062" cy="1543280"/>
            <a:chOff x="1528537" y="3997077"/>
            <a:chExt cx="1787062" cy="1543280"/>
          </a:xfrm>
        </p:grpSpPr>
        <p:grpSp>
          <p:nvGrpSpPr>
            <p:cNvPr id="27" name="Group 26"/>
            <p:cNvGrpSpPr/>
            <p:nvPr/>
          </p:nvGrpSpPr>
          <p:grpSpPr>
            <a:xfrm>
              <a:off x="1528537" y="4044171"/>
              <a:ext cx="1787062" cy="1496186"/>
              <a:chOff x="7068754" y="4612178"/>
              <a:chExt cx="1762552" cy="968879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7068754" y="4612178"/>
                <a:ext cx="1742102" cy="968879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2554" y="5043328"/>
                <a:ext cx="1718752" cy="279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smtClean="0">
                    <a:latin typeface="Inconsolata Medium" charset="0"/>
                    <a:ea typeface="Inconsolata Medium" charset="0"/>
                    <a:cs typeface="Inconsolata Medium" charset="0"/>
                  </a:rPr>
                  <a:t>wordcount:1</a:t>
                </a:r>
                <a:endParaRPr lang="en-US" sz="2200" dirty="0">
                  <a:latin typeface="Inconsolata Medium" charset="0"/>
                  <a:ea typeface="Inconsolata Medium" charset="0"/>
                  <a:cs typeface="Inconsolata Medium" charset="0"/>
                </a:endParaRPr>
              </a:p>
            </p:txBody>
          </p:sp>
        </p:grp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3712" y="3997077"/>
              <a:ext cx="874352" cy="780072"/>
            </a:xfrm>
            <a:prstGeom prst="rect">
              <a:avLst/>
            </a:prstGeom>
          </p:spPr>
        </p:pic>
      </p:grpSp>
      <p:cxnSp>
        <p:nvCxnSpPr>
          <p:cNvPr id="31" name="Straight Arrow Connector 30"/>
          <p:cNvCxnSpPr/>
          <p:nvPr/>
        </p:nvCxnSpPr>
        <p:spPr>
          <a:xfrm>
            <a:off x="1356155" y="1882588"/>
            <a:ext cx="30469" cy="910683"/>
          </a:xfrm>
          <a:prstGeom prst="straightConnector1">
            <a:avLst/>
          </a:prstGeom>
          <a:ln w="825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11941" y="2014763"/>
            <a:ext cx="5262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C00000"/>
                </a:solidFill>
                <a:latin typeface="Inconsolata Medium" charset="0"/>
                <a:ea typeface="Inconsolata Medium" charset="0"/>
                <a:cs typeface="Inconsolata Medium" charset="0"/>
              </a:rPr>
              <a:t>/</a:t>
            </a:r>
            <a:r>
              <a:rPr lang="en-US" sz="3600" dirty="0" err="1" smtClean="0">
                <a:solidFill>
                  <a:srgbClr val="C00000"/>
                </a:solidFill>
                <a:latin typeface="Inconsolata Medium" charset="0"/>
                <a:ea typeface="Inconsolata Medium" charset="0"/>
                <a:cs typeface="Inconsolata Medium" charset="0"/>
              </a:rPr>
              <a:t>wordcount</a:t>
            </a:r>
            <a:r>
              <a:rPr lang="en-US" sz="3600" dirty="0" smtClean="0">
                <a:solidFill>
                  <a:srgbClr val="C00000"/>
                </a:solidFill>
                <a:latin typeface="Inconsolata Medium" charset="0"/>
                <a:ea typeface="Inconsolata Medium" charset="0"/>
                <a:cs typeface="Inconsolata Medium" charset="0"/>
              </a:rPr>
              <a:t>-app/predict</a:t>
            </a:r>
            <a:endParaRPr lang="en-US" sz="3600" dirty="0">
              <a:solidFill>
                <a:srgbClr val="C00000"/>
              </a:solidFill>
              <a:latin typeface="Inconsolata Medium" charset="0"/>
              <a:ea typeface="Inconsolata Medium" charset="0"/>
              <a:cs typeface="Inconsolata Medium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27169" y="2849384"/>
            <a:ext cx="459986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 smtClean="0">
                <a:latin typeface="Inconsolata Medium" charset="0"/>
                <a:ea typeface="Inconsolata Medium" charset="0"/>
                <a:cs typeface="Inconsolata Medium" charset="0"/>
              </a:rPr>
              <a:t>Query</a:t>
            </a:r>
          </a:p>
          <a:p>
            <a:pPr algn="ctr"/>
            <a:r>
              <a:rPr lang="en-US" sz="3400" dirty="0" smtClean="0">
                <a:latin typeface="Inconsolata Medium" charset="0"/>
                <a:ea typeface="Inconsolata Medium" charset="0"/>
                <a:cs typeface="Inconsolata Medium" charset="0"/>
              </a:rPr>
              <a:t>Frontend</a:t>
            </a:r>
            <a:endParaRPr lang="en-US" sz="3400" dirty="0">
              <a:latin typeface="Inconsolata Medium" charset="0"/>
              <a:ea typeface="Inconsolata Medium" charset="0"/>
              <a:cs typeface="Inconsolata Medium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61382" y="2377305"/>
            <a:ext cx="33522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smtClean="0">
                <a:latin typeface="Inconsolata Medium" charset="0"/>
                <a:ea typeface="Inconsolata Medium" charset="0"/>
                <a:cs typeface="Inconsolata Medium" charset="0"/>
              </a:rPr>
              <a:t>*internal REST API*</a:t>
            </a:r>
            <a:endParaRPr lang="en-US" sz="2600" dirty="0">
              <a:latin typeface="Inconsolata Medium" charset="0"/>
              <a:ea typeface="Inconsolata Medium" charset="0"/>
              <a:cs typeface="Inconsolat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7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251012" y="2804887"/>
            <a:ext cx="5909098" cy="1350778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7362927" y="4685814"/>
            <a:ext cx="1348647" cy="1798042"/>
            <a:chOff x="10525305" y="3580956"/>
            <a:chExt cx="1056875" cy="1123065"/>
          </a:xfrm>
        </p:grpSpPr>
        <p:sp>
          <p:nvSpPr>
            <p:cNvPr id="36" name="Can 35"/>
            <p:cNvSpPr/>
            <p:nvPr/>
          </p:nvSpPr>
          <p:spPr>
            <a:xfrm>
              <a:off x="10582055" y="3580956"/>
              <a:ext cx="1000125" cy="1123065"/>
            </a:xfrm>
            <a:prstGeom prst="can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525305" y="3918529"/>
              <a:ext cx="1056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solidFill>
                    <a:schemeClr val="bg1"/>
                  </a:solidFill>
                  <a:latin typeface="Inconsolata Medium" charset="0"/>
                  <a:ea typeface="Inconsolata Medium" charset="0"/>
                  <a:cs typeface="Inconsolata Medium" charset="0"/>
                </a:rPr>
                <a:t>Redis</a:t>
              </a:r>
              <a:endParaRPr lang="en-US" sz="2200" dirty="0">
                <a:solidFill>
                  <a:schemeClr val="bg1"/>
                </a:solidFill>
                <a:latin typeface="Inconsolata Medium" charset="0"/>
                <a:ea typeface="Inconsolata Medium" charset="0"/>
                <a:cs typeface="Inconsolata Medium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99451" y="2937059"/>
            <a:ext cx="3476065" cy="1350778"/>
            <a:chOff x="2229823" y="1726138"/>
            <a:chExt cx="4999652" cy="1350778"/>
          </a:xfrm>
        </p:grpSpPr>
        <p:sp>
          <p:nvSpPr>
            <p:cNvPr id="39" name="Rounded Rectangle 38"/>
            <p:cNvSpPr/>
            <p:nvPr/>
          </p:nvSpPr>
          <p:spPr>
            <a:xfrm>
              <a:off x="2229823" y="1726138"/>
              <a:ext cx="4999652" cy="135077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26076" y="1768999"/>
              <a:ext cx="3805323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dirty="0" smtClean="0">
                  <a:latin typeface="Inconsolata Medium" charset="0"/>
                  <a:ea typeface="Inconsolata Medium" charset="0"/>
                  <a:cs typeface="Inconsolata Medium" charset="0"/>
                </a:rPr>
                <a:t>Management</a:t>
              </a:r>
            </a:p>
            <a:p>
              <a:pPr algn="ctr"/>
              <a:r>
                <a:rPr lang="en-US" sz="3400" dirty="0" smtClean="0">
                  <a:latin typeface="Inconsolata Medium" charset="0"/>
                  <a:ea typeface="Inconsolata Medium" charset="0"/>
                  <a:cs typeface="Inconsolata Medium" charset="0"/>
                </a:rPr>
                <a:t>Frontend</a:t>
              </a:r>
              <a:endParaRPr lang="en-US" sz="3400" dirty="0">
                <a:latin typeface="Inconsolata Medium" charset="0"/>
                <a:ea typeface="Inconsolata Medium" charset="0"/>
                <a:cs typeface="Inconsolata Medium" charset="0"/>
              </a:endParaRPr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>
            <a:off x="5723740" y="4239106"/>
            <a:ext cx="1639187" cy="661094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8783991" y="4388139"/>
            <a:ext cx="497850" cy="512061"/>
          </a:xfrm>
          <a:prstGeom prst="straightConnector1">
            <a:avLst/>
          </a:prstGeom>
          <a:ln w="666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71" y="2778243"/>
            <a:ext cx="1060441" cy="946095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>
            <a:off x="9794010" y="7309034"/>
            <a:ext cx="456411" cy="969963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7882598" y="8060648"/>
            <a:ext cx="3453098" cy="1861258"/>
            <a:chOff x="8208275" y="5091980"/>
            <a:chExt cx="3453098" cy="1861258"/>
          </a:xfrm>
        </p:grpSpPr>
        <p:grpSp>
          <p:nvGrpSpPr>
            <p:cNvPr id="65" name="Group 64"/>
            <p:cNvGrpSpPr/>
            <p:nvPr/>
          </p:nvGrpSpPr>
          <p:grpSpPr>
            <a:xfrm>
              <a:off x="9700319" y="5091980"/>
              <a:ext cx="1961054" cy="1861258"/>
              <a:chOff x="9006193" y="4152177"/>
              <a:chExt cx="2878595" cy="2878595"/>
            </a:xfrm>
          </p:grpSpPr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06193" y="4152177"/>
                <a:ext cx="2878595" cy="2878595"/>
              </a:xfrm>
              <a:prstGeom prst="rect">
                <a:avLst/>
              </a:prstGeom>
            </p:spPr>
          </p:pic>
          <p:grpSp>
            <p:nvGrpSpPr>
              <p:cNvPr id="68" name="Group 67"/>
              <p:cNvGrpSpPr/>
              <p:nvPr/>
            </p:nvGrpSpPr>
            <p:grpSpPr>
              <a:xfrm>
                <a:off x="9415688" y="4593974"/>
                <a:ext cx="2042887" cy="1121023"/>
                <a:chOff x="2290860" y="5188205"/>
                <a:chExt cx="4999652" cy="166988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69" name="Rounded Rectangle 68"/>
                <p:cNvSpPr/>
                <p:nvPr/>
              </p:nvSpPr>
              <p:spPr>
                <a:xfrm>
                  <a:off x="2290860" y="5188205"/>
                  <a:ext cx="4999652" cy="1669884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3005959" y="5280553"/>
                  <a:ext cx="3805322" cy="14890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Inconsolata Medium" charset="0"/>
                      <a:ea typeface="Inconsolata Medium" charset="0"/>
                      <a:cs typeface="Inconsolata Medium" charset="0"/>
                    </a:rPr>
                    <a:t>clipper</a:t>
                  </a:r>
                </a:p>
                <a:p>
                  <a:pPr algn="ctr"/>
                  <a:r>
                    <a:rPr lang="en-US" dirty="0" smtClean="0">
                      <a:latin typeface="Inconsolata Medium" charset="0"/>
                      <a:ea typeface="Inconsolata Medium" charset="0"/>
                      <a:cs typeface="Inconsolata Medium" charset="0"/>
                    </a:rPr>
                    <a:t>admin</a:t>
                  </a:r>
                </a:p>
              </p:txBody>
            </p:sp>
          </p:grpSp>
        </p:grp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8275" y="5995852"/>
              <a:ext cx="1559076" cy="828794"/>
            </a:xfrm>
            <a:prstGeom prst="rect">
              <a:avLst/>
            </a:prstGeom>
          </p:spPr>
        </p:pic>
      </p:grpSp>
      <p:pic>
        <p:nvPicPr>
          <p:cNvPr id="71" name="Picture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352" y="5511983"/>
            <a:ext cx="1060441" cy="94609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145" y="2874469"/>
            <a:ext cx="1060441" cy="946095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478071" y="-2492679"/>
            <a:ext cx="47070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link application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356151" y="4191510"/>
            <a:ext cx="16408" cy="778236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596206" y="4886594"/>
            <a:ext cx="1787062" cy="1543280"/>
            <a:chOff x="1528537" y="3997077"/>
            <a:chExt cx="1787062" cy="1543280"/>
          </a:xfrm>
        </p:grpSpPr>
        <p:grpSp>
          <p:nvGrpSpPr>
            <p:cNvPr id="27" name="Group 26"/>
            <p:cNvGrpSpPr/>
            <p:nvPr/>
          </p:nvGrpSpPr>
          <p:grpSpPr>
            <a:xfrm>
              <a:off x="1528537" y="4044171"/>
              <a:ext cx="1787062" cy="1496186"/>
              <a:chOff x="7068754" y="4612178"/>
              <a:chExt cx="1762552" cy="968879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7068754" y="4612178"/>
                <a:ext cx="1742102" cy="968879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2554" y="5043328"/>
                <a:ext cx="1718752" cy="279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latin typeface="Inconsolata Medium" charset="0"/>
                    <a:ea typeface="Inconsolata Medium" charset="0"/>
                    <a:cs typeface="Inconsolata Medium" charset="0"/>
                  </a:rPr>
                  <a:t>wordcount:1</a:t>
                </a:r>
                <a:endParaRPr lang="en-US" sz="2200" dirty="0">
                  <a:latin typeface="Inconsolata Medium" charset="0"/>
                  <a:ea typeface="Inconsolata Medium" charset="0"/>
                  <a:cs typeface="Inconsolata Medium" charset="0"/>
                </a:endParaRPr>
              </a:p>
            </p:txBody>
          </p:sp>
        </p:grp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3712" y="3997077"/>
              <a:ext cx="874352" cy="780072"/>
            </a:xfrm>
            <a:prstGeom prst="rect">
              <a:avLst/>
            </a:prstGeom>
          </p:spPr>
        </p:pic>
      </p:grpSp>
      <p:cxnSp>
        <p:nvCxnSpPr>
          <p:cNvPr id="31" name="Straight Arrow Connector 30"/>
          <p:cNvCxnSpPr/>
          <p:nvPr/>
        </p:nvCxnSpPr>
        <p:spPr>
          <a:xfrm>
            <a:off x="1356155" y="1882588"/>
            <a:ext cx="30469" cy="910683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86624" y="2051890"/>
            <a:ext cx="385233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 smtClean="0">
                <a:latin typeface="Inconsolata Medium" charset="0"/>
                <a:ea typeface="Inconsolata Medium" charset="0"/>
                <a:cs typeface="Inconsolata Medium" charset="0"/>
              </a:rPr>
              <a:t>/</a:t>
            </a:r>
            <a:r>
              <a:rPr lang="en-US" sz="2600" dirty="0" err="1" smtClean="0">
                <a:latin typeface="Inconsolata Medium" charset="0"/>
                <a:ea typeface="Inconsolata Medium" charset="0"/>
                <a:cs typeface="Inconsolata Medium" charset="0"/>
              </a:rPr>
              <a:t>wordcount</a:t>
            </a:r>
            <a:r>
              <a:rPr lang="en-US" sz="2600" dirty="0" smtClean="0">
                <a:latin typeface="Inconsolata Medium" charset="0"/>
                <a:ea typeface="Inconsolata Medium" charset="0"/>
                <a:cs typeface="Inconsolata Medium" charset="0"/>
              </a:rPr>
              <a:t>-app/predict</a:t>
            </a:r>
            <a:endParaRPr lang="en-US" sz="2600" dirty="0">
              <a:latin typeface="Inconsolata Medium" charset="0"/>
              <a:ea typeface="Inconsolata Medium" charset="0"/>
              <a:cs typeface="Inconsolata Medium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1387418" y="2793271"/>
            <a:ext cx="6275" cy="1362394"/>
          </a:xfrm>
          <a:prstGeom prst="straightConnector1">
            <a:avLst/>
          </a:prstGeom>
          <a:ln w="1238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327169" y="2849384"/>
            <a:ext cx="459986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 smtClean="0">
                <a:latin typeface="Inconsolata Medium" charset="0"/>
                <a:ea typeface="Inconsolata Medium" charset="0"/>
                <a:cs typeface="Inconsolata Medium" charset="0"/>
              </a:rPr>
              <a:t>Query</a:t>
            </a:r>
          </a:p>
          <a:p>
            <a:pPr algn="ctr"/>
            <a:r>
              <a:rPr lang="en-US" sz="3400" dirty="0" smtClean="0">
                <a:latin typeface="Inconsolata Medium" charset="0"/>
                <a:ea typeface="Inconsolata Medium" charset="0"/>
                <a:cs typeface="Inconsolata Medium" charset="0"/>
              </a:rPr>
              <a:t>Frontend</a:t>
            </a:r>
            <a:endParaRPr lang="en-US" sz="3400" dirty="0">
              <a:latin typeface="Inconsolata Medium" charset="0"/>
              <a:ea typeface="Inconsolata Medium" charset="0"/>
              <a:cs typeface="Inconsolata Medium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06295" y="3205310"/>
            <a:ext cx="8515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600" b="1" dirty="0" smtClean="0">
                <a:solidFill>
                  <a:srgbClr val="C00000"/>
                </a:solidFill>
                <a:latin typeface="Inconsolata Medium" charset="0"/>
                <a:ea typeface="Inconsolata Medium" charset="0"/>
                <a:cs typeface="Inconsolata Medium" charset="0"/>
              </a:rPr>
              <a:t>link</a:t>
            </a:r>
            <a:endParaRPr lang="en-US" sz="2600" b="1" dirty="0">
              <a:solidFill>
                <a:srgbClr val="C00000"/>
              </a:solidFill>
              <a:latin typeface="Inconsolata Medium" charset="0"/>
              <a:ea typeface="Inconsolata Medium" charset="0"/>
              <a:cs typeface="Inconsolata Medium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61382" y="2377305"/>
            <a:ext cx="33522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smtClean="0">
                <a:latin typeface="Inconsolata Medium" charset="0"/>
                <a:ea typeface="Inconsolata Medium" charset="0"/>
                <a:cs typeface="Inconsolata Medium" charset="0"/>
              </a:rPr>
              <a:t>*internal REST API*</a:t>
            </a:r>
            <a:endParaRPr lang="en-US" sz="2600" dirty="0">
              <a:latin typeface="Inconsolata Medium" charset="0"/>
              <a:ea typeface="Inconsolata Medium" charset="0"/>
              <a:cs typeface="Inconsolat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84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251012" y="2804887"/>
            <a:ext cx="6676023" cy="1350778"/>
            <a:chOff x="2229823" y="1726138"/>
            <a:chExt cx="4379525" cy="1350778"/>
          </a:xfrm>
        </p:grpSpPr>
        <p:sp>
          <p:nvSpPr>
            <p:cNvPr id="33" name="Rounded Rectangle 32"/>
            <p:cNvSpPr/>
            <p:nvPr/>
          </p:nvSpPr>
          <p:spPr>
            <a:xfrm>
              <a:off x="2229823" y="1726138"/>
              <a:ext cx="3876416" cy="135077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91799" y="1770635"/>
              <a:ext cx="3017549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dirty="0" smtClean="0">
                  <a:latin typeface="Inconsolata Medium" charset="0"/>
                  <a:ea typeface="Inconsolata Medium" charset="0"/>
                  <a:cs typeface="Inconsolata Medium" charset="0"/>
                </a:rPr>
                <a:t>Query</a:t>
              </a:r>
            </a:p>
            <a:p>
              <a:pPr algn="ctr"/>
              <a:r>
                <a:rPr lang="en-US" sz="3400" dirty="0" smtClean="0">
                  <a:latin typeface="Inconsolata Medium" charset="0"/>
                  <a:ea typeface="Inconsolata Medium" charset="0"/>
                  <a:cs typeface="Inconsolata Medium" charset="0"/>
                </a:rPr>
                <a:t>Frontend</a:t>
              </a:r>
              <a:endParaRPr lang="en-US" sz="3400" dirty="0">
                <a:latin typeface="Inconsolata Medium" charset="0"/>
                <a:ea typeface="Inconsolata Medium" charset="0"/>
                <a:cs typeface="Inconsolata Medium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362927" y="4685814"/>
            <a:ext cx="1348647" cy="1798042"/>
            <a:chOff x="10525305" y="3580956"/>
            <a:chExt cx="1056875" cy="1123065"/>
          </a:xfrm>
        </p:grpSpPr>
        <p:sp>
          <p:nvSpPr>
            <p:cNvPr id="36" name="Can 35"/>
            <p:cNvSpPr/>
            <p:nvPr/>
          </p:nvSpPr>
          <p:spPr>
            <a:xfrm>
              <a:off x="10582055" y="3580956"/>
              <a:ext cx="1000125" cy="1123065"/>
            </a:xfrm>
            <a:prstGeom prst="can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525305" y="3918529"/>
              <a:ext cx="1056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solidFill>
                    <a:schemeClr val="bg1"/>
                  </a:solidFill>
                  <a:latin typeface="Inconsolata Medium" charset="0"/>
                  <a:ea typeface="Inconsolata Medium" charset="0"/>
                  <a:cs typeface="Inconsolata Medium" charset="0"/>
                </a:rPr>
                <a:t>Redis</a:t>
              </a:r>
              <a:endParaRPr lang="en-US" sz="2200" dirty="0">
                <a:solidFill>
                  <a:schemeClr val="bg1"/>
                </a:solidFill>
                <a:latin typeface="Inconsolata Medium" charset="0"/>
                <a:ea typeface="Inconsolata Medium" charset="0"/>
                <a:cs typeface="Inconsolata Medium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99451" y="2937059"/>
            <a:ext cx="3476065" cy="1350778"/>
            <a:chOff x="2229823" y="1726138"/>
            <a:chExt cx="4999652" cy="1350778"/>
          </a:xfrm>
        </p:grpSpPr>
        <p:sp>
          <p:nvSpPr>
            <p:cNvPr id="39" name="Rounded Rectangle 38"/>
            <p:cNvSpPr/>
            <p:nvPr/>
          </p:nvSpPr>
          <p:spPr>
            <a:xfrm>
              <a:off x="2229823" y="1726138"/>
              <a:ext cx="4999652" cy="135077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26076" y="1768999"/>
              <a:ext cx="3805323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dirty="0" smtClean="0">
                  <a:latin typeface="Inconsolata Medium" charset="0"/>
                  <a:ea typeface="Inconsolata Medium" charset="0"/>
                  <a:cs typeface="Inconsolata Medium" charset="0"/>
                </a:rPr>
                <a:t>Management</a:t>
              </a:r>
            </a:p>
            <a:p>
              <a:pPr algn="ctr"/>
              <a:r>
                <a:rPr lang="en-US" sz="3400" dirty="0" smtClean="0">
                  <a:latin typeface="Inconsolata Medium" charset="0"/>
                  <a:ea typeface="Inconsolata Medium" charset="0"/>
                  <a:cs typeface="Inconsolata Medium" charset="0"/>
                </a:rPr>
                <a:t>Frontend</a:t>
              </a:r>
              <a:endParaRPr lang="en-US" sz="3400" dirty="0">
                <a:latin typeface="Inconsolata Medium" charset="0"/>
                <a:ea typeface="Inconsolata Medium" charset="0"/>
                <a:cs typeface="Inconsolata Medium" charset="0"/>
              </a:endParaRPr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>
            <a:off x="5723740" y="4239106"/>
            <a:ext cx="1639187" cy="661094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8783991" y="4388139"/>
            <a:ext cx="497850" cy="512061"/>
          </a:xfrm>
          <a:prstGeom prst="straightConnector1">
            <a:avLst/>
          </a:prstGeom>
          <a:ln w="666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71" y="2778243"/>
            <a:ext cx="1060441" cy="946095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>
            <a:off x="9794010" y="7309034"/>
            <a:ext cx="456411" cy="969963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7882598" y="8060648"/>
            <a:ext cx="3453098" cy="1861258"/>
            <a:chOff x="8208275" y="5091980"/>
            <a:chExt cx="3453098" cy="1861258"/>
          </a:xfrm>
        </p:grpSpPr>
        <p:grpSp>
          <p:nvGrpSpPr>
            <p:cNvPr id="65" name="Group 64"/>
            <p:cNvGrpSpPr/>
            <p:nvPr/>
          </p:nvGrpSpPr>
          <p:grpSpPr>
            <a:xfrm>
              <a:off x="9700319" y="5091980"/>
              <a:ext cx="1961054" cy="1861258"/>
              <a:chOff x="9006193" y="4152177"/>
              <a:chExt cx="2878595" cy="2878595"/>
            </a:xfrm>
          </p:grpSpPr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06193" y="4152177"/>
                <a:ext cx="2878595" cy="2878595"/>
              </a:xfrm>
              <a:prstGeom prst="rect">
                <a:avLst/>
              </a:prstGeom>
            </p:spPr>
          </p:pic>
          <p:grpSp>
            <p:nvGrpSpPr>
              <p:cNvPr id="68" name="Group 67"/>
              <p:cNvGrpSpPr/>
              <p:nvPr/>
            </p:nvGrpSpPr>
            <p:grpSpPr>
              <a:xfrm>
                <a:off x="9415688" y="4593974"/>
                <a:ext cx="2042887" cy="1121023"/>
                <a:chOff x="2290860" y="5188205"/>
                <a:chExt cx="4999652" cy="166988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69" name="Rounded Rectangle 68"/>
                <p:cNvSpPr/>
                <p:nvPr/>
              </p:nvSpPr>
              <p:spPr>
                <a:xfrm>
                  <a:off x="2290860" y="5188205"/>
                  <a:ext cx="4999652" cy="1669884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3005959" y="5280553"/>
                  <a:ext cx="3805322" cy="14890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Inconsolata Medium" charset="0"/>
                      <a:ea typeface="Inconsolata Medium" charset="0"/>
                      <a:cs typeface="Inconsolata Medium" charset="0"/>
                    </a:rPr>
                    <a:t>clipper</a:t>
                  </a:r>
                </a:p>
                <a:p>
                  <a:pPr algn="ctr"/>
                  <a:r>
                    <a:rPr lang="en-US" dirty="0" smtClean="0">
                      <a:latin typeface="Inconsolata Medium" charset="0"/>
                      <a:ea typeface="Inconsolata Medium" charset="0"/>
                      <a:cs typeface="Inconsolata Medium" charset="0"/>
                    </a:rPr>
                    <a:t>admin</a:t>
                  </a:r>
                </a:p>
              </p:txBody>
            </p:sp>
          </p:grpSp>
        </p:grp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8275" y="5995852"/>
              <a:ext cx="1559076" cy="828794"/>
            </a:xfrm>
            <a:prstGeom prst="rect">
              <a:avLst/>
            </a:prstGeom>
          </p:spPr>
        </p:pic>
      </p:grpSp>
      <p:pic>
        <p:nvPicPr>
          <p:cNvPr id="71" name="Picture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352" y="5511983"/>
            <a:ext cx="1060441" cy="94609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145" y="2874469"/>
            <a:ext cx="1060441" cy="946095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478071" y="-2492679"/>
            <a:ext cx="47070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update model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356151" y="4191510"/>
            <a:ext cx="16408" cy="778236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596206" y="4886594"/>
            <a:ext cx="1787062" cy="1543280"/>
            <a:chOff x="1528537" y="3997077"/>
            <a:chExt cx="1787062" cy="1543280"/>
          </a:xfrm>
        </p:grpSpPr>
        <p:grpSp>
          <p:nvGrpSpPr>
            <p:cNvPr id="27" name="Group 26"/>
            <p:cNvGrpSpPr/>
            <p:nvPr/>
          </p:nvGrpSpPr>
          <p:grpSpPr>
            <a:xfrm>
              <a:off x="1528537" y="4044171"/>
              <a:ext cx="1787062" cy="1496186"/>
              <a:chOff x="7068754" y="4612178"/>
              <a:chExt cx="1762552" cy="968879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7068754" y="4612178"/>
                <a:ext cx="1742102" cy="968879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2554" y="5043328"/>
                <a:ext cx="1718752" cy="279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smtClean="0">
                    <a:latin typeface="Inconsolata Medium" charset="0"/>
                    <a:ea typeface="Inconsolata Medium" charset="0"/>
                    <a:cs typeface="Inconsolata Medium" charset="0"/>
                  </a:rPr>
                  <a:t>wordcount:1</a:t>
                </a:r>
                <a:endParaRPr lang="en-US" sz="2200" dirty="0">
                  <a:latin typeface="Inconsolata Medium" charset="0"/>
                  <a:ea typeface="Inconsolata Medium" charset="0"/>
                  <a:cs typeface="Inconsolata Medium" charset="0"/>
                </a:endParaRPr>
              </a:p>
            </p:txBody>
          </p:sp>
        </p:grp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3712" y="3997077"/>
              <a:ext cx="874352" cy="780072"/>
            </a:xfrm>
            <a:prstGeom prst="rect">
              <a:avLst/>
            </a:prstGeom>
          </p:spPr>
        </p:pic>
      </p:grpSp>
      <p:cxnSp>
        <p:nvCxnSpPr>
          <p:cNvPr id="31" name="Straight Arrow Connector 30"/>
          <p:cNvCxnSpPr/>
          <p:nvPr/>
        </p:nvCxnSpPr>
        <p:spPr>
          <a:xfrm>
            <a:off x="1356155" y="1882588"/>
            <a:ext cx="30469" cy="910683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86624" y="2051890"/>
            <a:ext cx="385233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 smtClean="0">
                <a:latin typeface="Inconsolata Medium" charset="0"/>
                <a:ea typeface="Inconsolata Medium" charset="0"/>
                <a:cs typeface="Inconsolata Medium" charset="0"/>
              </a:rPr>
              <a:t>/</a:t>
            </a:r>
            <a:r>
              <a:rPr lang="en-US" sz="2600" dirty="0" err="1" smtClean="0">
                <a:latin typeface="Inconsolata Medium" charset="0"/>
                <a:ea typeface="Inconsolata Medium" charset="0"/>
                <a:cs typeface="Inconsolata Medium" charset="0"/>
              </a:rPr>
              <a:t>wordcount</a:t>
            </a:r>
            <a:r>
              <a:rPr lang="en-US" sz="2600" dirty="0" smtClean="0">
                <a:latin typeface="Inconsolata Medium" charset="0"/>
                <a:ea typeface="Inconsolata Medium" charset="0"/>
                <a:cs typeface="Inconsolata Medium" charset="0"/>
              </a:rPr>
              <a:t>-app/predict</a:t>
            </a:r>
            <a:endParaRPr lang="en-US" sz="2600" dirty="0">
              <a:latin typeface="Inconsolata Medium" charset="0"/>
              <a:ea typeface="Inconsolata Medium" charset="0"/>
              <a:cs typeface="Inconsolata Medium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393694" y="2793271"/>
            <a:ext cx="1997443" cy="1362394"/>
          </a:xfrm>
          <a:prstGeom prst="straightConnector1">
            <a:avLst/>
          </a:prstGeom>
          <a:ln w="1111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391137" y="4236335"/>
            <a:ext cx="16408" cy="778236"/>
          </a:xfrm>
          <a:prstGeom prst="straightConnector1">
            <a:avLst/>
          </a:prstGeom>
          <a:ln w="666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2631192" y="4931419"/>
            <a:ext cx="1787062" cy="1543280"/>
            <a:chOff x="1528537" y="3997077"/>
            <a:chExt cx="1787062" cy="1543280"/>
          </a:xfrm>
        </p:grpSpPr>
        <p:grpSp>
          <p:nvGrpSpPr>
            <p:cNvPr id="47" name="Group 46"/>
            <p:cNvGrpSpPr/>
            <p:nvPr/>
          </p:nvGrpSpPr>
          <p:grpSpPr>
            <a:xfrm>
              <a:off x="1528537" y="4044171"/>
              <a:ext cx="1787062" cy="1496186"/>
              <a:chOff x="7068754" y="4612178"/>
              <a:chExt cx="1762552" cy="968879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7068754" y="4612178"/>
                <a:ext cx="1742102" cy="968879"/>
              </a:xfrm>
              <a:prstGeom prst="roundRect">
                <a:avLst/>
              </a:prstGeom>
              <a:solidFill>
                <a:schemeClr val="accent6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7112554" y="5043328"/>
                <a:ext cx="1718752" cy="279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solidFill>
                      <a:srgbClr val="C00000"/>
                    </a:solidFill>
                    <a:latin typeface="Inconsolata Medium" charset="0"/>
                    <a:ea typeface="Inconsolata Medium" charset="0"/>
                    <a:cs typeface="Inconsolata Medium" charset="0"/>
                  </a:rPr>
                  <a:t>wordcount:2</a:t>
                </a:r>
                <a:endParaRPr lang="en-US" sz="2200" dirty="0">
                  <a:solidFill>
                    <a:srgbClr val="C00000"/>
                  </a:solidFill>
                  <a:latin typeface="Inconsolata Medium" charset="0"/>
                  <a:ea typeface="Inconsolata Medium" charset="0"/>
                  <a:cs typeface="Inconsolata Medium" charset="0"/>
                </a:endParaRPr>
              </a:p>
            </p:txBody>
          </p:sp>
        </p:grp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3712" y="3997077"/>
              <a:ext cx="874352" cy="780072"/>
            </a:xfrm>
            <a:prstGeom prst="rect">
              <a:avLst/>
            </a:prstGeom>
          </p:spPr>
        </p:pic>
      </p:grpSp>
      <p:sp>
        <p:nvSpPr>
          <p:cNvPr id="52" name="TextBox 51"/>
          <p:cNvSpPr txBox="1"/>
          <p:nvPr/>
        </p:nvSpPr>
        <p:spPr>
          <a:xfrm>
            <a:off x="2327169" y="2937059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b="1" dirty="0" smtClean="0">
                <a:solidFill>
                  <a:srgbClr val="C00000"/>
                </a:solidFill>
                <a:latin typeface="Inconsolata Medium" charset="0"/>
                <a:ea typeface="Inconsolata Medium" charset="0"/>
                <a:cs typeface="Inconsolata Medium" charset="0"/>
              </a:rPr>
              <a:t>link</a:t>
            </a:r>
            <a:endParaRPr lang="en-US" sz="2600" b="1" dirty="0">
              <a:solidFill>
                <a:srgbClr val="C00000"/>
              </a:solidFill>
              <a:latin typeface="Inconsolata Medium" charset="0"/>
              <a:ea typeface="Inconsolata Medium" charset="0"/>
              <a:cs typeface="Inconsolata Medium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161382" y="2377305"/>
            <a:ext cx="33522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smtClean="0">
                <a:latin typeface="Inconsolata Medium" charset="0"/>
                <a:ea typeface="Inconsolata Medium" charset="0"/>
                <a:cs typeface="Inconsolata Medium" charset="0"/>
              </a:rPr>
              <a:t>*internal REST API*</a:t>
            </a:r>
            <a:endParaRPr lang="en-US" sz="2600" dirty="0">
              <a:latin typeface="Inconsolata Medium" charset="0"/>
              <a:ea typeface="Inconsolata Medium" charset="0"/>
              <a:cs typeface="Inconsolat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10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251012" y="2804887"/>
            <a:ext cx="6676023" cy="1350778"/>
            <a:chOff x="2229823" y="1726138"/>
            <a:chExt cx="4379525" cy="1350778"/>
          </a:xfrm>
        </p:grpSpPr>
        <p:sp>
          <p:nvSpPr>
            <p:cNvPr id="33" name="Rounded Rectangle 32"/>
            <p:cNvSpPr/>
            <p:nvPr/>
          </p:nvSpPr>
          <p:spPr>
            <a:xfrm>
              <a:off x="2229823" y="1726138"/>
              <a:ext cx="3876416" cy="135077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91799" y="1770635"/>
              <a:ext cx="3017549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dirty="0" smtClean="0">
                  <a:latin typeface="Inconsolata Medium" charset="0"/>
                  <a:ea typeface="Inconsolata Medium" charset="0"/>
                  <a:cs typeface="Inconsolata Medium" charset="0"/>
                </a:rPr>
                <a:t>Query</a:t>
              </a:r>
            </a:p>
            <a:p>
              <a:pPr algn="ctr"/>
              <a:r>
                <a:rPr lang="en-US" sz="3400" dirty="0" smtClean="0">
                  <a:latin typeface="Inconsolata Medium" charset="0"/>
                  <a:ea typeface="Inconsolata Medium" charset="0"/>
                  <a:cs typeface="Inconsolata Medium" charset="0"/>
                </a:rPr>
                <a:t>Frontend</a:t>
              </a:r>
              <a:endParaRPr lang="en-US" sz="3400" dirty="0">
                <a:latin typeface="Inconsolata Medium" charset="0"/>
                <a:ea typeface="Inconsolata Medium" charset="0"/>
                <a:cs typeface="Inconsolata Medium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362927" y="4685814"/>
            <a:ext cx="1348647" cy="1798042"/>
            <a:chOff x="10525305" y="3580956"/>
            <a:chExt cx="1056875" cy="1123065"/>
          </a:xfrm>
        </p:grpSpPr>
        <p:sp>
          <p:nvSpPr>
            <p:cNvPr id="36" name="Can 35"/>
            <p:cNvSpPr/>
            <p:nvPr/>
          </p:nvSpPr>
          <p:spPr>
            <a:xfrm>
              <a:off x="10582055" y="3580956"/>
              <a:ext cx="1000125" cy="1123065"/>
            </a:xfrm>
            <a:prstGeom prst="can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525305" y="3918529"/>
              <a:ext cx="1056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solidFill>
                    <a:schemeClr val="bg1"/>
                  </a:solidFill>
                  <a:latin typeface="Inconsolata Medium" charset="0"/>
                  <a:ea typeface="Inconsolata Medium" charset="0"/>
                  <a:cs typeface="Inconsolata Medium" charset="0"/>
                </a:rPr>
                <a:t>Redis</a:t>
              </a:r>
              <a:endParaRPr lang="en-US" sz="2200" dirty="0">
                <a:solidFill>
                  <a:schemeClr val="bg1"/>
                </a:solidFill>
                <a:latin typeface="Inconsolata Medium" charset="0"/>
                <a:ea typeface="Inconsolata Medium" charset="0"/>
                <a:cs typeface="Inconsolata Medium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99451" y="2937059"/>
            <a:ext cx="3476065" cy="1350778"/>
            <a:chOff x="2229823" y="1726138"/>
            <a:chExt cx="4999652" cy="1350778"/>
          </a:xfrm>
        </p:grpSpPr>
        <p:sp>
          <p:nvSpPr>
            <p:cNvPr id="39" name="Rounded Rectangle 38"/>
            <p:cNvSpPr/>
            <p:nvPr/>
          </p:nvSpPr>
          <p:spPr>
            <a:xfrm>
              <a:off x="2229823" y="1726138"/>
              <a:ext cx="4999652" cy="135077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26076" y="1768999"/>
              <a:ext cx="3805323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dirty="0" smtClean="0">
                  <a:latin typeface="Inconsolata Medium" charset="0"/>
                  <a:ea typeface="Inconsolata Medium" charset="0"/>
                  <a:cs typeface="Inconsolata Medium" charset="0"/>
                </a:rPr>
                <a:t>Management</a:t>
              </a:r>
            </a:p>
            <a:p>
              <a:pPr algn="ctr"/>
              <a:r>
                <a:rPr lang="en-US" sz="3400" dirty="0" smtClean="0">
                  <a:latin typeface="Inconsolata Medium" charset="0"/>
                  <a:ea typeface="Inconsolata Medium" charset="0"/>
                  <a:cs typeface="Inconsolata Medium" charset="0"/>
                </a:rPr>
                <a:t>Frontend</a:t>
              </a:r>
              <a:endParaRPr lang="en-US" sz="3400" dirty="0">
                <a:latin typeface="Inconsolata Medium" charset="0"/>
                <a:ea typeface="Inconsolata Medium" charset="0"/>
                <a:cs typeface="Inconsolata Medium" charset="0"/>
              </a:endParaRPr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>
            <a:off x="5723740" y="4239106"/>
            <a:ext cx="1639187" cy="661094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8783991" y="4388139"/>
            <a:ext cx="497850" cy="512061"/>
          </a:xfrm>
          <a:prstGeom prst="straightConnector1">
            <a:avLst/>
          </a:prstGeom>
          <a:ln w="666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71" y="2778243"/>
            <a:ext cx="1060441" cy="946095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>
            <a:off x="9794010" y="7309034"/>
            <a:ext cx="456411" cy="969963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7882598" y="8060648"/>
            <a:ext cx="3453098" cy="1861258"/>
            <a:chOff x="8208275" y="5091980"/>
            <a:chExt cx="3453098" cy="1861258"/>
          </a:xfrm>
        </p:grpSpPr>
        <p:grpSp>
          <p:nvGrpSpPr>
            <p:cNvPr id="65" name="Group 64"/>
            <p:cNvGrpSpPr/>
            <p:nvPr/>
          </p:nvGrpSpPr>
          <p:grpSpPr>
            <a:xfrm>
              <a:off x="9700319" y="5091980"/>
              <a:ext cx="1961054" cy="1861258"/>
              <a:chOff x="9006193" y="4152177"/>
              <a:chExt cx="2878595" cy="2878595"/>
            </a:xfrm>
          </p:grpSpPr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06193" y="4152177"/>
                <a:ext cx="2878595" cy="2878595"/>
              </a:xfrm>
              <a:prstGeom prst="rect">
                <a:avLst/>
              </a:prstGeom>
            </p:spPr>
          </p:pic>
          <p:grpSp>
            <p:nvGrpSpPr>
              <p:cNvPr id="68" name="Group 67"/>
              <p:cNvGrpSpPr/>
              <p:nvPr/>
            </p:nvGrpSpPr>
            <p:grpSpPr>
              <a:xfrm>
                <a:off x="9415688" y="4593974"/>
                <a:ext cx="2042887" cy="1121023"/>
                <a:chOff x="2290860" y="5188205"/>
                <a:chExt cx="4999652" cy="166988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69" name="Rounded Rectangle 68"/>
                <p:cNvSpPr/>
                <p:nvPr/>
              </p:nvSpPr>
              <p:spPr>
                <a:xfrm>
                  <a:off x="2290860" y="5188205"/>
                  <a:ext cx="4999652" cy="1669884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3005959" y="5280553"/>
                  <a:ext cx="3805322" cy="14890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Inconsolata Medium" charset="0"/>
                      <a:ea typeface="Inconsolata Medium" charset="0"/>
                      <a:cs typeface="Inconsolata Medium" charset="0"/>
                    </a:rPr>
                    <a:t>clipper</a:t>
                  </a:r>
                </a:p>
                <a:p>
                  <a:pPr algn="ctr"/>
                  <a:r>
                    <a:rPr lang="en-US" dirty="0" smtClean="0">
                      <a:latin typeface="Inconsolata Medium" charset="0"/>
                      <a:ea typeface="Inconsolata Medium" charset="0"/>
                      <a:cs typeface="Inconsolata Medium" charset="0"/>
                    </a:rPr>
                    <a:t>admin</a:t>
                  </a:r>
                </a:p>
              </p:txBody>
            </p:sp>
          </p:grpSp>
        </p:grp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8275" y="5995852"/>
              <a:ext cx="1559076" cy="828794"/>
            </a:xfrm>
            <a:prstGeom prst="rect">
              <a:avLst/>
            </a:prstGeom>
          </p:spPr>
        </p:pic>
      </p:grpSp>
      <p:pic>
        <p:nvPicPr>
          <p:cNvPr id="71" name="Picture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352" y="5511983"/>
            <a:ext cx="1060441" cy="94609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145" y="2874469"/>
            <a:ext cx="1060441" cy="946095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478071" y="-2492679"/>
            <a:ext cx="47070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set version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356151" y="4191510"/>
            <a:ext cx="16408" cy="778236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596206" y="4886594"/>
            <a:ext cx="1787062" cy="1543280"/>
            <a:chOff x="1528537" y="3997077"/>
            <a:chExt cx="1787062" cy="1543280"/>
          </a:xfrm>
        </p:grpSpPr>
        <p:grpSp>
          <p:nvGrpSpPr>
            <p:cNvPr id="27" name="Group 26"/>
            <p:cNvGrpSpPr/>
            <p:nvPr/>
          </p:nvGrpSpPr>
          <p:grpSpPr>
            <a:xfrm>
              <a:off x="1528537" y="4044171"/>
              <a:ext cx="1787062" cy="1496186"/>
              <a:chOff x="7068754" y="4612178"/>
              <a:chExt cx="1762552" cy="968879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7068754" y="4612178"/>
                <a:ext cx="1742102" cy="968879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2554" y="5043328"/>
                <a:ext cx="1718752" cy="279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smtClean="0">
                    <a:latin typeface="Inconsolata Medium" charset="0"/>
                    <a:ea typeface="Inconsolata Medium" charset="0"/>
                    <a:cs typeface="Inconsolata Medium" charset="0"/>
                  </a:rPr>
                  <a:t>wordcount:1</a:t>
                </a:r>
                <a:endParaRPr lang="en-US" sz="2200" dirty="0">
                  <a:latin typeface="Inconsolata Medium" charset="0"/>
                  <a:ea typeface="Inconsolata Medium" charset="0"/>
                  <a:cs typeface="Inconsolata Medium" charset="0"/>
                </a:endParaRPr>
              </a:p>
            </p:txBody>
          </p:sp>
        </p:grp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3712" y="3997077"/>
              <a:ext cx="874352" cy="780072"/>
            </a:xfrm>
            <a:prstGeom prst="rect">
              <a:avLst/>
            </a:prstGeom>
          </p:spPr>
        </p:pic>
      </p:grpSp>
      <p:cxnSp>
        <p:nvCxnSpPr>
          <p:cNvPr id="31" name="Straight Arrow Connector 30"/>
          <p:cNvCxnSpPr/>
          <p:nvPr/>
        </p:nvCxnSpPr>
        <p:spPr>
          <a:xfrm>
            <a:off x="1356155" y="1882588"/>
            <a:ext cx="30469" cy="910683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86624" y="2051890"/>
            <a:ext cx="385233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 smtClean="0">
                <a:latin typeface="Inconsolata Medium" charset="0"/>
                <a:ea typeface="Inconsolata Medium" charset="0"/>
                <a:cs typeface="Inconsolata Medium" charset="0"/>
              </a:rPr>
              <a:t>/</a:t>
            </a:r>
            <a:r>
              <a:rPr lang="en-US" sz="2600" dirty="0" err="1" smtClean="0">
                <a:latin typeface="Inconsolata Medium" charset="0"/>
                <a:ea typeface="Inconsolata Medium" charset="0"/>
                <a:cs typeface="Inconsolata Medium" charset="0"/>
              </a:rPr>
              <a:t>wordcount</a:t>
            </a:r>
            <a:r>
              <a:rPr lang="en-US" sz="2600" dirty="0" smtClean="0">
                <a:latin typeface="Inconsolata Medium" charset="0"/>
                <a:ea typeface="Inconsolata Medium" charset="0"/>
                <a:cs typeface="Inconsolata Medium" charset="0"/>
              </a:rPr>
              <a:t>-app/predict</a:t>
            </a:r>
            <a:endParaRPr lang="en-US" sz="2600" dirty="0">
              <a:latin typeface="Inconsolata Medium" charset="0"/>
              <a:ea typeface="Inconsolata Medium" charset="0"/>
              <a:cs typeface="Inconsolata Medium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1356151" y="2793271"/>
            <a:ext cx="37543" cy="1325422"/>
          </a:xfrm>
          <a:prstGeom prst="straightConnector1">
            <a:avLst/>
          </a:prstGeom>
          <a:ln w="1111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391137" y="4236335"/>
            <a:ext cx="16408" cy="778236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2631192" y="4931419"/>
            <a:ext cx="1787062" cy="1543280"/>
            <a:chOff x="1528537" y="3997077"/>
            <a:chExt cx="1787062" cy="1543280"/>
          </a:xfrm>
        </p:grpSpPr>
        <p:grpSp>
          <p:nvGrpSpPr>
            <p:cNvPr id="47" name="Group 46"/>
            <p:cNvGrpSpPr/>
            <p:nvPr/>
          </p:nvGrpSpPr>
          <p:grpSpPr>
            <a:xfrm>
              <a:off x="1528537" y="4044171"/>
              <a:ext cx="1787062" cy="1496186"/>
              <a:chOff x="7068754" y="4612178"/>
              <a:chExt cx="1762552" cy="968879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7068754" y="4612178"/>
                <a:ext cx="1742102" cy="968879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7112554" y="5043328"/>
                <a:ext cx="1718752" cy="279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latin typeface="Inconsolata Medium" charset="0"/>
                    <a:ea typeface="Inconsolata Medium" charset="0"/>
                    <a:cs typeface="Inconsolata Medium" charset="0"/>
                  </a:rPr>
                  <a:t>wordcount:2</a:t>
                </a:r>
                <a:endParaRPr lang="en-US" sz="2200" dirty="0">
                  <a:latin typeface="Inconsolata Medium" charset="0"/>
                  <a:ea typeface="Inconsolata Medium" charset="0"/>
                  <a:cs typeface="Inconsolata Medium" charset="0"/>
                </a:endParaRPr>
              </a:p>
            </p:txBody>
          </p:sp>
        </p:grp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3712" y="3997077"/>
              <a:ext cx="874352" cy="780072"/>
            </a:xfrm>
            <a:prstGeom prst="rect">
              <a:avLst/>
            </a:prstGeom>
          </p:spPr>
        </p:pic>
      </p:grpSp>
      <p:sp>
        <p:nvSpPr>
          <p:cNvPr id="52" name="TextBox 51"/>
          <p:cNvSpPr txBox="1"/>
          <p:nvPr/>
        </p:nvSpPr>
        <p:spPr>
          <a:xfrm>
            <a:off x="1431741" y="3209760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b="1" dirty="0" smtClean="0">
                <a:solidFill>
                  <a:srgbClr val="C00000"/>
                </a:solidFill>
                <a:latin typeface="Inconsolata Medium" charset="0"/>
                <a:ea typeface="Inconsolata Medium" charset="0"/>
                <a:cs typeface="Inconsolata Medium" charset="0"/>
              </a:rPr>
              <a:t>link</a:t>
            </a:r>
            <a:endParaRPr lang="en-US" sz="2600" b="1" dirty="0">
              <a:solidFill>
                <a:srgbClr val="C00000"/>
              </a:solidFill>
              <a:latin typeface="Inconsolata Medium" charset="0"/>
              <a:ea typeface="Inconsolata Medium" charset="0"/>
              <a:cs typeface="Inconsolata Medium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161382" y="2377305"/>
            <a:ext cx="33522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smtClean="0">
                <a:latin typeface="Inconsolata Medium" charset="0"/>
                <a:ea typeface="Inconsolata Medium" charset="0"/>
                <a:cs typeface="Inconsolata Medium" charset="0"/>
              </a:rPr>
              <a:t>*internal REST API*</a:t>
            </a:r>
            <a:endParaRPr lang="en-US" sz="2600" dirty="0">
              <a:latin typeface="Inconsolata Medium" charset="0"/>
              <a:ea typeface="Inconsolata Medium" charset="0"/>
              <a:cs typeface="Inconsolat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31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251012" y="2804887"/>
            <a:ext cx="6676023" cy="1350778"/>
            <a:chOff x="2229823" y="1726138"/>
            <a:chExt cx="4379525" cy="1350778"/>
          </a:xfrm>
        </p:grpSpPr>
        <p:sp>
          <p:nvSpPr>
            <p:cNvPr id="33" name="Rounded Rectangle 32"/>
            <p:cNvSpPr/>
            <p:nvPr/>
          </p:nvSpPr>
          <p:spPr>
            <a:xfrm>
              <a:off x="2229823" y="1726138"/>
              <a:ext cx="3876416" cy="135077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91799" y="1770635"/>
              <a:ext cx="3017549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dirty="0" smtClean="0">
                  <a:latin typeface="Inconsolata Medium" charset="0"/>
                  <a:ea typeface="Inconsolata Medium" charset="0"/>
                  <a:cs typeface="Inconsolata Medium" charset="0"/>
                </a:rPr>
                <a:t>Query</a:t>
              </a:r>
            </a:p>
            <a:p>
              <a:pPr algn="ctr"/>
              <a:r>
                <a:rPr lang="en-US" sz="3400" dirty="0" smtClean="0">
                  <a:latin typeface="Inconsolata Medium" charset="0"/>
                  <a:ea typeface="Inconsolata Medium" charset="0"/>
                  <a:cs typeface="Inconsolata Medium" charset="0"/>
                </a:rPr>
                <a:t>Frontend</a:t>
              </a:r>
              <a:endParaRPr lang="en-US" sz="3400" dirty="0">
                <a:latin typeface="Inconsolata Medium" charset="0"/>
                <a:ea typeface="Inconsolata Medium" charset="0"/>
                <a:cs typeface="Inconsolata Medium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362927" y="4685814"/>
            <a:ext cx="1348647" cy="1798042"/>
            <a:chOff x="10525305" y="3580956"/>
            <a:chExt cx="1056875" cy="1123065"/>
          </a:xfrm>
        </p:grpSpPr>
        <p:sp>
          <p:nvSpPr>
            <p:cNvPr id="36" name="Can 35"/>
            <p:cNvSpPr/>
            <p:nvPr/>
          </p:nvSpPr>
          <p:spPr>
            <a:xfrm>
              <a:off x="10582055" y="3580956"/>
              <a:ext cx="1000125" cy="1123065"/>
            </a:xfrm>
            <a:prstGeom prst="can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525305" y="3918529"/>
              <a:ext cx="1056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solidFill>
                    <a:schemeClr val="bg1"/>
                  </a:solidFill>
                  <a:latin typeface="Inconsolata Medium" charset="0"/>
                  <a:ea typeface="Inconsolata Medium" charset="0"/>
                  <a:cs typeface="Inconsolata Medium" charset="0"/>
                </a:rPr>
                <a:t>Redis</a:t>
              </a:r>
              <a:endParaRPr lang="en-US" sz="2200" dirty="0">
                <a:solidFill>
                  <a:schemeClr val="bg1"/>
                </a:solidFill>
                <a:latin typeface="Inconsolata Medium" charset="0"/>
                <a:ea typeface="Inconsolata Medium" charset="0"/>
                <a:cs typeface="Inconsolata Medium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99451" y="2937059"/>
            <a:ext cx="3476065" cy="1350778"/>
            <a:chOff x="2229823" y="1726138"/>
            <a:chExt cx="4999652" cy="1350778"/>
          </a:xfrm>
        </p:grpSpPr>
        <p:sp>
          <p:nvSpPr>
            <p:cNvPr id="39" name="Rounded Rectangle 38"/>
            <p:cNvSpPr/>
            <p:nvPr/>
          </p:nvSpPr>
          <p:spPr>
            <a:xfrm>
              <a:off x="2229823" y="1726138"/>
              <a:ext cx="4999652" cy="135077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26076" y="1768999"/>
              <a:ext cx="3805323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dirty="0" smtClean="0">
                  <a:latin typeface="Inconsolata Medium" charset="0"/>
                  <a:ea typeface="Inconsolata Medium" charset="0"/>
                  <a:cs typeface="Inconsolata Medium" charset="0"/>
                </a:rPr>
                <a:t>Management</a:t>
              </a:r>
            </a:p>
            <a:p>
              <a:pPr algn="ctr"/>
              <a:r>
                <a:rPr lang="en-US" sz="3400" dirty="0" smtClean="0">
                  <a:latin typeface="Inconsolata Medium" charset="0"/>
                  <a:ea typeface="Inconsolata Medium" charset="0"/>
                  <a:cs typeface="Inconsolata Medium" charset="0"/>
                </a:rPr>
                <a:t>Frontend</a:t>
              </a:r>
              <a:endParaRPr lang="en-US" sz="3400" dirty="0">
                <a:latin typeface="Inconsolata Medium" charset="0"/>
                <a:ea typeface="Inconsolata Medium" charset="0"/>
                <a:cs typeface="Inconsolata Medium" charset="0"/>
              </a:endParaRPr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>
            <a:off x="5723740" y="4239106"/>
            <a:ext cx="1639187" cy="661094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8783991" y="4388139"/>
            <a:ext cx="497850" cy="512061"/>
          </a:xfrm>
          <a:prstGeom prst="straightConnector1">
            <a:avLst/>
          </a:prstGeom>
          <a:ln w="666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71" y="2778243"/>
            <a:ext cx="1060441" cy="946095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>
            <a:off x="9794010" y="7309034"/>
            <a:ext cx="456411" cy="969963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7882598" y="8060648"/>
            <a:ext cx="3453098" cy="1861258"/>
            <a:chOff x="8208275" y="5091980"/>
            <a:chExt cx="3453098" cy="1861258"/>
          </a:xfrm>
        </p:grpSpPr>
        <p:grpSp>
          <p:nvGrpSpPr>
            <p:cNvPr id="65" name="Group 64"/>
            <p:cNvGrpSpPr/>
            <p:nvPr/>
          </p:nvGrpSpPr>
          <p:grpSpPr>
            <a:xfrm>
              <a:off x="9700319" y="5091980"/>
              <a:ext cx="1961054" cy="1861258"/>
              <a:chOff x="9006193" y="4152177"/>
              <a:chExt cx="2878595" cy="2878595"/>
            </a:xfrm>
          </p:grpSpPr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06193" y="4152177"/>
                <a:ext cx="2878595" cy="2878595"/>
              </a:xfrm>
              <a:prstGeom prst="rect">
                <a:avLst/>
              </a:prstGeom>
            </p:spPr>
          </p:pic>
          <p:grpSp>
            <p:nvGrpSpPr>
              <p:cNvPr id="68" name="Group 67"/>
              <p:cNvGrpSpPr/>
              <p:nvPr/>
            </p:nvGrpSpPr>
            <p:grpSpPr>
              <a:xfrm>
                <a:off x="9415688" y="4593974"/>
                <a:ext cx="2042887" cy="1121023"/>
                <a:chOff x="2290860" y="5188205"/>
                <a:chExt cx="4999652" cy="166988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69" name="Rounded Rectangle 68"/>
                <p:cNvSpPr/>
                <p:nvPr/>
              </p:nvSpPr>
              <p:spPr>
                <a:xfrm>
                  <a:off x="2290860" y="5188205"/>
                  <a:ext cx="4999652" cy="1669884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3005959" y="5280553"/>
                  <a:ext cx="3805322" cy="14890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Inconsolata Medium" charset="0"/>
                      <a:ea typeface="Inconsolata Medium" charset="0"/>
                      <a:cs typeface="Inconsolata Medium" charset="0"/>
                    </a:rPr>
                    <a:t>clipper</a:t>
                  </a:r>
                </a:p>
                <a:p>
                  <a:pPr algn="ctr"/>
                  <a:r>
                    <a:rPr lang="en-US" dirty="0" smtClean="0">
                      <a:latin typeface="Inconsolata Medium" charset="0"/>
                      <a:ea typeface="Inconsolata Medium" charset="0"/>
                      <a:cs typeface="Inconsolata Medium" charset="0"/>
                    </a:rPr>
                    <a:t>admin</a:t>
                  </a:r>
                </a:p>
              </p:txBody>
            </p:sp>
          </p:grpSp>
        </p:grp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8275" y="5995852"/>
              <a:ext cx="1559076" cy="828794"/>
            </a:xfrm>
            <a:prstGeom prst="rect">
              <a:avLst/>
            </a:prstGeom>
          </p:spPr>
        </p:pic>
      </p:grpSp>
      <p:pic>
        <p:nvPicPr>
          <p:cNvPr id="71" name="Picture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352" y="5511983"/>
            <a:ext cx="1060441" cy="94609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145" y="2874469"/>
            <a:ext cx="1060441" cy="946095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478071" y="-2492679"/>
            <a:ext cx="47070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set replicas (add)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356155" y="1882588"/>
            <a:ext cx="30469" cy="910683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86624" y="2051890"/>
            <a:ext cx="385233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 smtClean="0">
                <a:latin typeface="Inconsolata Medium" charset="0"/>
                <a:ea typeface="Inconsolata Medium" charset="0"/>
                <a:cs typeface="Inconsolata Medium" charset="0"/>
              </a:rPr>
              <a:t>/</a:t>
            </a:r>
            <a:r>
              <a:rPr lang="en-US" sz="2600" dirty="0" err="1" smtClean="0">
                <a:latin typeface="Inconsolata Medium" charset="0"/>
                <a:ea typeface="Inconsolata Medium" charset="0"/>
                <a:cs typeface="Inconsolata Medium" charset="0"/>
              </a:rPr>
              <a:t>wordcount</a:t>
            </a:r>
            <a:r>
              <a:rPr lang="en-US" sz="2600" dirty="0" smtClean="0">
                <a:latin typeface="Inconsolata Medium" charset="0"/>
                <a:ea typeface="Inconsolata Medium" charset="0"/>
                <a:cs typeface="Inconsolata Medium" charset="0"/>
              </a:rPr>
              <a:t>-app/predict</a:t>
            </a:r>
            <a:endParaRPr lang="en-US" sz="2600" dirty="0">
              <a:latin typeface="Inconsolata Medium" charset="0"/>
              <a:ea typeface="Inconsolata Medium" charset="0"/>
              <a:cs typeface="Inconsolata Medium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1399316" y="2882833"/>
            <a:ext cx="7072" cy="1194886"/>
          </a:xfrm>
          <a:prstGeom prst="straightConnector1">
            <a:avLst/>
          </a:prstGeom>
          <a:ln w="1111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981939" y="4236335"/>
            <a:ext cx="16408" cy="778236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4221994" y="4931419"/>
            <a:ext cx="1787062" cy="1543280"/>
            <a:chOff x="1528537" y="3997077"/>
            <a:chExt cx="1787062" cy="1543280"/>
          </a:xfrm>
        </p:grpSpPr>
        <p:grpSp>
          <p:nvGrpSpPr>
            <p:cNvPr id="47" name="Group 46"/>
            <p:cNvGrpSpPr/>
            <p:nvPr/>
          </p:nvGrpSpPr>
          <p:grpSpPr>
            <a:xfrm>
              <a:off x="1528537" y="4044171"/>
              <a:ext cx="1787062" cy="1496186"/>
              <a:chOff x="7068754" y="4612178"/>
              <a:chExt cx="1762552" cy="968879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7068754" y="4612178"/>
                <a:ext cx="1742102" cy="968879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7112554" y="5043328"/>
                <a:ext cx="1718752" cy="279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latin typeface="Inconsolata Medium" charset="0"/>
                    <a:ea typeface="Inconsolata Medium" charset="0"/>
                    <a:cs typeface="Inconsolata Medium" charset="0"/>
                  </a:rPr>
                  <a:t>wordcount:2</a:t>
                </a:r>
                <a:endParaRPr lang="en-US" sz="2200" dirty="0">
                  <a:latin typeface="Inconsolata Medium" charset="0"/>
                  <a:ea typeface="Inconsolata Medium" charset="0"/>
                  <a:cs typeface="Inconsolata Medium" charset="0"/>
                </a:endParaRPr>
              </a:p>
            </p:txBody>
          </p:sp>
        </p:grp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3712" y="3997077"/>
              <a:ext cx="874352" cy="780072"/>
            </a:xfrm>
            <a:prstGeom prst="rect">
              <a:avLst/>
            </a:prstGeom>
          </p:spPr>
        </p:pic>
      </p:grpSp>
      <p:sp>
        <p:nvSpPr>
          <p:cNvPr id="52" name="TextBox 51"/>
          <p:cNvSpPr txBox="1"/>
          <p:nvPr/>
        </p:nvSpPr>
        <p:spPr>
          <a:xfrm>
            <a:off x="1431741" y="3209760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b="1" dirty="0" smtClean="0">
                <a:latin typeface="Inconsolata Medium" charset="0"/>
                <a:ea typeface="Inconsolata Medium" charset="0"/>
                <a:cs typeface="Inconsolata Medium" charset="0"/>
              </a:rPr>
              <a:t>link</a:t>
            </a:r>
            <a:endParaRPr lang="en-US" sz="2600" b="1" dirty="0">
              <a:latin typeface="Inconsolata Medium" charset="0"/>
              <a:ea typeface="Inconsolata Medium" charset="0"/>
              <a:cs typeface="Inconsolata Medium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2861359" y="4181072"/>
            <a:ext cx="16408" cy="778236"/>
          </a:xfrm>
          <a:prstGeom prst="straightConnector1">
            <a:avLst/>
          </a:prstGeom>
          <a:ln w="666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2101414" y="4876156"/>
            <a:ext cx="1787062" cy="1543280"/>
            <a:chOff x="1528537" y="3997077"/>
            <a:chExt cx="1787062" cy="1543280"/>
          </a:xfrm>
        </p:grpSpPr>
        <p:grpSp>
          <p:nvGrpSpPr>
            <p:cNvPr id="63" name="Group 62"/>
            <p:cNvGrpSpPr/>
            <p:nvPr/>
          </p:nvGrpSpPr>
          <p:grpSpPr>
            <a:xfrm>
              <a:off x="1528537" y="4044171"/>
              <a:ext cx="1787062" cy="1496186"/>
              <a:chOff x="7068754" y="4612178"/>
              <a:chExt cx="1762552" cy="968879"/>
            </a:xfrm>
          </p:grpSpPr>
          <p:sp>
            <p:nvSpPr>
              <p:cNvPr id="74" name="Rounded Rectangle 73"/>
              <p:cNvSpPr/>
              <p:nvPr/>
            </p:nvSpPr>
            <p:spPr>
              <a:xfrm>
                <a:off x="7068754" y="4612178"/>
                <a:ext cx="1742102" cy="968879"/>
              </a:xfrm>
              <a:prstGeom prst="roundRect">
                <a:avLst/>
              </a:prstGeom>
              <a:solidFill>
                <a:schemeClr val="accent6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7112554" y="5043328"/>
                <a:ext cx="1718752" cy="279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solidFill>
                      <a:srgbClr val="C00000"/>
                    </a:solidFill>
                    <a:latin typeface="Inconsolata Medium" charset="0"/>
                    <a:ea typeface="Inconsolata Medium" charset="0"/>
                    <a:cs typeface="Inconsolata Medium" charset="0"/>
                  </a:rPr>
                  <a:t>wordcount:1</a:t>
                </a:r>
                <a:endParaRPr lang="en-US" sz="2200" dirty="0">
                  <a:solidFill>
                    <a:srgbClr val="C00000"/>
                  </a:solidFill>
                  <a:latin typeface="Inconsolata Medium" charset="0"/>
                  <a:ea typeface="Inconsolata Medium" charset="0"/>
                  <a:cs typeface="Inconsolata Medium" charset="0"/>
                </a:endParaRPr>
              </a:p>
            </p:txBody>
          </p:sp>
        </p:grp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3712" y="3997077"/>
              <a:ext cx="874352" cy="780072"/>
            </a:xfrm>
            <a:prstGeom prst="rect">
              <a:avLst/>
            </a:prstGeom>
          </p:spPr>
        </p:pic>
      </p:grpSp>
      <p:cxnSp>
        <p:nvCxnSpPr>
          <p:cNvPr id="82" name="Straight Arrow Connector 81"/>
          <p:cNvCxnSpPr/>
          <p:nvPr/>
        </p:nvCxnSpPr>
        <p:spPr>
          <a:xfrm flipH="1">
            <a:off x="2237147" y="4170634"/>
            <a:ext cx="16408" cy="778236"/>
          </a:xfrm>
          <a:prstGeom prst="straightConnector1">
            <a:avLst/>
          </a:prstGeom>
          <a:ln w="666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1477202" y="4865718"/>
            <a:ext cx="1787062" cy="1543280"/>
            <a:chOff x="1528537" y="3997077"/>
            <a:chExt cx="1787062" cy="1543280"/>
          </a:xfrm>
        </p:grpSpPr>
        <p:grpSp>
          <p:nvGrpSpPr>
            <p:cNvPr id="84" name="Group 83"/>
            <p:cNvGrpSpPr/>
            <p:nvPr/>
          </p:nvGrpSpPr>
          <p:grpSpPr>
            <a:xfrm>
              <a:off x="1528537" y="4044171"/>
              <a:ext cx="1787062" cy="1496186"/>
              <a:chOff x="7068754" y="4612178"/>
              <a:chExt cx="1762552" cy="968879"/>
            </a:xfrm>
          </p:grpSpPr>
          <p:sp>
            <p:nvSpPr>
              <p:cNvPr id="86" name="Rounded Rectangle 85"/>
              <p:cNvSpPr/>
              <p:nvPr/>
            </p:nvSpPr>
            <p:spPr>
              <a:xfrm>
                <a:off x="7068754" y="4612178"/>
                <a:ext cx="1742102" cy="968879"/>
              </a:xfrm>
              <a:prstGeom prst="roundRect">
                <a:avLst/>
              </a:prstGeom>
              <a:solidFill>
                <a:schemeClr val="accent6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7112554" y="5043328"/>
                <a:ext cx="1718752" cy="279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solidFill>
                      <a:srgbClr val="C00000"/>
                    </a:solidFill>
                    <a:latin typeface="Inconsolata Medium" charset="0"/>
                    <a:ea typeface="Inconsolata Medium" charset="0"/>
                    <a:cs typeface="Inconsolata Medium" charset="0"/>
                  </a:rPr>
                  <a:t>wordcount:1</a:t>
                </a:r>
                <a:endParaRPr lang="en-US" sz="2200" dirty="0">
                  <a:solidFill>
                    <a:srgbClr val="C00000"/>
                  </a:solidFill>
                  <a:latin typeface="Inconsolata Medium" charset="0"/>
                  <a:ea typeface="Inconsolata Medium" charset="0"/>
                  <a:cs typeface="Inconsolata Medium" charset="0"/>
                </a:endParaRPr>
              </a:p>
            </p:txBody>
          </p:sp>
        </p:grp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3712" y="3997077"/>
              <a:ext cx="874352" cy="780072"/>
            </a:xfrm>
            <a:prstGeom prst="rect">
              <a:avLst/>
            </a:prstGeom>
          </p:spPr>
        </p:pic>
      </p:grpSp>
      <p:cxnSp>
        <p:nvCxnSpPr>
          <p:cNvPr id="88" name="Straight Arrow Connector 87"/>
          <p:cNvCxnSpPr/>
          <p:nvPr/>
        </p:nvCxnSpPr>
        <p:spPr>
          <a:xfrm flipH="1">
            <a:off x="1548217" y="4170634"/>
            <a:ext cx="16408" cy="778236"/>
          </a:xfrm>
          <a:prstGeom prst="straightConnector1">
            <a:avLst/>
          </a:prstGeom>
          <a:ln w="666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788272" y="4865718"/>
            <a:ext cx="1787062" cy="1543280"/>
            <a:chOff x="1528537" y="3997077"/>
            <a:chExt cx="1787062" cy="1543280"/>
          </a:xfrm>
        </p:grpSpPr>
        <p:grpSp>
          <p:nvGrpSpPr>
            <p:cNvPr id="90" name="Group 89"/>
            <p:cNvGrpSpPr/>
            <p:nvPr/>
          </p:nvGrpSpPr>
          <p:grpSpPr>
            <a:xfrm>
              <a:off x="1528537" y="4044171"/>
              <a:ext cx="1787062" cy="1496186"/>
              <a:chOff x="7068754" y="4612178"/>
              <a:chExt cx="1762552" cy="968879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7068754" y="4612178"/>
                <a:ext cx="1742102" cy="968879"/>
              </a:xfrm>
              <a:prstGeom prst="roundRect">
                <a:avLst/>
              </a:prstGeom>
              <a:solidFill>
                <a:schemeClr val="accent6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7112554" y="5043328"/>
                <a:ext cx="1718752" cy="279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solidFill>
                      <a:srgbClr val="C00000"/>
                    </a:solidFill>
                    <a:latin typeface="Inconsolata Medium" charset="0"/>
                    <a:ea typeface="Inconsolata Medium" charset="0"/>
                    <a:cs typeface="Inconsolata Medium" charset="0"/>
                  </a:rPr>
                  <a:t>wordcount:1</a:t>
                </a:r>
                <a:endParaRPr lang="en-US" sz="2200" dirty="0">
                  <a:solidFill>
                    <a:srgbClr val="C00000"/>
                  </a:solidFill>
                  <a:latin typeface="Inconsolata Medium" charset="0"/>
                  <a:ea typeface="Inconsolata Medium" charset="0"/>
                  <a:cs typeface="Inconsolata Medium" charset="0"/>
                </a:endParaRPr>
              </a:p>
            </p:txBody>
          </p:sp>
        </p:grpSp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3712" y="3997077"/>
              <a:ext cx="874352" cy="780072"/>
            </a:xfrm>
            <a:prstGeom prst="rect">
              <a:avLst/>
            </a:prstGeom>
          </p:spPr>
        </p:pic>
      </p:grpSp>
      <p:cxnSp>
        <p:nvCxnSpPr>
          <p:cNvPr id="94" name="Straight Arrow Connector 93"/>
          <p:cNvCxnSpPr/>
          <p:nvPr/>
        </p:nvCxnSpPr>
        <p:spPr>
          <a:xfrm flipH="1">
            <a:off x="959495" y="4183160"/>
            <a:ext cx="16408" cy="778236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199550" y="4878244"/>
            <a:ext cx="1787062" cy="1543280"/>
            <a:chOff x="1528537" y="3997077"/>
            <a:chExt cx="1787062" cy="1543280"/>
          </a:xfrm>
        </p:grpSpPr>
        <p:grpSp>
          <p:nvGrpSpPr>
            <p:cNvPr id="96" name="Group 95"/>
            <p:cNvGrpSpPr/>
            <p:nvPr/>
          </p:nvGrpSpPr>
          <p:grpSpPr>
            <a:xfrm>
              <a:off x="1528537" y="4044171"/>
              <a:ext cx="1787062" cy="1496186"/>
              <a:chOff x="7068754" y="4612178"/>
              <a:chExt cx="1762552" cy="968879"/>
            </a:xfrm>
          </p:grpSpPr>
          <p:sp>
            <p:nvSpPr>
              <p:cNvPr id="98" name="Rounded Rectangle 97"/>
              <p:cNvSpPr/>
              <p:nvPr/>
            </p:nvSpPr>
            <p:spPr>
              <a:xfrm>
                <a:off x="7068754" y="4612178"/>
                <a:ext cx="1742102" cy="968879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7112554" y="5043328"/>
                <a:ext cx="1718752" cy="279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latin typeface="Inconsolata Medium" charset="0"/>
                    <a:ea typeface="Inconsolata Medium" charset="0"/>
                    <a:cs typeface="Inconsolata Medium" charset="0"/>
                  </a:rPr>
                  <a:t>wordcount:1</a:t>
                </a:r>
                <a:endParaRPr lang="en-US" sz="2200" dirty="0">
                  <a:latin typeface="Inconsolata Medium" charset="0"/>
                  <a:ea typeface="Inconsolata Medium" charset="0"/>
                  <a:cs typeface="Inconsolata Medium" charset="0"/>
                </a:endParaRPr>
              </a:p>
            </p:txBody>
          </p:sp>
        </p:grp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3712" y="3997077"/>
              <a:ext cx="874352" cy="780072"/>
            </a:xfrm>
            <a:prstGeom prst="rect">
              <a:avLst/>
            </a:prstGeom>
          </p:spPr>
        </p:pic>
      </p:grpSp>
      <p:sp>
        <p:nvSpPr>
          <p:cNvPr id="100" name="TextBox 99"/>
          <p:cNvSpPr txBox="1"/>
          <p:nvPr/>
        </p:nvSpPr>
        <p:spPr>
          <a:xfrm>
            <a:off x="7161382" y="2377305"/>
            <a:ext cx="33522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smtClean="0">
                <a:latin typeface="Inconsolata Medium" charset="0"/>
                <a:ea typeface="Inconsolata Medium" charset="0"/>
                <a:cs typeface="Inconsolata Medium" charset="0"/>
              </a:rPr>
              <a:t>*internal REST API*</a:t>
            </a:r>
            <a:endParaRPr lang="en-US" sz="2600" dirty="0">
              <a:latin typeface="Inconsolata Medium" charset="0"/>
              <a:ea typeface="Inconsolata Medium" charset="0"/>
              <a:cs typeface="Inconsolat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00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251012" y="2804887"/>
            <a:ext cx="6676023" cy="1350778"/>
            <a:chOff x="2229823" y="1726138"/>
            <a:chExt cx="4379525" cy="1350778"/>
          </a:xfrm>
        </p:grpSpPr>
        <p:sp>
          <p:nvSpPr>
            <p:cNvPr id="33" name="Rounded Rectangle 32"/>
            <p:cNvSpPr/>
            <p:nvPr/>
          </p:nvSpPr>
          <p:spPr>
            <a:xfrm>
              <a:off x="2229823" y="1726138"/>
              <a:ext cx="3876416" cy="135077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91799" y="1770635"/>
              <a:ext cx="3017549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dirty="0" smtClean="0">
                  <a:latin typeface="Inconsolata Medium" charset="0"/>
                  <a:ea typeface="Inconsolata Medium" charset="0"/>
                  <a:cs typeface="Inconsolata Medium" charset="0"/>
                </a:rPr>
                <a:t>Query</a:t>
              </a:r>
            </a:p>
            <a:p>
              <a:pPr algn="ctr"/>
              <a:r>
                <a:rPr lang="en-US" sz="3400" dirty="0" smtClean="0">
                  <a:latin typeface="Inconsolata Medium" charset="0"/>
                  <a:ea typeface="Inconsolata Medium" charset="0"/>
                  <a:cs typeface="Inconsolata Medium" charset="0"/>
                </a:rPr>
                <a:t>Frontend</a:t>
              </a:r>
              <a:endParaRPr lang="en-US" sz="3400" dirty="0">
                <a:latin typeface="Inconsolata Medium" charset="0"/>
                <a:ea typeface="Inconsolata Medium" charset="0"/>
                <a:cs typeface="Inconsolata Medium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362927" y="4685814"/>
            <a:ext cx="1348647" cy="1798042"/>
            <a:chOff x="10525305" y="3580956"/>
            <a:chExt cx="1056875" cy="1123065"/>
          </a:xfrm>
        </p:grpSpPr>
        <p:sp>
          <p:nvSpPr>
            <p:cNvPr id="36" name="Can 35"/>
            <p:cNvSpPr/>
            <p:nvPr/>
          </p:nvSpPr>
          <p:spPr>
            <a:xfrm>
              <a:off x="10582055" y="3580956"/>
              <a:ext cx="1000125" cy="1123065"/>
            </a:xfrm>
            <a:prstGeom prst="can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525305" y="3918529"/>
              <a:ext cx="1056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solidFill>
                    <a:schemeClr val="bg1"/>
                  </a:solidFill>
                  <a:latin typeface="Inconsolata Medium" charset="0"/>
                  <a:ea typeface="Inconsolata Medium" charset="0"/>
                  <a:cs typeface="Inconsolata Medium" charset="0"/>
                </a:rPr>
                <a:t>Redis</a:t>
              </a:r>
              <a:endParaRPr lang="en-US" sz="2200" dirty="0">
                <a:solidFill>
                  <a:schemeClr val="bg1"/>
                </a:solidFill>
                <a:latin typeface="Inconsolata Medium" charset="0"/>
                <a:ea typeface="Inconsolata Medium" charset="0"/>
                <a:cs typeface="Inconsolata Medium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99451" y="2937059"/>
            <a:ext cx="3476065" cy="1350778"/>
            <a:chOff x="2229823" y="1726138"/>
            <a:chExt cx="4999652" cy="1350778"/>
          </a:xfrm>
        </p:grpSpPr>
        <p:sp>
          <p:nvSpPr>
            <p:cNvPr id="39" name="Rounded Rectangle 38"/>
            <p:cNvSpPr/>
            <p:nvPr/>
          </p:nvSpPr>
          <p:spPr>
            <a:xfrm>
              <a:off x="2229823" y="1726138"/>
              <a:ext cx="4999652" cy="135077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26076" y="1768999"/>
              <a:ext cx="3805323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dirty="0" smtClean="0">
                  <a:latin typeface="Inconsolata Medium" charset="0"/>
                  <a:ea typeface="Inconsolata Medium" charset="0"/>
                  <a:cs typeface="Inconsolata Medium" charset="0"/>
                </a:rPr>
                <a:t>Management</a:t>
              </a:r>
            </a:p>
            <a:p>
              <a:pPr algn="ctr"/>
              <a:r>
                <a:rPr lang="en-US" sz="3400" dirty="0" smtClean="0">
                  <a:latin typeface="Inconsolata Medium" charset="0"/>
                  <a:ea typeface="Inconsolata Medium" charset="0"/>
                  <a:cs typeface="Inconsolata Medium" charset="0"/>
                </a:rPr>
                <a:t>Frontend</a:t>
              </a:r>
              <a:endParaRPr lang="en-US" sz="3400" dirty="0">
                <a:latin typeface="Inconsolata Medium" charset="0"/>
                <a:ea typeface="Inconsolata Medium" charset="0"/>
                <a:cs typeface="Inconsolata Medium" charset="0"/>
              </a:endParaRPr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>
            <a:off x="5723740" y="4239106"/>
            <a:ext cx="1639187" cy="661094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8783991" y="4388139"/>
            <a:ext cx="497850" cy="512061"/>
          </a:xfrm>
          <a:prstGeom prst="straightConnector1">
            <a:avLst/>
          </a:prstGeom>
          <a:ln w="666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71" y="2778243"/>
            <a:ext cx="1060441" cy="946095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>
            <a:off x="9794010" y="7309034"/>
            <a:ext cx="456411" cy="969963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7882598" y="8060648"/>
            <a:ext cx="3453098" cy="1861258"/>
            <a:chOff x="8208275" y="5091980"/>
            <a:chExt cx="3453098" cy="1861258"/>
          </a:xfrm>
        </p:grpSpPr>
        <p:grpSp>
          <p:nvGrpSpPr>
            <p:cNvPr id="65" name="Group 64"/>
            <p:cNvGrpSpPr/>
            <p:nvPr/>
          </p:nvGrpSpPr>
          <p:grpSpPr>
            <a:xfrm>
              <a:off x="9700319" y="5091980"/>
              <a:ext cx="1961054" cy="1861258"/>
              <a:chOff x="9006193" y="4152177"/>
              <a:chExt cx="2878595" cy="2878595"/>
            </a:xfrm>
          </p:grpSpPr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06193" y="4152177"/>
                <a:ext cx="2878595" cy="2878595"/>
              </a:xfrm>
              <a:prstGeom prst="rect">
                <a:avLst/>
              </a:prstGeom>
            </p:spPr>
          </p:pic>
          <p:grpSp>
            <p:nvGrpSpPr>
              <p:cNvPr id="68" name="Group 67"/>
              <p:cNvGrpSpPr/>
              <p:nvPr/>
            </p:nvGrpSpPr>
            <p:grpSpPr>
              <a:xfrm>
                <a:off x="9415688" y="4593974"/>
                <a:ext cx="2042887" cy="1121023"/>
                <a:chOff x="2290860" y="5188205"/>
                <a:chExt cx="4999652" cy="166988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69" name="Rounded Rectangle 68"/>
                <p:cNvSpPr/>
                <p:nvPr/>
              </p:nvSpPr>
              <p:spPr>
                <a:xfrm>
                  <a:off x="2290860" y="5188205"/>
                  <a:ext cx="4999652" cy="1669884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3005959" y="5280553"/>
                  <a:ext cx="3805322" cy="14890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Inconsolata Medium" charset="0"/>
                      <a:ea typeface="Inconsolata Medium" charset="0"/>
                      <a:cs typeface="Inconsolata Medium" charset="0"/>
                    </a:rPr>
                    <a:t>clipper</a:t>
                  </a:r>
                </a:p>
                <a:p>
                  <a:pPr algn="ctr"/>
                  <a:r>
                    <a:rPr lang="en-US" dirty="0" smtClean="0">
                      <a:latin typeface="Inconsolata Medium" charset="0"/>
                      <a:ea typeface="Inconsolata Medium" charset="0"/>
                      <a:cs typeface="Inconsolata Medium" charset="0"/>
                    </a:rPr>
                    <a:t>admin</a:t>
                  </a:r>
                </a:p>
              </p:txBody>
            </p:sp>
          </p:grpSp>
        </p:grp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8275" y="5995852"/>
              <a:ext cx="1559076" cy="828794"/>
            </a:xfrm>
            <a:prstGeom prst="rect">
              <a:avLst/>
            </a:prstGeom>
          </p:spPr>
        </p:pic>
      </p:grpSp>
      <p:pic>
        <p:nvPicPr>
          <p:cNvPr id="71" name="Picture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352" y="5511983"/>
            <a:ext cx="1060441" cy="94609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145" y="2874469"/>
            <a:ext cx="1060441" cy="946095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478071" y="-2492679"/>
            <a:ext cx="47070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set replicas </a:t>
            </a:r>
            <a:r>
              <a:rPr lang="en-US" sz="5000" dirty="0" smtClean="0"/>
              <a:t>(remove)</a:t>
            </a:r>
            <a:endParaRPr lang="en-US" sz="5000" dirty="0" smtClean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356155" y="1882588"/>
            <a:ext cx="30469" cy="910683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86624" y="2051890"/>
            <a:ext cx="385233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 smtClean="0">
                <a:latin typeface="Inconsolata Medium" charset="0"/>
                <a:ea typeface="Inconsolata Medium" charset="0"/>
                <a:cs typeface="Inconsolata Medium" charset="0"/>
              </a:rPr>
              <a:t>/</a:t>
            </a:r>
            <a:r>
              <a:rPr lang="en-US" sz="2600" dirty="0" err="1" smtClean="0">
                <a:latin typeface="Inconsolata Medium" charset="0"/>
                <a:ea typeface="Inconsolata Medium" charset="0"/>
                <a:cs typeface="Inconsolata Medium" charset="0"/>
              </a:rPr>
              <a:t>wordcount</a:t>
            </a:r>
            <a:r>
              <a:rPr lang="en-US" sz="2600" dirty="0" smtClean="0">
                <a:latin typeface="Inconsolata Medium" charset="0"/>
                <a:ea typeface="Inconsolata Medium" charset="0"/>
                <a:cs typeface="Inconsolata Medium" charset="0"/>
              </a:rPr>
              <a:t>-app/predict</a:t>
            </a:r>
            <a:endParaRPr lang="en-US" sz="2600" dirty="0">
              <a:latin typeface="Inconsolata Medium" charset="0"/>
              <a:ea typeface="Inconsolata Medium" charset="0"/>
              <a:cs typeface="Inconsolata Medium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1399316" y="2882833"/>
            <a:ext cx="7072" cy="1194886"/>
          </a:xfrm>
          <a:prstGeom prst="straightConnector1">
            <a:avLst/>
          </a:prstGeom>
          <a:ln w="1111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981939" y="4236335"/>
            <a:ext cx="16408" cy="778236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4221994" y="4931419"/>
            <a:ext cx="1787062" cy="1543280"/>
            <a:chOff x="1528537" y="3997077"/>
            <a:chExt cx="1787062" cy="1543280"/>
          </a:xfrm>
        </p:grpSpPr>
        <p:grpSp>
          <p:nvGrpSpPr>
            <p:cNvPr id="47" name="Group 46"/>
            <p:cNvGrpSpPr/>
            <p:nvPr/>
          </p:nvGrpSpPr>
          <p:grpSpPr>
            <a:xfrm>
              <a:off x="1528537" y="4044171"/>
              <a:ext cx="1787062" cy="1496186"/>
              <a:chOff x="7068754" y="4612178"/>
              <a:chExt cx="1762552" cy="968879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7068754" y="4612178"/>
                <a:ext cx="1742102" cy="968879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7112554" y="5043328"/>
                <a:ext cx="1718752" cy="279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latin typeface="Inconsolata Medium" charset="0"/>
                    <a:ea typeface="Inconsolata Medium" charset="0"/>
                    <a:cs typeface="Inconsolata Medium" charset="0"/>
                  </a:rPr>
                  <a:t>wordcount:2</a:t>
                </a:r>
                <a:endParaRPr lang="en-US" sz="2200" dirty="0">
                  <a:latin typeface="Inconsolata Medium" charset="0"/>
                  <a:ea typeface="Inconsolata Medium" charset="0"/>
                  <a:cs typeface="Inconsolata Medium" charset="0"/>
                </a:endParaRPr>
              </a:p>
            </p:txBody>
          </p:sp>
        </p:grp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3712" y="3997077"/>
              <a:ext cx="874352" cy="780072"/>
            </a:xfrm>
            <a:prstGeom prst="rect">
              <a:avLst/>
            </a:prstGeom>
          </p:spPr>
        </p:pic>
      </p:grpSp>
      <p:sp>
        <p:nvSpPr>
          <p:cNvPr id="52" name="TextBox 51"/>
          <p:cNvSpPr txBox="1"/>
          <p:nvPr/>
        </p:nvSpPr>
        <p:spPr>
          <a:xfrm>
            <a:off x="1431741" y="3209760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b="1" dirty="0" smtClean="0">
                <a:latin typeface="Inconsolata Medium" charset="0"/>
                <a:ea typeface="Inconsolata Medium" charset="0"/>
                <a:cs typeface="Inconsolata Medium" charset="0"/>
              </a:rPr>
              <a:t>link</a:t>
            </a:r>
            <a:endParaRPr lang="en-US" sz="2600" b="1" dirty="0">
              <a:latin typeface="Inconsolata Medium" charset="0"/>
              <a:ea typeface="Inconsolata Medium" charset="0"/>
              <a:cs typeface="Inconsolata Medium" charset="0"/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 flipH="1">
            <a:off x="1548217" y="4170634"/>
            <a:ext cx="16408" cy="778236"/>
          </a:xfrm>
          <a:prstGeom prst="straightConnector1">
            <a:avLst/>
          </a:prstGeom>
          <a:ln w="666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788272" y="4865718"/>
            <a:ext cx="1787062" cy="1543280"/>
            <a:chOff x="1528537" y="3997077"/>
            <a:chExt cx="1787062" cy="1543280"/>
          </a:xfrm>
        </p:grpSpPr>
        <p:grpSp>
          <p:nvGrpSpPr>
            <p:cNvPr id="90" name="Group 89"/>
            <p:cNvGrpSpPr/>
            <p:nvPr/>
          </p:nvGrpSpPr>
          <p:grpSpPr>
            <a:xfrm>
              <a:off x="1528537" y="4044171"/>
              <a:ext cx="1787062" cy="1496186"/>
              <a:chOff x="7068754" y="4612178"/>
              <a:chExt cx="1762552" cy="968879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7068754" y="4612178"/>
                <a:ext cx="1742102" cy="968879"/>
              </a:xfrm>
              <a:prstGeom prst="roundRect">
                <a:avLst/>
              </a:prstGeom>
              <a:solidFill>
                <a:schemeClr val="accent6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7112554" y="5043328"/>
                <a:ext cx="1718752" cy="279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solidFill>
                      <a:srgbClr val="C00000"/>
                    </a:solidFill>
                    <a:latin typeface="Inconsolata Medium" charset="0"/>
                    <a:ea typeface="Inconsolata Medium" charset="0"/>
                    <a:cs typeface="Inconsolata Medium" charset="0"/>
                  </a:rPr>
                  <a:t>wordcount:1</a:t>
                </a:r>
                <a:endParaRPr lang="en-US" sz="2200" dirty="0">
                  <a:solidFill>
                    <a:srgbClr val="C00000"/>
                  </a:solidFill>
                  <a:latin typeface="Inconsolata Medium" charset="0"/>
                  <a:ea typeface="Inconsolata Medium" charset="0"/>
                  <a:cs typeface="Inconsolata Medium" charset="0"/>
                </a:endParaRPr>
              </a:p>
            </p:txBody>
          </p:sp>
        </p:grpSp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3712" y="3997077"/>
              <a:ext cx="874352" cy="780072"/>
            </a:xfrm>
            <a:prstGeom prst="rect">
              <a:avLst/>
            </a:prstGeom>
          </p:spPr>
        </p:pic>
      </p:grpSp>
      <p:sp>
        <p:nvSpPr>
          <p:cNvPr id="100" name="TextBox 99"/>
          <p:cNvSpPr txBox="1"/>
          <p:nvPr/>
        </p:nvSpPr>
        <p:spPr>
          <a:xfrm>
            <a:off x="7161382" y="2377305"/>
            <a:ext cx="33522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smtClean="0">
                <a:latin typeface="Inconsolata Medium" charset="0"/>
                <a:ea typeface="Inconsolata Medium" charset="0"/>
                <a:cs typeface="Inconsolata Medium" charset="0"/>
              </a:rPr>
              <a:t>*internal REST API*</a:t>
            </a:r>
            <a:endParaRPr lang="en-US" sz="2600" dirty="0">
              <a:latin typeface="Inconsolata Medium" charset="0"/>
              <a:ea typeface="Inconsolata Medium" charset="0"/>
              <a:cs typeface="Inconsolat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34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140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149</Words>
  <Application>Microsoft Macintosh PowerPoint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Inconsolata Medium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Crankshaw</dc:creator>
  <cp:lastModifiedBy>Dan Crankshaw</cp:lastModifiedBy>
  <cp:revision>9</cp:revision>
  <dcterms:created xsi:type="dcterms:W3CDTF">2017-09-06T18:45:31Z</dcterms:created>
  <dcterms:modified xsi:type="dcterms:W3CDTF">2017-09-06T23:40:28Z</dcterms:modified>
</cp:coreProperties>
</file>