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E2"/>
    <a:srgbClr val="E5EC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88"/>
    <p:restoredTop sz="94678"/>
  </p:normalViewPr>
  <p:slideViewPr>
    <p:cSldViewPr snapToGrid="0" snapToObjects="1">
      <p:cViewPr>
        <p:scale>
          <a:sx n="165" d="100"/>
          <a:sy n="165" d="100"/>
        </p:scale>
        <p:origin x="800" y="4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83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55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6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6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1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6/28/16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6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6/28/16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93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6/28/16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2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6/28/16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43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6/28/16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6/28/16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22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02B72-AB41-C343-9175-0553C21C4E77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2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2415540" y="1488559"/>
            <a:ext cx="1203960" cy="616508"/>
          </a:xfrm>
          <a:prstGeom prst="rightArrow">
            <a:avLst>
              <a:gd name="adj1" fmla="val 68396"/>
              <a:gd name="adj2" fmla="val 4885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86940" y="1574150"/>
            <a:ext cx="144780" cy="4343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58340" y="1574150"/>
            <a:ext cx="144780" cy="4343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29740" y="1574150"/>
            <a:ext cx="144780" cy="4343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01140" y="1574150"/>
            <a:ext cx="144780" cy="4343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066536"/>
              </p:ext>
            </p:extLst>
          </p:nvPr>
        </p:nvGraphicFramePr>
        <p:xfrm>
          <a:off x="4508204" y="1415232"/>
          <a:ext cx="2190309" cy="889488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30103"/>
                <a:gridCol w="730103"/>
                <a:gridCol w="730103"/>
              </a:tblGrid>
              <a:tr h="22196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</a:tr>
              <a:tr h="22196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</a:tr>
              <a:tr h="22196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4731" marR="54731" marT="27366" marB="27366"/>
                </a:tc>
              </a:tr>
              <a:tr h="22196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383202"/>
              </p:ext>
            </p:extLst>
          </p:nvPr>
        </p:nvGraphicFramePr>
        <p:xfrm>
          <a:off x="4508204" y="2532776"/>
          <a:ext cx="2190309" cy="222372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30103"/>
                <a:gridCol w="730103"/>
                <a:gridCol w="730103"/>
              </a:tblGrid>
              <a:tr h="22196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294518"/>
              </p:ext>
            </p:extLst>
          </p:nvPr>
        </p:nvGraphicFramePr>
        <p:xfrm>
          <a:off x="4508204" y="2952600"/>
          <a:ext cx="2190309" cy="222372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30103"/>
                <a:gridCol w="730103"/>
                <a:gridCol w="730103"/>
              </a:tblGrid>
              <a:tr h="22196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>
                    <a:solidFill>
                      <a:srgbClr val="FFF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>
                    <a:solidFill>
                      <a:srgbClr val="FFF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>
                    <a:solidFill>
                      <a:srgbClr val="FFF2E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697205"/>
              </p:ext>
            </p:extLst>
          </p:nvPr>
        </p:nvGraphicFramePr>
        <p:xfrm>
          <a:off x="4508204" y="3372424"/>
          <a:ext cx="2190309" cy="222372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30103"/>
                <a:gridCol w="730103"/>
                <a:gridCol w="730103"/>
              </a:tblGrid>
              <a:tr h="22196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944848"/>
              </p:ext>
            </p:extLst>
          </p:nvPr>
        </p:nvGraphicFramePr>
        <p:xfrm>
          <a:off x="4508204" y="3792248"/>
          <a:ext cx="2190309" cy="222372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30103"/>
                <a:gridCol w="730103"/>
                <a:gridCol w="730103"/>
              </a:tblGrid>
              <a:tr h="22196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>
                    <a:solidFill>
                      <a:srgbClr val="FFF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>
                    <a:solidFill>
                      <a:srgbClr val="FFF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>
                    <a:solidFill>
                      <a:srgbClr val="FFF2E2"/>
                    </a:solidFill>
                  </a:tcPr>
                </a:tc>
              </a:tr>
            </a:tbl>
          </a:graphicData>
        </a:graphic>
      </p:graphicFrame>
      <p:cxnSp>
        <p:nvCxnSpPr>
          <p:cNvPr id="17" name="Curved Connector 16"/>
          <p:cNvCxnSpPr>
            <a:stCxn id="5" idx="2"/>
            <a:endCxn id="12" idx="1"/>
          </p:cNvCxnSpPr>
          <p:nvPr/>
        </p:nvCxnSpPr>
        <p:spPr>
          <a:xfrm rot="16200000" flipH="1">
            <a:off x="3066031" y="1201789"/>
            <a:ext cx="635472" cy="2248874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6" idx="2"/>
            <a:endCxn id="13" idx="1"/>
          </p:cNvCxnSpPr>
          <p:nvPr/>
        </p:nvCxnSpPr>
        <p:spPr>
          <a:xfrm rot="16200000" flipH="1">
            <a:off x="2741819" y="1297401"/>
            <a:ext cx="1055296" cy="2477474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7" idx="2"/>
            <a:endCxn id="14" idx="1"/>
          </p:cNvCxnSpPr>
          <p:nvPr/>
        </p:nvCxnSpPr>
        <p:spPr>
          <a:xfrm rot="16200000" flipH="1">
            <a:off x="2417607" y="1393013"/>
            <a:ext cx="1475120" cy="2706074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8" idx="2"/>
            <a:endCxn id="15" idx="1"/>
          </p:cNvCxnSpPr>
          <p:nvPr/>
        </p:nvCxnSpPr>
        <p:spPr>
          <a:xfrm rot="16200000" flipH="1">
            <a:off x="2093395" y="1488625"/>
            <a:ext cx="1894944" cy="2934674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439316" y="931872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ource Sans Pro Light" charset="0"/>
                <a:ea typeface="Source Sans Pro Light" charset="0"/>
                <a:cs typeface="Source Sans Pro Light" charset="0"/>
              </a:rPr>
              <a:t>Data stream</a:t>
            </a:r>
            <a:endParaRPr lang="en-US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61433" y="931872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Unbounded Table</a:t>
            </a:r>
            <a:endParaRPr lang="en-US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38271" y="1859976"/>
            <a:ext cx="23391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new data in the </a:t>
            </a:r>
          </a:p>
          <a:p>
            <a:pPr algn="ctr"/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data stream</a:t>
            </a:r>
          </a:p>
          <a:p>
            <a:pPr algn="ctr"/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 </a:t>
            </a:r>
            <a:r>
              <a:rPr lang="en-US" sz="2400" b="1" dirty="0" smtClean="0">
                <a:latin typeface="Source Sans Pro Light" charset="0"/>
                <a:ea typeface="Source Sans Pro Light" charset="0"/>
                <a:cs typeface="Source Sans Pro Light" charset="0"/>
              </a:rPr>
              <a:t>= </a:t>
            </a:r>
            <a:endParaRPr lang="en-US" b="1" dirty="0" smtClean="0"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algn="ctr"/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new rows appended </a:t>
            </a:r>
          </a:p>
          <a:p>
            <a:pPr algn="ctr"/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to </a:t>
            </a:r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an </a:t>
            </a:r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unbounded table</a:t>
            </a:r>
            <a:endParaRPr lang="en-US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67041" y="4423364"/>
            <a:ext cx="3913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Data stream as an unbounded table</a:t>
            </a:r>
            <a:endParaRPr lang="en-US" sz="20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36908" y="392977"/>
            <a:ext cx="8973519" cy="48222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51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 159"/>
          <p:cNvGrpSpPr/>
          <p:nvPr/>
        </p:nvGrpSpPr>
        <p:grpSpPr>
          <a:xfrm>
            <a:off x="4653250" y="608592"/>
            <a:ext cx="1944529" cy="501129"/>
            <a:chOff x="4494825" y="829190"/>
            <a:chExt cx="2384140" cy="555614"/>
          </a:xfrm>
        </p:grpSpPr>
        <p:cxnSp>
          <p:nvCxnSpPr>
            <p:cNvPr id="3" name="Shape 160"/>
            <p:cNvCxnSpPr/>
            <p:nvPr/>
          </p:nvCxnSpPr>
          <p:spPr>
            <a:xfrm flipH="1">
              <a:off x="4494825" y="1080082"/>
              <a:ext cx="250090" cy="304722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stealth" w="lg" len="lg"/>
            </a:ln>
          </p:spPr>
        </p:cxnSp>
        <p:sp>
          <p:nvSpPr>
            <p:cNvPr id="4" name="Shape 161"/>
            <p:cNvSpPr txBox="1"/>
            <p:nvPr/>
          </p:nvSpPr>
          <p:spPr>
            <a:xfrm>
              <a:off x="4617275" y="829190"/>
              <a:ext cx="2261690" cy="406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600" dirty="0">
                  <a:latin typeface="Source Sans Pro Light" charset="0"/>
                  <a:ea typeface="Source Sans Pro Light" charset="0"/>
                  <a:cs typeface="Source Sans Pro Light" charset="0"/>
                </a:rPr>
                <a:t>Trigger: every 1 sec</a:t>
              </a:r>
            </a:p>
          </p:txBody>
        </p:sp>
      </p:grpSp>
      <p:sp>
        <p:nvSpPr>
          <p:cNvPr id="5" name="Shape 156"/>
          <p:cNvSpPr txBox="1"/>
          <p:nvPr/>
        </p:nvSpPr>
        <p:spPr>
          <a:xfrm>
            <a:off x="4432051" y="1005317"/>
            <a:ext cx="425175" cy="4689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Source Sans Pro Light" charset="0"/>
                <a:ea typeface="Source Sans Pro Light" charset="0"/>
                <a:cs typeface="Source Sans Pro Light" charset="0"/>
              </a:rPr>
              <a:t>1</a:t>
            </a:r>
          </a:p>
        </p:txBody>
      </p:sp>
      <p:sp>
        <p:nvSpPr>
          <p:cNvPr id="6" name="Shape 157"/>
          <p:cNvSpPr txBox="1"/>
          <p:nvPr/>
        </p:nvSpPr>
        <p:spPr>
          <a:xfrm>
            <a:off x="5900429" y="1012474"/>
            <a:ext cx="425175" cy="4689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Source Sans Pro Light" charset="0"/>
                <a:ea typeface="Source Sans Pro Light" charset="0"/>
                <a:cs typeface="Source Sans Pro Light" charset="0"/>
              </a:rPr>
              <a:t>2</a:t>
            </a:r>
          </a:p>
        </p:txBody>
      </p:sp>
      <p:sp>
        <p:nvSpPr>
          <p:cNvPr id="7" name="Shape 158"/>
          <p:cNvSpPr txBox="1"/>
          <p:nvPr/>
        </p:nvSpPr>
        <p:spPr>
          <a:xfrm>
            <a:off x="7349018" y="1012474"/>
            <a:ext cx="425175" cy="4689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Source Sans Pro Light" charset="0"/>
                <a:ea typeface="Source Sans Pro Light" charset="0"/>
                <a:cs typeface="Source Sans Pro Light" charset="0"/>
              </a:rPr>
              <a:t>3</a:t>
            </a:r>
          </a:p>
        </p:txBody>
      </p:sp>
      <p:cxnSp>
        <p:nvCxnSpPr>
          <p:cNvPr id="8" name="Shape 120"/>
          <p:cNvCxnSpPr/>
          <p:nvPr/>
        </p:nvCxnSpPr>
        <p:spPr>
          <a:xfrm>
            <a:off x="4634784" y="1990718"/>
            <a:ext cx="0" cy="176358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9" name="Shape 121"/>
          <p:cNvSpPr/>
          <p:nvPr/>
        </p:nvSpPr>
        <p:spPr>
          <a:xfrm>
            <a:off x="4425762" y="3743089"/>
            <a:ext cx="417053" cy="499337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" name="Shape 123"/>
          <p:cNvSpPr txBox="1"/>
          <p:nvPr/>
        </p:nvSpPr>
        <p:spPr>
          <a:xfrm>
            <a:off x="2592005" y="3647078"/>
            <a:ext cx="1241914" cy="5569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Result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" name="Shape 124"/>
          <p:cNvSpPr txBox="1"/>
          <p:nvPr/>
        </p:nvSpPr>
        <p:spPr>
          <a:xfrm rot="16200000">
            <a:off x="3858567" y="2838128"/>
            <a:ext cx="711776" cy="412730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txBody>
          <a:bodyPr lIns="0" tIns="91425" rIns="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>
                <a:latin typeface="Source Sans Pro Light" charset="0"/>
                <a:ea typeface="Source Sans Pro Light" charset="0"/>
                <a:cs typeface="Source Sans Pro Light" charset="0"/>
              </a:rPr>
              <a:t>Query</a:t>
            </a:r>
          </a:p>
        </p:txBody>
      </p:sp>
      <p:sp>
        <p:nvSpPr>
          <p:cNvPr id="13" name="Shape 127"/>
          <p:cNvSpPr txBox="1"/>
          <p:nvPr/>
        </p:nvSpPr>
        <p:spPr>
          <a:xfrm>
            <a:off x="2592005" y="1143934"/>
            <a:ext cx="1123461" cy="5617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Time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14" name="Shape 128"/>
          <p:cNvCxnSpPr/>
          <p:nvPr/>
        </p:nvCxnSpPr>
        <p:spPr>
          <a:xfrm>
            <a:off x="3458615" y="1447684"/>
            <a:ext cx="4654747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" name="Shape 138"/>
          <p:cNvCxnSpPr/>
          <p:nvPr/>
        </p:nvCxnSpPr>
        <p:spPr>
          <a:xfrm>
            <a:off x="4634743" y="1447690"/>
            <a:ext cx="0" cy="43234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lgDash"/>
            <a:round/>
            <a:headEnd type="none" w="lg" len="lg"/>
            <a:tailEnd type="stealth" w="lg" len="lg"/>
          </a:ln>
        </p:spPr>
      </p:cxnSp>
      <p:sp>
        <p:nvSpPr>
          <p:cNvPr id="16" name="Shape 139"/>
          <p:cNvSpPr/>
          <p:nvPr/>
        </p:nvSpPr>
        <p:spPr>
          <a:xfrm>
            <a:off x="4425765" y="1899084"/>
            <a:ext cx="417053" cy="474033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8" name="Shape 141"/>
          <p:cNvSpPr txBox="1"/>
          <p:nvPr/>
        </p:nvSpPr>
        <p:spPr>
          <a:xfrm>
            <a:off x="2592005" y="1899084"/>
            <a:ext cx="1241914" cy="5569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Input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9" name="Shape 130"/>
          <p:cNvSpPr/>
          <p:nvPr/>
        </p:nvSpPr>
        <p:spPr>
          <a:xfrm>
            <a:off x="5891127" y="1899084"/>
            <a:ext cx="424054" cy="878421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20" name="Shape 131"/>
          <p:cNvCxnSpPr/>
          <p:nvPr/>
        </p:nvCxnSpPr>
        <p:spPr>
          <a:xfrm>
            <a:off x="6103121" y="1466823"/>
            <a:ext cx="0" cy="43234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lgDash"/>
            <a:round/>
            <a:headEnd type="none" w="lg" len="lg"/>
            <a:tailEnd type="stealth" w="lg" len="lg"/>
          </a:ln>
        </p:spPr>
      </p:cxnSp>
      <p:cxnSp>
        <p:nvCxnSpPr>
          <p:cNvPr id="22" name="Shape 143"/>
          <p:cNvCxnSpPr/>
          <p:nvPr/>
        </p:nvCxnSpPr>
        <p:spPr>
          <a:xfrm>
            <a:off x="6103153" y="2777503"/>
            <a:ext cx="0" cy="95312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23" name="Shape 144"/>
          <p:cNvSpPr/>
          <p:nvPr/>
        </p:nvSpPr>
        <p:spPr>
          <a:xfrm>
            <a:off x="5891129" y="3743102"/>
            <a:ext cx="424054" cy="499337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6" name="Shape 134"/>
          <p:cNvSpPr/>
          <p:nvPr/>
        </p:nvSpPr>
        <p:spPr>
          <a:xfrm>
            <a:off x="7359530" y="1899084"/>
            <a:ext cx="424055" cy="1450056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27" name="Shape 135"/>
          <p:cNvCxnSpPr/>
          <p:nvPr/>
        </p:nvCxnSpPr>
        <p:spPr>
          <a:xfrm>
            <a:off x="7571527" y="1447690"/>
            <a:ext cx="0" cy="432342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lgDash"/>
            <a:round/>
            <a:headEnd type="none" w="lg" len="lg"/>
            <a:tailEnd type="stealth" w="lg" len="lg"/>
          </a:ln>
        </p:spPr>
      </p:cxnSp>
      <p:cxnSp>
        <p:nvCxnSpPr>
          <p:cNvPr id="30" name="Shape 147"/>
          <p:cNvCxnSpPr/>
          <p:nvPr/>
        </p:nvCxnSpPr>
        <p:spPr>
          <a:xfrm>
            <a:off x="7571544" y="3358397"/>
            <a:ext cx="0" cy="39474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1" name="Shape 148"/>
          <p:cNvSpPr/>
          <p:nvPr/>
        </p:nvSpPr>
        <p:spPr>
          <a:xfrm>
            <a:off x="7359528" y="3742741"/>
            <a:ext cx="424054" cy="499338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3" name="Shape 123"/>
          <p:cNvSpPr txBox="1"/>
          <p:nvPr/>
        </p:nvSpPr>
        <p:spPr>
          <a:xfrm>
            <a:off x="2595381" y="4779348"/>
            <a:ext cx="1241914" cy="5569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Output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43" name="Shape 163"/>
          <p:cNvCxnSpPr/>
          <p:nvPr/>
        </p:nvCxnSpPr>
        <p:spPr>
          <a:xfrm>
            <a:off x="6121627" y="4242429"/>
            <a:ext cx="0" cy="61884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44" name="Shape 164"/>
          <p:cNvSpPr/>
          <p:nvPr/>
        </p:nvSpPr>
        <p:spPr>
          <a:xfrm>
            <a:off x="5900435" y="4855576"/>
            <a:ext cx="425169" cy="480708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41" name="Shape 163"/>
          <p:cNvCxnSpPr/>
          <p:nvPr/>
        </p:nvCxnSpPr>
        <p:spPr>
          <a:xfrm>
            <a:off x="7580134" y="4242429"/>
            <a:ext cx="0" cy="61884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42" name="Shape 164"/>
          <p:cNvSpPr/>
          <p:nvPr/>
        </p:nvSpPr>
        <p:spPr>
          <a:xfrm>
            <a:off x="7334193" y="4855576"/>
            <a:ext cx="474667" cy="480708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39" name="Shape 163"/>
          <p:cNvCxnSpPr/>
          <p:nvPr/>
        </p:nvCxnSpPr>
        <p:spPr>
          <a:xfrm>
            <a:off x="4653250" y="4242081"/>
            <a:ext cx="0" cy="61884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40" name="Shape 164"/>
          <p:cNvSpPr/>
          <p:nvPr/>
        </p:nvSpPr>
        <p:spPr>
          <a:xfrm>
            <a:off x="4432058" y="4855228"/>
            <a:ext cx="425169" cy="480708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8" name="Shape 123"/>
          <p:cNvSpPr txBox="1"/>
          <p:nvPr/>
        </p:nvSpPr>
        <p:spPr>
          <a:xfrm>
            <a:off x="2603283" y="5048188"/>
            <a:ext cx="1743990" cy="10175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400" dirty="0">
                <a:latin typeface="Source Sans Pro Light" charset="0"/>
                <a:ea typeface="Source Sans Pro Light" charset="0"/>
                <a:cs typeface="Source Sans Pro Light" charset="0"/>
              </a:rPr>
              <a:t>c</a:t>
            </a:r>
            <a:r>
              <a:rPr lang="en-US" sz="14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omplete mode</a:t>
            </a:r>
            <a:endParaRPr lang="en" sz="14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6" name="Shape 122"/>
          <p:cNvSpPr txBox="1"/>
          <p:nvPr/>
        </p:nvSpPr>
        <p:spPr>
          <a:xfrm>
            <a:off x="4833979" y="3659609"/>
            <a:ext cx="788808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r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esult up to t=</a:t>
            </a: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7" name="Shape 140"/>
          <p:cNvSpPr txBox="1"/>
          <p:nvPr/>
        </p:nvSpPr>
        <p:spPr>
          <a:xfrm>
            <a:off x="4822575" y="1812217"/>
            <a:ext cx="784500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data up</a:t>
            </a:r>
            <a:b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to 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t=</a:t>
            </a: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8" name="Shape 132"/>
          <p:cNvSpPr txBox="1"/>
          <p:nvPr/>
        </p:nvSpPr>
        <p:spPr>
          <a:xfrm>
            <a:off x="6301430" y="1812217"/>
            <a:ext cx="784500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data up</a:t>
            </a:r>
            <a:b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to 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t=</a:t>
            </a: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2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9" name="Shape 136"/>
          <p:cNvSpPr txBox="1"/>
          <p:nvPr/>
        </p:nvSpPr>
        <p:spPr>
          <a:xfrm>
            <a:off x="7753266" y="1812217"/>
            <a:ext cx="784503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data up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to 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t=</a:t>
            </a: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3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0" name="Shape 122"/>
          <p:cNvSpPr txBox="1"/>
          <p:nvPr/>
        </p:nvSpPr>
        <p:spPr>
          <a:xfrm>
            <a:off x="6317628" y="3659609"/>
            <a:ext cx="788808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r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esult up to t=</a:t>
            </a: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2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1" name="Shape 122"/>
          <p:cNvSpPr txBox="1"/>
          <p:nvPr/>
        </p:nvSpPr>
        <p:spPr>
          <a:xfrm>
            <a:off x="7779121" y="3659609"/>
            <a:ext cx="788808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r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esult up to t=3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899377" y="5742500"/>
            <a:ext cx="4937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Programming Model for Structured Streaming</a:t>
            </a:r>
            <a:endParaRPr lang="en-US" sz="20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96620" y="409209"/>
            <a:ext cx="9663192" cy="59823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8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162694"/>
              </p:ext>
            </p:extLst>
          </p:nvPr>
        </p:nvGraphicFramePr>
        <p:xfrm>
          <a:off x="3966549" y="3764671"/>
          <a:ext cx="431704" cy="383982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279987"/>
                <a:gridCol w="151717"/>
              </a:tblGrid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</a:tbl>
          </a:graphicData>
        </a:graphic>
      </p:graphicFrame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60745"/>
              </p:ext>
            </p:extLst>
          </p:nvPr>
        </p:nvGraphicFramePr>
        <p:xfrm>
          <a:off x="5444286" y="3754574"/>
          <a:ext cx="431704" cy="575973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279987"/>
                <a:gridCol w="151717"/>
              </a:tblGrid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</a:tbl>
          </a:graphicData>
        </a:graphic>
      </p:graphicFrame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709286"/>
              </p:ext>
            </p:extLst>
          </p:nvPr>
        </p:nvGraphicFramePr>
        <p:xfrm>
          <a:off x="6931120" y="3750600"/>
          <a:ext cx="431704" cy="575973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279987"/>
                <a:gridCol w="151717"/>
              </a:tblGrid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4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</a:tbl>
          </a:graphicData>
        </a:graphic>
      </p:graphicFrame>
      <p:sp>
        <p:nvSpPr>
          <p:cNvPr id="105" name="Right Arrow 104"/>
          <p:cNvSpPr/>
          <p:nvPr/>
        </p:nvSpPr>
        <p:spPr>
          <a:xfrm>
            <a:off x="2309248" y="1078239"/>
            <a:ext cx="5887428" cy="290574"/>
          </a:xfrm>
          <a:prstGeom prst="rightArrow">
            <a:avLst>
              <a:gd name="adj1" fmla="val 65510"/>
              <a:gd name="adj2" fmla="val 62676"/>
            </a:avLst>
          </a:prstGeom>
          <a:solidFill>
            <a:schemeClr val="accent4">
              <a:lumMod val="20000"/>
              <a:lumOff val="80000"/>
            </a:schemeClr>
          </a:solidFill>
          <a:ln w="0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278511"/>
              </p:ext>
            </p:extLst>
          </p:nvPr>
        </p:nvGraphicFramePr>
        <p:xfrm>
          <a:off x="3812224" y="986407"/>
          <a:ext cx="718091" cy="47342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18091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 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874545"/>
              </p:ext>
            </p:extLst>
          </p:nvPr>
        </p:nvGraphicFramePr>
        <p:xfrm>
          <a:off x="5297343" y="1109219"/>
          <a:ext cx="718091" cy="23671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18091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 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</a:tbl>
          </a:graphicData>
        </a:graphic>
      </p:graphicFrame>
      <p:sp>
        <p:nvSpPr>
          <p:cNvPr id="40" name="Shape 156"/>
          <p:cNvSpPr txBox="1"/>
          <p:nvPr/>
        </p:nvSpPr>
        <p:spPr>
          <a:xfrm>
            <a:off x="3968901" y="1576287"/>
            <a:ext cx="429352" cy="3722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Source Sans Pro Light" charset="0"/>
                <a:ea typeface="Source Sans Pro Light" charset="0"/>
                <a:cs typeface="Source Sans Pro Light" charset="0"/>
              </a:rPr>
              <a:t>1</a:t>
            </a:r>
          </a:p>
        </p:txBody>
      </p:sp>
      <p:sp>
        <p:nvSpPr>
          <p:cNvPr id="41" name="Shape 157"/>
          <p:cNvSpPr txBox="1"/>
          <p:nvPr/>
        </p:nvSpPr>
        <p:spPr>
          <a:xfrm>
            <a:off x="5451705" y="1581968"/>
            <a:ext cx="429352" cy="3722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Source Sans Pro Light" charset="0"/>
                <a:ea typeface="Source Sans Pro Light" charset="0"/>
                <a:cs typeface="Source Sans Pro Light" charset="0"/>
              </a:rPr>
              <a:t>2</a:t>
            </a:r>
          </a:p>
        </p:txBody>
      </p:sp>
      <p:sp>
        <p:nvSpPr>
          <p:cNvPr id="42" name="Shape 158"/>
          <p:cNvSpPr txBox="1"/>
          <p:nvPr/>
        </p:nvSpPr>
        <p:spPr>
          <a:xfrm>
            <a:off x="6914526" y="1581968"/>
            <a:ext cx="429352" cy="3722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Source Sans Pro Light" charset="0"/>
                <a:ea typeface="Source Sans Pro Light" charset="0"/>
                <a:cs typeface="Source Sans Pro Light" charset="0"/>
              </a:rPr>
              <a:t>3</a:t>
            </a:r>
          </a:p>
        </p:txBody>
      </p:sp>
      <p:cxnSp>
        <p:nvCxnSpPr>
          <p:cNvPr id="43" name="Shape 120"/>
          <p:cNvCxnSpPr>
            <a:stCxn id="122" idx="2"/>
          </p:cNvCxnSpPr>
          <p:nvPr/>
        </p:nvCxnSpPr>
        <p:spPr>
          <a:xfrm flipH="1">
            <a:off x="4173626" y="2678782"/>
            <a:ext cx="1811" cy="1079465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45" name="Shape 122"/>
          <p:cNvSpPr txBox="1"/>
          <p:nvPr/>
        </p:nvSpPr>
        <p:spPr>
          <a:xfrm>
            <a:off x="4383704" y="3649060"/>
            <a:ext cx="788808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r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esult up to t=</a:t>
            </a: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6" name="Shape 123"/>
          <p:cNvSpPr txBox="1"/>
          <p:nvPr/>
        </p:nvSpPr>
        <p:spPr>
          <a:xfrm>
            <a:off x="2151286" y="3673136"/>
            <a:ext cx="1173100" cy="4420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Result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4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Table of word counts</a:t>
            </a:r>
            <a:endParaRPr lang="en" sz="14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8" name="Shape 127"/>
          <p:cNvSpPr txBox="1"/>
          <p:nvPr/>
        </p:nvSpPr>
        <p:spPr>
          <a:xfrm>
            <a:off x="2110778" y="1704470"/>
            <a:ext cx="1134499" cy="445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Time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49" name="Shape 128"/>
          <p:cNvCxnSpPr/>
          <p:nvPr/>
        </p:nvCxnSpPr>
        <p:spPr>
          <a:xfrm>
            <a:off x="2985903" y="1927408"/>
            <a:ext cx="4700476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0" name="Shape 138"/>
          <p:cNvCxnSpPr>
            <a:endCxn id="122" idx="0"/>
          </p:cNvCxnSpPr>
          <p:nvPr/>
        </p:nvCxnSpPr>
        <p:spPr>
          <a:xfrm>
            <a:off x="4173584" y="1927412"/>
            <a:ext cx="1853" cy="367388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sp>
        <p:nvSpPr>
          <p:cNvPr id="52" name="Shape 140"/>
          <p:cNvSpPr txBox="1"/>
          <p:nvPr/>
        </p:nvSpPr>
        <p:spPr>
          <a:xfrm>
            <a:off x="4398154" y="2182596"/>
            <a:ext cx="784500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data up</a:t>
            </a:r>
            <a:b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to 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t=</a:t>
            </a: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3" name="Shape 141"/>
          <p:cNvSpPr txBox="1"/>
          <p:nvPr/>
        </p:nvSpPr>
        <p:spPr>
          <a:xfrm>
            <a:off x="2110778" y="2152255"/>
            <a:ext cx="1407337" cy="4420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Input</a:t>
            </a:r>
            <a:endParaRPr lang="en-US" sz="1800" dirty="0" smtClean="0"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4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Unbounded table of all input</a:t>
            </a:r>
            <a:endParaRPr lang="en" sz="14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55" name="Shape 131"/>
          <p:cNvCxnSpPr>
            <a:endCxn id="89" idx="0"/>
          </p:cNvCxnSpPr>
          <p:nvPr/>
        </p:nvCxnSpPr>
        <p:spPr>
          <a:xfrm flipH="1">
            <a:off x="5660138" y="1942599"/>
            <a:ext cx="4000" cy="342762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sp>
        <p:nvSpPr>
          <p:cNvPr id="56" name="Shape 132"/>
          <p:cNvSpPr txBox="1"/>
          <p:nvPr/>
        </p:nvSpPr>
        <p:spPr>
          <a:xfrm>
            <a:off x="5877009" y="2182596"/>
            <a:ext cx="784500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data up</a:t>
            </a:r>
            <a:b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to 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t=</a:t>
            </a: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2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57" name="Shape 143"/>
          <p:cNvCxnSpPr>
            <a:stCxn id="89" idx="2"/>
          </p:cNvCxnSpPr>
          <p:nvPr/>
        </p:nvCxnSpPr>
        <p:spPr>
          <a:xfrm flipH="1">
            <a:off x="5656424" y="2861334"/>
            <a:ext cx="3714" cy="888018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62" name="Shape 135"/>
          <p:cNvCxnSpPr>
            <a:endCxn id="93" idx="0"/>
          </p:cNvCxnSpPr>
          <p:nvPr/>
        </p:nvCxnSpPr>
        <p:spPr>
          <a:xfrm>
            <a:off x="7131470" y="1927412"/>
            <a:ext cx="2636" cy="36504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sp>
        <p:nvSpPr>
          <p:cNvPr id="63" name="Shape 136"/>
          <p:cNvSpPr txBox="1"/>
          <p:nvPr/>
        </p:nvSpPr>
        <p:spPr>
          <a:xfrm>
            <a:off x="7359841" y="2182597"/>
            <a:ext cx="784503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data up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to 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t=</a:t>
            </a: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3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65" name="Shape 147"/>
          <p:cNvCxnSpPr>
            <a:stCxn id="93" idx="2"/>
          </p:cNvCxnSpPr>
          <p:nvPr/>
        </p:nvCxnSpPr>
        <p:spPr>
          <a:xfrm flipH="1">
            <a:off x="7131493" y="3252407"/>
            <a:ext cx="2613" cy="497569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68" name="Shape 123"/>
          <p:cNvSpPr txBox="1"/>
          <p:nvPr/>
        </p:nvSpPr>
        <p:spPr>
          <a:xfrm>
            <a:off x="2114187" y="4739177"/>
            <a:ext cx="1638868" cy="4018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Output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4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Complete Mode</a:t>
            </a:r>
            <a:endParaRPr lang="en" sz="14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78" name="Shape 163"/>
          <p:cNvCxnSpPr>
            <a:stCxn id="97" idx="2"/>
            <a:endCxn id="112" idx="0"/>
          </p:cNvCxnSpPr>
          <p:nvPr/>
        </p:nvCxnSpPr>
        <p:spPr>
          <a:xfrm flipH="1">
            <a:off x="5656389" y="4330547"/>
            <a:ext cx="3749" cy="417212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76" name="Shape 163"/>
          <p:cNvCxnSpPr>
            <a:stCxn id="98" idx="2"/>
            <a:endCxn id="113" idx="0"/>
          </p:cNvCxnSpPr>
          <p:nvPr/>
        </p:nvCxnSpPr>
        <p:spPr>
          <a:xfrm>
            <a:off x="7146972" y="4326573"/>
            <a:ext cx="3144" cy="421186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74" name="Shape 163"/>
          <p:cNvCxnSpPr>
            <a:stCxn id="96" idx="2"/>
            <a:endCxn id="111" idx="0"/>
          </p:cNvCxnSpPr>
          <p:nvPr/>
        </p:nvCxnSpPr>
        <p:spPr>
          <a:xfrm flipH="1">
            <a:off x="4180042" y="4148653"/>
            <a:ext cx="2359" cy="599106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84" name="Shape 124"/>
          <p:cNvSpPr txBox="1"/>
          <p:nvPr/>
        </p:nvSpPr>
        <p:spPr>
          <a:xfrm>
            <a:off x="4380510" y="3142350"/>
            <a:ext cx="2609226" cy="266706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txBody>
          <a:bodyPr lIns="0" tIns="91425" rIns="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>
                <a:latin typeface="Source Sans Pro Light" charset="0"/>
                <a:ea typeface="Source Sans Pro Light" charset="0"/>
                <a:cs typeface="Source Sans Pro Light" charset="0"/>
              </a:rPr>
              <a:t>w</a:t>
            </a:r>
            <a:r>
              <a:rPr lang="en-US" sz="1800" smtClean="0">
                <a:latin typeface="Source Sans Pro Light" charset="0"/>
                <a:ea typeface="Source Sans Pro Light" charset="0"/>
                <a:cs typeface="Source Sans Pro Light" charset="0"/>
              </a:rPr>
              <a:t>ord </a:t>
            </a:r>
            <a:r>
              <a:rPr lang="en-US" smtClean="0">
                <a:latin typeface="Source Sans Pro Light" charset="0"/>
                <a:ea typeface="Source Sans Pro Light" charset="0"/>
                <a:cs typeface="Source Sans Pro Light" charset="0"/>
              </a:rPr>
              <a:t>c</a:t>
            </a:r>
            <a:r>
              <a:rPr lang="en-US" sz="1800" smtClean="0">
                <a:latin typeface="Source Sans Pro Light" charset="0"/>
                <a:ea typeface="Source Sans Pro Light" charset="0"/>
                <a:cs typeface="Source Sans Pro Light" charset="0"/>
              </a:rPr>
              <a:t>ount </a:t>
            </a:r>
            <a:r>
              <a:rPr lang="en-US" smtClean="0">
                <a:latin typeface="Source Sans Pro Light" charset="0"/>
                <a:ea typeface="Source Sans Pro Light" charset="0"/>
                <a:cs typeface="Source Sans Pro Light" charset="0"/>
              </a:rPr>
              <a:t>query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230907"/>
              </p:ext>
            </p:extLst>
          </p:nvPr>
        </p:nvGraphicFramePr>
        <p:xfrm>
          <a:off x="6788865" y="982157"/>
          <a:ext cx="718091" cy="47342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18091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</a:tbl>
          </a:graphicData>
        </a:graphic>
      </p:graphicFrame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820088"/>
              </p:ext>
            </p:extLst>
          </p:nvPr>
        </p:nvGraphicFramePr>
        <p:xfrm>
          <a:off x="5444286" y="2285361"/>
          <a:ext cx="431704" cy="575973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431704"/>
              </a:tblGrid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r>
                        <a:rPr lang="en-US" sz="8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 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 cat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</a:tbl>
          </a:graphicData>
        </a:graphic>
      </p:graphicFrame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585455"/>
              </p:ext>
            </p:extLst>
          </p:nvPr>
        </p:nvGraphicFramePr>
        <p:xfrm>
          <a:off x="6918254" y="2292452"/>
          <a:ext cx="431704" cy="959955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431704"/>
              </a:tblGrid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r>
                        <a:rPr lang="en-US" sz="8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 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 cat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</a:tbl>
          </a:graphicData>
        </a:graphic>
      </p:graphicFrame>
      <p:pic>
        <p:nvPicPr>
          <p:cNvPr id="107" name="Picture 106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56907" y="924572"/>
            <a:ext cx="613591" cy="613591"/>
          </a:xfrm>
          <a:prstGeom prst="rect">
            <a:avLst/>
          </a:prstGeom>
        </p:spPr>
      </p:pic>
      <p:sp>
        <p:nvSpPr>
          <p:cNvPr id="108" name="Shape 122"/>
          <p:cNvSpPr txBox="1"/>
          <p:nvPr/>
        </p:nvSpPr>
        <p:spPr>
          <a:xfrm>
            <a:off x="5867353" y="3649060"/>
            <a:ext cx="788808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r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esult up to t=</a:t>
            </a: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2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9" name="Shape 122"/>
          <p:cNvSpPr txBox="1"/>
          <p:nvPr/>
        </p:nvSpPr>
        <p:spPr>
          <a:xfrm>
            <a:off x="7359842" y="3680029"/>
            <a:ext cx="788808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r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esult up to t=3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0" name="Shape 123"/>
          <p:cNvSpPr txBox="1"/>
          <p:nvPr/>
        </p:nvSpPr>
        <p:spPr>
          <a:xfrm>
            <a:off x="3959585" y="5067877"/>
            <a:ext cx="3377329" cy="4018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600" dirty="0">
                <a:latin typeface="Source Sans Pro Light" charset="0"/>
                <a:ea typeface="Source Sans Pro Light" charset="0"/>
                <a:cs typeface="Source Sans Pro Light" charset="0"/>
              </a:rPr>
              <a:t>p</a:t>
            </a:r>
            <a:r>
              <a:rPr lang="en-US" sz="16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rint all the counts to console</a:t>
            </a:r>
            <a:endParaRPr lang="en" sz="12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pic>
        <p:nvPicPr>
          <p:cNvPr id="111" name="Picture 110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87999" y="4747759"/>
            <a:ext cx="384086" cy="384086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64346" y="4747759"/>
            <a:ext cx="384086" cy="384086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58073" y="4747759"/>
            <a:ext cx="384086" cy="384086"/>
          </a:xfrm>
          <a:prstGeom prst="rect">
            <a:avLst/>
          </a:prstGeom>
        </p:spPr>
      </p:pic>
      <p:sp>
        <p:nvSpPr>
          <p:cNvPr id="118" name="Shape 127"/>
          <p:cNvSpPr txBox="1"/>
          <p:nvPr/>
        </p:nvSpPr>
        <p:spPr>
          <a:xfrm>
            <a:off x="1952698" y="558165"/>
            <a:ext cx="1123494" cy="445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smtClean="0">
                <a:latin typeface="Source Sans Pro Light" charset="0"/>
                <a:ea typeface="Source Sans Pro Light" charset="0"/>
                <a:cs typeface="Source Sans Pro Light" charset="0"/>
              </a:rPr>
              <a:t>nc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147235" y="317715"/>
            <a:ext cx="9663192" cy="59823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3648419" y="5730951"/>
            <a:ext cx="3068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Model of the Quick Example</a:t>
            </a:r>
            <a:endParaRPr lang="en-US" sz="20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aphicFrame>
        <p:nvGraphicFramePr>
          <p:cNvPr id="122" name="Table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02324"/>
              </p:ext>
            </p:extLst>
          </p:nvPr>
        </p:nvGraphicFramePr>
        <p:xfrm>
          <a:off x="3959585" y="2294800"/>
          <a:ext cx="431704" cy="383982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431704"/>
              </a:tblGrid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r>
                        <a:rPr lang="en-US" sz="8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 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85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ight Arrow 64"/>
          <p:cNvSpPr/>
          <p:nvPr/>
        </p:nvSpPr>
        <p:spPr>
          <a:xfrm>
            <a:off x="2917467" y="1209545"/>
            <a:ext cx="6474506" cy="290574"/>
          </a:xfrm>
          <a:prstGeom prst="rightArrow">
            <a:avLst>
              <a:gd name="adj1" fmla="val 65510"/>
              <a:gd name="adj2" fmla="val 62676"/>
            </a:avLst>
          </a:prstGeom>
          <a:solidFill>
            <a:schemeClr val="accent4">
              <a:lumMod val="20000"/>
              <a:lumOff val="80000"/>
            </a:schemeClr>
          </a:solidFill>
          <a:ln w="0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4" name="Shape 128"/>
          <p:cNvCxnSpPr/>
          <p:nvPr/>
        </p:nvCxnSpPr>
        <p:spPr>
          <a:xfrm>
            <a:off x="2208507" y="2204475"/>
            <a:ext cx="718346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" name="Rectangle 4"/>
          <p:cNvSpPr/>
          <p:nvPr/>
        </p:nvSpPr>
        <p:spPr>
          <a:xfrm>
            <a:off x="3966748" y="1835143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12:05</a:t>
            </a:r>
            <a:endParaRPr lang="en-US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75561" y="1835143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12:10</a:t>
            </a:r>
            <a:endParaRPr lang="en-US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776512"/>
              </p:ext>
            </p:extLst>
          </p:nvPr>
        </p:nvGraphicFramePr>
        <p:xfrm>
          <a:off x="3692520" y="1113893"/>
          <a:ext cx="1226848" cy="47342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521675"/>
                <a:gridCol w="705173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12:02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12:03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 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390407"/>
              </p:ext>
            </p:extLst>
          </p:nvPr>
        </p:nvGraphicFramePr>
        <p:xfrm>
          <a:off x="7912488" y="1113893"/>
          <a:ext cx="1092024" cy="47342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456595"/>
                <a:gridCol w="635429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12:13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310394"/>
              </p:ext>
            </p:extLst>
          </p:nvPr>
        </p:nvGraphicFramePr>
        <p:xfrm>
          <a:off x="5802504" y="1232248"/>
          <a:ext cx="1226848" cy="23671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521675"/>
                <a:gridCol w="705173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12:07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 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8119304" y="1835143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12:15</a:t>
            </a:r>
            <a:endParaRPr lang="en-US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" name="Shape 123"/>
          <p:cNvSpPr txBox="1"/>
          <p:nvPr/>
        </p:nvSpPr>
        <p:spPr>
          <a:xfrm>
            <a:off x="1571324" y="3065430"/>
            <a:ext cx="2589970" cy="4420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Result Tables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after 5 minute </a:t>
            </a: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triggers </a:t>
            </a:r>
          </a:p>
        </p:txBody>
      </p:sp>
      <p:sp>
        <p:nvSpPr>
          <p:cNvPr id="14" name="Shape 127"/>
          <p:cNvSpPr txBox="1"/>
          <p:nvPr/>
        </p:nvSpPr>
        <p:spPr>
          <a:xfrm>
            <a:off x="1571324" y="1942792"/>
            <a:ext cx="1134499" cy="445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Time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5" name="Shape 141"/>
          <p:cNvSpPr txBox="1"/>
          <p:nvPr/>
        </p:nvSpPr>
        <p:spPr>
          <a:xfrm>
            <a:off x="1571324" y="1129758"/>
            <a:ext cx="1944090" cy="4420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Input</a:t>
            </a: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 </a:t>
            </a:r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Stream</a:t>
            </a:r>
            <a:endParaRPr lang="en" sz="14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167526"/>
              </p:ext>
            </p:extLst>
          </p:nvPr>
        </p:nvGraphicFramePr>
        <p:xfrm>
          <a:off x="3527455" y="2679002"/>
          <a:ext cx="1556978" cy="47342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897310"/>
                <a:gridCol w="384172"/>
                <a:gridCol w="275496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288179"/>
              </p:ext>
            </p:extLst>
          </p:nvPr>
        </p:nvGraphicFramePr>
        <p:xfrm>
          <a:off x="5637439" y="2679002"/>
          <a:ext cx="1556978" cy="118355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918343"/>
                <a:gridCol w="363139"/>
                <a:gridCol w="275496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 smtClean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737742"/>
              </p:ext>
            </p:extLst>
          </p:nvPr>
        </p:nvGraphicFramePr>
        <p:xfrm>
          <a:off x="7680011" y="2679002"/>
          <a:ext cx="1556978" cy="165697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921547"/>
                <a:gridCol w="359935"/>
                <a:gridCol w="275496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 smtClean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12:10 - 12:20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12:10 - 12:20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stCxn id="11" idx="1"/>
          </p:cNvCxnSpPr>
          <p:nvPr/>
        </p:nvCxnSpPr>
        <p:spPr>
          <a:xfrm flipH="1">
            <a:off x="5346319" y="1350603"/>
            <a:ext cx="456185" cy="833830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083612" y="1232248"/>
            <a:ext cx="608909" cy="970653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413759" y="1468958"/>
            <a:ext cx="278761" cy="735517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11443" y="717430"/>
            <a:ext cx="9926666" cy="5106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6753955" y="1203598"/>
            <a:ext cx="1158535" cy="999303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7509532" y="1468958"/>
            <a:ext cx="402956" cy="733943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11367" y="3949419"/>
            <a:ext cx="25683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Source Sans Pro Light" charset="0"/>
                <a:ea typeface="Source Sans Pro Light" charset="0"/>
                <a:cs typeface="Source Sans Pro Light" charset="0"/>
              </a:rPr>
              <a:t>c</a:t>
            </a:r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ounts incremented for windows</a:t>
            </a:r>
          </a:p>
          <a:p>
            <a:pPr algn="ctr"/>
            <a:r>
              <a:rPr lang="en-US" sz="14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12:00 - 12:10 and 12:05 - 12:15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174334" y="4443989"/>
            <a:ext cx="25683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Source Sans Pro Light" charset="0"/>
                <a:ea typeface="Source Sans Pro Light" charset="0"/>
                <a:cs typeface="Source Sans Pro Light" charset="0"/>
              </a:rPr>
              <a:t>c</a:t>
            </a:r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ounts incremented for windows</a:t>
            </a:r>
          </a:p>
          <a:p>
            <a:pPr algn="ctr"/>
            <a:r>
              <a:rPr lang="en-US" sz="14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12:05 - 12:15 and 12:10 - 12:20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71324" y="4691013"/>
            <a:ext cx="46279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Windowed Grouped Aggregation</a:t>
            </a:r>
          </a:p>
          <a:p>
            <a:r>
              <a:rPr lang="en-US" sz="20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with 10 min windows, sliding every 5 mins </a:t>
            </a:r>
            <a:endParaRPr lang="en-US" sz="20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174903" y="1855998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12:00</a:t>
            </a:r>
            <a:endParaRPr lang="en-US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53" name="Shape 138"/>
          <p:cNvCxnSpPr>
            <a:stCxn id="5" idx="2"/>
            <a:endCxn id="17" idx="0"/>
          </p:cNvCxnSpPr>
          <p:nvPr/>
        </p:nvCxnSpPr>
        <p:spPr>
          <a:xfrm>
            <a:off x="4305944" y="2204475"/>
            <a:ext cx="0" cy="474527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cxnSp>
        <p:nvCxnSpPr>
          <p:cNvPr id="56" name="Shape 138"/>
          <p:cNvCxnSpPr>
            <a:stCxn id="6" idx="2"/>
            <a:endCxn id="19" idx="0"/>
          </p:cNvCxnSpPr>
          <p:nvPr/>
        </p:nvCxnSpPr>
        <p:spPr>
          <a:xfrm>
            <a:off x="6414757" y="2204475"/>
            <a:ext cx="1171" cy="474527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cxnSp>
        <p:nvCxnSpPr>
          <p:cNvPr id="62" name="Shape 138"/>
          <p:cNvCxnSpPr>
            <a:stCxn id="12" idx="2"/>
            <a:endCxn id="20" idx="0"/>
          </p:cNvCxnSpPr>
          <p:nvPr/>
        </p:nvCxnSpPr>
        <p:spPr>
          <a:xfrm>
            <a:off x="8458500" y="2204475"/>
            <a:ext cx="0" cy="474527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1702913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ight Arrow 64"/>
          <p:cNvSpPr/>
          <p:nvPr/>
        </p:nvSpPr>
        <p:spPr>
          <a:xfrm>
            <a:off x="2917467" y="1209545"/>
            <a:ext cx="6474506" cy="290574"/>
          </a:xfrm>
          <a:prstGeom prst="rightArrow">
            <a:avLst>
              <a:gd name="adj1" fmla="val 65510"/>
              <a:gd name="adj2" fmla="val 62676"/>
            </a:avLst>
          </a:prstGeom>
          <a:solidFill>
            <a:schemeClr val="accent4">
              <a:lumMod val="20000"/>
              <a:lumOff val="80000"/>
            </a:schemeClr>
          </a:solidFill>
          <a:ln w="0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4" name="Shape 128"/>
          <p:cNvCxnSpPr/>
          <p:nvPr/>
        </p:nvCxnSpPr>
        <p:spPr>
          <a:xfrm>
            <a:off x="2208507" y="2204475"/>
            <a:ext cx="718346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" name="Rectangle 4"/>
          <p:cNvSpPr/>
          <p:nvPr/>
        </p:nvSpPr>
        <p:spPr>
          <a:xfrm>
            <a:off x="3966748" y="1835143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12:05</a:t>
            </a:r>
            <a:endParaRPr lang="en-US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75561" y="1835143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12:10</a:t>
            </a:r>
            <a:endParaRPr lang="en-US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12792"/>
              </p:ext>
            </p:extLst>
          </p:nvPr>
        </p:nvGraphicFramePr>
        <p:xfrm>
          <a:off x="3692520" y="1113893"/>
          <a:ext cx="1226848" cy="47342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521675"/>
                <a:gridCol w="705173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12:02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12:03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 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091176"/>
              </p:ext>
            </p:extLst>
          </p:nvPr>
        </p:nvGraphicFramePr>
        <p:xfrm>
          <a:off x="7912488" y="1113893"/>
          <a:ext cx="1092024" cy="47342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456595"/>
                <a:gridCol w="635429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rgbClr val="C00000"/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12:04</a:t>
                      </a:r>
                      <a:endParaRPr lang="en-US" sz="1200" b="0" i="0" dirty="0">
                        <a:solidFill>
                          <a:srgbClr val="C00000"/>
                        </a:solidFill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rgbClr val="C00000"/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dog</a:t>
                      </a:r>
                      <a:endParaRPr lang="en-US" sz="1200" b="0" i="0" dirty="0">
                        <a:solidFill>
                          <a:srgbClr val="C00000"/>
                        </a:solidFill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53830" marR="53830" marT="26915" marB="26915"/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12:13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496544"/>
              </p:ext>
            </p:extLst>
          </p:nvPr>
        </p:nvGraphicFramePr>
        <p:xfrm>
          <a:off x="5802504" y="1232248"/>
          <a:ext cx="1226848" cy="23671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521675"/>
                <a:gridCol w="705173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12:07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 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8119304" y="1835143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12:15</a:t>
            </a:r>
            <a:endParaRPr lang="en-US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" name="Shape 123"/>
          <p:cNvSpPr txBox="1"/>
          <p:nvPr/>
        </p:nvSpPr>
        <p:spPr>
          <a:xfrm>
            <a:off x="1571324" y="3065430"/>
            <a:ext cx="2589970" cy="4420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Result Tables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after 5 minute </a:t>
            </a: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triggers </a:t>
            </a:r>
          </a:p>
        </p:txBody>
      </p:sp>
      <p:sp>
        <p:nvSpPr>
          <p:cNvPr id="14" name="Shape 127"/>
          <p:cNvSpPr txBox="1"/>
          <p:nvPr/>
        </p:nvSpPr>
        <p:spPr>
          <a:xfrm>
            <a:off x="1571324" y="1942792"/>
            <a:ext cx="1134499" cy="445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Time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5" name="Shape 141"/>
          <p:cNvSpPr txBox="1"/>
          <p:nvPr/>
        </p:nvSpPr>
        <p:spPr>
          <a:xfrm>
            <a:off x="1571324" y="1114260"/>
            <a:ext cx="1944090" cy="4420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Input</a:t>
            </a: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 </a:t>
            </a:r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Stream</a:t>
            </a:r>
            <a:endParaRPr lang="en" sz="14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97804"/>
              </p:ext>
            </p:extLst>
          </p:nvPr>
        </p:nvGraphicFramePr>
        <p:xfrm>
          <a:off x="3527455" y="2679002"/>
          <a:ext cx="1556978" cy="47342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897310"/>
                <a:gridCol w="384172"/>
                <a:gridCol w="275496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283484"/>
              </p:ext>
            </p:extLst>
          </p:nvPr>
        </p:nvGraphicFramePr>
        <p:xfrm>
          <a:off x="5637439" y="2679002"/>
          <a:ext cx="1556978" cy="118355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918343"/>
                <a:gridCol w="363139"/>
                <a:gridCol w="275496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 smtClean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913702"/>
              </p:ext>
            </p:extLst>
          </p:nvPr>
        </p:nvGraphicFramePr>
        <p:xfrm>
          <a:off x="7680011" y="2679002"/>
          <a:ext cx="1556978" cy="142026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921547"/>
                <a:gridCol w="359935"/>
                <a:gridCol w="275496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rgbClr val="C00000"/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12:00</a:t>
                      </a:r>
                      <a:r>
                        <a:rPr lang="en-US" sz="1200" b="0" i="0" baseline="0" dirty="0" smtClean="0">
                          <a:solidFill>
                            <a:srgbClr val="C00000"/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 - 12:10</a:t>
                      </a:r>
                      <a:endParaRPr lang="en-US" sz="1200" b="0" i="0" dirty="0">
                        <a:solidFill>
                          <a:srgbClr val="C00000"/>
                        </a:solidFill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rgbClr val="C00000"/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dog</a:t>
                      </a:r>
                      <a:endParaRPr lang="en-US" sz="1200" b="0" i="0" dirty="0">
                        <a:solidFill>
                          <a:srgbClr val="C00000"/>
                        </a:solidFill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rgbClr val="C00000"/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4</a:t>
                      </a:r>
                      <a:endParaRPr lang="en-US" sz="1200" b="0" i="0" dirty="0">
                        <a:solidFill>
                          <a:srgbClr val="C00000"/>
                        </a:solidFill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 smtClean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12:10 - 12:20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stCxn id="11" idx="1"/>
          </p:cNvCxnSpPr>
          <p:nvPr/>
        </p:nvCxnSpPr>
        <p:spPr>
          <a:xfrm flipH="1">
            <a:off x="5346319" y="1350603"/>
            <a:ext cx="456185" cy="833830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083612" y="1232248"/>
            <a:ext cx="608909" cy="970653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413759" y="1468958"/>
            <a:ext cx="278761" cy="735517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3869626" y="1235918"/>
            <a:ext cx="4061162" cy="980835"/>
          </a:xfrm>
          <a:prstGeom prst="straightConnector1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7509532" y="1468958"/>
            <a:ext cx="402956" cy="733943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006019" y="4159443"/>
            <a:ext cx="29049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</a:t>
            </a:r>
            <a:r>
              <a:rPr lang="en-US" sz="1600" b="0" i="0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ounts incremented for windows</a:t>
            </a:r>
          </a:p>
          <a:p>
            <a:pPr algn="ctr"/>
            <a:r>
              <a:rPr lang="en-US" sz="1600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12:00 - 12:10 for late data</a:t>
            </a:r>
            <a:endParaRPr lang="en-US" sz="1600" b="0" i="0" dirty="0">
              <a:solidFill>
                <a:srgbClr val="C00000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71324" y="4561478"/>
            <a:ext cx="46279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Late data handling in </a:t>
            </a:r>
          </a:p>
          <a:p>
            <a:r>
              <a:rPr lang="en-US" sz="20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Windowed Grouped Aggregation</a:t>
            </a:r>
            <a:endParaRPr lang="en-US" sz="20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174903" y="1855998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12:00</a:t>
            </a:r>
            <a:endParaRPr lang="en-US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53" name="Shape 138"/>
          <p:cNvCxnSpPr>
            <a:stCxn id="5" idx="2"/>
            <a:endCxn id="17" idx="0"/>
          </p:cNvCxnSpPr>
          <p:nvPr/>
        </p:nvCxnSpPr>
        <p:spPr>
          <a:xfrm>
            <a:off x="4305944" y="2204475"/>
            <a:ext cx="0" cy="474527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cxnSp>
        <p:nvCxnSpPr>
          <p:cNvPr id="56" name="Shape 138"/>
          <p:cNvCxnSpPr>
            <a:stCxn id="6" idx="2"/>
            <a:endCxn id="19" idx="0"/>
          </p:cNvCxnSpPr>
          <p:nvPr/>
        </p:nvCxnSpPr>
        <p:spPr>
          <a:xfrm>
            <a:off x="6414757" y="2204475"/>
            <a:ext cx="1171" cy="474527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cxnSp>
        <p:nvCxnSpPr>
          <p:cNvPr id="62" name="Shape 138"/>
          <p:cNvCxnSpPr>
            <a:stCxn id="12" idx="2"/>
            <a:endCxn id="20" idx="0"/>
          </p:cNvCxnSpPr>
          <p:nvPr/>
        </p:nvCxnSpPr>
        <p:spPr>
          <a:xfrm>
            <a:off x="8458500" y="2204475"/>
            <a:ext cx="0" cy="474527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sp>
        <p:nvSpPr>
          <p:cNvPr id="3" name="Rectangle 2"/>
          <p:cNvSpPr/>
          <p:nvPr/>
        </p:nvSpPr>
        <p:spPr>
          <a:xfrm>
            <a:off x="7165133" y="486481"/>
            <a:ext cx="25867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late </a:t>
            </a:r>
            <a:r>
              <a:rPr lang="en-US" sz="1600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data that was </a:t>
            </a:r>
            <a:r>
              <a:rPr lang="en-US" sz="160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generated at 12:04 </a:t>
            </a:r>
            <a:r>
              <a:rPr lang="en-US" sz="1600" b="0" i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but </a:t>
            </a:r>
            <a:r>
              <a:rPr lang="en-US" sz="1600" b="0" i="0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arrived at 12:11</a:t>
            </a:r>
            <a:endParaRPr lang="en-US" sz="1600" b="0" i="0" dirty="0">
              <a:solidFill>
                <a:srgbClr val="C00000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11443" y="232476"/>
            <a:ext cx="9926666" cy="55141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47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413</Words>
  <Application>Microsoft Macintosh PowerPoint</Application>
  <PresentationFormat>Widescreen</PresentationFormat>
  <Paragraphs>206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Calibri Light</vt:lpstr>
      <vt:lpstr>Source Sans Pro</vt:lpstr>
      <vt:lpstr>Source Sans Pro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Tathagata Das</dc:creator>
  <cp:lastModifiedBy>Tathagata Das</cp:lastModifiedBy>
  <cp:revision>32</cp:revision>
  <dcterms:created xsi:type="dcterms:W3CDTF">2016-06-27T21:06:20Z</dcterms:created>
  <dcterms:modified xsi:type="dcterms:W3CDTF">2016-06-29T08:19:21Z</dcterms:modified>
</cp:coreProperties>
</file>