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f988eb01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f988eb01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f988eb01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f988eb01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0466aa5e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0466aa5e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f988eb01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f988eb01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f988eb01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f988eb0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f988eb01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f988eb01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f988eb01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f988eb01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f988eb01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f988eb01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f988eb01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f988eb01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f988eb01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f988eb01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0552bcf1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0552bcf1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NFT marketplace:</a:t>
            </a:r>
            <a:endParaRPr/>
          </a:p>
          <a:p>
            <a:pPr indent="0" lvl="0" marL="0" rtl="0" algn="l">
              <a:spcBef>
                <a:spcPts val="0"/>
              </a:spcBef>
              <a:spcAft>
                <a:spcPts val="0"/>
              </a:spcAft>
              <a:buNone/>
            </a:pPr>
            <a:r>
              <a:rPr lang="en"/>
              <a:t>Bored Ape Yacht Club study</a:t>
            </a:r>
            <a:endParaRPr/>
          </a:p>
        </p:txBody>
      </p:sp>
      <p:sp>
        <p:nvSpPr>
          <p:cNvPr id="135" name="Google Shape;135;p13"/>
          <p:cNvSpPr txBox="1"/>
          <p:nvPr>
            <p:ph idx="1" type="subTitle"/>
          </p:nvPr>
        </p:nvSpPr>
        <p:spPr>
          <a:xfrm>
            <a:off x="5083950" y="3924925"/>
            <a:ext cx="3470700" cy="70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Yifeng Wang yw3933</a:t>
            </a:r>
            <a:endParaRPr/>
          </a:p>
          <a:p>
            <a:pPr indent="0" lvl="0" marL="0" rtl="0" algn="l">
              <a:spcBef>
                <a:spcPts val="0"/>
              </a:spcBef>
              <a:spcAft>
                <a:spcPts val="0"/>
              </a:spcAft>
              <a:buNone/>
            </a:pPr>
            <a:r>
              <a:rPr lang="en"/>
              <a:t>Yuxuan Zhao yz4397</a:t>
            </a:r>
            <a:endParaRPr/>
          </a:p>
          <a:p>
            <a:pPr indent="0" lvl="0" marL="0" rtl="0" algn="l">
              <a:spcBef>
                <a:spcPts val="0"/>
              </a:spcBef>
              <a:spcAft>
                <a:spcPts val="0"/>
              </a:spcAft>
              <a:buNone/>
            </a:pPr>
            <a:r>
              <a:rPr lang="en"/>
              <a:t>Donglin Gu dg3294</a:t>
            </a:r>
            <a:endParaRPr/>
          </a:p>
          <a:p>
            <a:pPr indent="0" lvl="0" marL="0" rtl="0" algn="l">
              <a:spcBef>
                <a:spcPts val="0"/>
              </a:spcBef>
              <a:spcAft>
                <a:spcPts val="0"/>
              </a:spcAft>
              <a:buNone/>
            </a:pPr>
            <a:r>
              <a:rPr lang="en"/>
              <a:t>Shifeng Zhang sz3104</a:t>
            </a:r>
            <a:endParaRPr/>
          </a:p>
          <a:p>
            <a:pPr indent="0" lvl="0" marL="0" rtl="0" algn="l">
              <a:spcBef>
                <a:spcPts val="0"/>
              </a:spcBef>
              <a:spcAft>
                <a:spcPts val="0"/>
              </a:spcAft>
              <a:buNone/>
            </a:pPr>
            <a:r>
              <a:rPr lang="en"/>
              <a:t>Gehui Liang gl2800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a:t>
            </a:r>
            <a:endParaRPr/>
          </a:p>
        </p:txBody>
      </p:sp>
      <p:sp>
        <p:nvSpPr>
          <p:cNvPr id="204" name="Google Shape;204;p22"/>
          <p:cNvSpPr txBox="1"/>
          <p:nvPr>
            <p:ph idx="1" type="body"/>
          </p:nvPr>
        </p:nvSpPr>
        <p:spPr>
          <a:xfrm>
            <a:off x="407875" y="1307850"/>
            <a:ext cx="4011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Clustering Analysis</a:t>
            </a:r>
            <a:endParaRPr/>
          </a:p>
          <a:p>
            <a:pPr indent="-298450" lvl="1" marL="914400" rtl="0" algn="l">
              <a:spcBef>
                <a:spcPts val="0"/>
              </a:spcBef>
              <a:spcAft>
                <a:spcPts val="0"/>
              </a:spcAft>
              <a:buSzPts val="1100"/>
              <a:buChar char="○"/>
            </a:pPr>
            <a:r>
              <a:rPr lang="en"/>
              <a:t>Uniform Manifold Approximation and Projection is a dimensionality reduction technique used for visualizing high-dimensional data in lower dimensions. </a:t>
            </a:r>
            <a:endParaRPr/>
          </a:p>
          <a:p>
            <a:pPr indent="-298450" lvl="1" marL="914400" rtl="0" algn="l">
              <a:spcBef>
                <a:spcPts val="0"/>
              </a:spcBef>
              <a:spcAft>
                <a:spcPts val="0"/>
              </a:spcAft>
              <a:buSzPts val="1100"/>
              <a:buChar char="○"/>
            </a:pPr>
            <a:r>
              <a:rPr lang="en"/>
              <a:t>Records about the collection can be separated into three clusters from a higher dimension.</a:t>
            </a:r>
            <a:endParaRPr/>
          </a:p>
          <a:p>
            <a:pPr indent="-298450" lvl="1" marL="914400" rtl="0" algn="l">
              <a:spcBef>
                <a:spcPts val="0"/>
              </a:spcBef>
              <a:spcAft>
                <a:spcPts val="0"/>
              </a:spcAft>
              <a:buSzPts val="1100"/>
              <a:buChar char="○"/>
            </a:pPr>
            <a:r>
              <a:rPr lang="en"/>
              <a:t>Meaning there are higher dimensional separations between the data points, at the same time, there are similarities within the cluster.</a:t>
            </a:r>
            <a:endParaRPr/>
          </a:p>
        </p:txBody>
      </p:sp>
      <p:pic>
        <p:nvPicPr>
          <p:cNvPr id="205" name="Google Shape;205;p22"/>
          <p:cNvPicPr preferRelativeResize="0"/>
          <p:nvPr/>
        </p:nvPicPr>
        <p:blipFill>
          <a:blip r:embed="rId3">
            <a:alphaModFix/>
          </a:blip>
          <a:stretch>
            <a:fillRect/>
          </a:stretch>
        </p:blipFill>
        <p:spPr>
          <a:xfrm>
            <a:off x="4419507" y="1307847"/>
            <a:ext cx="3916893" cy="317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p:txBody>
      </p:sp>
      <p:sp>
        <p:nvSpPr>
          <p:cNvPr id="211" name="Google Shape;211;p23"/>
          <p:cNvSpPr txBox="1"/>
          <p:nvPr>
            <p:ph idx="1" type="body"/>
          </p:nvPr>
        </p:nvSpPr>
        <p:spPr>
          <a:xfrm>
            <a:off x="1213950" y="10424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Aims to find the trends of rarity and price of BAYC NFTs, two encoding tech-</a:t>
            </a:r>
            <a:endParaRPr/>
          </a:p>
          <a:p>
            <a:pPr indent="0" lvl="0" marL="0" rtl="0" algn="l">
              <a:spcBef>
                <a:spcPts val="1200"/>
              </a:spcBef>
              <a:spcAft>
                <a:spcPts val="0"/>
              </a:spcAft>
              <a:buNone/>
            </a:pPr>
            <a:r>
              <a:rPr lang="en"/>
              <a:t>niques were applied for the categorical variables: one-hot encoding and ordinal</a:t>
            </a:r>
            <a:endParaRPr/>
          </a:p>
          <a:p>
            <a:pPr indent="0" lvl="0" marL="0" rtl="0" algn="l">
              <a:spcBef>
                <a:spcPts val="1200"/>
              </a:spcBef>
              <a:spcAft>
                <a:spcPts val="0"/>
              </a:spcAft>
              <a:buNone/>
            </a:pPr>
            <a:r>
              <a:rPr lang="en"/>
              <a:t>encoding; and three machine learning models were used for the prediction tasks:</a:t>
            </a:r>
            <a:endParaRPr/>
          </a:p>
          <a:p>
            <a:pPr indent="0" lvl="0" marL="0" rtl="0" algn="l">
              <a:spcBef>
                <a:spcPts val="1200"/>
              </a:spcBef>
              <a:spcAft>
                <a:spcPts val="1200"/>
              </a:spcAft>
              <a:buNone/>
            </a:pPr>
            <a:r>
              <a:rPr lang="en"/>
              <a:t>XGBoost, Random Forest, and Linear Regression.</a:t>
            </a:r>
            <a:endParaRPr/>
          </a:p>
        </p:txBody>
      </p:sp>
      <p:pic>
        <p:nvPicPr>
          <p:cNvPr id="212" name="Google Shape;212;p23"/>
          <p:cNvPicPr preferRelativeResize="0"/>
          <p:nvPr/>
        </p:nvPicPr>
        <p:blipFill>
          <a:blip r:embed="rId3">
            <a:alphaModFix/>
          </a:blip>
          <a:stretch>
            <a:fillRect/>
          </a:stretch>
        </p:blipFill>
        <p:spPr>
          <a:xfrm>
            <a:off x="1164300" y="2680324"/>
            <a:ext cx="6815399" cy="213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p:txBody>
      </p:sp>
      <p:pic>
        <p:nvPicPr>
          <p:cNvPr id="218" name="Google Shape;218;p24"/>
          <p:cNvPicPr preferRelativeResize="0"/>
          <p:nvPr/>
        </p:nvPicPr>
        <p:blipFill>
          <a:blip r:embed="rId3">
            <a:alphaModFix/>
          </a:blip>
          <a:stretch>
            <a:fillRect/>
          </a:stretch>
        </p:blipFill>
        <p:spPr>
          <a:xfrm>
            <a:off x="1454300" y="991000"/>
            <a:ext cx="2664200" cy="2137949"/>
          </a:xfrm>
          <a:prstGeom prst="rect">
            <a:avLst/>
          </a:prstGeom>
          <a:noFill/>
          <a:ln>
            <a:noFill/>
          </a:ln>
        </p:spPr>
      </p:pic>
      <p:pic>
        <p:nvPicPr>
          <p:cNvPr id="219" name="Google Shape;219;p24"/>
          <p:cNvPicPr preferRelativeResize="0"/>
          <p:nvPr/>
        </p:nvPicPr>
        <p:blipFill>
          <a:blip r:embed="rId4">
            <a:alphaModFix/>
          </a:blip>
          <a:stretch>
            <a:fillRect/>
          </a:stretch>
        </p:blipFill>
        <p:spPr>
          <a:xfrm>
            <a:off x="4842048" y="991000"/>
            <a:ext cx="2682999" cy="2137949"/>
          </a:xfrm>
          <a:prstGeom prst="rect">
            <a:avLst/>
          </a:prstGeom>
          <a:noFill/>
          <a:ln>
            <a:noFill/>
          </a:ln>
        </p:spPr>
      </p:pic>
      <p:sp>
        <p:nvSpPr>
          <p:cNvPr id="220" name="Google Shape;220;p24"/>
          <p:cNvSpPr txBox="1"/>
          <p:nvPr/>
        </p:nvSpPr>
        <p:spPr>
          <a:xfrm>
            <a:off x="1454300" y="3234900"/>
            <a:ext cx="638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Due to</a:t>
            </a:r>
            <a:r>
              <a:rPr lang="en">
                <a:solidFill>
                  <a:schemeClr val="lt1"/>
                </a:solidFill>
              </a:rPr>
              <a:t> the imbalance of the NFTs’ prices, prediction of price does not show a trend.</a:t>
            </a:r>
            <a:endParaRPr>
              <a:solidFill>
                <a:schemeClr val="lt1"/>
              </a:solidFill>
            </a:endParaRPr>
          </a:p>
          <a:p>
            <a:pPr indent="0" lvl="0" marL="0" rtl="0" algn="l">
              <a:spcBef>
                <a:spcPts val="0"/>
              </a:spcBef>
              <a:spcAft>
                <a:spcPts val="0"/>
              </a:spcAft>
              <a:buNone/>
            </a:pPr>
            <a:r>
              <a:rPr lang="en">
                <a:solidFill>
                  <a:schemeClr val="lt1"/>
                </a:solidFill>
              </a:rPr>
              <a:t>To better build the models in the future, we need to retrieve more data hopefully from OpenSea API and</a:t>
            </a:r>
            <a:endParaRPr>
              <a:solidFill>
                <a:schemeClr val="lt1"/>
              </a:solidFill>
            </a:endParaRPr>
          </a:p>
          <a:p>
            <a:pPr indent="0" lvl="0" marL="0" rtl="0" algn="l">
              <a:spcBef>
                <a:spcPts val="0"/>
              </a:spcBef>
              <a:spcAft>
                <a:spcPts val="0"/>
              </a:spcAft>
              <a:buNone/>
            </a:pPr>
            <a:r>
              <a:rPr lang="en">
                <a:solidFill>
                  <a:schemeClr val="lt1"/>
                </a:solidFill>
              </a:rPr>
              <a:t>maybe we can use a time series model to make predictions of the trends of</a:t>
            </a:r>
            <a:endParaRPr>
              <a:solidFill>
                <a:schemeClr val="lt1"/>
              </a:solidFill>
            </a:endParaRPr>
          </a:p>
          <a:p>
            <a:pPr indent="0" lvl="0" marL="0" rtl="0" algn="l">
              <a:spcBef>
                <a:spcPts val="0"/>
              </a:spcBef>
              <a:spcAft>
                <a:spcPts val="0"/>
              </a:spcAft>
              <a:buNone/>
            </a:pPr>
            <a:r>
              <a:rPr lang="en">
                <a:solidFill>
                  <a:schemeClr val="lt1"/>
                </a:solidFill>
              </a:rPr>
              <a:t>prices and rarity scores of BAYC collection.</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study, we aim to explore the NFT marketplace, with a particular focus on the Bored Ape Yacht Club (BAYC) collection. The BAYC is a popular NFT collection of 10,000 unique digital apes, which have become highly sought after by collectors and investors. Our study will examine the 2000 random BAYC collection and its impact on the NFT marketplace, as well as the broader trends in the NFT market.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Literature Review (IPFS, OpenSea, NFT Port API Documentation)</a:t>
            </a:r>
            <a:endParaRPr/>
          </a:p>
          <a:p>
            <a:pPr indent="-311150" lvl="0" marL="457200" rtl="0" algn="l">
              <a:spcBef>
                <a:spcPts val="0"/>
              </a:spcBef>
              <a:spcAft>
                <a:spcPts val="0"/>
              </a:spcAft>
              <a:buSzPts val="1300"/>
              <a:buChar char="●"/>
            </a:pPr>
            <a:r>
              <a:rPr lang="en"/>
              <a:t>Data Collection, Data Preprocessing</a:t>
            </a:r>
            <a:endParaRPr/>
          </a:p>
          <a:p>
            <a:pPr indent="-311150" lvl="0" marL="457200" rtl="0" algn="l">
              <a:spcBef>
                <a:spcPts val="0"/>
              </a:spcBef>
              <a:spcAft>
                <a:spcPts val="0"/>
              </a:spcAft>
              <a:buSzPts val="1300"/>
              <a:buChar char="●"/>
            </a:pPr>
            <a:r>
              <a:rPr lang="en"/>
              <a:t>Data Exploration</a:t>
            </a:r>
            <a:endParaRPr/>
          </a:p>
          <a:p>
            <a:pPr indent="-311150" lvl="0" marL="457200" rtl="0" algn="l">
              <a:spcBef>
                <a:spcPts val="0"/>
              </a:spcBef>
              <a:spcAft>
                <a:spcPts val="0"/>
              </a:spcAft>
              <a:buSzPts val="1300"/>
              <a:buChar char="●"/>
            </a:pPr>
            <a:r>
              <a:rPr lang="en"/>
              <a:t>Data Modeling</a:t>
            </a:r>
            <a:endParaRPr/>
          </a:p>
          <a:p>
            <a:pPr indent="-311150" lvl="0" marL="457200" rtl="0" algn="l">
              <a:spcBef>
                <a:spcPts val="0"/>
              </a:spcBef>
              <a:spcAft>
                <a:spcPts val="0"/>
              </a:spcAft>
              <a:buSzPts val="1300"/>
              <a:buChar char="●"/>
            </a:pPr>
            <a:r>
              <a:rPr lang="en"/>
              <a:t>Future Prediction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and Market Trends in BAYC</a:t>
            </a:r>
            <a:endParaRPr/>
          </a:p>
        </p:txBody>
      </p:sp>
      <p:sp>
        <p:nvSpPr>
          <p:cNvPr id="153" name="Google Shape;153;p16"/>
          <p:cNvSpPr txBox="1"/>
          <p:nvPr>
            <p:ph idx="1" type="body"/>
          </p:nvPr>
        </p:nvSpPr>
        <p:spPr>
          <a:xfrm>
            <a:off x="1297500" y="3542050"/>
            <a:ext cx="7038900" cy="1165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Fluctuations in daily average price indicate market volatility</a:t>
            </a:r>
            <a:endParaRPr/>
          </a:p>
          <a:p>
            <a:pPr indent="-311150" lvl="0" marL="457200" rtl="0" algn="l">
              <a:spcBef>
                <a:spcPts val="0"/>
              </a:spcBef>
              <a:spcAft>
                <a:spcPts val="0"/>
              </a:spcAft>
              <a:buSzPts val="1300"/>
              <a:buChar char="●"/>
            </a:pPr>
            <a:r>
              <a:rPr lang="en"/>
              <a:t>Positive correlation between daily volume and daily sales suggests strong demand and market growth</a:t>
            </a:r>
            <a:endParaRPr/>
          </a:p>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1297500" y="1184350"/>
            <a:ext cx="3338925" cy="2128324"/>
          </a:xfrm>
          <a:prstGeom prst="rect">
            <a:avLst/>
          </a:prstGeom>
          <a:noFill/>
          <a:ln>
            <a:noFill/>
          </a:ln>
        </p:spPr>
      </p:pic>
      <p:pic>
        <p:nvPicPr>
          <p:cNvPr id="155" name="Google Shape;155;p16"/>
          <p:cNvPicPr preferRelativeResize="0"/>
          <p:nvPr/>
        </p:nvPicPr>
        <p:blipFill>
          <a:blip r:embed="rId4">
            <a:alphaModFix/>
          </a:blip>
          <a:stretch>
            <a:fillRect/>
          </a:stretch>
        </p:blipFill>
        <p:spPr>
          <a:xfrm>
            <a:off x="4983731" y="1184350"/>
            <a:ext cx="3288170" cy="2128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dk1"/>
                </a:highlight>
              </a:rPr>
              <a:t>Key Players of Attributes in BAYC Collection</a:t>
            </a:r>
            <a:endParaRPr>
              <a:highlight>
                <a:schemeClr val="dk1"/>
              </a:highlight>
            </a:endParaRPr>
          </a:p>
        </p:txBody>
      </p:sp>
      <p:sp>
        <p:nvSpPr>
          <p:cNvPr id="161" name="Google Shape;161;p17"/>
          <p:cNvSpPr txBox="1"/>
          <p:nvPr>
            <p:ph idx="1" type="body"/>
          </p:nvPr>
        </p:nvSpPr>
        <p:spPr>
          <a:xfrm>
            <a:off x="1297500" y="3145525"/>
            <a:ext cx="7038900" cy="133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t>
            </a:r>
            <a:r>
              <a:rPr lang="en"/>
              <a:t>rey is the least popular background in the market.</a:t>
            </a:r>
            <a:endParaRPr/>
          </a:p>
          <a:p>
            <a:pPr indent="-311150" lvl="0" marL="457200" rtl="0" algn="l">
              <a:spcBef>
                <a:spcPts val="0"/>
              </a:spcBef>
              <a:spcAft>
                <a:spcPts val="0"/>
              </a:spcAft>
              <a:buSzPts val="1300"/>
              <a:buChar char="●"/>
            </a:pPr>
            <a:r>
              <a:rPr lang="en"/>
              <a:t>Silver Hoop and Silver Stud are the most popular two earrings in the market, and Diamond Stud is the least popular clothes in the market.</a:t>
            </a:r>
            <a:endParaRPr/>
          </a:p>
          <a:p>
            <a:pPr indent="-311150" lvl="0" marL="457200" rtl="0" algn="l">
              <a:spcBef>
                <a:spcPts val="0"/>
              </a:spcBef>
              <a:spcAft>
                <a:spcPts val="0"/>
              </a:spcAft>
              <a:buSzPts val="1300"/>
              <a:buChar char="●"/>
            </a:pPr>
            <a:r>
              <a:rPr lang="en"/>
              <a:t>Brown, Black and Dark Brown  are top 3 popular color for fur in the market, and solid gold is the least popular clothes in the market</a:t>
            </a:r>
            <a:endParaRPr/>
          </a:p>
        </p:txBody>
      </p:sp>
      <p:pic>
        <p:nvPicPr>
          <p:cNvPr id="162" name="Google Shape;162;p17"/>
          <p:cNvPicPr preferRelativeResize="0"/>
          <p:nvPr/>
        </p:nvPicPr>
        <p:blipFill>
          <a:blip r:embed="rId3">
            <a:alphaModFix/>
          </a:blip>
          <a:stretch>
            <a:fillRect/>
          </a:stretch>
        </p:blipFill>
        <p:spPr>
          <a:xfrm>
            <a:off x="1297499" y="1567544"/>
            <a:ext cx="2220226" cy="1333227"/>
          </a:xfrm>
          <a:prstGeom prst="rect">
            <a:avLst/>
          </a:prstGeom>
          <a:noFill/>
          <a:ln>
            <a:noFill/>
          </a:ln>
        </p:spPr>
      </p:pic>
      <p:pic>
        <p:nvPicPr>
          <p:cNvPr id="163" name="Google Shape;163;p17"/>
          <p:cNvPicPr preferRelativeResize="0"/>
          <p:nvPr/>
        </p:nvPicPr>
        <p:blipFill>
          <a:blip r:embed="rId4">
            <a:alphaModFix/>
          </a:blip>
          <a:stretch>
            <a:fillRect/>
          </a:stretch>
        </p:blipFill>
        <p:spPr>
          <a:xfrm>
            <a:off x="3795575" y="1567550"/>
            <a:ext cx="2121300" cy="1333224"/>
          </a:xfrm>
          <a:prstGeom prst="rect">
            <a:avLst/>
          </a:prstGeom>
          <a:noFill/>
          <a:ln>
            <a:noFill/>
          </a:ln>
        </p:spPr>
      </p:pic>
      <p:pic>
        <p:nvPicPr>
          <p:cNvPr id="164" name="Google Shape;164;p17"/>
          <p:cNvPicPr preferRelativeResize="0"/>
          <p:nvPr/>
        </p:nvPicPr>
        <p:blipFill>
          <a:blip r:embed="rId5">
            <a:alphaModFix/>
          </a:blip>
          <a:stretch>
            <a:fillRect/>
          </a:stretch>
        </p:blipFill>
        <p:spPr>
          <a:xfrm>
            <a:off x="6194725" y="1567550"/>
            <a:ext cx="2203299" cy="1333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dk1"/>
                </a:highlight>
              </a:rPr>
              <a:t>Key Players of Attributes in BAYC Collection</a:t>
            </a:r>
            <a:endParaRPr>
              <a:highlight>
                <a:schemeClr val="dk1"/>
              </a:highlight>
            </a:endParaRPr>
          </a:p>
          <a:p>
            <a:pPr indent="0" lvl="0" marL="0" rtl="0" algn="l">
              <a:spcBef>
                <a:spcPts val="0"/>
              </a:spcBef>
              <a:spcAft>
                <a:spcPts val="0"/>
              </a:spcAft>
              <a:buNone/>
            </a:pPr>
            <a:r>
              <a:t/>
            </a:r>
            <a:endParaRPr/>
          </a:p>
        </p:txBody>
      </p:sp>
      <p:sp>
        <p:nvSpPr>
          <p:cNvPr id="170" name="Google Shape;170;p18"/>
          <p:cNvSpPr txBox="1"/>
          <p:nvPr>
            <p:ph idx="1" type="body"/>
          </p:nvPr>
        </p:nvSpPr>
        <p:spPr>
          <a:xfrm>
            <a:off x="1297500" y="3251925"/>
            <a:ext cx="7038900" cy="1226700"/>
          </a:xfrm>
          <a:prstGeom prst="rect">
            <a:avLst/>
          </a:prstGeom>
        </p:spPr>
        <p:txBody>
          <a:bodyPr anchorCtr="0" anchor="t" bIns="91425" lIns="91425" spcFirstLastPara="1" rIns="91425" wrap="square" tIns="91425">
            <a:normAutofit/>
          </a:bodyPr>
          <a:lstStyle/>
          <a:p>
            <a:pPr indent="-313905" lvl="0" marL="457200" rtl="0" algn="l">
              <a:spcBef>
                <a:spcPts val="0"/>
              </a:spcBef>
              <a:spcAft>
                <a:spcPts val="0"/>
              </a:spcAft>
              <a:buSzPts val="1343"/>
              <a:buChar char="●"/>
            </a:pPr>
            <a:r>
              <a:rPr lang="en" sz="1343"/>
              <a:t>Striped lee is the most popular clothes in the market, and Black suit is the least popular clothes in the market.</a:t>
            </a:r>
            <a:endParaRPr sz="1343"/>
          </a:p>
          <a:p>
            <a:pPr indent="-311150" lvl="0" marL="457200" rtl="0" algn="l">
              <a:spcBef>
                <a:spcPts val="0"/>
              </a:spcBef>
              <a:spcAft>
                <a:spcPts val="0"/>
              </a:spcAft>
              <a:buSzPts val="1300"/>
              <a:buChar char="●"/>
            </a:pPr>
            <a:r>
              <a:rPr lang="en"/>
              <a:t>Bored and Bored Unshaven are the most popular Mouths in the market.</a:t>
            </a:r>
            <a:endParaRPr/>
          </a:p>
          <a:p>
            <a:pPr indent="-311150" lvl="0" marL="457200" rtl="0" algn="l">
              <a:spcBef>
                <a:spcPts val="0"/>
              </a:spcBef>
              <a:spcAft>
                <a:spcPts val="0"/>
              </a:spcAft>
              <a:buSzPts val="1300"/>
              <a:buChar char="●"/>
            </a:pPr>
            <a:r>
              <a:rPr lang="en"/>
              <a:t>Bored eyes are the most popular eyes in the market.</a:t>
            </a:r>
            <a:endParaRPr sz="2000"/>
          </a:p>
        </p:txBody>
      </p:sp>
      <p:pic>
        <p:nvPicPr>
          <p:cNvPr id="171" name="Google Shape;171;p18"/>
          <p:cNvPicPr preferRelativeResize="0"/>
          <p:nvPr/>
        </p:nvPicPr>
        <p:blipFill>
          <a:blip r:embed="rId3">
            <a:alphaModFix/>
          </a:blip>
          <a:stretch>
            <a:fillRect/>
          </a:stretch>
        </p:blipFill>
        <p:spPr>
          <a:xfrm>
            <a:off x="1266699" y="1567555"/>
            <a:ext cx="2220225" cy="1424671"/>
          </a:xfrm>
          <a:prstGeom prst="rect">
            <a:avLst/>
          </a:prstGeom>
          <a:noFill/>
          <a:ln>
            <a:noFill/>
          </a:ln>
        </p:spPr>
      </p:pic>
      <p:pic>
        <p:nvPicPr>
          <p:cNvPr id="172" name="Google Shape;172;p18"/>
          <p:cNvPicPr preferRelativeResize="0"/>
          <p:nvPr/>
        </p:nvPicPr>
        <p:blipFill>
          <a:blip r:embed="rId4">
            <a:alphaModFix/>
          </a:blip>
          <a:stretch>
            <a:fillRect/>
          </a:stretch>
        </p:blipFill>
        <p:spPr>
          <a:xfrm>
            <a:off x="3715300" y="1595775"/>
            <a:ext cx="2220224" cy="1368225"/>
          </a:xfrm>
          <a:prstGeom prst="rect">
            <a:avLst/>
          </a:prstGeom>
          <a:noFill/>
          <a:ln>
            <a:noFill/>
          </a:ln>
        </p:spPr>
      </p:pic>
      <p:pic>
        <p:nvPicPr>
          <p:cNvPr id="173" name="Google Shape;173;p18"/>
          <p:cNvPicPr preferRelativeResize="0"/>
          <p:nvPr/>
        </p:nvPicPr>
        <p:blipFill>
          <a:blip r:embed="rId5">
            <a:alphaModFix/>
          </a:blip>
          <a:stretch>
            <a:fillRect/>
          </a:stretch>
        </p:blipFill>
        <p:spPr>
          <a:xfrm>
            <a:off x="6163900" y="1594075"/>
            <a:ext cx="2203299" cy="13716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307850" y="362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Scores vs. Price</a:t>
            </a:r>
            <a:endParaRPr/>
          </a:p>
        </p:txBody>
      </p:sp>
      <p:sp>
        <p:nvSpPr>
          <p:cNvPr id="179" name="Google Shape;179;p19"/>
          <p:cNvSpPr txBox="1"/>
          <p:nvPr>
            <p:ph idx="1" type="body"/>
          </p:nvPr>
        </p:nvSpPr>
        <p:spPr>
          <a:xfrm>
            <a:off x="1204350" y="1598600"/>
            <a:ext cx="7038900" cy="31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Background: The score of background is concentrated around 1.0, while The sales prices are mostly distributed in the range of 50-60 ETH.</a:t>
            </a:r>
            <a:endParaRPr/>
          </a:p>
          <a:p>
            <a:pPr indent="-311150" lvl="0" marL="457200" rtl="0" algn="l">
              <a:spcBef>
                <a:spcPts val="0"/>
              </a:spcBef>
              <a:spcAft>
                <a:spcPts val="0"/>
              </a:spcAft>
              <a:buSzPts val="1300"/>
              <a:buChar char="●"/>
            </a:pPr>
            <a:r>
              <a:rPr lang="en"/>
              <a:t> Clothes: The six most expensive NFTs in the Clothes category all have a rarity score of above 1.0.</a:t>
            </a:r>
            <a:endParaRPr/>
          </a:p>
          <a:p>
            <a:pPr indent="-311150" lvl="0" marL="457200" rtl="0" algn="l">
              <a:spcBef>
                <a:spcPts val="0"/>
              </a:spcBef>
              <a:spcAft>
                <a:spcPts val="0"/>
              </a:spcAft>
              <a:buSzPts val="1300"/>
              <a:buChar char="●"/>
            </a:pPr>
            <a:r>
              <a:rPr lang="en"/>
              <a:t>Earring: The score of highest price for Earring group is concentrated around 1.1.</a:t>
            </a:r>
            <a:endParaRPr/>
          </a:p>
        </p:txBody>
      </p:sp>
      <p:pic>
        <p:nvPicPr>
          <p:cNvPr id="180" name="Google Shape;180;p19"/>
          <p:cNvPicPr preferRelativeResize="0"/>
          <p:nvPr/>
        </p:nvPicPr>
        <p:blipFill>
          <a:blip r:embed="rId3">
            <a:alphaModFix/>
          </a:blip>
          <a:stretch>
            <a:fillRect/>
          </a:stretch>
        </p:blipFill>
        <p:spPr>
          <a:xfrm>
            <a:off x="1452750" y="1276800"/>
            <a:ext cx="1964525" cy="1819275"/>
          </a:xfrm>
          <a:prstGeom prst="rect">
            <a:avLst/>
          </a:prstGeom>
          <a:noFill/>
          <a:ln>
            <a:noFill/>
          </a:ln>
        </p:spPr>
      </p:pic>
      <p:pic>
        <p:nvPicPr>
          <p:cNvPr id="181" name="Google Shape;181;p19"/>
          <p:cNvPicPr preferRelativeResize="0"/>
          <p:nvPr/>
        </p:nvPicPr>
        <p:blipFill>
          <a:blip r:embed="rId4">
            <a:alphaModFix/>
          </a:blip>
          <a:stretch>
            <a:fillRect/>
          </a:stretch>
        </p:blipFill>
        <p:spPr>
          <a:xfrm>
            <a:off x="3693475" y="1276800"/>
            <a:ext cx="1964525" cy="1819275"/>
          </a:xfrm>
          <a:prstGeom prst="rect">
            <a:avLst/>
          </a:prstGeom>
          <a:noFill/>
          <a:ln>
            <a:noFill/>
          </a:ln>
        </p:spPr>
      </p:pic>
      <p:pic>
        <p:nvPicPr>
          <p:cNvPr id="182" name="Google Shape;182;p19"/>
          <p:cNvPicPr preferRelativeResize="0"/>
          <p:nvPr/>
        </p:nvPicPr>
        <p:blipFill>
          <a:blip r:embed="rId5">
            <a:alphaModFix/>
          </a:blip>
          <a:stretch>
            <a:fillRect/>
          </a:stretch>
        </p:blipFill>
        <p:spPr>
          <a:xfrm>
            <a:off x="5934200" y="1276800"/>
            <a:ext cx="1964525"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Scores vs. Price</a:t>
            </a:r>
            <a:endParaRPr/>
          </a:p>
        </p:txBody>
      </p:sp>
      <p:sp>
        <p:nvSpPr>
          <p:cNvPr id="188" name="Google Shape;188;p20"/>
          <p:cNvSpPr txBox="1"/>
          <p:nvPr>
            <p:ph idx="1" type="body"/>
          </p:nvPr>
        </p:nvSpPr>
        <p:spPr>
          <a:xfrm>
            <a:off x="1297500" y="1567550"/>
            <a:ext cx="7038900" cy="30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Eyes: ‘Laser Eyes’ has the highest price in the market, and its rarity score is around 1.10.</a:t>
            </a:r>
            <a:endParaRPr/>
          </a:p>
          <a:p>
            <a:pPr indent="-311150" lvl="0" marL="457200" rtl="0" algn="l">
              <a:spcBef>
                <a:spcPts val="0"/>
              </a:spcBef>
              <a:spcAft>
                <a:spcPts val="0"/>
              </a:spcAft>
              <a:buSzPts val="1300"/>
              <a:buChar char="●"/>
            </a:pPr>
            <a:r>
              <a:rPr lang="en"/>
              <a:t>Fur: Figure 12 shows that 'Solid Gold' and 'Trippy' have exceptionally high selling prices, with a score of 1.15 and 1.2, respectively.</a:t>
            </a:r>
            <a:endParaRPr/>
          </a:p>
        </p:txBody>
      </p:sp>
      <p:pic>
        <p:nvPicPr>
          <p:cNvPr id="189" name="Google Shape;189;p20"/>
          <p:cNvPicPr preferRelativeResize="0"/>
          <p:nvPr/>
        </p:nvPicPr>
        <p:blipFill>
          <a:blip r:embed="rId3">
            <a:alphaModFix/>
          </a:blip>
          <a:stretch>
            <a:fillRect/>
          </a:stretch>
        </p:blipFill>
        <p:spPr>
          <a:xfrm>
            <a:off x="1905613" y="1194275"/>
            <a:ext cx="2487950" cy="2203234"/>
          </a:xfrm>
          <a:prstGeom prst="rect">
            <a:avLst/>
          </a:prstGeom>
          <a:noFill/>
          <a:ln>
            <a:noFill/>
          </a:ln>
        </p:spPr>
      </p:pic>
      <p:pic>
        <p:nvPicPr>
          <p:cNvPr id="190" name="Google Shape;190;p20"/>
          <p:cNvPicPr preferRelativeResize="0"/>
          <p:nvPr/>
        </p:nvPicPr>
        <p:blipFill>
          <a:blip r:embed="rId4">
            <a:alphaModFix/>
          </a:blip>
          <a:stretch>
            <a:fillRect/>
          </a:stretch>
        </p:blipFill>
        <p:spPr>
          <a:xfrm>
            <a:off x="4750438" y="1194275"/>
            <a:ext cx="2487950" cy="22032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Scores vs. Price</a:t>
            </a:r>
            <a:endParaRPr/>
          </a:p>
        </p:txBody>
      </p:sp>
      <p:sp>
        <p:nvSpPr>
          <p:cNvPr id="196" name="Google Shape;196;p21"/>
          <p:cNvSpPr txBox="1"/>
          <p:nvPr>
            <p:ph idx="1" type="body"/>
          </p:nvPr>
        </p:nvSpPr>
        <p:spPr>
          <a:xfrm>
            <a:off x="1297500" y="1567550"/>
            <a:ext cx="7038900" cy="30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Hat: 'Party Hat 2' has the highest prices, with a score of 1.06.</a:t>
            </a:r>
            <a:endParaRPr/>
          </a:p>
          <a:p>
            <a:pPr indent="-311150" lvl="0" marL="457200" rtl="0" algn="l">
              <a:spcBef>
                <a:spcPts val="0"/>
              </a:spcBef>
              <a:spcAft>
                <a:spcPts val="0"/>
              </a:spcAft>
              <a:buSzPts val="1300"/>
              <a:buChar char="●"/>
            </a:pPr>
            <a:r>
              <a:rPr lang="en"/>
              <a:t>Mouth: 'Bored Party Horn' and 'Bored Unshaven Pizza' have the highest prices, with a score of 1.15 and 1.2, respectively.</a:t>
            </a:r>
            <a:endParaRPr/>
          </a:p>
        </p:txBody>
      </p:sp>
      <p:pic>
        <p:nvPicPr>
          <p:cNvPr id="197" name="Google Shape;197;p21"/>
          <p:cNvPicPr preferRelativeResize="0"/>
          <p:nvPr/>
        </p:nvPicPr>
        <p:blipFill>
          <a:blip r:embed="rId3">
            <a:alphaModFix/>
          </a:blip>
          <a:stretch>
            <a:fillRect/>
          </a:stretch>
        </p:blipFill>
        <p:spPr>
          <a:xfrm>
            <a:off x="1980400" y="1152000"/>
            <a:ext cx="2403651" cy="2241450"/>
          </a:xfrm>
          <a:prstGeom prst="rect">
            <a:avLst/>
          </a:prstGeom>
          <a:noFill/>
          <a:ln>
            <a:noFill/>
          </a:ln>
        </p:spPr>
      </p:pic>
      <p:pic>
        <p:nvPicPr>
          <p:cNvPr id="198" name="Google Shape;198;p21"/>
          <p:cNvPicPr preferRelativeResize="0"/>
          <p:nvPr/>
        </p:nvPicPr>
        <p:blipFill>
          <a:blip r:embed="rId4">
            <a:alphaModFix/>
          </a:blip>
          <a:stretch>
            <a:fillRect/>
          </a:stretch>
        </p:blipFill>
        <p:spPr>
          <a:xfrm>
            <a:off x="4759950" y="1152005"/>
            <a:ext cx="2403649" cy="22414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