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Nixie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31C513-6D5A-42C1-9E07-BCD6774E9D42}">
  <a:tblStyle styleId="{FB31C513-6D5A-42C1-9E07-BCD6774E9D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ixie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98280f6b9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98280f6b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98280f6b9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98280f6b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98280f6b9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98280f6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8280f6b9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8280f6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8280f6b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98280f6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a4749a28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a4749a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98280f6b9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98280f6b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bea4d1ac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bea4d1a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98280f6b9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98280f6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98280f6b9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98280f6b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8280f6b9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98280f6b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a4749a28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a4749a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8280f6b9_0_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8280f6b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Energystarscore le niveau de performance énergétique d’un batiment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89aab43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89aab4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Plusieurs variables concernent les surfaces (GFA = Gross floor area)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8280f6b9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98280f6b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8280f6b9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98280f6b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98280f6b9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98280f6b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3" name="Google Shape;93;p1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0" y="3482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0" y="4317100"/>
            <a:ext cx="9144000" cy="37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0" y="4612725"/>
            <a:ext cx="9144000" cy="530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34995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4309075"/>
            <a:ext cx="9144000" cy="83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0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ctrTitle"/>
          </p:nvPr>
        </p:nvSpPr>
        <p:spPr>
          <a:xfrm>
            <a:off x="685800" y="1928975"/>
            <a:ext cx="7421100" cy="18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Anticipez les besoins en consommation électrique de bâtiments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85800" y="3770020"/>
            <a:ext cx="3611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Oorvasi Sooprayen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85800" y="742800"/>
            <a:ext cx="1186175" cy="1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4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1582500" y="4431075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Variables Catégorielles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250" y="530725"/>
            <a:ext cx="4484375" cy="310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/>
          <p:nvPr/>
        </p:nvSpPr>
        <p:spPr>
          <a:xfrm>
            <a:off x="607100" y="441488"/>
            <a:ext cx="8232000" cy="328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13" y="763401"/>
            <a:ext cx="7980774" cy="26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224" y="308950"/>
            <a:ext cx="8617575" cy="390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5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25" y="164150"/>
            <a:ext cx="7484625" cy="39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>
            <p:ph type="title"/>
          </p:nvPr>
        </p:nvSpPr>
        <p:spPr>
          <a:xfrm>
            <a:off x="1582500" y="4354650"/>
            <a:ext cx="5979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Vu que les variables cibles ne suivent pas une loi normale, un transformation logarithmique est nécessaire.</a:t>
            </a:r>
            <a:endParaRPr sz="1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1582500" y="4431075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Imputation de la variable EnergyStarScore 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000" y="428262"/>
            <a:ext cx="5079625" cy="35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30899" l="91978" r="5693" t="67632"/>
          <a:stretch/>
        </p:blipFill>
        <p:spPr>
          <a:xfrm>
            <a:off x="807375" y="1339125"/>
            <a:ext cx="129000" cy="5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1151250" y="1146725"/>
            <a:ext cx="1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Avant Imputation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23801" l="88615" r="9055" t="74728"/>
          <a:stretch/>
        </p:blipFill>
        <p:spPr>
          <a:xfrm>
            <a:off x="807375" y="1725025"/>
            <a:ext cx="129000" cy="5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1141500" y="1553575"/>
            <a:ext cx="1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KNN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54775" l="65075" r="32595" t="41916"/>
          <a:stretch/>
        </p:blipFill>
        <p:spPr>
          <a:xfrm>
            <a:off x="807375" y="2187125"/>
            <a:ext cx="129000" cy="5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1141500" y="2024925"/>
            <a:ext cx="1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édianne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131750" y="2578625"/>
            <a:ext cx="1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oyenne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19858" l="73095" r="25610" t="75364"/>
          <a:stretch/>
        </p:blipFill>
        <p:spPr>
          <a:xfrm flipH="1" rot="-5400000">
            <a:off x="870914" y="2701018"/>
            <a:ext cx="59700" cy="15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7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6525" l="30372" r="37477" t="16698"/>
          <a:stretch/>
        </p:blipFill>
        <p:spPr>
          <a:xfrm>
            <a:off x="913050" y="445075"/>
            <a:ext cx="3208801" cy="34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4">
            <a:alphaModFix/>
          </a:blip>
          <a:srcRect b="7965" l="32092" r="33856" t="15960"/>
          <a:stretch/>
        </p:blipFill>
        <p:spPr>
          <a:xfrm>
            <a:off x="4978302" y="445075"/>
            <a:ext cx="3429822" cy="34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>
            <p:ph type="title"/>
          </p:nvPr>
        </p:nvSpPr>
        <p:spPr>
          <a:xfrm>
            <a:off x="1582500" y="4431075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Consommation énergétique et </a:t>
            </a:r>
            <a:r>
              <a:rPr b="0" lang="en"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émission</a:t>
            </a:r>
            <a:r>
              <a:rPr b="0" lang="en"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 gaz à effet de serre à Seattle avant et après le passage au log</a:t>
            </a:r>
            <a:endParaRPr b="0" sz="1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1830750" y="3717475"/>
            <a:ext cx="13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Avant</a:t>
            </a:r>
            <a:endParaRPr sz="11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6188088" y="3717475"/>
            <a:ext cx="13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Après</a:t>
            </a:r>
            <a:endParaRPr sz="11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1146025" y="1767275"/>
            <a:ext cx="67482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La prédiction est sur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la consommation d’énergie et les émissions de CO2 qui sont tout les deux des variables quantitatives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C’est donc un problème de régression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La modélisation a été réalisée en plusieurs pour comprendre aussi l'importance de l'energy score dans le jeu de données:</a:t>
            </a:r>
            <a:endParaRPr sz="13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 Slab"/>
              <a:buChar char="●"/>
            </a:pPr>
            <a:r>
              <a:rPr lang="en" sz="13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Prédire la consommation énergétique avec le energyscore</a:t>
            </a:r>
            <a:endParaRPr sz="13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 Slab"/>
              <a:buChar char="●"/>
            </a:pPr>
            <a:r>
              <a:rPr lang="en" sz="13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Prédire la consommation énergétique sans le energyscore</a:t>
            </a:r>
            <a:endParaRPr sz="13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 Slab"/>
              <a:buChar char="●"/>
            </a:pPr>
            <a:r>
              <a:rPr lang="en" sz="13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Prédire l'émission de co2 avec le energyscore</a:t>
            </a:r>
            <a:endParaRPr sz="13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 Slab"/>
              <a:buChar char="●"/>
            </a:pPr>
            <a:r>
              <a:rPr lang="en" sz="13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Prédire l'émission de co2 sans le energyscore</a:t>
            </a:r>
            <a:endParaRPr sz="13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5" name="Google Shape;275;p2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de prédiction</a:t>
            </a:r>
            <a:endParaRPr/>
          </a:p>
        </p:txBody>
      </p:sp>
      <p:grpSp>
        <p:nvGrpSpPr>
          <p:cNvPr id="276" name="Google Shape;276;p2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77" name="Google Shape;277;p2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347500" y="603350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Prédiction de la Consommation d’énergie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0" name="Google Shape;290;p29"/>
          <p:cNvGraphicFramePr/>
          <p:nvPr/>
        </p:nvGraphicFramePr>
        <p:xfrm>
          <a:off x="3784850" y="141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1597550"/>
                <a:gridCol w="1163125"/>
                <a:gridCol w="1121300"/>
                <a:gridCol w="1168250"/>
              </a:tblGrid>
              <a:tr h="38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Algo Name</a:t>
                      </a:r>
                      <a:endParaRPr b="1"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 prédiction</a:t>
                      </a:r>
                      <a:endParaRPr b="1"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</a:t>
                      </a:r>
                      <a:endParaRPr b="1"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</a:t>
                      </a:r>
                      <a:endParaRPr b="1"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LinearRegression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0.665539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0.560179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0.726800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Ridge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0.665872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0.560210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0.726439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Lasso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0.485879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0.736633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0.901104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ElasticNet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0.488255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0.735473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0.899019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SVR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0.620537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0.577656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0.774153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RandomForestRegressor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0.866244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0.311965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0.459621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GradientBoostingRegressor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0.828160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0.379736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0.520959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8399" t="0"/>
          <a:stretch/>
        </p:blipFill>
        <p:spPr>
          <a:xfrm>
            <a:off x="201550" y="1555850"/>
            <a:ext cx="3286174" cy="35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>
            <p:ph type="title"/>
          </p:nvPr>
        </p:nvSpPr>
        <p:spPr>
          <a:xfrm>
            <a:off x="3320475" y="603350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Test sur plusieurs modèles</a:t>
            </a:r>
            <a:endParaRPr b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0"/>
          <p:cNvSpPr txBox="1"/>
          <p:nvPr>
            <p:ph idx="4294967295" type="title"/>
          </p:nvPr>
        </p:nvSpPr>
        <p:spPr>
          <a:xfrm>
            <a:off x="2451450" y="424975"/>
            <a:ext cx="42411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Random Forest vs Gra</a:t>
            </a:r>
            <a:r>
              <a:rPr lang="en"/>
              <a:t>dient Boosting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10233" l="0" r="0" t="0"/>
          <a:stretch/>
        </p:blipFill>
        <p:spPr>
          <a:xfrm>
            <a:off x="1493025" y="1172226"/>
            <a:ext cx="6157949" cy="30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1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1582500" y="4431075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Tuning Hyperparamètres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2061588" y="901950"/>
            <a:ext cx="50208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{'bootstrap': False, </a:t>
            </a:r>
            <a:r>
              <a:rPr b="0" lang="en" sz="1050">
                <a:solidFill>
                  <a:schemeClr val="accent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'max_depth': 90, </a:t>
            </a:r>
            <a:r>
              <a:rPr b="0" lang="en" sz="105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'max_features': 'log2', </a:t>
            </a:r>
            <a:r>
              <a:rPr b="0" lang="en" sz="1050">
                <a:solidFill>
                  <a:schemeClr val="accent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'min_samples_leaf': 1,</a:t>
            </a:r>
            <a:r>
              <a:rPr b="0" lang="en" sz="105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0" lang="en" sz="1050">
                <a:solidFill>
                  <a:schemeClr val="accent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'min_samples_split': 2, </a:t>
            </a:r>
            <a:r>
              <a:rPr b="0" lang="en" sz="105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'n_estimators': 600}</a:t>
            </a:r>
            <a:endParaRPr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597000" y="26556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Slab"/>
                <a:ea typeface="Roboto Slab"/>
                <a:cs typeface="Roboto Slab"/>
                <a:sym typeface="Roboto Slab"/>
              </a:rPr>
              <a:t>Random Forest</a:t>
            </a:r>
            <a:endParaRPr b="1"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309" name="Google Shape;309;p31"/>
          <p:cNvGraphicFramePr/>
          <p:nvPr/>
        </p:nvGraphicFramePr>
        <p:xfrm>
          <a:off x="1791250" y="16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825725"/>
                <a:gridCol w="890250"/>
                <a:gridCol w="890250"/>
                <a:gridCol w="961975"/>
                <a:gridCol w="1000000"/>
                <a:gridCol w="993275"/>
              </a:tblGrid>
              <a:tr h="25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 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0.866244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0.459621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0.311965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0.890368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0.416113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0.25808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graphicFrame>
        <p:nvGraphicFramePr>
          <p:cNvPr id="310" name="Google Shape;310;p31"/>
          <p:cNvGraphicFramePr/>
          <p:nvPr/>
        </p:nvGraphicFramePr>
        <p:xfrm>
          <a:off x="1231000" y="26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2272375"/>
                <a:gridCol w="2204800"/>
                <a:gridCol w="2204800"/>
              </a:tblGrid>
              <a:tr h="40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R2_without_EnergyScore</a:t>
                      </a:r>
                      <a:endParaRPr b="1" sz="100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RMSE_without_EnergyScore</a:t>
                      </a:r>
                      <a:endParaRPr b="1" sz="100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MAE_without_EnergyScore</a:t>
                      </a:r>
                      <a:endParaRPr b="1" sz="105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0.848565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0.489053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0.331932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6675" marB="66675" marR="66675" marL="66675"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2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2"/>
          <p:cNvSpPr txBox="1"/>
          <p:nvPr/>
        </p:nvSpPr>
        <p:spPr>
          <a:xfrm>
            <a:off x="1547600" y="917750"/>
            <a:ext cx="573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{'criterion': 'friedman_mse', 'learning_rate': 0.5, 'loss': 'huber', 'max_features': 'auto'}</a:t>
            </a:r>
            <a:endParaRPr sz="105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597000" y="26556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GradientBoostingRegressor</a:t>
            </a:r>
            <a:endParaRPr b="1"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319" name="Google Shape;319;p32"/>
          <p:cNvGraphicFramePr/>
          <p:nvPr/>
        </p:nvGraphicFramePr>
        <p:xfrm>
          <a:off x="1791250" y="16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825725"/>
                <a:gridCol w="890250"/>
                <a:gridCol w="890250"/>
                <a:gridCol w="961975"/>
                <a:gridCol w="1000000"/>
                <a:gridCol w="993275"/>
              </a:tblGrid>
              <a:tr h="25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 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0.828160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0.520959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0.379736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0.85152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0.484258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0.348261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graphicFrame>
        <p:nvGraphicFramePr>
          <p:cNvPr id="320" name="Google Shape;320;p32"/>
          <p:cNvGraphicFramePr/>
          <p:nvPr/>
        </p:nvGraphicFramePr>
        <p:xfrm>
          <a:off x="1231000" y="26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2272375"/>
                <a:gridCol w="2204800"/>
                <a:gridCol w="2204800"/>
              </a:tblGrid>
              <a:tr h="40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R2_without_EnergyScore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RMSE_without_EnergyScore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MAE_without_EnergyScore</a:t>
                      </a:r>
                      <a:endParaRPr b="1" sz="105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0.806963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0.552157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marR="101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0.394347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sp>
        <p:nvSpPr>
          <p:cNvPr id="321" name="Google Shape;321;p32"/>
          <p:cNvSpPr txBox="1"/>
          <p:nvPr>
            <p:ph type="title"/>
          </p:nvPr>
        </p:nvSpPr>
        <p:spPr>
          <a:xfrm>
            <a:off x="1582500" y="4431075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Tuning Hyperparamètres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370975" y="601175"/>
            <a:ext cx="21537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Prédiction des émission de CO2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3">
            <a:alphaModFix/>
          </a:blip>
          <a:srcRect b="0" l="19428" r="18161" t="0"/>
          <a:stretch/>
        </p:blipFill>
        <p:spPr>
          <a:xfrm>
            <a:off x="234850" y="1559425"/>
            <a:ext cx="3264600" cy="3584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33"/>
          <p:cNvGraphicFramePr/>
          <p:nvPr/>
        </p:nvGraphicFramePr>
        <p:xfrm>
          <a:off x="3778025" y="13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1628100"/>
                <a:gridCol w="1085700"/>
                <a:gridCol w="1175050"/>
                <a:gridCol w="1175050"/>
              </a:tblGrid>
              <a:tr h="37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Algo Name</a:t>
                      </a:r>
                      <a:endParaRPr b="1" sz="90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 prédiction</a:t>
                      </a:r>
                      <a:endParaRPr b="1" sz="90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</a:t>
                      </a:r>
                      <a:endParaRPr b="1" sz="90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</a:t>
                      </a:r>
                      <a:endParaRPr b="1" sz="90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LinearRegression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0.487708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0.769355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0.978531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Ridge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0.488692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0.768133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0.977591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Lasso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0.306834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0.905918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1.138242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ElasticNet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0.308392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0.905537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1.136962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SVR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0.380937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0.853766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1.075681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RandomForestRegressor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0.733123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0.530523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0.706271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GradientBoostingRegressor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0.638026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0.650762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0.822536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33"/>
          <p:cNvSpPr txBox="1"/>
          <p:nvPr>
            <p:ph type="title"/>
          </p:nvPr>
        </p:nvSpPr>
        <p:spPr>
          <a:xfrm>
            <a:off x="3320475" y="603350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Test sur plusieurs modèles</a:t>
            </a:r>
            <a:endParaRPr b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ctrTitle"/>
          </p:nvPr>
        </p:nvSpPr>
        <p:spPr>
          <a:xfrm>
            <a:off x="4057550" y="889950"/>
            <a:ext cx="4505700" cy="3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b="0" lang="en" sz="2200">
                <a:solidFill>
                  <a:schemeClr val="accent2"/>
                </a:solidFill>
              </a:rPr>
              <a:t>Problématique</a:t>
            </a:r>
            <a:endParaRPr b="0"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b="0" lang="en" sz="2200">
                <a:solidFill>
                  <a:schemeClr val="accent2"/>
                </a:solidFill>
              </a:rPr>
              <a:t>Objectifs</a:t>
            </a:r>
            <a:endParaRPr b="0"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b="0" lang="en" sz="2200">
                <a:solidFill>
                  <a:schemeClr val="accent2"/>
                </a:solidFill>
              </a:rPr>
              <a:t>Nettoyage</a:t>
            </a:r>
            <a:endParaRPr b="0"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b="0" lang="en" sz="2200">
                <a:solidFill>
                  <a:schemeClr val="accent2"/>
                </a:solidFill>
              </a:rPr>
              <a:t>Analyse Exploratoire</a:t>
            </a:r>
            <a:endParaRPr b="0"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b="0" lang="en" sz="2200">
                <a:solidFill>
                  <a:schemeClr val="accent2"/>
                </a:solidFill>
              </a:rPr>
              <a:t>Modèle de prédiction</a:t>
            </a:r>
            <a:endParaRPr b="0"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b="0" lang="en" sz="2200">
                <a:solidFill>
                  <a:schemeClr val="accent2"/>
                </a:solidFill>
              </a:rPr>
              <a:t>Conclusion</a:t>
            </a:r>
            <a:endParaRPr b="0" sz="2200">
              <a:solidFill>
                <a:schemeClr val="accent2"/>
              </a:solidFill>
            </a:endParaRPr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62" y="1204749"/>
            <a:ext cx="3236975" cy="3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>
            <p:ph type="ctrTitle"/>
          </p:nvPr>
        </p:nvSpPr>
        <p:spPr>
          <a:xfrm>
            <a:off x="515838" y="527175"/>
            <a:ext cx="2439600" cy="6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18637B"/>
                </a:solidFill>
              </a:rPr>
              <a:t>Sommaire</a:t>
            </a:r>
            <a:endParaRPr sz="3600">
              <a:solidFill>
                <a:srgbClr val="18637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4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597000" y="26556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Slab"/>
                <a:ea typeface="Roboto Slab"/>
                <a:cs typeface="Roboto Slab"/>
                <a:sym typeface="Roboto Slab"/>
              </a:rPr>
              <a:t>Random Forest</a:t>
            </a:r>
            <a:endParaRPr b="1"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1547600" y="917750"/>
            <a:ext cx="573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{'bootstrap': False, 'max_features': 'sqrt',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'min_samples_leaf': 1, </a:t>
            </a: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'n_estimators': 200}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339" name="Google Shape;339;p34"/>
          <p:cNvGraphicFramePr/>
          <p:nvPr/>
        </p:nvGraphicFramePr>
        <p:xfrm>
          <a:off x="1791250" y="16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825725"/>
                <a:gridCol w="890250"/>
                <a:gridCol w="890250"/>
                <a:gridCol w="961975"/>
                <a:gridCol w="1000000"/>
                <a:gridCol w="993275"/>
              </a:tblGrid>
              <a:tr h="25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 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_after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0.733123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0.706271</a:t>
                      </a:r>
                      <a:endParaRPr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0.530523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0.790287</a:t>
                      </a:r>
                      <a:endParaRPr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0.626079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0.419253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34"/>
          <p:cNvSpPr txBox="1"/>
          <p:nvPr>
            <p:ph type="title"/>
          </p:nvPr>
        </p:nvSpPr>
        <p:spPr>
          <a:xfrm>
            <a:off x="1582500" y="4431075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Tuning Hyperparamètres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341" name="Google Shape;341;p34"/>
          <p:cNvGraphicFramePr/>
          <p:nvPr/>
        </p:nvGraphicFramePr>
        <p:xfrm>
          <a:off x="1231000" y="26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{FB31C513-6D5A-42C1-9E07-BCD6774E9D42}</a:tableStyleId>
              </a:tblPr>
              <a:tblGrid>
                <a:gridCol w="2272375"/>
                <a:gridCol w="2204800"/>
                <a:gridCol w="2204800"/>
              </a:tblGrid>
              <a:tr h="40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R2_without_EnergyScore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RMSE_without_EnergyScore</a:t>
                      </a:r>
                      <a:endParaRPr b="1" sz="10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MAE</a:t>
                      </a:r>
                      <a:r>
                        <a:rPr b="1" lang="en" sz="105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_without_EnergyScore</a:t>
                      </a:r>
                      <a:endParaRPr b="1" sz="105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19050" marB="19050" marR="44450" marL="44450">
                    <a:lnL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0.741758</a:t>
                      </a:r>
                      <a:endParaRPr sz="105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0.694752</a:t>
                      </a:r>
                      <a:endParaRPr sz="105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0.503943</a:t>
                      </a:r>
                      <a:endParaRPr sz="9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5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5"/>
          <p:cNvSpPr txBox="1"/>
          <p:nvPr>
            <p:ph type="title"/>
          </p:nvPr>
        </p:nvSpPr>
        <p:spPr>
          <a:xfrm>
            <a:off x="1582500" y="4431075"/>
            <a:ext cx="59790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Actual vs Predicted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97" y="303950"/>
            <a:ext cx="6291826" cy="35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700" y="575298"/>
            <a:ext cx="6144588" cy="344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1334850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6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1388850" y="4454525"/>
            <a:ext cx="63663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Slab"/>
                <a:ea typeface="Roboto Slab"/>
                <a:cs typeface="Roboto Slab"/>
                <a:sym typeface="Roboto Slab"/>
              </a:rPr>
              <a:t>Comparaison des résultats avec et sans EnergyStarScore</a:t>
            </a:r>
            <a:endParaRPr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60" name="Google Shape;3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50" y="304975"/>
            <a:ext cx="3137725" cy="210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875" y="304987"/>
            <a:ext cx="3165325" cy="212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350" y="2499075"/>
            <a:ext cx="3165320" cy="168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137" y="2425437"/>
            <a:ext cx="3208800" cy="17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3999700" y="981375"/>
            <a:ext cx="43776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Pour la prédiction des émissions de CO2, ainsi que le prédiction de la consommation énergétique, la méthode forêt aléatoire est le meilleur algorithme.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3999700" y="2308875"/>
            <a:ext cx="420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La variable EnergyScore apporte de l’amélioration au modèle mais y a peut d’intéret de l’utiliser car on peut arriver au même résultats en optimisant les hyperparamètres du modèle.</a:t>
            </a:r>
            <a:endParaRPr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1" name="Google Shape;371;p37"/>
          <p:cNvSpPr txBox="1"/>
          <p:nvPr>
            <p:ph type="ctrTitle"/>
          </p:nvPr>
        </p:nvSpPr>
        <p:spPr>
          <a:xfrm>
            <a:off x="375250" y="538900"/>
            <a:ext cx="2753100" cy="6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18637B"/>
                </a:solidFill>
              </a:rPr>
              <a:t>Conclusion</a:t>
            </a:r>
            <a:endParaRPr sz="3600">
              <a:solidFill>
                <a:srgbClr val="18637B"/>
              </a:solidFill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1231000"/>
            <a:ext cx="3063675" cy="30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MERCI</a:t>
            </a: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Des questions?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78" name="Google Shape;378;p3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4294967295" type="ctrTitle"/>
          </p:nvPr>
        </p:nvSpPr>
        <p:spPr>
          <a:xfrm>
            <a:off x="685800" y="3467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Problématique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85800" y="1916713"/>
            <a:ext cx="52707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Prédire les émissions de CO2 et la consommation totale d’énergie de bâtiments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évaluer l’intérêt de l’"ENERGY STAR Score" pour la prédiction d’émissions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51" y="1313725"/>
            <a:ext cx="540426" cy="54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137" y="1375025"/>
            <a:ext cx="2605438" cy="260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1513625" y="1399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Ville de Seattle</a:t>
            </a:r>
            <a:endParaRPr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85800" y="3221575"/>
            <a:ext cx="5525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-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Réaliser une courte analyse exploratoire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-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Tester différents modèles de prédiction afin de répondre au mieux à la problématique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847050" y="2865933"/>
            <a:ext cx="576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Missions</a:t>
            </a:r>
            <a:endParaRPr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3" name="Google Shape;153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918250" y="1757000"/>
            <a:ext cx="721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V</a:t>
            </a: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ille neutre en émissions de carbone en 2050</a:t>
            </a:r>
            <a:endParaRPr sz="24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918250" y="2508675"/>
            <a:ext cx="6723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"/>
              <a:buChar char="-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P</a:t>
            </a: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asser des relevés de consommation annuel</a:t>
            </a:r>
            <a:endParaRPr>
              <a:solidFill>
                <a:schemeClr val="accent3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"/>
              <a:buChar char="-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Traitement des différentes variables</a:t>
            </a:r>
            <a:endParaRPr>
              <a:solidFill>
                <a:schemeClr val="accent3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"/>
              <a:buChar char="-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Optimiser les performances </a:t>
            </a:r>
            <a:endParaRPr>
              <a:solidFill>
                <a:schemeClr val="accent3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"/>
              <a:buChar char="-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Mettre en place une évaluation rigoureuse des performances de la régression</a:t>
            </a:r>
            <a:endParaRPr>
              <a:solidFill>
                <a:schemeClr val="accent3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"/>
              <a:buChar char="-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Optimiser les hyperparamètres et le choix d’algorithme de ML</a:t>
            </a:r>
            <a:endParaRPr>
              <a:solidFill>
                <a:schemeClr val="accent3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920275" y="2107550"/>
            <a:ext cx="3660300" cy="22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Description des données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Qualité du jeu de données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Types de données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Doublons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4654148" y="1660700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Valeurs manquantes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Valeurs redondantes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Valeurs aberrantes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Valeurs pertinentes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Concaténation des données</a:t>
            </a:r>
            <a:endParaRPr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4294967295"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</a:t>
            </a: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76" name="Google Shape;176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0" y="0"/>
            <a:ext cx="9143999" cy="17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700075" y="1940875"/>
            <a:ext cx="36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2015-building-energy-benchmarking</a:t>
            </a:r>
            <a:endParaRPr b="1" sz="1500">
              <a:solidFill>
                <a:srgbClr val="20212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>
            <a:off x="4709000" y="1855425"/>
            <a:ext cx="4800" cy="3259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5073875" y="1940875"/>
            <a:ext cx="355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2016-building-energy-benchmarking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88000" y="23563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3340 lignes et 47 colonnes.</a:t>
            </a:r>
            <a:endParaRPr sz="11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10 variables différentes</a:t>
            </a:r>
            <a:endParaRPr sz="11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0 doublons</a:t>
            </a:r>
            <a:endParaRPr sz="11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073875" y="23563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3376 lignes et 46 colonnes.</a:t>
            </a:r>
            <a:endParaRPr sz="11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9 variables différentes</a:t>
            </a:r>
            <a:endParaRPr sz="11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0 doublons</a:t>
            </a:r>
            <a:endParaRPr sz="11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929225" y="3650875"/>
            <a:ext cx="39486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 Slab"/>
              <a:buChar char="-"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'Address', ‘ZipCode', 'City', 'State', Latitude', Longitude'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 Slab"/>
              <a:buChar char="-"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’ TotalGHGEmissions'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 Slab"/>
              <a:buChar char="-"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'GHGEmissionsIntensity'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2707100" y="3269275"/>
            <a:ext cx="40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Variables différentes ayant la même signification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05925" y="3735475"/>
            <a:ext cx="407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 Slab"/>
              <a:buChar char="-"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'Location'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 Slab"/>
              <a:buChar char="-"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'GHGEmissions(MetricTonsCO2e)'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 Slab"/>
              <a:buChar char="-"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'GHGEmissionsIntensity(kgCO2e/ft2)'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597000" y="26556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Valeurs aberrantes</a:t>
            </a:r>
            <a:endParaRPr b="1"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910900" y="698075"/>
            <a:ext cx="13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Avant Nettoyage</a:t>
            </a:r>
            <a:endParaRPr sz="11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6021138" y="698075"/>
            <a:ext cx="13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Après Nettoyage</a:t>
            </a:r>
            <a:endParaRPr sz="11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18844" l="0" r="0" t="0"/>
          <a:stretch/>
        </p:blipFill>
        <p:spPr>
          <a:xfrm>
            <a:off x="758463" y="1207450"/>
            <a:ext cx="3678274" cy="361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b="18705" l="0" r="0" t="0"/>
          <a:stretch/>
        </p:blipFill>
        <p:spPr>
          <a:xfrm>
            <a:off x="4868720" y="1198275"/>
            <a:ext cx="3678269" cy="36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2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325" y="753353"/>
            <a:ext cx="6441351" cy="32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1351350" y="4502525"/>
            <a:ext cx="64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Analyse Univarié</a:t>
            </a:r>
            <a:endParaRPr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492850" y="293875"/>
            <a:ext cx="415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Répartition des données pa</a:t>
            </a: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bâtiments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3"/>
          <p:cNvSpPr txBox="1"/>
          <p:nvPr>
            <p:ph idx="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11300"/>
          <a:stretch/>
        </p:blipFill>
        <p:spPr>
          <a:xfrm>
            <a:off x="693888" y="738150"/>
            <a:ext cx="7756226" cy="31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>
            <p:ph type="title"/>
          </p:nvPr>
        </p:nvSpPr>
        <p:spPr>
          <a:xfrm>
            <a:off x="1317750" y="4431075"/>
            <a:ext cx="6508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Analyse Bivarié</a:t>
            </a:r>
            <a:endParaRPr b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2492850" y="293875"/>
            <a:ext cx="4158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L'évolution de la consommation </a:t>
            </a: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énergétique</a:t>
            </a:r>
            <a:r>
              <a:rPr lang="en" sz="10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par année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0F3D38"/>
      </a:accent3>
      <a:accent4>
        <a:srgbClr val="2E6E4B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