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bb8817ee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0bb8817ee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bb8817eee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0bb8817eee_0_7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bb8817eee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0bb8817eee_0_1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e5cd6ced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e5cd6ce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d6727826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d6727826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d6727826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11d6727826b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d6727826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d6727826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d6727826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d6727826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d6727826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d6727826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d6727826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d6727826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d6727826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d6727826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bb8817ee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0bb8817eee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d6727826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d6727826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d6727826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d6727826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bb8817eee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0bb8817eee_0_1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bb8817eee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0bb8817eee_0_6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033a4bde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033a4bde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bb8817eee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0bb8817eee_0_5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810748a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810748a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e5cd6c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e5cd6c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033a4bde4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033a4bde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033a4bde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033a4bde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d672782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d672782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879812" y="1923678"/>
            <a:ext cx="3384300" cy="1048200"/>
          </a:xfrm>
          <a:prstGeom prst="rect">
            <a:avLst/>
          </a:prstGeom>
          <a:noFill/>
          <a:ln>
            <a:noFill/>
          </a:ln>
        </p:spPr>
        <p:txBody>
          <a:bodyPr anchorCtr="0" anchor="ctr" bIns="45700" lIns="91425" spcFirstLastPara="1" rIns="91425" wrap="square" tIns="45700">
            <a:normAutofit/>
          </a:bodyPr>
          <a:lstStyle>
            <a:lvl1pPr indent="-228600" lvl="0" marL="457200" marR="0" rtl="0" algn="ctr">
              <a:lnSpc>
                <a:spcPct val="100000"/>
              </a:lnSpc>
              <a:spcBef>
                <a:spcPts val="72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1pPr>
            <a:lvl2pPr indent="-406400" lvl="1" marL="914400" marR="0" rtl="0" algn="l">
              <a:spcBef>
                <a:spcPts val="12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p13"/>
          <p:cNvSpPr txBox="1"/>
          <p:nvPr>
            <p:ph idx="2" type="body"/>
          </p:nvPr>
        </p:nvSpPr>
        <p:spPr>
          <a:xfrm>
            <a:off x="2879664" y="3003798"/>
            <a:ext cx="3384300" cy="481200"/>
          </a:xfrm>
          <a:prstGeom prst="rect">
            <a:avLst/>
          </a:prstGeom>
          <a:noFill/>
          <a:ln>
            <a:noFill/>
          </a:ln>
        </p:spPr>
        <p:txBody>
          <a:bodyPr anchorCtr="0" anchor="ctr" bIns="45700" lIns="91425" spcFirstLastPara="1" rIns="91425" wrap="square" tIns="45700">
            <a:normAutofit/>
          </a:bodyPr>
          <a:lstStyle>
            <a:lvl1pPr indent="-228600" lvl="0" marL="457200" marR="0" rtl="0" algn="ctr">
              <a:lnSpc>
                <a:spcPct val="100000"/>
              </a:lnSpc>
              <a:spcBef>
                <a:spcPts val="0"/>
              </a:spcBef>
              <a:spcAft>
                <a:spcPts val="0"/>
              </a:spcAft>
              <a:buClr>
                <a:schemeClr val="accent1"/>
              </a:buClr>
              <a:buSzPts val="1200"/>
              <a:buFont typeface="Arial"/>
              <a:buNone/>
              <a:defRPr b="1" i="0" sz="1200" u="none" cap="none" strike="noStrike">
                <a:solidFill>
                  <a:schemeClr val="accen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p:nvPr/>
        </p:nvSpPr>
        <p:spPr>
          <a:xfrm>
            <a:off x="2979198" y="996200"/>
            <a:ext cx="3240300" cy="3240300"/>
          </a:xfrm>
          <a:prstGeom prst="ellipse">
            <a:avLst/>
          </a:prstGeom>
          <a:noFill/>
          <a:ln cap="flat" cmpd="sng" w="15875">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54" name="Shape 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bg>
      <p:bgPr>
        <a:solidFill>
          <a:schemeClr val="accent2"/>
        </a:solidFill>
      </p:bgPr>
    </p:bg>
    <p:spTree>
      <p:nvGrpSpPr>
        <p:cNvPr id="55" name="Shape 55"/>
        <p:cNvGrpSpPr/>
        <p:nvPr/>
      </p:nvGrpSpPr>
      <p:grpSpPr>
        <a:xfrm>
          <a:off x="0" y="0"/>
          <a:ext cx="0" cy="0"/>
          <a:chOff x="0" y="0"/>
          <a:chExt cx="0" cy="0"/>
        </a:xfrm>
      </p:grpSpPr>
      <p:sp>
        <p:nvSpPr>
          <p:cNvPr id="56" name="Google Shape;56;p15"/>
          <p:cNvSpPr txBox="1"/>
          <p:nvPr>
            <p:ph idx="1" type="body"/>
          </p:nvPr>
        </p:nvSpPr>
        <p:spPr>
          <a:xfrm>
            <a:off x="3707904" y="2253238"/>
            <a:ext cx="5436000" cy="473700"/>
          </a:xfrm>
          <a:prstGeom prst="rect">
            <a:avLst/>
          </a:prstGeom>
          <a:noFill/>
          <a:ln>
            <a:noFill/>
          </a:ln>
        </p:spPr>
        <p:txBody>
          <a:bodyPr anchorCtr="0" anchor="ctr" bIns="45700" lIns="91425" spcFirstLastPara="1" rIns="91425" wrap="square" tIns="45700">
            <a:normAutofit/>
          </a:bodyPr>
          <a:lstStyle>
            <a:lvl1pPr indent="-228600" lvl="0" marL="457200" marR="0" rtl="0" algn="l">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12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15"/>
          <p:cNvSpPr txBox="1"/>
          <p:nvPr>
            <p:ph idx="2" type="body"/>
          </p:nvPr>
        </p:nvSpPr>
        <p:spPr>
          <a:xfrm>
            <a:off x="3707904" y="2726814"/>
            <a:ext cx="5436000" cy="288000"/>
          </a:xfrm>
          <a:prstGeom prst="rect">
            <a:avLst/>
          </a:prstGeom>
          <a:noFill/>
          <a:ln>
            <a:noFill/>
          </a:ln>
        </p:spPr>
        <p:txBody>
          <a:bodyPr anchorCtr="0" anchor="ctr" bIns="45700" lIns="91425" spcFirstLastPara="1" rIns="91425" wrap="square" tIns="45700">
            <a:norm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12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59" name="Shape 5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8"/>
          <p:cNvSpPr txBox="1"/>
          <p:nvPr>
            <p:ph idx="1" type="body"/>
          </p:nvPr>
        </p:nvSpPr>
        <p:spPr>
          <a:xfrm>
            <a:off x="1619672" y="123478"/>
            <a:ext cx="7524300" cy="5760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2" name="Google Shape;62;p18"/>
          <p:cNvSpPr txBox="1"/>
          <p:nvPr>
            <p:ph idx="2" type="body"/>
          </p:nvPr>
        </p:nvSpPr>
        <p:spPr>
          <a:xfrm>
            <a:off x="1619672" y="699542"/>
            <a:ext cx="7524300" cy="2880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9"/>
          <p:cNvSpPr/>
          <p:nvPr>
            <p:ph idx="2" type="pic"/>
          </p:nvPr>
        </p:nvSpPr>
        <p:spPr>
          <a:xfrm>
            <a:off x="3563888" y="627534"/>
            <a:ext cx="1296000" cy="1296000"/>
          </a:xfrm>
          <a:prstGeom prst="ellipse">
            <a:avLst/>
          </a:prstGeom>
          <a:solidFill>
            <a:srgbClr val="F2F2F2"/>
          </a:solidFill>
          <a:ln>
            <a:noFill/>
          </a:ln>
        </p:spPr>
      </p:sp>
      <p:sp>
        <p:nvSpPr>
          <p:cNvPr id="65" name="Google Shape;65;p19"/>
          <p:cNvSpPr/>
          <p:nvPr>
            <p:ph idx="3" type="pic"/>
          </p:nvPr>
        </p:nvSpPr>
        <p:spPr>
          <a:xfrm>
            <a:off x="3563888" y="2031690"/>
            <a:ext cx="1296000" cy="1296000"/>
          </a:xfrm>
          <a:prstGeom prst="ellipse">
            <a:avLst/>
          </a:prstGeom>
          <a:solidFill>
            <a:srgbClr val="F2F2F2"/>
          </a:solidFill>
          <a:ln>
            <a:noFill/>
          </a:ln>
        </p:spPr>
      </p:sp>
      <p:sp>
        <p:nvSpPr>
          <p:cNvPr id="66" name="Google Shape;66;p19"/>
          <p:cNvSpPr/>
          <p:nvPr>
            <p:ph idx="4" type="pic"/>
          </p:nvPr>
        </p:nvSpPr>
        <p:spPr>
          <a:xfrm>
            <a:off x="3563888" y="3435846"/>
            <a:ext cx="1296000" cy="1296000"/>
          </a:xfrm>
          <a:prstGeom prst="ellipse">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20"/>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9" name="Google Shape;69;p20"/>
          <p:cNvSpPr txBox="1"/>
          <p:nvPr>
            <p:ph idx="2" type="body"/>
          </p:nvPr>
        </p:nvSpPr>
        <p:spPr>
          <a:xfrm>
            <a:off x="0" y="699542"/>
            <a:ext cx="9144000" cy="28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70" name="Shape 70"/>
        <p:cNvGrpSpPr/>
        <p:nvPr/>
      </p:nvGrpSpPr>
      <p:grpSpPr>
        <a:xfrm>
          <a:off x="0" y="0"/>
          <a:ext cx="0" cy="0"/>
          <a:chOff x="0" y="0"/>
          <a:chExt cx="0" cy="0"/>
        </a:xfrm>
      </p:grpSpPr>
      <p:sp>
        <p:nvSpPr>
          <p:cNvPr id="71" name="Google Shape;71;p21"/>
          <p:cNvSpPr/>
          <p:nvPr>
            <p:ph idx="2" type="pic"/>
          </p:nvPr>
        </p:nvSpPr>
        <p:spPr>
          <a:xfrm>
            <a:off x="0" y="0"/>
            <a:ext cx="9144000" cy="51435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22"/>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4" name="Google Shape;74;p22"/>
          <p:cNvSpPr txBox="1"/>
          <p:nvPr>
            <p:ph idx="2" type="body"/>
          </p:nvPr>
        </p:nvSpPr>
        <p:spPr>
          <a:xfrm>
            <a:off x="323528" y="699542"/>
            <a:ext cx="8820600" cy="2880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5" name="Google Shape;75;p22"/>
          <p:cNvSpPr/>
          <p:nvPr/>
        </p:nvSpPr>
        <p:spPr>
          <a:xfrm>
            <a:off x="0" y="1059582"/>
            <a:ext cx="9144000" cy="4083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76" name="Shape 76"/>
        <p:cNvGrpSpPr/>
        <p:nvPr/>
      </p:nvGrpSpPr>
      <p:grpSpPr>
        <a:xfrm>
          <a:off x="0" y="0"/>
          <a:ext cx="0" cy="0"/>
          <a:chOff x="0" y="0"/>
          <a:chExt cx="0" cy="0"/>
        </a:xfrm>
      </p:grpSpPr>
      <p:sp>
        <p:nvSpPr>
          <p:cNvPr id="77" name="Google Shape;77;p23"/>
          <p:cNvSpPr/>
          <p:nvPr/>
        </p:nvSpPr>
        <p:spPr>
          <a:xfrm rot="10800000">
            <a:off x="6804000" y="1"/>
            <a:ext cx="2340000" cy="23400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23"/>
          <p:cNvSpPr/>
          <p:nvPr>
            <p:ph idx="2" type="pic"/>
          </p:nvPr>
        </p:nvSpPr>
        <p:spPr>
          <a:xfrm>
            <a:off x="5424595" y="286544"/>
            <a:ext cx="2160000" cy="2160000"/>
          </a:xfrm>
          <a:prstGeom prst="diamond">
            <a:avLst/>
          </a:prstGeom>
          <a:solidFill>
            <a:srgbClr val="F2F2F2"/>
          </a:solidFill>
          <a:ln>
            <a:noFill/>
          </a:ln>
        </p:spPr>
      </p:sp>
      <p:sp>
        <p:nvSpPr>
          <p:cNvPr id="79" name="Google Shape;79;p23"/>
          <p:cNvSpPr/>
          <p:nvPr>
            <p:ph idx="3" type="pic"/>
          </p:nvPr>
        </p:nvSpPr>
        <p:spPr>
          <a:xfrm>
            <a:off x="4260726" y="1476772"/>
            <a:ext cx="2160000" cy="2160000"/>
          </a:xfrm>
          <a:prstGeom prst="diamond">
            <a:avLst/>
          </a:prstGeom>
          <a:solidFill>
            <a:srgbClr val="F2F2F2"/>
          </a:solidFill>
          <a:ln>
            <a:noFill/>
          </a:ln>
        </p:spPr>
      </p:sp>
      <p:sp>
        <p:nvSpPr>
          <p:cNvPr id="80" name="Google Shape;80;p23"/>
          <p:cNvSpPr/>
          <p:nvPr>
            <p:ph idx="4" type="pic"/>
          </p:nvPr>
        </p:nvSpPr>
        <p:spPr>
          <a:xfrm>
            <a:off x="5424595" y="2662808"/>
            <a:ext cx="2160000" cy="2160000"/>
          </a:xfrm>
          <a:prstGeom prst="diamond">
            <a:avLst/>
          </a:prstGeom>
          <a:solidFill>
            <a:srgbClr val="F2F2F2"/>
          </a:solidFill>
          <a:ln>
            <a:noFill/>
          </a:ln>
        </p:spPr>
      </p:sp>
      <p:sp>
        <p:nvSpPr>
          <p:cNvPr id="81" name="Google Shape;81;p23"/>
          <p:cNvSpPr/>
          <p:nvPr>
            <p:ph idx="5" type="pic"/>
          </p:nvPr>
        </p:nvSpPr>
        <p:spPr>
          <a:xfrm>
            <a:off x="6588464" y="1476772"/>
            <a:ext cx="2160000" cy="2160000"/>
          </a:xfrm>
          <a:prstGeom prst="diamond">
            <a:avLst/>
          </a:prstGeom>
          <a:solidFill>
            <a:srgbClr val="F2F2F2"/>
          </a:solidFill>
          <a:ln>
            <a:noFill/>
          </a:ln>
        </p:spPr>
      </p:sp>
      <p:sp>
        <p:nvSpPr>
          <p:cNvPr id="82" name="Google Shape;82;p23"/>
          <p:cNvSpPr/>
          <p:nvPr/>
        </p:nvSpPr>
        <p:spPr>
          <a:xfrm>
            <a:off x="0" y="2803500"/>
            <a:ext cx="2340000" cy="23400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83" name="Shape 83"/>
        <p:cNvGrpSpPr/>
        <p:nvPr/>
      </p:nvGrpSpPr>
      <p:grpSpPr>
        <a:xfrm>
          <a:off x="0" y="0"/>
          <a:ext cx="0" cy="0"/>
          <a:chOff x="0" y="0"/>
          <a:chExt cx="0" cy="0"/>
        </a:xfrm>
      </p:grpSpPr>
      <p:sp>
        <p:nvSpPr>
          <p:cNvPr id="84" name="Google Shape;84;p24"/>
          <p:cNvSpPr/>
          <p:nvPr/>
        </p:nvSpPr>
        <p:spPr>
          <a:xfrm>
            <a:off x="4572000" y="0"/>
            <a:ext cx="4572000" cy="514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85" name="Shape 85"/>
        <p:cNvGrpSpPr/>
        <p:nvPr/>
      </p:nvGrpSpPr>
      <p:grpSpPr>
        <a:xfrm>
          <a:off x="0" y="0"/>
          <a:ext cx="0" cy="0"/>
          <a:chOff x="0" y="0"/>
          <a:chExt cx="0" cy="0"/>
        </a:xfrm>
      </p:grpSpPr>
      <p:sp>
        <p:nvSpPr>
          <p:cNvPr id="86" name="Google Shape;86;p25"/>
          <p:cNvSpPr/>
          <p:nvPr>
            <p:ph idx="2" type="pic"/>
          </p:nvPr>
        </p:nvSpPr>
        <p:spPr>
          <a:xfrm>
            <a:off x="4247964" y="339502"/>
            <a:ext cx="1944300" cy="4464600"/>
          </a:xfrm>
          <a:prstGeom prst="rect">
            <a:avLst/>
          </a:prstGeom>
          <a:solidFill>
            <a:srgbClr val="F2F2F2"/>
          </a:solidFill>
          <a:ln>
            <a:noFill/>
          </a:ln>
        </p:spPr>
      </p:sp>
      <p:sp>
        <p:nvSpPr>
          <p:cNvPr id="87" name="Google Shape;87;p25"/>
          <p:cNvSpPr/>
          <p:nvPr>
            <p:ph idx="3" type="pic"/>
          </p:nvPr>
        </p:nvSpPr>
        <p:spPr>
          <a:xfrm>
            <a:off x="6444448" y="2774906"/>
            <a:ext cx="2304000" cy="2029200"/>
          </a:xfrm>
          <a:prstGeom prst="rect">
            <a:avLst/>
          </a:prstGeom>
          <a:solidFill>
            <a:srgbClr val="F2F2F2"/>
          </a:solidFill>
          <a:ln>
            <a:noFill/>
          </a:ln>
        </p:spPr>
      </p:sp>
      <p:sp>
        <p:nvSpPr>
          <p:cNvPr id="88" name="Google Shape;88;p25"/>
          <p:cNvSpPr/>
          <p:nvPr>
            <p:ph idx="4" type="pic"/>
          </p:nvPr>
        </p:nvSpPr>
        <p:spPr>
          <a:xfrm>
            <a:off x="395536" y="2774906"/>
            <a:ext cx="3600300" cy="2029200"/>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89" name="Shape 89"/>
        <p:cNvGrpSpPr/>
        <p:nvPr/>
      </p:nvGrpSpPr>
      <p:grpSpPr>
        <a:xfrm>
          <a:off x="0" y="0"/>
          <a:ext cx="0" cy="0"/>
          <a:chOff x="0" y="0"/>
          <a:chExt cx="0" cy="0"/>
        </a:xfrm>
      </p:grpSpPr>
      <p:sp>
        <p:nvSpPr>
          <p:cNvPr id="90" name="Google Shape;90;p26"/>
          <p:cNvSpPr/>
          <p:nvPr>
            <p:ph idx="2" type="pic"/>
          </p:nvPr>
        </p:nvSpPr>
        <p:spPr>
          <a:xfrm>
            <a:off x="2591944" y="0"/>
            <a:ext cx="1980000" cy="1738800"/>
          </a:xfrm>
          <a:prstGeom prst="rect">
            <a:avLst/>
          </a:prstGeom>
          <a:solidFill>
            <a:srgbClr val="F2F2F2"/>
          </a:solidFill>
          <a:ln>
            <a:noFill/>
          </a:ln>
        </p:spPr>
      </p:sp>
      <p:sp>
        <p:nvSpPr>
          <p:cNvPr id="91" name="Google Shape;91;p26"/>
          <p:cNvSpPr/>
          <p:nvPr>
            <p:ph idx="3" type="pic"/>
          </p:nvPr>
        </p:nvSpPr>
        <p:spPr>
          <a:xfrm>
            <a:off x="4752184" y="0"/>
            <a:ext cx="1980000" cy="1738800"/>
          </a:xfrm>
          <a:prstGeom prst="rect">
            <a:avLst/>
          </a:prstGeom>
          <a:solidFill>
            <a:srgbClr val="F2F2F2"/>
          </a:solidFill>
          <a:ln>
            <a:noFill/>
          </a:ln>
        </p:spPr>
      </p:sp>
      <p:sp>
        <p:nvSpPr>
          <p:cNvPr id="92" name="Google Shape;92;p26"/>
          <p:cNvSpPr/>
          <p:nvPr>
            <p:ph idx="4" type="pic"/>
          </p:nvPr>
        </p:nvSpPr>
        <p:spPr>
          <a:xfrm>
            <a:off x="6912424" y="0"/>
            <a:ext cx="1980000" cy="1738800"/>
          </a:xfrm>
          <a:prstGeom prst="rect">
            <a:avLst/>
          </a:prstGeom>
          <a:solidFill>
            <a:srgbClr val="F2F2F2"/>
          </a:solidFill>
          <a:ln>
            <a:noFill/>
          </a:ln>
        </p:spPr>
      </p:sp>
      <p:sp>
        <p:nvSpPr>
          <p:cNvPr id="93" name="Google Shape;93;p26"/>
          <p:cNvSpPr/>
          <p:nvPr>
            <p:ph idx="5" type="pic"/>
          </p:nvPr>
        </p:nvSpPr>
        <p:spPr>
          <a:xfrm>
            <a:off x="2591944" y="3404720"/>
            <a:ext cx="1980000" cy="1738800"/>
          </a:xfrm>
          <a:prstGeom prst="rect">
            <a:avLst/>
          </a:prstGeom>
          <a:solidFill>
            <a:srgbClr val="F2F2F2"/>
          </a:solidFill>
          <a:ln>
            <a:noFill/>
          </a:ln>
        </p:spPr>
      </p:sp>
      <p:sp>
        <p:nvSpPr>
          <p:cNvPr id="94" name="Google Shape;94;p26"/>
          <p:cNvSpPr/>
          <p:nvPr>
            <p:ph idx="6" type="pic"/>
          </p:nvPr>
        </p:nvSpPr>
        <p:spPr>
          <a:xfrm>
            <a:off x="4752184" y="3404720"/>
            <a:ext cx="1980000" cy="1738800"/>
          </a:xfrm>
          <a:prstGeom prst="rect">
            <a:avLst/>
          </a:prstGeom>
          <a:solidFill>
            <a:srgbClr val="F2F2F2"/>
          </a:solidFill>
          <a:ln>
            <a:noFill/>
          </a:ln>
        </p:spPr>
      </p:sp>
      <p:sp>
        <p:nvSpPr>
          <p:cNvPr id="95" name="Google Shape;95;p26"/>
          <p:cNvSpPr/>
          <p:nvPr>
            <p:ph idx="7" type="pic"/>
          </p:nvPr>
        </p:nvSpPr>
        <p:spPr>
          <a:xfrm>
            <a:off x="6912424" y="3404720"/>
            <a:ext cx="1980000" cy="1738800"/>
          </a:xfrm>
          <a:prstGeom prst="rect">
            <a:avLst/>
          </a:prstGeom>
          <a:solidFill>
            <a:srgbClr val="F2F2F2"/>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accent2"/>
        </a:solidFill>
      </p:bgPr>
    </p:bg>
    <p:spTree>
      <p:nvGrpSpPr>
        <p:cNvPr id="96" name="Shape 96"/>
        <p:cNvGrpSpPr/>
        <p:nvPr/>
      </p:nvGrpSpPr>
      <p:grpSpPr>
        <a:xfrm>
          <a:off x="0" y="0"/>
          <a:ext cx="0" cy="0"/>
          <a:chOff x="0" y="0"/>
          <a:chExt cx="0" cy="0"/>
        </a:xfrm>
      </p:grpSpPr>
      <p:sp>
        <p:nvSpPr>
          <p:cNvPr id="97" name="Google Shape;97;p27"/>
          <p:cNvSpPr txBox="1"/>
          <p:nvPr>
            <p:ph idx="1" type="body"/>
          </p:nvPr>
        </p:nvSpPr>
        <p:spPr>
          <a:xfrm>
            <a:off x="0" y="181632"/>
            <a:ext cx="9144000" cy="576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8" name="Google Shape;98;p27"/>
          <p:cNvSpPr txBox="1"/>
          <p:nvPr>
            <p:ph idx="2" type="body"/>
          </p:nvPr>
        </p:nvSpPr>
        <p:spPr>
          <a:xfrm>
            <a:off x="0" y="757696"/>
            <a:ext cx="9144000" cy="28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99" name="Shape 99"/>
        <p:cNvGrpSpPr/>
        <p:nvPr/>
      </p:nvGrpSpPr>
      <p:grpSpPr>
        <a:xfrm>
          <a:off x="0" y="0"/>
          <a:ext cx="0" cy="0"/>
          <a:chOff x="0" y="0"/>
          <a:chExt cx="0" cy="0"/>
        </a:xfrm>
      </p:grpSpPr>
      <p:sp>
        <p:nvSpPr>
          <p:cNvPr id="100" name="Google Shape;100;p28"/>
          <p:cNvSpPr/>
          <p:nvPr>
            <p:ph idx="2" type="pic"/>
          </p:nvPr>
        </p:nvSpPr>
        <p:spPr>
          <a:xfrm>
            <a:off x="2483768" y="303498"/>
            <a:ext cx="1944300" cy="4536600"/>
          </a:xfrm>
          <a:prstGeom prst="rect">
            <a:avLst/>
          </a:prstGeom>
          <a:solidFill>
            <a:srgbClr val="F2F2F2"/>
          </a:solidFill>
          <a:ln>
            <a:noFill/>
          </a:ln>
        </p:spPr>
      </p:sp>
      <p:sp>
        <p:nvSpPr>
          <p:cNvPr id="101" name="Google Shape;101;p28"/>
          <p:cNvSpPr/>
          <p:nvPr>
            <p:ph idx="3" type="pic"/>
          </p:nvPr>
        </p:nvSpPr>
        <p:spPr>
          <a:xfrm>
            <a:off x="4676775" y="303498"/>
            <a:ext cx="1944300" cy="4536600"/>
          </a:xfrm>
          <a:prstGeom prst="rect">
            <a:avLst/>
          </a:prstGeom>
          <a:solidFill>
            <a:srgbClr val="F2F2F2"/>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Images and Contents Layout">
  <p:cSld name="10_Images and Contents Layout">
    <p:spTree>
      <p:nvGrpSpPr>
        <p:cNvPr id="102" name="Shape 102"/>
        <p:cNvGrpSpPr/>
        <p:nvPr/>
      </p:nvGrpSpPr>
      <p:grpSpPr>
        <a:xfrm>
          <a:off x="0" y="0"/>
          <a:ext cx="0" cy="0"/>
          <a:chOff x="0" y="0"/>
          <a:chExt cx="0" cy="0"/>
        </a:xfrm>
      </p:grpSpPr>
      <p:sp>
        <p:nvSpPr>
          <p:cNvPr id="103" name="Google Shape;103;p29"/>
          <p:cNvSpPr/>
          <p:nvPr/>
        </p:nvSpPr>
        <p:spPr>
          <a:xfrm>
            <a:off x="467550" y="0"/>
            <a:ext cx="3312300" cy="514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04" name="Shape 104"/>
        <p:cNvGrpSpPr/>
        <p:nvPr/>
      </p:nvGrpSpPr>
      <p:grpSpPr>
        <a:xfrm>
          <a:off x="0" y="0"/>
          <a:ext cx="0" cy="0"/>
          <a:chOff x="0" y="0"/>
          <a:chExt cx="0" cy="0"/>
        </a:xfrm>
      </p:grpSpPr>
      <p:sp>
        <p:nvSpPr>
          <p:cNvPr id="105" name="Google Shape;105;p30"/>
          <p:cNvSpPr/>
          <p:nvPr>
            <p:ph idx="2" type="pic"/>
          </p:nvPr>
        </p:nvSpPr>
        <p:spPr>
          <a:xfrm>
            <a:off x="2843808" y="0"/>
            <a:ext cx="6300300" cy="5143500"/>
          </a:xfrm>
          <a:prstGeom prst="rect">
            <a:avLst/>
          </a:prstGeom>
          <a:solidFill>
            <a:srgbClr val="F2F2F2"/>
          </a:solidFill>
          <a:ln>
            <a:noFill/>
          </a:ln>
        </p:spPr>
      </p:sp>
      <p:sp>
        <p:nvSpPr>
          <p:cNvPr id="106" name="Google Shape;106;p30"/>
          <p:cNvSpPr/>
          <p:nvPr/>
        </p:nvSpPr>
        <p:spPr>
          <a:xfrm>
            <a:off x="0" y="644475"/>
            <a:ext cx="3150900" cy="449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07" name="Shape 107"/>
        <p:cNvGrpSpPr/>
        <p:nvPr/>
      </p:nvGrpSpPr>
      <p:grpSpPr>
        <a:xfrm>
          <a:off x="0" y="0"/>
          <a:ext cx="0" cy="0"/>
          <a:chOff x="0" y="0"/>
          <a:chExt cx="0" cy="0"/>
        </a:xfrm>
      </p:grpSpPr>
      <p:sp>
        <p:nvSpPr>
          <p:cNvPr id="108" name="Google Shape;108;p31"/>
          <p:cNvSpPr txBox="1"/>
          <p:nvPr>
            <p:ph idx="1" type="body"/>
          </p:nvPr>
        </p:nvSpPr>
        <p:spPr>
          <a:xfrm>
            <a:off x="0" y="181632"/>
            <a:ext cx="9144000" cy="576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Google Shape;109;p31"/>
          <p:cNvSpPr txBox="1"/>
          <p:nvPr>
            <p:ph idx="2" type="body"/>
          </p:nvPr>
        </p:nvSpPr>
        <p:spPr>
          <a:xfrm>
            <a:off x="0" y="757696"/>
            <a:ext cx="9144000" cy="28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0" name="Google Shape;110;p31"/>
          <p:cNvSpPr/>
          <p:nvPr/>
        </p:nvSpPr>
        <p:spPr>
          <a:xfrm>
            <a:off x="0" y="2291050"/>
            <a:ext cx="9144000" cy="2852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11" name="Shape 111"/>
        <p:cNvGrpSpPr/>
        <p:nvPr/>
      </p:nvGrpSpPr>
      <p:grpSpPr>
        <a:xfrm>
          <a:off x="0" y="0"/>
          <a:ext cx="0" cy="0"/>
          <a:chOff x="0" y="0"/>
          <a:chExt cx="0" cy="0"/>
        </a:xfrm>
      </p:grpSpPr>
      <p:sp>
        <p:nvSpPr>
          <p:cNvPr id="112" name="Google Shape;112;p32"/>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13" name="Google Shape;113;p32"/>
          <p:cNvGrpSpPr/>
          <p:nvPr/>
        </p:nvGrpSpPr>
        <p:grpSpPr>
          <a:xfrm>
            <a:off x="354008" y="1131589"/>
            <a:ext cx="2849700" cy="3649200"/>
            <a:chOff x="354008" y="1131589"/>
            <a:chExt cx="2849700" cy="3649200"/>
          </a:xfrm>
        </p:grpSpPr>
        <p:sp>
          <p:nvSpPr>
            <p:cNvPr id="114" name="Google Shape;114;p32"/>
            <p:cNvSpPr/>
            <p:nvPr/>
          </p:nvSpPr>
          <p:spPr>
            <a:xfrm>
              <a:off x="354008" y="1131589"/>
              <a:ext cx="2849700" cy="3649200"/>
            </a:xfrm>
            <a:prstGeom prst="roundRect">
              <a:avLst>
                <a:gd fmla="val 396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32"/>
            <p:cNvSpPr/>
            <p:nvPr/>
          </p:nvSpPr>
          <p:spPr>
            <a:xfrm>
              <a:off x="531932" y="1347500"/>
              <a:ext cx="108600" cy="3240600"/>
            </a:xfrm>
            <a:prstGeom prst="roundRect">
              <a:avLst>
                <a:gd fmla="val 50000" name="adj"/>
              </a:avLst>
            </a:prstGeom>
            <a:solidFill>
              <a:schemeClr val="lt1">
                <a:alpha val="407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32"/>
            <p:cNvSpPr/>
            <p:nvPr/>
          </p:nvSpPr>
          <p:spPr>
            <a:xfrm rot="5400000">
              <a:off x="2592773" y="1238201"/>
              <a:ext cx="502200" cy="502200"/>
            </a:xfrm>
            <a:prstGeom prst="halfFrame">
              <a:avLst>
                <a:gd fmla="val 23728" name="adj1"/>
                <a:gd fmla="val 24642" name="adj2"/>
              </a:avLst>
            </a:prstGeom>
            <a:solidFill>
              <a:schemeClr val="lt1">
                <a:alpha val="2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theme" Target="../theme/theme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6.png"/><Relationship Id="rId5" Type="http://schemas.openxmlformats.org/officeDocument/2006/relationships/image" Target="../media/image28.png"/><Relationship Id="rId6" Type="http://schemas.openxmlformats.org/officeDocument/2006/relationships/image" Target="../media/image33.png"/><Relationship Id="rId7" Type="http://schemas.openxmlformats.org/officeDocument/2006/relationships/image" Target="../media/image41.png"/><Relationship Id="rId8"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38.png"/><Relationship Id="rId5" Type="http://schemas.openxmlformats.org/officeDocument/2006/relationships/image" Target="../media/image35.png"/><Relationship Id="rId6"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37.png"/><Relationship Id="rId6"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47.png"/><Relationship Id="rId4" Type="http://schemas.openxmlformats.org/officeDocument/2006/relationships/image" Target="../media/image46.png"/><Relationship Id="rId5"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48.png"/><Relationship Id="rId4" Type="http://schemas.openxmlformats.org/officeDocument/2006/relationships/image" Target="../media/image54.png"/><Relationship Id="rId5"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49.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5.png"/><Relationship Id="rId6" Type="http://schemas.openxmlformats.org/officeDocument/2006/relationships/image" Target="../media/image58.png"/><Relationship Id="rId7" Type="http://schemas.openxmlformats.org/officeDocument/2006/relationships/image" Target="../media/image5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5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3"/>
          <p:cNvSpPr txBox="1"/>
          <p:nvPr>
            <p:ph idx="1" type="body"/>
          </p:nvPr>
        </p:nvSpPr>
        <p:spPr>
          <a:xfrm>
            <a:off x="2879812" y="1923678"/>
            <a:ext cx="3384300" cy="104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1200"/>
              </a:spcAft>
              <a:buClr>
                <a:schemeClr val="accent1"/>
              </a:buClr>
              <a:buSzPts val="3600"/>
              <a:buNone/>
            </a:pPr>
            <a:r>
              <a:rPr lang="en-GB" sz="2800">
                <a:solidFill>
                  <a:schemeClr val="dk1"/>
                </a:solidFill>
              </a:rPr>
              <a:t>Segmentez des clients d'un site e-commerce</a:t>
            </a:r>
            <a:endParaRPr sz="4100">
              <a:solidFill>
                <a:schemeClr val="dk1"/>
              </a:solidFill>
            </a:endParaRPr>
          </a:p>
        </p:txBody>
      </p:sp>
      <p:sp>
        <p:nvSpPr>
          <p:cNvPr id="122" name="Google Shape;122;p33"/>
          <p:cNvSpPr txBox="1"/>
          <p:nvPr>
            <p:ph idx="2" type="body"/>
          </p:nvPr>
        </p:nvSpPr>
        <p:spPr>
          <a:xfrm>
            <a:off x="2913514" y="3300023"/>
            <a:ext cx="3384300" cy="481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1200"/>
              <a:buNone/>
            </a:pPr>
            <a:r>
              <a:rPr lang="en-GB"/>
              <a:t>Oorvasi Sooprayen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nvSpPr>
        <p:spPr>
          <a:xfrm>
            <a:off x="4897250" y="728550"/>
            <a:ext cx="4070400" cy="267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solidFill>
                  <a:schemeClr val="lt1"/>
                </a:solidFill>
              </a:rPr>
              <a:t>La segmentation RFM est une méthode qui prend en compte la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Récence : le nombre de jours depuis la dernière commande</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Fréquence : le nombre de commande passées sur la période étudiée</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Valeur Monétaire : totale du prix des commandes sur la période étudiée</a:t>
            </a:r>
            <a:endParaRPr sz="1200">
              <a:solidFill>
                <a:schemeClr val="lt1"/>
              </a:solidFill>
            </a:endParaRPr>
          </a:p>
          <a:p>
            <a:pPr indent="0" lvl="0" marL="0" rtl="0" algn="l">
              <a:lnSpc>
                <a:spcPct val="150000"/>
              </a:lnSpc>
              <a:spcBef>
                <a:spcPts val="700"/>
              </a:spcBef>
              <a:spcAft>
                <a:spcPts val="700"/>
              </a:spcAft>
              <a:buNone/>
            </a:pPr>
            <a:r>
              <a:rPr lang="en-GB" sz="1200">
                <a:solidFill>
                  <a:schemeClr val="lt1"/>
                </a:solidFill>
              </a:rPr>
              <a:t>pour établir des segments de clients homogènes.</a:t>
            </a:r>
            <a:endParaRPr sz="1200">
              <a:solidFill>
                <a:schemeClr val="lt1"/>
              </a:solidFill>
            </a:endParaRPr>
          </a:p>
        </p:txBody>
      </p:sp>
      <p:sp>
        <p:nvSpPr>
          <p:cNvPr id="222" name="Google Shape;222;p42"/>
          <p:cNvSpPr txBox="1"/>
          <p:nvPr>
            <p:ph idx="1" type="body"/>
          </p:nvPr>
        </p:nvSpPr>
        <p:spPr>
          <a:xfrm>
            <a:off x="651775" y="1461950"/>
            <a:ext cx="3216300" cy="55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b="1" lang="en-GB" sz="3600"/>
              <a:t>Segmentation</a:t>
            </a:r>
            <a:endParaRPr b="1" sz="3600"/>
          </a:p>
        </p:txBody>
      </p:sp>
      <p:sp>
        <p:nvSpPr>
          <p:cNvPr id="223" name="Google Shape;223;p42"/>
          <p:cNvSpPr/>
          <p:nvPr/>
        </p:nvSpPr>
        <p:spPr>
          <a:xfrm>
            <a:off x="1755927" y="2605947"/>
            <a:ext cx="1008000" cy="1008000"/>
          </a:xfrm>
          <a:prstGeom prst="ellipse">
            <a:avLst/>
          </a:prstGeom>
          <a:solidFill>
            <a:schemeClr val="lt1"/>
          </a:solidFill>
          <a:ln cap="flat" cmpd="sng" w="41275">
            <a:solidFill>
              <a:srgbClr val="69B6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42"/>
          <p:cNvSpPr txBox="1"/>
          <p:nvPr/>
        </p:nvSpPr>
        <p:spPr>
          <a:xfrm>
            <a:off x="1712425" y="2940600"/>
            <a:ext cx="1095000" cy="33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600">
                <a:solidFill>
                  <a:schemeClr val="dk1"/>
                </a:solidFill>
              </a:rPr>
              <a:t>RFM</a:t>
            </a:r>
            <a:endParaRPr b="1" sz="1600">
              <a:solidFill>
                <a:schemeClr val="dk1"/>
              </a:solidFill>
              <a:latin typeface="Arial"/>
              <a:ea typeface="Arial"/>
              <a:cs typeface="Arial"/>
              <a:sym typeface="Arial"/>
            </a:endParaRPr>
          </a:p>
        </p:txBody>
      </p:sp>
      <p:sp>
        <p:nvSpPr>
          <p:cNvPr id="225" name="Google Shape;225;p42"/>
          <p:cNvSpPr txBox="1"/>
          <p:nvPr/>
        </p:nvSpPr>
        <p:spPr>
          <a:xfrm>
            <a:off x="4897250" y="3613950"/>
            <a:ext cx="40704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700"/>
              </a:spcAft>
              <a:buNone/>
            </a:pPr>
            <a:r>
              <a:rPr lang="en-GB" sz="1200">
                <a:solidFill>
                  <a:schemeClr val="lt1"/>
                </a:solidFill>
              </a:rPr>
              <a:t>La segmentation RFM permet de cibler les offres et d'établir des segments basés sur la valeur des clients.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p:nvPr/>
        </p:nvSpPr>
        <p:spPr>
          <a:xfrm>
            <a:off x="3149700" y="644650"/>
            <a:ext cx="2959500" cy="4499100"/>
          </a:xfrm>
          <a:prstGeom prst="rect">
            <a:avLst/>
          </a:prstGeom>
          <a:solidFill>
            <a:schemeClr val="accent2">
              <a:alpha val="6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31" name="Google Shape;231;p43"/>
          <p:cNvPicPr preferRelativeResize="0"/>
          <p:nvPr/>
        </p:nvPicPr>
        <p:blipFill rotWithShape="1">
          <a:blip r:embed="rId3">
            <a:alphaModFix/>
          </a:blip>
          <a:srcRect b="0" l="32903" r="32696" t="6812"/>
          <a:stretch/>
        </p:blipFill>
        <p:spPr>
          <a:xfrm>
            <a:off x="3604175" y="2826775"/>
            <a:ext cx="1935651" cy="2081850"/>
          </a:xfrm>
          <a:prstGeom prst="rect">
            <a:avLst/>
          </a:prstGeom>
          <a:noFill/>
          <a:ln>
            <a:noFill/>
          </a:ln>
        </p:spPr>
      </p:pic>
      <p:pic>
        <p:nvPicPr>
          <p:cNvPr id="232" name="Google Shape;232;p43"/>
          <p:cNvPicPr preferRelativeResize="0"/>
          <p:nvPr/>
        </p:nvPicPr>
        <p:blipFill rotWithShape="1">
          <a:blip r:embed="rId4">
            <a:alphaModFix/>
          </a:blip>
          <a:srcRect b="0" l="0" r="65922" t="0"/>
          <a:stretch/>
        </p:blipFill>
        <p:spPr>
          <a:xfrm>
            <a:off x="298450" y="555950"/>
            <a:ext cx="2233799" cy="2176875"/>
          </a:xfrm>
          <a:prstGeom prst="rect">
            <a:avLst/>
          </a:prstGeom>
          <a:noFill/>
          <a:ln>
            <a:noFill/>
          </a:ln>
        </p:spPr>
      </p:pic>
      <p:pic>
        <p:nvPicPr>
          <p:cNvPr id="233" name="Google Shape;233;p43"/>
          <p:cNvPicPr preferRelativeResize="0"/>
          <p:nvPr/>
        </p:nvPicPr>
        <p:blipFill rotWithShape="1">
          <a:blip r:embed="rId4">
            <a:alphaModFix/>
          </a:blip>
          <a:srcRect b="0" l="33592" r="32981" t="6820"/>
          <a:stretch/>
        </p:blipFill>
        <p:spPr>
          <a:xfrm>
            <a:off x="3415125" y="704500"/>
            <a:ext cx="2191101" cy="2028325"/>
          </a:xfrm>
          <a:prstGeom prst="rect">
            <a:avLst/>
          </a:prstGeom>
          <a:noFill/>
          <a:ln>
            <a:noFill/>
          </a:ln>
        </p:spPr>
      </p:pic>
      <p:pic>
        <p:nvPicPr>
          <p:cNvPr id="234" name="Google Shape;234;p43"/>
          <p:cNvPicPr preferRelativeResize="0"/>
          <p:nvPr/>
        </p:nvPicPr>
        <p:blipFill rotWithShape="1">
          <a:blip r:embed="rId4">
            <a:alphaModFix/>
          </a:blip>
          <a:srcRect b="0" l="66574" r="0" t="0"/>
          <a:stretch/>
        </p:blipFill>
        <p:spPr>
          <a:xfrm>
            <a:off x="6489100" y="630225"/>
            <a:ext cx="2191101" cy="2176875"/>
          </a:xfrm>
          <a:prstGeom prst="rect">
            <a:avLst/>
          </a:prstGeom>
          <a:noFill/>
          <a:ln>
            <a:noFill/>
          </a:ln>
        </p:spPr>
      </p:pic>
      <p:pic>
        <p:nvPicPr>
          <p:cNvPr id="235" name="Google Shape;235;p43"/>
          <p:cNvPicPr preferRelativeResize="0"/>
          <p:nvPr/>
        </p:nvPicPr>
        <p:blipFill rotWithShape="1">
          <a:blip r:embed="rId3">
            <a:alphaModFix/>
          </a:blip>
          <a:srcRect b="0" l="67600" r="0" t="6812"/>
          <a:stretch/>
        </p:blipFill>
        <p:spPr>
          <a:xfrm>
            <a:off x="6673088" y="2826775"/>
            <a:ext cx="1823124" cy="2081850"/>
          </a:xfrm>
          <a:prstGeom prst="rect">
            <a:avLst/>
          </a:prstGeom>
          <a:noFill/>
          <a:ln>
            <a:noFill/>
          </a:ln>
        </p:spPr>
      </p:pic>
      <p:pic>
        <p:nvPicPr>
          <p:cNvPr id="236" name="Google Shape;236;p43"/>
          <p:cNvPicPr preferRelativeResize="0"/>
          <p:nvPr/>
        </p:nvPicPr>
        <p:blipFill rotWithShape="1">
          <a:blip r:embed="rId3">
            <a:alphaModFix/>
          </a:blip>
          <a:srcRect b="0" l="0" r="66435" t="6812"/>
          <a:stretch/>
        </p:blipFill>
        <p:spPr>
          <a:xfrm>
            <a:off x="471000" y="2826775"/>
            <a:ext cx="1888699" cy="2081850"/>
          </a:xfrm>
          <a:prstGeom prst="rect">
            <a:avLst/>
          </a:prstGeom>
          <a:noFill/>
          <a:ln>
            <a:noFill/>
          </a:ln>
        </p:spPr>
      </p:pic>
      <p:sp>
        <p:nvSpPr>
          <p:cNvPr id="237" name="Google Shape;237;p43"/>
          <p:cNvSpPr txBox="1"/>
          <p:nvPr>
            <p:ph idx="1" type="body"/>
          </p:nvPr>
        </p:nvSpPr>
        <p:spPr>
          <a:xfrm>
            <a:off x="161703" y="34553"/>
            <a:ext cx="8820600" cy="57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Distribution</a:t>
            </a:r>
            <a:r>
              <a:rPr lang="en-GB"/>
              <a:t> des variables RFM avant et après le passage au log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3" name="Google Shape;243;p44"/>
          <p:cNvPicPr preferRelativeResize="0"/>
          <p:nvPr/>
        </p:nvPicPr>
        <p:blipFill>
          <a:blip r:embed="rId3">
            <a:alphaModFix/>
          </a:blip>
          <a:stretch>
            <a:fillRect/>
          </a:stretch>
        </p:blipFill>
        <p:spPr>
          <a:xfrm>
            <a:off x="6071065" y="1116124"/>
            <a:ext cx="2766709" cy="2546700"/>
          </a:xfrm>
          <a:prstGeom prst="rect">
            <a:avLst/>
          </a:prstGeom>
          <a:noFill/>
          <a:ln>
            <a:noFill/>
          </a:ln>
        </p:spPr>
      </p:pic>
      <p:pic>
        <p:nvPicPr>
          <p:cNvPr id="244" name="Google Shape;244;p44"/>
          <p:cNvPicPr preferRelativeResize="0"/>
          <p:nvPr/>
        </p:nvPicPr>
        <p:blipFill rotWithShape="1">
          <a:blip r:embed="rId4">
            <a:alphaModFix/>
          </a:blip>
          <a:srcRect b="5953" l="5606" r="0" t="0"/>
          <a:stretch/>
        </p:blipFill>
        <p:spPr>
          <a:xfrm>
            <a:off x="323525" y="2341100"/>
            <a:ext cx="3554251" cy="2395175"/>
          </a:xfrm>
          <a:prstGeom prst="rect">
            <a:avLst/>
          </a:prstGeom>
          <a:noFill/>
          <a:ln>
            <a:noFill/>
          </a:ln>
        </p:spPr>
      </p:pic>
      <p:sp>
        <p:nvSpPr>
          <p:cNvPr id="245" name="Google Shape;245;p44"/>
          <p:cNvSpPr txBox="1"/>
          <p:nvPr>
            <p:ph idx="1" type="body"/>
          </p:nvPr>
        </p:nvSpPr>
        <p:spPr>
          <a:xfrm>
            <a:off x="323528" y="123478"/>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Segmentation</a:t>
            </a:r>
            <a:endParaRPr/>
          </a:p>
        </p:txBody>
      </p:sp>
      <p:sp>
        <p:nvSpPr>
          <p:cNvPr id="246" name="Google Shape;246;p44"/>
          <p:cNvSpPr txBox="1"/>
          <p:nvPr>
            <p:ph idx="2" type="body"/>
          </p:nvPr>
        </p:nvSpPr>
        <p:spPr>
          <a:xfrm>
            <a:off x="323528" y="699542"/>
            <a:ext cx="8820600" cy="288000"/>
          </a:xfrm>
          <a:prstGeom prst="rect">
            <a:avLst/>
          </a:prstGeom>
        </p:spPr>
        <p:txBody>
          <a:bodyPr anchorCtr="0" anchor="ctr" bIns="45700" lIns="91425" spcFirstLastPara="1" rIns="91425" wrap="square" tIns="45700">
            <a:noAutofit/>
          </a:bodyPr>
          <a:lstStyle/>
          <a:p>
            <a:pPr indent="0" lvl="0" marL="0" rtl="0" algn="l">
              <a:spcBef>
                <a:spcPts val="240"/>
              </a:spcBef>
              <a:spcAft>
                <a:spcPts val="0"/>
              </a:spcAft>
              <a:buNone/>
            </a:pPr>
            <a:r>
              <a:rPr lang="en-GB"/>
              <a:t>Distribution RFM</a:t>
            </a:r>
            <a:endParaRPr/>
          </a:p>
        </p:txBody>
      </p:sp>
      <p:pic>
        <p:nvPicPr>
          <p:cNvPr id="247" name="Google Shape;247;p44"/>
          <p:cNvPicPr preferRelativeResize="0"/>
          <p:nvPr>
            <p:ph idx="2" type="pic"/>
          </p:nvPr>
        </p:nvPicPr>
        <p:blipFill rotWithShape="1">
          <a:blip r:embed="rId5">
            <a:alphaModFix/>
          </a:blip>
          <a:srcRect b="0" l="19100" r="30500" t="14741"/>
          <a:stretch/>
        </p:blipFill>
        <p:spPr>
          <a:xfrm>
            <a:off x="3959747" y="1656838"/>
            <a:ext cx="2029351" cy="1829824"/>
          </a:xfrm>
          <a:prstGeom prst="rect">
            <a:avLst/>
          </a:prstGeom>
          <a:noFill/>
          <a:ln>
            <a:noFill/>
          </a:ln>
        </p:spPr>
      </p:pic>
      <p:pic>
        <p:nvPicPr>
          <p:cNvPr id="248" name="Google Shape;248;p44"/>
          <p:cNvPicPr preferRelativeResize="0"/>
          <p:nvPr/>
        </p:nvPicPr>
        <p:blipFill>
          <a:blip r:embed="rId6">
            <a:alphaModFix/>
          </a:blip>
          <a:stretch>
            <a:fillRect/>
          </a:stretch>
        </p:blipFill>
        <p:spPr>
          <a:xfrm>
            <a:off x="3702375" y="3621250"/>
            <a:ext cx="5282475" cy="112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5"/>
          <p:cNvSpPr txBox="1"/>
          <p:nvPr>
            <p:ph idx="1" type="body"/>
          </p:nvPr>
        </p:nvSpPr>
        <p:spPr>
          <a:xfrm>
            <a:off x="323528" y="123478"/>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Segmentation</a:t>
            </a:r>
            <a:endParaRPr/>
          </a:p>
        </p:txBody>
      </p:sp>
      <p:sp>
        <p:nvSpPr>
          <p:cNvPr id="255" name="Google Shape;255;p45"/>
          <p:cNvSpPr txBox="1"/>
          <p:nvPr>
            <p:ph idx="2" type="body"/>
          </p:nvPr>
        </p:nvSpPr>
        <p:spPr>
          <a:xfrm>
            <a:off x="323528" y="699542"/>
            <a:ext cx="8820600" cy="288000"/>
          </a:xfrm>
          <a:prstGeom prst="rect">
            <a:avLst/>
          </a:prstGeom>
        </p:spPr>
        <p:txBody>
          <a:bodyPr anchorCtr="0" anchor="ctr" bIns="45700" lIns="91425" spcFirstLastPara="1" rIns="91425" wrap="square" tIns="45700">
            <a:noAutofit/>
          </a:bodyPr>
          <a:lstStyle/>
          <a:p>
            <a:pPr indent="0" lvl="0" marL="0" rtl="0" algn="l">
              <a:spcBef>
                <a:spcPts val="240"/>
              </a:spcBef>
              <a:spcAft>
                <a:spcPts val="0"/>
              </a:spcAft>
              <a:buNone/>
            </a:pPr>
            <a:r>
              <a:rPr lang="en-GB"/>
              <a:t>Distribution RFM</a:t>
            </a:r>
            <a:endParaRPr/>
          </a:p>
        </p:txBody>
      </p:sp>
      <p:pic>
        <p:nvPicPr>
          <p:cNvPr id="256" name="Google Shape;256;p45"/>
          <p:cNvPicPr preferRelativeResize="0"/>
          <p:nvPr/>
        </p:nvPicPr>
        <p:blipFill rotWithShape="1">
          <a:blip r:embed="rId3">
            <a:alphaModFix/>
          </a:blip>
          <a:srcRect b="0" l="0" r="0" t="15440"/>
          <a:stretch/>
        </p:blipFill>
        <p:spPr>
          <a:xfrm>
            <a:off x="152400" y="1734625"/>
            <a:ext cx="5391626" cy="3256475"/>
          </a:xfrm>
          <a:prstGeom prst="rect">
            <a:avLst/>
          </a:prstGeom>
          <a:noFill/>
          <a:ln>
            <a:noFill/>
          </a:ln>
        </p:spPr>
      </p:pic>
      <p:pic>
        <p:nvPicPr>
          <p:cNvPr id="257" name="Google Shape;257;p45"/>
          <p:cNvPicPr preferRelativeResize="0"/>
          <p:nvPr/>
        </p:nvPicPr>
        <p:blipFill rotWithShape="1">
          <a:blip r:embed="rId4">
            <a:alphaModFix/>
          </a:blip>
          <a:srcRect b="0" l="0" r="0" t="17053"/>
          <a:stretch/>
        </p:blipFill>
        <p:spPr>
          <a:xfrm>
            <a:off x="5653138" y="2787299"/>
            <a:ext cx="3295175" cy="1952325"/>
          </a:xfrm>
          <a:prstGeom prst="rect">
            <a:avLst/>
          </a:prstGeom>
          <a:noFill/>
          <a:ln>
            <a:noFill/>
          </a:ln>
        </p:spPr>
      </p:pic>
      <p:sp>
        <p:nvSpPr>
          <p:cNvPr id="258" name="Google Shape;258;p45"/>
          <p:cNvSpPr txBox="1"/>
          <p:nvPr/>
        </p:nvSpPr>
        <p:spPr>
          <a:xfrm>
            <a:off x="703813" y="1272925"/>
            <a:ext cx="428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Distribution de la fréquence et prix d’achat des clients par Etats</a:t>
            </a:r>
            <a:endParaRPr b="1" sz="900"/>
          </a:p>
          <a:p>
            <a:pPr indent="0" lvl="0" marL="0" rtl="0" algn="ctr">
              <a:spcBef>
                <a:spcPts val="0"/>
              </a:spcBef>
              <a:spcAft>
                <a:spcPts val="0"/>
              </a:spcAft>
              <a:buNone/>
            </a:pPr>
            <a:r>
              <a:rPr lang="en-GB" sz="900"/>
              <a:t>La taille des cercles représente la récence des achats</a:t>
            </a:r>
            <a:endParaRPr sz="900"/>
          </a:p>
        </p:txBody>
      </p:sp>
      <p:sp>
        <p:nvSpPr>
          <p:cNvPr id="259" name="Google Shape;259;p45"/>
          <p:cNvSpPr txBox="1"/>
          <p:nvPr/>
        </p:nvSpPr>
        <p:spPr>
          <a:xfrm>
            <a:off x="5653125" y="2356200"/>
            <a:ext cx="329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800"/>
              <a:t>Distribution de la fréquence et récence des clients par Etats</a:t>
            </a:r>
            <a:endParaRPr b="1" sz="800"/>
          </a:p>
          <a:p>
            <a:pPr indent="0" lvl="0" marL="0" rtl="0" algn="ctr">
              <a:spcBef>
                <a:spcPts val="0"/>
              </a:spcBef>
              <a:spcAft>
                <a:spcPts val="0"/>
              </a:spcAft>
              <a:buNone/>
            </a:pPr>
            <a:r>
              <a:rPr lang="en-GB" sz="800"/>
              <a:t>La taille des cercles représente la valeurs monétaire dépensés</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nvSpPr>
        <p:spPr>
          <a:xfrm>
            <a:off x="3936525" y="461100"/>
            <a:ext cx="5155500" cy="258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solidFill>
                  <a:schemeClr val="dk1"/>
                </a:solidFill>
              </a:rPr>
              <a:t>M</a:t>
            </a:r>
            <a:r>
              <a:rPr lang="en-GB" sz="1200">
                <a:solidFill>
                  <a:schemeClr val="dk1"/>
                </a:solidFill>
              </a:rPr>
              <a:t>éthode d’apprentissage non supervisée (pas de variable cible)</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GB" sz="1200">
                <a:solidFill>
                  <a:schemeClr val="dk1"/>
                </a:solidFill>
              </a:rPr>
              <a:t>Le </a:t>
            </a:r>
            <a:r>
              <a:rPr i="1" lang="en-GB" sz="1200">
                <a:solidFill>
                  <a:schemeClr val="dk1"/>
                </a:solidFill>
              </a:rPr>
              <a:t>clustering</a:t>
            </a:r>
            <a:r>
              <a:rPr lang="en-GB" sz="1200">
                <a:solidFill>
                  <a:schemeClr val="dk1"/>
                </a:solidFill>
              </a:rPr>
              <a:t> regroupe en plusieurs sous-ensembles (clusters) selon un critère de similarité </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GB" sz="1200">
                <a:solidFill>
                  <a:schemeClr val="dk1"/>
                </a:solidFill>
              </a:rPr>
              <a:t>Les éléments contenus dans un cluster sont similaires les uns aux autres, mais différents des éléments des autres clusters.</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61800"/>
              </a:lnSpc>
              <a:spcBef>
                <a:spcPts val="0"/>
              </a:spcBef>
              <a:spcAft>
                <a:spcPts val="1100"/>
              </a:spcAft>
              <a:buNone/>
            </a:pPr>
            <a:r>
              <a:t/>
            </a:r>
            <a:endParaRPr sz="1200">
              <a:solidFill>
                <a:schemeClr val="dk1"/>
              </a:solidFill>
            </a:endParaRPr>
          </a:p>
        </p:txBody>
      </p:sp>
      <p:sp>
        <p:nvSpPr>
          <p:cNvPr id="265" name="Google Shape;265;p46"/>
          <p:cNvSpPr txBox="1"/>
          <p:nvPr>
            <p:ph idx="1" type="body"/>
          </p:nvPr>
        </p:nvSpPr>
        <p:spPr>
          <a:xfrm>
            <a:off x="840850" y="1290050"/>
            <a:ext cx="2462100" cy="43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b="1" lang="en-GB" sz="3600"/>
              <a:t>Clustering</a:t>
            </a:r>
            <a:endParaRPr b="1" sz="3600"/>
          </a:p>
        </p:txBody>
      </p:sp>
      <p:sp>
        <p:nvSpPr>
          <p:cNvPr id="266" name="Google Shape;266;p46"/>
          <p:cNvSpPr/>
          <p:nvPr/>
        </p:nvSpPr>
        <p:spPr>
          <a:xfrm>
            <a:off x="1567902" y="2292897"/>
            <a:ext cx="1008000" cy="1008000"/>
          </a:xfrm>
          <a:prstGeom prst="ellipse">
            <a:avLst/>
          </a:prstGeom>
          <a:solidFill>
            <a:schemeClr val="lt1"/>
          </a:solidFill>
          <a:ln cap="flat" cmpd="sng" w="41275">
            <a:solidFill>
              <a:srgbClr val="69B6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7" name="Google Shape;267;p46"/>
          <p:cNvSpPr txBox="1"/>
          <p:nvPr/>
        </p:nvSpPr>
        <p:spPr>
          <a:xfrm>
            <a:off x="1524400" y="2627550"/>
            <a:ext cx="1095000" cy="33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600">
                <a:solidFill>
                  <a:schemeClr val="dk1"/>
                </a:solidFill>
              </a:rPr>
              <a:t>KMEANS</a:t>
            </a:r>
            <a:endParaRPr b="1" sz="1600">
              <a:solidFill>
                <a:schemeClr val="dk1"/>
              </a:solidFill>
              <a:latin typeface="Arial"/>
              <a:ea typeface="Arial"/>
              <a:cs typeface="Arial"/>
              <a:sym typeface="Arial"/>
            </a:endParaRPr>
          </a:p>
        </p:txBody>
      </p:sp>
      <p:sp>
        <p:nvSpPr>
          <p:cNvPr id="268" name="Google Shape;268;p46"/>
          <p:cNvSpPr txBox="1"/>
          <p:nvPr/>
        </p:nvSpPr>
        <p:spPr>
          <a:xfrm>
            <a:off x="3936525" y="2704200"/>
            <a:ext cx="5155500" cy="2004900"/>
          </a:xfrm>
          <a:prstGeom prst="rect">
            <a:avLst/>
          </a:prstGeom>
          <a:noFill/>
          <a:ln>
            <a:noFill/>
          </a:ln>
        </p:spPr>
        <p:txBody>
          <a:bodyPr anchorCtr="0" anchor="t" bIns="91425" lIns="91425" spcFirstLastPara="1" rIns="91425" wrap="square" tIns="91425">
            <a:spAutoFit/>
          </a:bodyPr>
          <a:lstStyle/>
          <a:p>
            <a:pPr indent="0" lvl="0" marL="0" rtl="0" algn="l">
              <a:lnSpc>
                <a:spcPct val="161800"/>
              </a:lnSpc>
              <a:spcBef>
                <a:spcPts val="0"/>
              </a:spcBef>
              <a:spcAft>
                <a:spcPts val="0"/>
              </a:spcAft>
              <a:buNone/>
            </a:pPr>
            <a:r>
              <a:rPr lang="en-GB" sz="1200">
                <a:solidFill>
                  <a:schemeClr val="dk1"/>
                </a:solidFill>
              </a:rPr>
              <a:t>L’algorithme Kmeans classe un ensemble de données dans un nombre de clusters, défini par la lettre « </a:t>
            </a:r>
            <a:r>
              <a:rPr b="1" lang="en-GB" sz="1200">
                <a:solidFill>
                  <a:schemeClr val="dk1"/>
                </a:solidFill>
              </a:rPr>
              <a:t>k</a:t>
            </a:r>
            <a:r>
              <a:rPr lang="en-GB" sz="1200">
                <a:solidFill>
                  <a:schemeClr val="dk1"/>
                </a:solidFill>
              </a:rPr>
              <a:t>« , fixé au préalable.</a:t>
            </a:r>
            <a:endParaRPr sz="1200">
              <a:solidFill>
                <a:schemeClr val="dk1"/>
              </a:solidFill>
            </a:endParaRPr>
          </a:p>
          <a:p>
            <a:pPr indent="0" lvl="0" marL="0" rtl="0" algn="l">
              <a:lnSpc>
                <a:spcPct val="161800"/>
              </a:lnSpc>
              <a:spcBef>
                <a:spcPts val="1100"/>
              </a:spcBef>
              <a:spcAft>
                <a:spcPts val="1100"/>
              </a:spcAft>
              <a:buNone/>
            </a:pPr>
            <a:r>
              <a:rPr lang="en-GB" sz="1200">
                <a:solidFill>
                  <a:schemeClr val="dk1"/>
                </a:solidFill>
              </a:rPr>
              <a:t>On positionne ensuite les clusters comme des points. On associe tous les observations ou points de données au cluster le plus proche, calculés et ajustés. Puis, le processus recommence en utilisant les nouveaux ajustements jusqu’à ce qu’un résultat souhaité soit atteint.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7"/>
          <p:cNvSpPr txBox="1"/>
          <p:nvPr>
            <p:ph idx="1" type="body"/>
          </p:nvPr>
        </p:nvSpPr>
        <p:spPr>
          <a:xfrm>
            <a:off x="323528" y="123478"/>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Kmeans</a:t>
            </a:r>
            <a:endParaRPr/>
          </a:p>
        </p:txBody>
      </p:sp>
      <p:sp>
        <p:nvSpPr>
          <p:cNvPr id="275" name="Google Shape;275;p47"/>
          <p:cNvSpPr txBox="1"/>
          <p:nvPr>
            <p:ph idx="2" type="body"/>
          </p:nvPr>
        </p:nvSpPr>
        <p:spPr>
          <a:xfrm>
            <a:off x="323528" y="699542"/>
            <a:ext cx="8820600" cy="288000"/>
          </a:xfrm>
          <a:prstGeom prst="rect">
            <a:avLst/>
          </a:prstGeom>
        </p:spPr>
        <p:txBody>
          <a:bodyPr anchorCtr="0" anchor="ctr" bIns="45700" lIns="91425" spcFirstLastPara="1" rIns="91425" wrap="square" tIns="45700">
            <a:noAutofit/>
          </a:bodyPr>
          <a:lstStyle/>
          <a:p>
            <a:pPr indent="0" lvl="0" marL="0" rtl="0" algn="l">
              <a:spcBef>
                <a:spcPts val="240"/>
              </a:spcBef>
              <a:spcAft>
                <a:spcPts val="0"/>
              </a:spcAft>
              <a:buNone/>
            </a:pPr>
            <a:r>
              <a:rPr lang="en-GB"/>
              <a:t>RFM</a:t>
            </a:r>
            <a:endParaRPr/>
          </a:p>
        </p:txBody>
      </p:sp>
      <p:pic>
        <p:nvPicPr>
          <p:cNvPr id="276" name="Google Shape;276;p47"/>
          <p:cNvPicPr preferRelativeResize="0"/>
          <p:nvPr/>
        </p:nvPicPr>
        <p:blipFill rotWithShape="1">
          <a:blip r:embed="rId3">
            <a:alphaModFix/>
          </a:blip>
          <a:srcRect b="0" l="0" r="0" t="15167"/>
          <a:stretch/>
        </p:blipFill>
        <p:spPr>
          <a:xfrm>
            <a:off x="2924425" y="1346700"/>
            <a:ext cx="3295150" cy="1996775"/>
          </a:xfrm>
          <a:prstGeom prst="rect">
            <a:avLst/>
          </a:prstGeom>
          <a:noFill/>
          <a:ln>
            <a:noFill/>
          </a:ln>
        </p:spPr>
      </p:pic>
      <p:pic>
        <p:nvPicPr>
          <p:cNvPr id="277" name="Google Shape;277;p47"/>
          <p:cNvPicPr preferRelativeResize="0"/>
          <p:nvPr/>
        </p:nvPicPr>
        <p:blipFill rotWithShape="1">
          <a:blip r:embed="rId4">
            <a:alphaModFix/>
          </a:blip>
          <a:srcRect b="0" l="0" r="0" t="16839"/>
          <a:stretch/>
        </p:blipFill>
        <p:spPr>
          <a:xfrm>
            <a:off x="0" y="3171775"/>
            <a:ext cx="3295199" cy="1957250"/>
          </a:xfrm>
          <a:prstGeom prst="rect">
            <a:avLst/>
          </a:prstGeom>
          <a:noFill/>
          <a:ln>
            <a:noFill/>
          </a:ln>
        </p:spPr>
      </p:pic>
      <p:pic>
        <p:nvPicPr>
          <p:cNvPr id="278" name="Google Shape;278;p47"/>
          <p:cNvPicPr preferRelativeResize="0"/>
          <p:nvPr/>
        </p:nvPicPr>
        <p:blipFill>
          <a:blip r:embed="rId5">
            <a:alphaModFix/>
          </a:blip>
          <a:stretch>
            <a:fillRect/>
          </a:stretch>
        </p:blipFill>
        <p:spPr>
          <a:xfrm>
            <a:off x="140219" y="1220207"/>
            <a:ext cx="2440551" cy="1718925"/>
          </a:xfrm>
          <a:prstGeom prst="rect">
            <a:avLst/>
          </a:prstGeom>
          <a:noFill/>
          <a:ln>
            <a:noFill/>
          </a:ln>
        </p:spPr>
      </p:pic>
      <p:pic>
        <p:nvPicPr>
          <p:cNvPr id="279" name="Google Shape;279;p47"/>
          <p:cNvPicPr preferRelativeResize="0"/>
          <p:nvPr/>
        </p:nvPicPr>
        <p:blipFill>
          <a:blip r:embed="rId6">
            <a:alphaModFix/>
          </a:blip>
          <a:stretch>
            <a:fillRect/>
          </a:stretch>
        </p:blipFill>
        <p:spPr>
          <a:xfrm>
            <a:off x="6393457" y="1280210"/>
            <a:ext cx="2440551" cy="1718909"/>
          </a:xfrm>
          <a:prstGeom prst="rect">
            <a:avLst/>
          </a:prstGeom>
          <a:noFill/>
          <a:ln>
            <a:noFill/>
          </a:ln>
        </p:spPr>
      </p:pic>
      <p:pic>
        <p:nvPicPr>
          <p:cNvPr id="280" name="Google Shape;280;p47"/>
          <p:cNvPicPr preferRelativeResize="0"/>
          <p:nvPr/>
        </p:nvPicPr>
        <p:blipFill rotWithShape="1">
          <a:blip r:embed="rId7">
            <a:alphaModFix/>
          </a:blip>
          <a:srcRect b="0" l="0" r="0" t="15160"/>
          <a:stretch/>
        </p:blipFill>
        <p:spPr>
          <a:xfrm>
            <a:off x="5848825" y="3132251"/>
            <a:ext cx="3295175" cy="1996775"/>
          </a:xfrm>
          <a:prstGeom prst="rect">
            <a:avLst/>
          </a:prstGeom>
          <a:noFill/>
          <a:ln>
            <a:noFill/>
          </a:ln>
        </p:spPr>
      </p:pic>
      <p:pic>
        <p:nvPicPr>
          <p:cNvPr id="281" name="Google Shape;281;p47"/>
          <p:cNvPicPr preferRelativeResize="0"/>
          <p:nvPr/>
        </p:nvPicPr>
        <p:blipFill rotWithShape="1">
          <a:blip r:embed="rId8">
            <a:alphaModFix/>
          </a:blip>
          <a:srcRect b="0" l="0" r="0" t="3790"/>
          <a:stretch/>
        </p:blipFill>
        <p:spPr>
          <a:xfrm>
            <a:off x="2985450" y="3635975"/>
            <a:ext cx="2864800" cy="1357950"/>
          </a:xfrm>
          <a:prstGeom prst="rect">
            <a:avLst/>
          </a:prstGeom>
          <a:noFill/>
          <a:ln>
            <a:noFill/>
          </a:ln>
        </p:spPr>
      </p:pic>
      <p:sp>
        <p:nvSpPr>
          <p:cNvPr id="282" name="Google Shape;282;p47"/>
          <p:cNvSpPr txBox="1"/>
          <p:nvPr/>
        </p:nvSpPr>
        <p:spPr>
          <a:xfrm>
            <a:off x="207600" y="987625"/>
            <a:ext cx="2305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Distribution des clusters par leur valeurs </a:t>
            </a:r>
            <a:r>
              <a:rPr lang="en-GB" sz="700"/>
              <a:t>monétaire</a:t>
            </a:r>
            <a:r>
              <a:rPr lang="en-GB" sz="700"/>
              <a:t> </a:t>
            </a:r>
            <a:endParaRPr sz="700"/>
          </a:p>
        </p:txBody>
      </p:sp>
      <p:sp>
        <p:nvSpPr>
          <p:cNvPr id="283" name="Google Shape;283;p47"/>
          <p:cNvSpPr txBox="1"/>
          <p:nvPr/>
        </p:nvSpPr>
        <p:spPr>
          <a:xfrm>
            <a:off x="6407000" y="1054200"/>
            <a:ext cx="2413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Distribution des clusters par la récense d’achats</a:t>
            </a:r>
            <a:endParaRPr sz="700"/>
          </a:p>
        </p:txBody>
      </p:sp>
      <p:sp>
        <p:nvSpPr>
          <p:cNvPr id="284" name="Google Shape;284;p47"/>
          <p:cNvSpPr txBox="1"/>
          <p:nvPr/>
        </p:nvSpPr>
        <p:spPr>
          <a:xfrm>
            <a:off x="3070138" y="1054200"/>
            <a:ext cx="27801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Répartition</a:t>
            </a:r>
            <a:r>
              <a:rPr lang="en-GB" sz="700"/>
              <a:t> des produits par rapport au prix dans le cluster 1</a:t>
            </a:r>
            <a:endParaRPr sz="700"/>
          </a:p>
        </p:txBody>
      </p:sp>
      <p:sp>
        <p:nvSpPr>
          <p:cNvPr id="285" name="Google Shape;285;p47"/>
          <p:cNvSpPr txBox="1"/>
          <p:nvPr/>
        </p:nvSpPr>
        <p:spPr>
          <a:xfrm>
            <a:off x="140225" y="2941000"/>
            <a:ext cx="27801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Répartition des produits par rapport au prix dans le cluster 0</a:t>
            </a:r>
            <a:endParaRPr sz="700"/>
          </a:p>
        </p:txBody>
      </p:sp>
      <p:sp>
        <p:nvSpPr>
          <p:cNvPr id="286" name="Google Shape;286;p47"/>
          <p:cNvSpPr txBox="1"/>
          <p:nvPr/>
        </p:nvSpPr>
        <p:spPr>
          <a:xfrm>
            <a:off x="5927750" y="2939125"/>
            <a:ext cx="27801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Répartition des produits par rapport au prix dans le cluster 2</a:t>
            </a:r>
            <a:endParaRPr sz="700"/>
          </a:p>
        </p:txBody>
      </p:sp>
      <p:sp>
        <p:nvSpPr>
          <p:cNvPr id="287" name="Google Shape;287;p47"/>
          <p:cNvSpPr txBox="1"/>
          <p:nvPr/>
        </p:nvSpPr>
        <p:spPr>
          <a:xfrm>
            <a:off x="3253450" y="3343475"/>
            <a:ext cx="2413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Distribution des prix par clusters</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8"/>
          <p:cNvSpPr txBox="1"/>
          <p:nvPr>
            <p:ph idx="1" type="body"/>
          </p:nvPr>
        </p:nvSpPr>
        <p:spPr>
          <a:xfrm>
            <a:off x="323528" y="123478"/>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Kmeans</a:t>
            </a:r>
            <a:endParaRPr/>
          </a:p>
        </p:txBody>
      </p:sp>
      <p:sp>
        <p:nvSpPr>
          <p:cNvPr id="294" name="Google Shape;294;p48"/>
          <p:cNvSpPr txBox="1"/>
          <p:nvPr>
            <p:ph idx="2" type="body"/>
          </p:nvPr>
        </p:nvSpPr>
        <p:spPr>
          <a:xfrm>
            <a:off x="323528" y="699542"/>
            <a:ext cx="8820600" cy="288000"/>
          </a:xfrm>
          <a:prstGeom prst="rect">
            <a:avLst/>
          </a:prstGeom>
        </p:spPr>
        <p:txBody>
          <a:bodyPr anchorCtr="0" anchor="ctr" bIns="45700" lIns="91425" spcFirstLastPara="1" rIns="91425" wrap="square" tIns="45700">
            <a:noAutofit/>
          </a:bodyPr>
          <a:lstStyle/>
          <a:p>
            <a:pPr indent="0" lvl="0" marL="0" rtl="0" algn="l">
              <a:spcBef>
                <a:spcPts val="240"/>
              </a:spcBef>
              <a:spcAft>
                <a:spcPts val="0"/>
              </a:spcAft>
              <a:buNone/>
            </a:pPr>
            <a:r>
              <a:rPr lang="en-GB"/>
              <a:t>RFM</a:t>
            </a:r>
            <a:endParaRPr/>
          </a:p>
        </p:txBody>
      </p:sp>
      <p:pic>
        <p:nvPicPr>
          <p:cNvPr id="295" name="Google Shape;295;p48"/>
          <p:cNvPicPr preferRelativeResize="0"/>
          <p:nvPr/>
        </p:nvPicPr>
        <p:blipFill rotWithShape="1">
          <a:blip r:embed="rId3">
            <a:alphaModFix/>
          </a:blip>
          <a:srcRect b="0" l="0" r="0" t="4434"/>
          <a:stretch/>
        </p:blipFill>
        <p:spPr>
          <a:xfrm>
            <a:off x="7223888" y="3406950"/>
            <a:ext cx="1820575" cy="1227175"/>
          </a:xfrm>
          <a:prstGeom prst="rect">
            <a:avLst/>
          </a:prstGeom>
          <a:noFill/>
          <a:ln>
            <a:noFill/>
          </a:ln>
        </p:spPr>
      </p:pic>
      <p:pic>
        <p:nvPicPr>
          <p:cNvPr id="296" name="Google Shape;296;p48"/>
          <p:cNvPicPr preferRelativeResize="0"/>
          <p:nvPr/>
        </p:nvPicPr>
        <p:blipFill rotWithShape="1">
          <a:blip r:embed="rId4">
            <a:alphaModFix/>
          </a:blip>
          <a:srcRect b="0" l="0" r="0" t="7407"/>
          <a:stretch/>
        </p:blipFill>
        <p:spPr>
          <a:xfrm>
            <a:off x="7207325" y="1802037"/>
            <a:ext cx="1853700" cy="1188950"/>
          </a:xfrm>
          <a:prstGeom prst="rect">
            <a:avLst/>
          </a:prstGeom>
          <a:noFill/>
          <a:ln>
            <a:noFill/>
          </a:ln>
        </p:spPr>
      </p:pic>
      <p:pic>
        <p:nvPicPr>
          <p:cNvPr id="297" name="Google Shape;297;p48"/>
          <p:cNvPicPr preferRelativeResize="0"/>
          <p:nvPr/>
        </p:nvPicPr>
        <p:blipFill rotWithShape="1">
          <a:blip r:embed="rId5">
            <a:alphaModFix/>
          </a:blip>
          <a:srcRect b="0" l="0" r="0" t="3753"/>
          <a:stretch/>
        </p:blipFill>
        <p:spPr>
          <a:xfrm>
            <a:off x="4700" y="1453825"/>
            <a:ext cx="3654425" cy="3505400"/>
          </a:xfrm>
          <a:prstGeom prst="rect">
            <a:avLst/>
          </a:prstGeom>
          <a:noFill/>
          <a:ln>
            <a:noFill/>
          </a:ln>
        </p:spPr>
      </p:pic>
      <p:sp>
        <p:nvSpPr>
          <p:cNvPr id="298" name="Google Shape;298;p48"/>
          <p:cNvSpPr txBox="1"/>
          <p:nvPr/>
        </p:nvSpPr>
        <p:spPr>
          <a:xfrm>
            <a:off x="683913" y="1161325"/>
            <a:ext cx="2305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Représentation des clusters K-Means</a:t>
            </a:r>
            <a:endParaRPr sz="700"/>
          </a:p>
        </p:txBody>
      </p:sp>
      <p:sp>
        <p:nvSpPr>
          <p:cNvPr id="299" name="Google Shape;299;p48"/>
          <p:cNvSpPr txBox="1"/>
          <p:nvPr/>
        </p:nvSpPr>
        <p:spPr>
          <a:xfrm>
            <a:off x="7223835" y="1453825"/>
            <a:ext cx="1820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Nombre de clients par clusters</a:t>
            </a:r>
            <a:endParaRPr sz="700"/>
          </a:p>
        </p:txBody>
      </p:sp>
      <p:sp>
        <p:nvSpPr>
          <p:cNvPr id="300" name="Google Shape;300;p48"/>
          <p:cNvSpPr txBox="1"/>
          <p:nvPr/>
        </p:nvSpPr>
        <p:spPr>
          <a:xfrm>
            <a:off x="7223847" y="3114450"/>
            <a:ext cx="1820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Avis</a:t>
            </a:r>
            <a:r>
              <a:rPr lang="en-GB" sz="700"/>
              <a:t> par clusters</a:t>
            </a:r>
            <a:endParaRPr sz="700"/>
          </a:p>
        </p:txBody>
      </p:sp>
      <p:pic>
        <p:nvPicPr>
          <p:cNvPr id="301" name="Google Shape;301;p48"/>
          <p:cNvPicPr preferRelativeResize="0"/>
          <p:nvPr/>
        </p:nvPicPr>
        <p:blipFill rotWithShape="1">
          <a:blip r:embed="rId6">
            <a:alphaModFix/>
          </a:blip>
          <a:srcRect b="4550" l="7937" r="7894" t="9582"/>
          <a:stretch/>
        </p:blipFill>
        <p:spPr>
          <a:xfrm>
            <a:off x="3636825" y="1317200"/>
            <a:ext cx="3553949" cy="3681000"/>
          </a:xfrm>
          <a:prstGeom prst="rect">
            <a:avLst/>
          </a:prstGeom>
          <a:noFill/>
          <a:ln>
            <a:noFill/>
          </a:ln>
        </p:spPr>
      </p:pic>
      <p:sp>
        <p:nvSpPr>
          <p:cNvPr id="302" name="Google Shape;302;p48"/>
          <p:cNvSpPr txBox="1"/>
          <p:nvPr/>
        </p:nvSpPr>
        <p:spPr>
          <a:xfrm>
            <a:off x="4288563" y="1161325"/>
            <a:ext cx="2305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Catégories des produits par clusters</a:t>
            </a:r>
            <a:endParaRPr sz="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9"/>
          <p:cNvSpPr txBox="1"/>
          <p:nvPr>
            <p:ph idx="1" type="body"/>
          </p:nvPr>
        </p:nvSpPr>
        <p:spPr>
          <a:xfrm>
            <a:off x="323528" y="123478"/>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Kmeans</a:t>
            </a:r>
            <a:endParaRPr/>
          </a:p>
        </p:txBody>
      </p:sp>
      <p:sp>
        <p:nvSpPr>
          <p:cNvPr id="309" name="Google Shape;309;p49"/>
          <p:cNvSpPr txBox="1"/>
          <p:nvPr>
            <p:ph idx="2" type="body"/>
          </p:nvPr>
        </p:nvSpPr>
        <p:spPr>
          <a:xfrm>
            <a:off x="323528" y="699542"/>
            <a:ext cx="8820600" cy="288000"/>
          </a:xfrm>
          <a:prstGeom prst="rect">
            <a:avLst/>
          </a:prstGeom>
        </p:spPr>
        <p:txBody>
          <a:bodyPr anchorCtr="0" anchor="ctr" bIns="45700" lIns="91425" spcFirstLastPara="1" rIns="91425" wrap="square" tIns="45700">
            <a:noAutofit/>
          </a:bodyPr>
          <a:lstStyle/>
          <a:p>
            <a:pPr indent="0" lvl="0" marL="0" rtl="0" algn="l">
              <a:spcBef>
                <a:spcPts val="240"/>
              </a:spcBef>
              <a:spcAft>
                <a:spcPts val="0"/>
              </a:spcAft>
              <a:buNone/>
            </a:pPr>
            <a:r>
              <a:rPr lang="en-GB"/>
              <a:t>Plus de variables</a:t>
            </a:r>
            <a:endParaRPr/>
          </a:p>
        </p:txBody>
      </p:sp>
      <p:pic>
        <p:nvPicPr>
          <p:cNvPr id="310" name="Google Shape;310;p49"/>
          <p:cNvPicPr preferRelativeResize="0"/>
          <p:nvPr/>
        </p:nvPicPr>
        <p:blipFill>
          <a:blip r:embed="rId3">
            <a:alphaModFix/>
          </a:blip>
          <a:stretch>
            <a:fillRect/>
          </a:stretch>
        </p:blipFill>
        <p:spPr>
          <a:xfrm>
            <a:off x="5680325" y="1443264"/>
            <a:ext cx="3299150" cy="3287975"/>
          </a:xfrm>
          <a:prstGeom prst="rect">
            <a:avLst/>
          </a:prstGeom>
          <a:noFill/>
          <a:ln>
            <a:noFill/>
          </a:ln>
        </p:spPr>
      </p:pic>
      <p:pic>
        <p:nvPicPr>
          <p:cNvPr id="311" name="Google Shape;311;p49"/>
          <p:cNvPicPr preferRelativeResize="0"/>
          <p:nvPr/>
        </p:nvPicPr>
        <p:blipFill>
          <a:blip r:embed="rId4">
            <a:alphaModFix/>
          </a:blip>
          <a:stretch>
            <a:fillRect/>
          </a:stretch>
        </p:blipFill>
        <p:spPr>
          <a:xfrm>
            <a:off x="2702175" y="1711135"/>
            <a:ext cx="2839075" cy="2752221"/>
          </a:xfrm>
          <a:prstGeom prst="rect">
            <a:avLst/>
          </a:prstGeom>
          <a:noFill/>
          <a:ln>
            <a:noFill/>
          </a:ln>
        </p:spPr>
      </p:pic>
      <p:pic>
        <p:nvPicPr>
          <p:cNvPr id="312" name="Google Shape;312;p49"/>
          <p:cNvPicPr preferRelativeResize="0"/>
          <p:nvPr/>
        </p:nvPicPr>
        <p:blipFill>
          <a:blip r:embed="rId5">
            <a:alphaModFix/>
          </a:blip>
          <a:stretch>
            <a:fillRect/>
          </a:stretch>
        </p:blipFill>
        <p:spPr>
          <a:xfrm>
            <a:off x="98375" y="3045925"/>
            <a:ext cx="2464726" cy="1685325"/>
          </a:xfrm>
          <a:prstGeom prst="rect">
            <a:avLst/>
          </a:prstGeom>
          <a:noFill/>
          <a:ln>
            <a:noFill/>
          </a:ln>
        </p:spPr>
      </p:pic>
      <p:pic>
        <p:nvPicPr>
          <p:cNvPr id="313" name="Google Shape;313;p49"/>
          <p:cNvPicPr preferRelativeResize="0"/>
          <p:nvPr/>
        </p:nvPicPr>
        <p:blipFill>
          <a:blip r:embed="rId6">
            <a:alphaModFix/>
          </a:blip>
          <a:stretch>
            <a:fillRect/>
          </a:stretch>
        </p:blipFill>
        <p:spPr>
          <a:xfrm>
            <a:off x="173000" y="1201500"/>
            <a:ext cx="2390100" cy="1727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0"/>
          <p:cNvSpPr txBox="1"/>
          <p:nvPr>
            <p:ph idx="1" type="body"/>
          </p:nvPr>
        </p:nvSpPr>
        <p:spPr>
          <a:xfrm>
            <a:off x="323528" y="123478"/>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Kmeans</a:t>
            </a:r>
            <a:endParaRPr/>
          </a:p>
        </p:txBody>
      </p:sp>
      <p:sp>
        <p:nvSpPr>
          <p:cNvPr id="320" name="Google Shape;320;p50"/>
          <p:cNvSpPr txBox="1"/>
          <p:nvPr>
            <p:ph idx="2" type="body"/>
          </p:nvPr>
        </p:nvSpPr>
        <p:spPr>
          <a:xfrm>
            <a:off x="323528" y="699542"/>
            <a:ext cx="8820600" cy="288000"/>
          </a:xfrm>
          <a:prstGeom prst="rect">
            <a:avLst/>
          </a:prstGeom>
        </p:spPr>
        <p:txBody>
          <a:bodyPr anchorCtr="0" anchor="ctr" bIns="45700" lIns="91425" spcFirstLastPara="1" rIns="91425" wrap="square" tIns="45700">
            <a:noAutofit/>
          </a:bodyPr>
          <a:lstStyle/>
          <a:p>
            <a:pPr indent="0" lvl="0" marL="0" rtl="0" algn="l">
              <a:spcBef>
                <a:spcPts val="240"/>
              </a:spcBef>
              <a:spcAft>
                <a:spcPts val="0"/>
              </a:spcAft>
              <a:buNone/>
            </a:pPr>
            <a:r>
              <a:rPr lang="en-GB"/>
              <a:t>Plus de variables</a:t>
            </a:r>
            <a:endParaRPr/>
          </a:p>
        </p:txBody>
      </p:sp>
      <p:pic>
        <p:nvPicPr>
          <p:cNvPr id="321" name="Google Shape;321;p50"/>
          <p:cNvPicPr preferRelativeResize="0"/>
          <p:nvPr/>
        </p:nvPicPr>
        <p:blipFill rotWithShape="1">
          <a:blip r:embed="rId3">
            <a:alphaModFix/>
          </a:blip>
          <a:srcRect b="0" l="0" r="0" t="12823"/>
          <a:stretch/>
        </p:blipFill>
        <p:spPr>
          <a:xfrm>
            <a:off x="152400" y="1633750"/>
            <a:ext cx="5391626" cy="3357350"/>
          </a:xfrm>
          <a:prstGeom prst="rect">
            <a:avLst/>
          </a:prstGeom>
          <a:noFill/>
          <a:ln>
            <a:noFill/>
          </a:ln>
        </p:spPr>
      </p:pic>
      <p:pic>
        <p:nvPicPr>
          <p:cNvPr id="322" name="Google Shape;322;p50"/>
          <p:cNvPicPr preferRelativeResize="0"/>
          <p:nvPr/>
        </p:nvPicPr>
        <p:blipFill rotWithShape="1">
          <a:blip r:embed="rId4">
            <a:alphaModFix/>
          </a:blip>
          <a:srcRect b="0" l="0" r="0" t="15404"/>
          <a:stretch/>
        </p:blipFill>
        <p:spPr>
          <a:xfrm>
            <a:off x="5544025" y="1410526"/>
            <a:ext cx="3295175" cy="1485725"/>
          </a:xfrm>
          <a:prstGeom prst="rect">
            <a:avLst/>
          </a:prstGeom>
          <a:noFill/>
          <a:ln>
            <a:noFill/>
          </a:ln>
        </p:spPr>
      </p:pic>
      <p:pic>
        <p:nvPicPr>
          <p:cNvPr id="323" name="Google Shape;323;p50"/>
          <p:cNvPicPr preferRelativeResize="0"/>
          <p:nvPr/>
        </p:nvPicPr>
        <p:blipFill rotWithShape="1">
          <a:blip r:embed="rId5">
            <a:alphaModFix/>
          </a:blip>
          <a:srcRect b="0" l="0" r="0" t="7330"/>
          <a:stretch/>
        </p:blipFill>
        <p:spPr>
          <a:xfrm>
            <a:off x="5640350" y="2896250"/>
            <a:ext cx="2226649" cy="2094850"/>
          </a:xfrm>
          <a:prstGeom prst="rect">
            <a:avLst/>
          </a:prstGeom>
          <a:noFill/>
          <a:ln>
            <a:noFill/>
          </a:ln>
        </p:spPr>
      </p:pic>
      <p:sp>
        <p:nvSpPr>
          <p:cNvPr id="324" name="Google Shape;324;p50"/>
          <p:cNvSpPr txBox="1"/>
          <p:nvPr/>
        </p:nvSpPr>
        <p:spPr>
          <a:xfrm>
            <a:off x="1682701" y="1410525"/>
            <a:ext cx="2331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000"/>
              <a:t>Nombre de clients par clusters</a:t>
            </a:r>
            <a:endParaRPr b="1" sz="1000"/>
          </a:p>
        </p:txBody>
      </p:sp>
      <p:sp>
        <p:nvSpPr>
          <p:cNvPr id="325" name="Google Shape;325;p50"/>
          <p:cNvSpPr txBox="1"/>
          <p:nvPr/>
        </p:nvSpPr>
        <p:spPr>
          <a:xfrm>
            <a:off x="5709613" y="2676675"/>
            <a:ext cx="2305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Catégories des produits par clusters</a:t>
            </a:r>
            <a:endParaRPr sz="700"/>
          </a:p>
        </p:txBody>
      </p:sp>
      <p:sp>
        <p:nvSpPr>
          <p:cNvPr id="326" name="Google Shape;326;p50"/>
          <p:cNvSpPr txBox="1"/>
          <p:nvPr/>
        </p:nvSpPr>
        <p:spPr>
          <a:xfrm>
            <a:off x="5709625" y="1118013"/>
            <a:ext cx="2305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Répartition géographique des clusters Kmeans</a:t>
            </a:r>
            <a:endParaRPr sz="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1"/>
          <p:cNvSpPr txBox="1"/>
          <p:nvPr>
            <p:ph idx="1" type="body"/>
          </p:nvPr>
        </p:nvSpPr>
        <p:spPr>
          <a:xfrm>
            <a:off x="323528" y="123478"/>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Kmeans</a:t>
            </a:r>
            <a:endParaRPr/>
          </a:p>
        </p:txBody>
      </p:sp>
      <p:sp>
        <p:nvSpPr>
          <p:cNvPr id="333" name="Google Shape;333;p51"/>
          <p:cNvSpPr txBox="1"/>
          <p:nvPr>
            <p:ph idx="2" type="body"/>
          </p:nvPr>
        </p:nvSpPr>
        <p:spPr>
          <a:xfrm>
            <a:off x="323528" y="699542"/>
            <a:ext cx="8820600" cy="288000"/>
          </a:xfrm>
          <a:prstGeom prst="rect">
            <a:avLst/>
          </a:prstGeom>
        </p:spPr>
        <p:txBody>
          <a:bodyPr anchorCtr="0" anchor="ctr" bIns="45700" lIns="91425" spcFirstLastPara="1" rIns="91425" wrap="square" tIns="45700">
            <a:noAutofit/>
          </a:bodyPr>
          <a:lstStyle/>
          <a:p>
            <a:pPr indent="0" lvl="0" marL="0" rtl="0" algn="l">
              <a:spcBef>
                <a:spcPts val="240"/>
              </a:spcBef>
              <a:spcAft>
                <a:spcPts val="0"/>
              </a:spcAft>
              <a:buNone/>
            </a:pPr>
            <a:r>
              <a:rPr lang="en-GB"/>
              <a:t>Toutes les variables</a:t>
            </a:r>
            <a:endParaRPr/>
          </a:p>
        </p:txBody>
      </p:sp>
      <p:pic>
        <p:nvPicPr>
          <p:cNvPr id="334" name="Google Shape;334;p51"/>
          <p:cNvPicPr preferRelativeResize="0"/>
          <p:nvPr/>
        </p:nvPicPr>
        <p:blipFill>
          <a:blip r:embed="rId3">
            <a:alphaModFix/>
          </a:blip>
          <a:stretch>
            <a:fillRect/>
          </a:stretch>
        </p:blipFill>
        <p:spPr>
          <a:xfrm>
            <a:off x="377450" y="1169689"/>
            <a:ext cx="3848175" cy="3835126"/>
          </a:xfrm>
          <a:prstGeom prst="rect">
            <a:avLst/>
          </a:prstGeom>
          <a:noFill/>
          <a:ln>
            <a:noFill/>
          </a:ln>
        </p:spPr>
      </p:pic>
      <p:pic>
        <p:nvPicPr>
          <p:cNvPr id="335" name="Google Shape;335;p51"/>
          <p:cNvPicPr preferRelativeResize="0"/>
          <p:nvPr/>
        </p:nvPicPr>
        <p:blipFill>
          <a:blip r:embed="rId4">
            <a:alphaModFix/>
          </a:blip>
          <a:stretch>
            <a:fillRect/>
          </a:stretch>
        </p:blipFill>
        <p:spPr>
          <a:xfrm>
            <a:off x="4572000" y="3077646"/>
            <a:ext cx="2781450" cy="1865625"/>
          </a:xfrm>
          <a:prstGeom prst="rect">
            <a:avLst/>
          </a:prstGeom>
          <a:noFill/>
          <a:ln>
            <a:noFill/>
          </a:ln>
        </p:spPr>
      </p:pic>
      <p:pic>
        <p:nvPicPr>
          <p:cNvPr id="336" name="Google Shape;336;p51"/>
          <p:cNvPicPr preferRelativeResize="0"/>
          <p:nvPr/>
        </p:nvPicPr>
        <p:blipFill rotWithShape="1">
          <a:blip r:embed="rId5">
            <a:alphaModFix/>
          </a:blip>
          <a:srcRect b="0" l="0" r="0" t="13509"/>
          <a:stretch/>
        </p:blipFill>
        <p:spPr>
          <a:xfrm>
            <a:off x="4530100" y="1307525"/>
            <a:ext cx="2865251" cy="1770125"/>
          </a:xfrm>
          <a:prstGeom prst="rect">
            <a:avLst/>
          </a:prstGeom>
          <a:noFill/>
          <a:ln>
            <a:noFill/>
          </a:ln>
        </p:spPr>
      </p:pic>
      <p:sp>
        <p:nvSpPr>
          <p:cNvPr id="337" name="Google Shape;337;p51"/>
          <p:cNvSpPr txBox="1"/>
          <p:nvPr/>
        </p:nvSpPr>
        <p:spPr>
          <a:xfrm>
            <a:off x="4937835" y="1116125"/>
            <a:ext cx="1820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Nombre de clients par clusters</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4"/>
          <p:cNvSpPr txBox="1"/>
          <p:nvPr/>
        </p:nvSpPr>
        <p:spPr>
          <a:xfrm>
            <a:off x="1575997" y="326075"/>
            <a:ext cx="2951100" cy="57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Arial"/>
              <a:buNone/>
            </a:pPr>
            <a:r>
              <a:rPr b="1" lang="en-GB" sz="3600">
                <a:solidFill>
                  <a:schemeClr val="lt1"/>
                </a:solidFill>
              </a:rPr>
              <a:t>Sommaire</a:t>
            </a:r>
            <a:endParaRPr b="1"/>
          </a:p>
        </p:txBody>
      </p:sp>
      <p:sp>
        <p:nvSpPr>
          <p:cNvPr id="128" name="Google Shape;128;p34"/>
          <p:cNvSpPr/>
          <p:nvPr/>
        </p:nvSpPr>
        <p:spPr>
          <a:xfrm>
            <a:off x="1575998" y="1141370"/>
            <a:ext cx="793800" cy="793800"/>
          </a:xfrm>
          <a:prstGeom prst="ellipse">
            <a:avLst/>
          </a:prstGeom>
          <a:solidFill>
            <a:schemeClr val="lt1"/>
          </a:solidFill>
          <a:ln cap="flat"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34"/>
          <p:cNvSpPr/>
          <p:nvPr/>
        </p:nvSpPr>
        <p:spPr>
          <a:xfrm>
            <a:off x="1575998" y="2073597"/>
            <a:ext cx="793800" cy="793800"/>
          </a:xfrm>
          <a:prstGeom prst="ellipse">
            <a:avLst/>
          </a:prstGeom>
          <a:solidFill>
            <a:schemeClr val="lt1"/>
          </a:solidFill>
          <a:ln cap="flat" cmpd="sng" w="4127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highlight>
                <a:schemeClr val="accent5"/>
              </a:highlight>
              <a:latin typeface="Arial"/>
              <a:ea typeface="Arial"/>
              <a:cs typeface="Arial"/>
              <a:sym typeface="Arial"/>
            </a:endParaRPr>
          </a:p>
        </p:txBody>
      </p:sp>
      <p:sp>
        <p:nvSpPr>
          <p:cNvPr id="130" name="Google Shape;130;p34"/>
          <p:cNvSpPr/>
          <p:nvPr/>
        </p:nvSpPr>
        <p:spPr>
          <a:xfrm>
            <a:off x="1575998" y="3005824"/>
            <a:ext cx="793800" cy="793800"/>
          </a:xfrm>
          <a:prstGeom prst="ellipse">
            <a:avLst/>
          </a:prstGeom>
          <a:solidFill>
            <a:schemeClr val="lt1"/>
          </a:solidFill>
          <a:ln cap="flat"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 name="Google Shape;131;p34"/>
          <p:cNvSpPr/>
          <p:nvPr/>
        </p:nvSpPr>
        <p:spPr>
          <a:xfrm>
            <a:off x="1575998" y="3938050"/>
            <a:ext cx="793800" cy="793800"/>
          </a:xfrm>
          <a:prstGeom prst="ellipse">
            <a:avLst/>
          </a:prstGeom>
          <a:solidFill>
            <a:schemeClr val="lt1"/>
          </a:solidFill>
          <a:ln cap="flat" cmpd="sng" w="4127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34"/>
          <p:cNvSpPr txBox="1"/>
          <p:nvPr/>
        </p:nvSpPr>
        <p:spPr>
          <a:xfrm>
            <a:off x="2555748" y="1384484"/>
            <a:ext cx="1697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chemeClr val="lt1"/>
                </a:solidFill>
              </a:rPr>
              <a:t>Problématique</a:t>
            </a:r>
            <a:endParaRPr b="1" sz="1600">
              <a:solidFill>
                <a:schemeClr val="lt1"/>
              </a:solidFill>
              <a:latin typeface="Arial"/>
              <a:ea typeface="Arial"/>
              <a:cs typeface="Arial"/>
              <a:sym typeface="Arial"/>
            </a:endParaRPr>
          </a:p>
        </p:txBody>
      </p:sp>
      <p:sp>
        <p:nvSpPr>
          <p:cNvPr id="133" name="Google Shape;133;p34"/>
          <p:cNvSpPr txBox="1"/>
          <p:nvPr/>
        </p:nvSpPr>
        <p:spPr>
          <a:xfrm>
            <a:off x="2549598" y="2310343"/>
            <a:ext cx="58485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chemeClr val="lt1"/>
                </a:solidFill>
              </a:rPr>
              <a:t>Données</a:t>
            </a:r>
            <a:endParaRPr b="1" sz="1600">
              <a:solidFill>
                <a:schemeClr val="lt1"/>
              </a:solidFill>
              <a:latin typeface="Arial"/>
              <a:ea typeface="Arial"/>
              <a:cs typeface="Arial"/>
              <a:sym typeface="Arial"/>
            </a:endParaRPr>
          </a:p>
        </p:txBody>
      </p:sp>
      <p:sp>
        <p:nvSpPr>
          <p:cNvPr id="134" name="Google Shape;134;p34"/>
          <p:cNvSpPr txBox="1"/>
          <p:nvPr/>
        </p:nvSpPr>
        <p:spPr>
          <a:xfrm>
            <a:off x="2555748" y="3236220"/>
            <a:ext cx="58362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chemeClr val="lt1"/>
                </a:solidFill>
              </a:rPr>
              <a:t>Segmentation</a:t>
            </a:r>
            <a:endParaRPr b="1" sz="1600">
              <a:solidFill>
                <a:schemeClr val="lt1"/>
              </a:solidFill>
            </a:endParaRPr>
          </a:p>
        </p:txBody>
      </p:sp>
      <p:sp>
        <p:nvSpPr>
          <p:cNvPr id="135" name="Google Shape;135;p34"/>
          <p:cNvSpPr txBox="1"/>
          <p:nvPr/>
        </p:nvSpPr>
        <p:spPr>
          <a:xfrm>
            <a:off x="2557548" y="4162096"/>
            <a:ext cx="5832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chemeClr val="lt1"/>
                </a:solidFill>
              </a:rPr>
              <a:t>Conclusion</a:t>
            </a:r>
            <a:endParaRPr b="1" sz="1600">
              <a:solidFill>
                <a:schemeClr val="lt1"/>
              </a:solidFill>
              <a:latin typeface="Arial"/>
              <a:ea typeface="Arial"/>
              <a:cs typeface="Arial"/>
              <a:sym typeface="Arial"/>
            </a:endParaRPr>
          </a:p>
        </p:txBody>
      </p:sp>
      <p:sp>
        <p:nvSpPr>
          <p:cNvPr id="136" name="Google Shape;136;p34"/>
          <p:cNvSpPr txBox="1"/>
          <p:nvPr/>
        </p:nvSpPr>
        <p:spPr>
          <a:xfrm>
            <a:off x="1763800" y="1338263"/>
            <a:ext cx="41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t>01</a:t>
            </a:r>
            <a:endParaRPr b="1" sz="1600"/>
          </a:p>
        </p:txBody>
      </p:sp>
      <p:sp>
        <p:nvSpPr>
          <p:cNvPr id="137" name="Google Shape;137;p34"/>
          <p:cNvSpPr txBox="1"/>
          <p:nvPr/>
        </p:nvSpPr>
        <p:spPr>
          <a:xfrm>
            <a:off x="1763800" y="2264138"/>
            <a:ext cx="41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57A7BD"/>
                </a:solidFill>
              </a:rPr>
              <a:t>02</a:t>
            </a:r>
            <a:endParaRPr b="1" sz="1600">
              <a:solidFill>
                <a:srgbClr val="57A7BD"/>
              </a:solidFill>
            </a:endParaRPr>
          </a:p>
        </p:txBody>
      </p:sp>
      <p:sp>
        <p:nvSpPr>
          <p:cNvPr id="138" name="Google Shape;138;p34"/>
          <p:cNvSpPr txBox="1"/>
          <p:nvPr/>
        </p:nvSpPr>
        <p:spPr>
          <a:xfrm>
            <a:off x="1763800" y="3187163"/>
            <a:ext cx="41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t>03</a:t>
            </a:r>
            <a:endParaRPr b="1" sz="1600"/>
          </a:p>
        </p:txBody>
      </p:sp>
      <p:sp>
        <p:nvSpPr>
          <p:cNvPr id="139" name="Google Shape;139;p34"/>
          <p:cNvSpPr txBox="1"/>
          <p:nvPr/>
        </p:nvSpPr>
        <p:spPr>
          <a:xfrm>
            <a:off x="1763800" y="4110188"/>
            <a:ext cx="41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accent5"/>
                </a:solidFill>
              </a:rPr>
              <a:t>04</a:t>
            </a:r>
            <a:endParaRPr b="1" sz="1600">
              <a:solidFill>
                <a:schemeClr val="accent5"/>
              </a:solidFill>
            </a:endParaRPr>
          </a:p>
        </p:txBody>
      </p:sp>
      <p:sp>
        <p:nvSpPr>
          <p:cNvPr id="140" name="Google Shape;140;p34"/>
          <p:cNvSpPr/>
          <p:nvPr/>
        </p:nvSpPr>
        <p:spPr>
          <a:xfrm>
            <a:off x="5049775" y="25"/>
            <a:ext cx="4094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34"/>
          <p:cNvPicPr preferRelativeResize="0"/>
          <p:nvPr/>
        </p:nvPicPr>
        <p:blipFill>
          <a:blip r:embed="rId3">
            <a:alphaModFix/>
          </a:blip>
          <a:stretch>
            <a:fillRect/>
          </a:stretch>
        </p:blipFill>
        <p:spPr>
          <a:xfrm>
            <a:off x="5456350" y="931125"/>
            <a:ext cx="3281250" cy="3281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2"/>
          <p:cNvSpPr txBox="1"/>
          <p:nvPr>
            <p:ph idx="1" type="body"/>
          </p:nvPr>
        </p:nvSpPr>
        <p:spPr>
          <a:xfrm>
            <a:off x="323528" y="123478"/>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Kmeans</a:t>
            </a:r>
            <a:endParaRPr/>
          </a:p>
        </p:txBody>
      </p:sp>
      <p:sp>
        <p:nvSpPr>
          <p:cNvPr id="344" name="Google Shape;344;p52"/>
          <p:cNvSpPr txBox="1"/>
          <p:nvPr>
            <p:ph idx="2" type="body"/>
          </p:nvPr>
        </p:nvSpPr>
        <p:spPr>
          <a:xfrm>
            <a:off x="323528" y="699542"/>
            <a:ext cx="8820600" cy="288000"/>
          </a:xfrm>
          <a:prstGeom prst="rect">
            <a:avLst/>
          </a:prstGeom>
        </p:spPr>
        <p:txBody>
          <a:bodyPr anchorCtr="0" anchor="ctr" bIns="45700" lIns="91425" spcFirstLastPara="1" rIns="91425" wrap="square" tIns="45700">
            <a:noAutofit/>
          </a:bodyPr>
          <a:lstStyle/>
          <a:p>
            <a:pPr indent="0" lvl="0" marL="0" rtl="0" algn="l">
              <a:spcBef>
                <a:spcPts val="240"/>
              </a:spcBef>
              <a:spcAft>
                <a:spcPts val="0"/>
              </a:spcAft>
              <a:buNone/>
            </a:pPr>
            <a:r>
              <a:rPr lang="en-GB"/>
              <a:t>Toutes les variables</a:t>
            </a:r>
            <a:endParaRPr/>
          </a:p>
        </p:txBody>
      </p:sp>
      <p:pic>
        <p:nvPicPr>
          <p:cNvPr id="345" name="Google Shape;345;p52"/>
          <p:cNvPicPr preferRelativeResize="0"/>
          <p:nvPr/>
        </p:nvPicPr>
        <p:blipFill rotWithShape="1">
          <a:blip r:embed="rId3">
            <a:alphaModFix/>
          </a:blip>
          <a:srcRect b="0" l="0" r="0" t="9518"/>
          <a:stretch/>
        </p:blipFill>
        <p:spPr>
          <a:xfrm>
            <a:off x="152400" y="1506675"/>
            <a:ext cx="3793400" cy="3484425"/>
          </a:xfrm>
          <a:prstGeom prst="rect">
            <a:avLst/>
          </a:prstGeom>
          <a:noFill/>
          <a:ln>
            <a:noFill/>
          </a:ln>
        </p:spPr>
      </p:pic>
      <p:pic>
        <p:nvPicPr>
          <p:cNvPr id="346" name="Google Shape;346;p52"/>
          <p:cNvPicPr preferRelativeResize="0"/>
          <p:nvPr/>
        </p:nvPicPr>
        <p:blipFill>
          <a:blip r:embed="rId4">
            <a:alphaModFix/>
          </a:blip>
          <a:stretch>
            <a:fillRect/>
          </a:stretch>
        </p:blipFill>
        <p:spPr>
          <a:xfrm>
            <a:off x="3844625" y="2239700"/>
            <a:ext cx="5105451" cy="2501300"/>
          </a:xfrm>
          <a:prstGeom prst="rect">
            <a:avLst/>
          </a:prstGeom>
          <a:noFill/>
          <a:ln>
            <a:noFill/>
          </a:ln>
        </p:spPr>
      </p:pic>
      <p:sp>
        <p:nvSpPr>
          <p:cNvPr id="347" name="Google Shape;347;p52"/>
          <p:cNvSpPr txBox="1"/>
          <p:nvPr/>
        </p:nvSpPr>
        <p:spPr>
          <a:xfrm>
            <a:off x="896188" y="1214175"/>
            <a:ext cx="2305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Catégories des produits par clusters</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3"/>
          <p:cNvSpPr txBox="1"/>
          <p:nvPr>
            <p:ph idx="1" type="body"/>
          </p:nvPr>
        </p:nvSpPr>
        <p:spPr>
          <a:xfrm>
            <a:off x="323528" y="123478"/>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Stabilité du clustering</a:t>
            </a:r>
            <a:endParaRPr/>
          </a:p>
        </p:txBody>
      </p:sp>
      <p:sp>
        <p:nvSpPr>
          <p:cNvPr id="354" name="Google Shape;354;p53"/>
          <p:cNvSpPr txBox="1"/>
          <p:nvPr>
            <p:ph idx="2" type="body"/>
          </p:nvPr>
        </p:nvSpPr>
        <p:spPr>
          <a:xfrm>
            <a:off x="323528" y="699542"/>
            <a:ext cx="8820600" cy="288000"/>
          </a:xfrm>
          <a:prstGeom prst="rect">
            <a:avLst/>
          </a:prstGeom>
        </p:spPr>
        <p:txBody>
          <a:bodyPr anchorCtr="0" anchor="ctr" bIns="45700" lIns="91425" spcFirstLastPara="1" rIns="91425" wrap="square" tIns="45700">
            <a:noAutofit/>
          </a:bodyPr>
          <a:lstStyle/>
          <a:p>
            <a:pPr indent="0" lvl="0" marL="0" rtl="0" algn="l">
              <a:spcBef>
                <a:spcPts val="240"/>
              </a:spcBef>
              <a:spcAft>
                <a:spcPts val="0"/>
              </a:spcAft>
              <a:buNone/>
            </a:pPr>
            <a:r>
              <a:rPr lang="en-GB"/>
              <a:t>ARI Score</a:t>
            </a:r>
            <a:endParaRPr/>
          </a:p>
        </p:txBody>
      </p:sp>
      <p:pic>
        <p:nvPicPr>
          <p:cNvPr id="355" name="Google Shape;355;p53"/>
          <p:cNvPicPr preferRelativeResize="0"/>
          <p:nvPr/>
        </p:nvPicPr>
        <p:blipFill>
          <a:blip r:embed="rId3">
            <a:alphaModFix/>
          </a:blip>
          <a:stretch>
            <a:fillRect/>
          </a:stretch>
        </p:blipFill>
        <p:spPr>
          <a:xfrm>
            <a:off x="3786875" y="2958500"/>
            <a:ext cx="5149276" cy="1930982"/>
          </a:xfrm>
          <a:prstGeom prst="rect">
            <a:avLst/>
          </a:prstGeom>
          <a:noFill/>
          <a:ln>
            <a:noFill/>
          </a:ln>
        </p:spPr>
      </p:pic>
      <p:pic>
        <p:nvPicPr>
          <p:cNvPr id="356" name="Google Shape;356;p53"/>
          <p:cNvPicPr preferRelativeResize="0"/>
          <p:nvPr/>
        </p:nvPicPr>
        <p:blipFill>
          <a:blip r:embed="rId4">
            <a:alphaModFix/>
          </a:blip>
          <a:stretch>
            <a:fillRect/>
          </a:stretch>
        </p:blipFill>
        <p:spPr>
          <a:xfrm>
            <a:off x="3786875" y="1147525"/>
            <a:ext cx="5149274" cy="1930975"/>
          </a:xfrm>
          <a:prstGeom prst="rect">
            <a:avLst/>
          </a:prstGeom>
          <a:noFill/>
          <a:ln>
            <a:noFill/>
          </a:ln>
        </p:spPr>
      </p:pic>
      <p:pic>
        <p:nvPicPr>
          <p:cNvPr id="357" name="Google Shape;357;p53"/>
          <p:cNvPicPr preferRelativeResize="0"/>
          <p:nvPr/>
        </p:nvPicPr>
        <p:blipFill>
          <a:blip r:embed="rId5">
            <a:alphaModFix/>
          </a:blip>
          <a:stretch>
            <a:fillRect/>
          </a:stretch>
        </p:blipFill>
        <p:spPr>
          <a:xfrm>
            <a:off x="213650" y="3661775"/>
            <a:ext cx="3273858" cy="1227700"/>
          </a:xfrm>
          <a:prstGeom prst="rect">
            <a:avLst/>
          </a:prstGeom>
          <a:noFill/>
          <a:ln>
            <a:noFill/>
          </a:ln>
        </p:spPr>
      </p:pic>
      <p:pic>
        <p:nvPicPr>
          <p:cNvPr id="358" name="Google Shape;358;p53"/>
          <p:cNvPicPr preferRelativeResize="0"/>
          <p:nvPr/>
        </p:nvPicPr>
        <p:blipFill>
          <a:blip r:embed="rId6">
            <a:alphaModFix/>
          </a:blip>
          <a:stretch>
            <a:fillRect/>
          </a:stretch>
        </p:blipFill>
        <p:spPr>
          <a:xfrm>
            <a:off x="213650" y="1280275"/>
            <a:ext cx="3443928" cy="1291475"/>
          </a:xfrm>
          <a:prstGeom prst="rect">
            <a:avLst/>
          </a:prstGeom>
          <a:noFill/>
          <a:ln>
            <a:noFill/>
          </a:ln>
        </p:spPr>
      </p:pic>
      <p:pic>
        <p:nvPicPr>
          <p:cNvPr id="359" name="Google Shape;359;p53"/>
          <p:cNvPicPr preferRelativeResize="0"/>
          <p:nvPr/>
        </p:nvPicPr>
        <p:blipFill>
          <a:blip r:embed="rId7">
            <a:alphaModFix/>
          </a:blip>
          <a:stretch>
            <a:fillRect/>
          </a:stretch>
        </p:blipFill>
        <p:spPr>
          <a:xfrm>
            <a:off x="213650" y="2473400"/>
            <a:ext cx="3273850" cy="122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4"/>
          <p:cNvSpPr txBox="1"/>
          <p:nvPr>
            <p:ph idx="1" type="body"/>
          </p:nvPr>
        </p:nvSpPr>
        <p:spPr>
          <a:xfrm>
            <a:off x="0" y="181632"/>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GB"/>
              <a:t>Conclusion</a:t>
            </a:r>
            <a:endParaRPr/>
          </a:p>
        </p:txBody>
      </p:sp>
      <p:sp>
        <p:nvSpPr>
          <p:cNvPr id="365" name="Google Shape;365;p54"/>
          <p:cNvSpPr txBox="1"/>
          <p:nvPr/>
        </p:nvSpPr>
        <p:spPr>
          <a:xfrm>
            <a:off x="900550" y="1220950"/>
            <a:ext cx="70140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solidFill>
                  <a:schemeClr val="dk1"/>
                </a:solidFill>
                <a:highlight>
                  <a:srgbClr val="FFFFFF"/>
                </a:highlight>
              </a:rPr>
              <a:t>La segmentation évolue très peu et n'est pas très stable, </a:t>
            </a:r>
            <a:endParaRPr sz="1200">
              <a:solidFill>
                <a:schemeClr val="dk1"/>
              </a:solidFill>
              <a:highlight>
                <a:srgbClr val="FFFFFF"/>
              </a:highlight>
            </a:endParaRPr>
          </a:p>
          <a:p>
            <a:pPr indent="0" lvl="0" marL="0" rtl="0" algn="l">
              <a:lnSpc>
                <a:spcPct val="150000"/>
              </a:lnSpc>
              <a:spcBef>
                <a:spcPts val="0"/>
              </a:spcBef>
              <a:spcAft>
                <a:spcPts val="0"/>
              </a:spcAft>
              <a:buNone/>
            </a:pPr>
            <a:r>
              <a:rPr lang="en-GB" sz="1200">
                <a:solidFill>
                  <a:schemeClr val="dk1"/>
                </a:solidFill>
                <a:highlight>
                  <a:srgbClr val="FFFFFF"/>
                </a:highlight>
              </a:rPr>
              <a:t>il faudrait donc </a:t>
            </a:r>
            <a:r>
              <a:rPr lang="en-GB" sz="1200">
                <a:solidFill>
                  <a:schemeClr val="dk1"/>
                </a:solidFill>
                <a:highlight>
                  <a:srgbClr val="FFFFFF"/>
                </a:highlight>
              </a:rPr>
              <a:t>ré</a:t>
            </a:r>
            <a:r>
              <a:rPr lang="en-GB" sz="1200">
                <a:solidFill>
                  <a:schemeClr val="dk1"/>
                </a:solidFill>
                <a:highlight>
                  <a:srgbClr val="FFFFFF"/>
                </a:highlight>
              </a:rPr>
              <a:t> entraîner le modèle tous les 3 mois environ pour avoir de bonne prédictions.</a:t>
            </a:r>
            <a:endParaRPr sz="1200"/>
          </a:p>
        </p:txBody>
      </p:sp>
      <p:sp>
        <p:nvSpPr>
          <p:cNvPr id="366" name="Google Shape;366;p54"/>
          <p:cNvSpPr txBox="1"/>
          <p:nvPr/>
        </p:nvSpPr>
        <p:spPr>
          <a:xfrm>
            <a:off x="900550" y="3264500"/>
            <a:ext cx="5732400" cy="11775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lt1"/>
              </a:buClr>
              <a:buSzPts val="1200"/>
              <a:buChar char="-"/>
            </a:pPr>
            <a:r>
              <a:rPr lang="en-GB" sz="1200">
                <a:solidFill>
                  <a:schemeClr val="lt1"/>
                </a:solidFill>
              </a:rPr>
              <a:t>R</a:t>
            </a:r>
            <a:r>
              <a:rPr lang="en-GB" sz="1200">
                <a:solidFill>
                  <a:schemeClr val="lt1"/>
                </a:solidFill>
              </a:rPr>
              <a:t>e-tester la stabilité temporelle au fil du temps pour l'affiner.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Redéfinir les segments clients à chaque maintenance</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Veiller que les clients s’abonnes</a:t>
            </a:r>
            <a:endParaRPr sz="1200">
              <a:solidFill>
                <a:schemeClr val="lt1"/>
              </a:solidFill>
            </a:endParaRPr>
          </a:p>
          <a:p>
            <a:pPr indent="0" lvl="0" marL="0" rtl="0" algn="l">
              <a:spcBef>
                <a:spcPts val="0"/>
              </a:spcBef>
              <a:spcAft>
                <a:spcPts val="0"/>
              </a:spcAft>
              <a:buNone/>
            </a:pPr>
            <a:r>
              <a:t/>
            </a:r>
            <a:endParaRPr sz="1050">
              <a:solidFill>
                <a:schemeClr val="dk1"/>
              </a:solidFill>
              <a:highlight>
                <a:srgbClr val="FFFFFF"/>
              </a:highlight>
            </a:endParaRPr>
          </a:p>
        </p:txBody>
      </p:sp>
      <p:sp>
        <p:nvSpPr>
          <p:cNvPr id="367" name="Google Shape;367;p54"/>
          <p:cNvSpPr txBox="1"/>
          <p:nvPr>
            <p:ph idx="1" type="body"/>
          </p:nvPr>
        </p:nvSpPr>
        <p:spPr>
          <a:xfrm>
            <a:off x="0" y="2571757"/>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GB"/>
              <a:t>Améliorations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5"/>
          <p:cNvSpPr txBox="1"/>
          <p:nvPr/>
        </p:nvSpPr>
        <p:spPr>
          <a:xfrm>
            <a:off x="1106975" y="1853262"/>
            <a:ext cx="3312300" cy="899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3200"/>
              <a:buFont typeface="Arial"/>
              <a:buNone/>
            </a:pPr>
            <a:r>
              <a:rPr b="1" lang="en-GB" sz="7200">
                <a:solidFill>
                  <a:schemeClr val="accent1"/>
                </a:solidFill>
              </a:rPr>
              <a:t>Merci</a:t>
            </a:r>
            <a:endParaRPr sz="7200"/>
          </a:p>
        </p:txBody>
      </p:sp>
      <p:sp>
        <p:nvSpPr>
          <p:cNvPr id="373" name="Google Shape;373;p55"/>
          <p:cNvSpPr txBox="1"/>
          <p:nvPr/>
        </p:nvSpPr>
        <p:spPr>
          <a:xfrm>
            <a:off x="1504714" y="2936232"/>
            <a:ext cx="2592300" cy="3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700">
                <a:solidFill>
                  <a:schemeClr val="accent1"/>
                </a:solidFill>
              </a:rPr>
              <a:t>Des questions?</a:t>
            </a:r>
            <a:endParaRPr sz="1900">
              <a:solidFill>
                <a:schemeClr val="accent1"/>
              </a:solidFill>
            </a:endParaRPr>
          </a:p>
        </p:txBody>
      </p:sp>
      <p:pic>
        <p:nvPicPr>
          <p:cNvPr id="374" name="Google Shape;374;p55"/>
          <p:cNvPicPr preferRelativeResize="0"/>
          <p:nvPr/>
        </p:nvPicPr>
        <p:blipFill rotWithShape="1">
          <a:blip r:embed="rId3">
            <a:alphaModFix/>
          </a:blip>
          <a:srcRect b="0" l="0" r="11016" t="15110"/>
          <a:stretch/>
        </p:blipFill>
        <p:spPr>
          <a:xfrm>
            <a:off x="4419275" y="913875"/>
            <a:ext cx="3559500" cy="3396000"/>
          </a:xfrm>
          <a:prstGeom prst="snip1Rect">
            <a:avLst>
              <a:gd fmla="val 16667"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5"/>
          <p:cNvSpPr/>
          <p:nvPr/>
        </p:nvSpPr>
        <p:spPr>
          <a:xfrm flipH="1">
            <a:off x="7322397" y="2107950"/>
            <a:ext cx="1821600" cy="1656300"/>
          </a:xfrm>
          <a:prstGeom prst="homePlate">
            <a:avLst>
              <a:gd fmla="val 50000" name="adj"/>
            </a:avLst>
          </a:prstGeom>
          <a:solidFill>
            <a:schemeClr val="lt1">
              <a:alpha val="6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35"/>
          <p:cNvSpPr txBox="1"/>
          <p:nvPr>
            <p:ph idx="1" type="body"/>
          </p:nvPr>
        </p:nvSpPr>
        <p:spPr>
          <a:xfrm>
            <a:off x="323403" y="252153"/>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Problématique</a:t>
            </a:r>
            <a:endParaRPr/>
          </a:p>
        </p:txBody>
      </p:sp>
      <p:pic>
        <p:nvPicPr>
          <p:cNvPr id="148" name="Google Shape;148;p35"/>
          <p:cNvPicPr preferRelativeResize="0"/>
          <p:nvPr/>
        </p:nvPicPr>
        <p:blipFill>
          <a:blip r:embed="rId3">
            <a:alphaModFix/>
          </a:blip>
          <a:stretch>
            <a:fillRect/>
          </a:stretch>
        </p:blipFill>
        <p:spPr>
          <a:xfrm>
            <a:off x="8167825" y="2535750"/>
            <a:ext cx="800700" cy="800700"/>
          </a:xfrm>
          <a:prstGeom prst="ellipse">
            <a:avLst/>
          </a:prstGeom>
          <a:noFill/>
          <a:ln>
            <a:noFill/>
          </a:ln>
        </p:spPr>
      </p:pic>
      <p:sp>
        <p:nvSpPr>
          <p:cNvPr id="149" name="Google Shape;149;p35"/>
          <p:cNvSpPr txBox="1"/>
          <p:nvPr>
            <p:ph idx="1" type="body"/>
          </p:nvPr>
        </p:nvSpPr>
        <p:spPr>
          <a:xfrm>
            <a:off x="421279" y="2067576"/>
            <a:ext cx="5436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lang="en-GB"/>
              <a:t>Missions</a:t>
            </a:r>
            <a:endParaRPr>
              <a:solidFill>
                <a:schemeClr val="lt1"/>
              </a:solidFill>
            </a:endParaRPr>
          </a:p>
        </p:txBody>
      </p:sp>
      <p:sp>
        <p:nvSpPr>
          <p:cNvPr id="150" name="Google Shape;150;p35"/>
          <p:cNvSpPr txBox="1"/>
          <p:nvPr>
            <p:ph idx="2" type="body"/>
          </p:nvPr>
        </p:nvSpPr>
        <p:spPr>
          <a:xfrm>
            <a:off x="421275" y="3616450"/>
            <a:ext cx="6901200" cy="1398000"/>
          </a:xfrm>
          <a:prstGeom prst="rect">
            <a:avLst/>
          </a:prstGeom>
          <a:noFill/>
          <a:ln>
            <a:noFill/>
          </a:ln>
        </p:spPr>
        <p:txBody>
          <a:bodyPr anchorCtr="0" anchor="ctr" bIns="45700" lIns="91425" spcFirstLastPara="1" rIns="91425" wrap="square" tIns="45700">
            <a:noAutofit/>
          </a:bodyPr>
          <a:lstStyle/>
          <a:p>
            <a:pPr indent="0" lvl="0" marL="0" marR="152400" rtl="0" algn="l">
              <a:lnSpc>
                <a:spcPct val="105000"/>
              </a:lnSpc>
              <a:spcBef>
                <a:spcPts val="800"/>
              </a:spcBef>
              <a:spcAft>
                <a:spcPts val="0"/>
              </a:spcAft>
              <a:buNone/>
            </a:pPr>
            <a:r>
              <a:t/>
            </a:r>
            <a:endParaRPr sz="1240"/>
          </a:p>
          <a:p>
            <a:pPr indent="-300990" lvl="0" marL="457200" marR="152400" rtl="0" algn="l">
              <a:lnSpc>
                <a:spcPct val="105000"/>
              </a:lnSpc>
              <a:spcBef>
                <a:spcPts val="800"/>
              </a:spcBef>
              <a:spcAft>
                <a:spcPts val="0"/>
              </a:spcAft>
              <a:buSzPts val="1140"/>
              <a:buChar char="-"/>
            </a:pPr>
            <a:r>
              <a:rPr lang="en-GB" sz="1140"/>
              <a:t>Fournir à l’équipe marketing une description actionable de la segmentation et de sa logique sous-jacente pour une utilisation optimale.</a:t>
            </a:r>
            <a:endParaRPr sz="1140"/>
          </a:p>
          <a:p>
            <a:pPr indent="-300990" lvl="0" marL="457200" marR="152400" rtl="0" algn="l">
              <a:lnSpc>
                <a:spcPct val="105000"/>
              </a:lnSpc>
              <a:spcBef>
                <a:spcPts val="0"/>
              </a:spcBef>
              <a:spcAft>
                <a:spcPts val="0"/>
              </a:spcAft>
              <a:buSzPts val="1140"/>
              <a:buChar char="-"/>
            </a:pPr>
            <a:r>
              <a:rPr lang="en-GB" sz="1140"/>
              <a:t>Fournir une proposition de contrat de maintenance basée sur une analyse de la stabilité des segments au cours du temps.</a:t>
            </a:r>
            <a:endParaRPr sz="1140"/>
          </a:p>
          <a:p>
            <a:pPr indent="0" lvl="0" marL="152400" marR="152400" rtl="0" algn="l">
              <a:lnSpc>
                <a:spcPct val="105000"/>
              </a:lnSpc>
              <a:spcBef>
                <a:spcPts val="800"/>
              </a:spcBef>
              <a:spcAft>
                <a:spcPts val="0"/>
              </a:spcAft>
              <a:buClr>
                <a:schemeClr val="dk1"/>
              </a:buClr>
              <a:buSzPts val="770"/>
              <a:buFont typeface="Arial"/>
              <a:buNone/>
            </a:pPr>
            <a:r>
              <a:t/>
            </a:r>
            <a:endParaRPr sz="1040"/>
          </a:p>
        </p:txBody>
      </p:sp>
      <p:sp>
        <p:nvSpPr>
          <p:cNvPr id="151" name="Google Shape;151;p35"/>
          <p:cNvSpPr txBox="1"/>
          <p:nvPr>
            <p:ph idx="2" type="body"/>
          </p:nvPr>
        </p:nvSpPr>
        <p:spPr>
          <a:xfrm>
            <a:off x="421275" y="1113925"/>
            <a:ext cx="6846000" cy="8007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Clr>
                <a:schemeClr val="dk1"/>
              </a:buClr>
              <a:buSzPts val="935"/>
              <a:buNone/>
            </a:pPr>
            <a:r>
              <a:rPr lang="en-GB" sz="1420"/>
              <a:t>Olist, une e</a:t>
            </a:r>
            <a:r>
              <a:rPr lang="en-GB" sz="1420"/>
              <a:t>ntreprise brésilienne qui propose une solution de vente sur les marketplaces en ligne, </a:t>
            </a:r>
            <a:r>
              <a:rPr lang="en-GB" sz="1400"/>
              <a:t>s</a:t>
            </a:r>
            <a:r>
              <a:rPr lang="en-GB" sz="1400"/>
              <a:t>ouhaite une </a:t>
            </a:r>
            <a:r>
              <a:rPr b="1" lang="en-GB" sz="1400"/>
              <a:t>segmentation des clients</a:t>
            </a:r>
            <a:r>
              <a:rPr lang="en-GB" sz="1400"/>
              <a:t> pour leurs campagnes de communication.</a:t>
            </a:r>
            <a:endParaRPr sz="1420"/>
          </a:p>
        </p:txBody>
      </p:sp>
      <p:sp>
        <p:nvSpPr>
          <p:cNvPr id="152" name="Google Shape;152;p35"/>
          <p:cNvSpPr txBox="1"/>
          <p:nvPr/>
        </p:nvSpPr>
        <p:spPr>
          <a:xfrm>
            <a:off x="513525" y="3336450"/>
            <a:ext cx="30000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2500">
                <a:solidFill>
                  <a:schemeClr val="lt1"/>
                </a:solidFill>
              </a:rPr>
              <a:t>Objectifs</a:t>
            </a:r>
            <a:endParaRPr sz="2500"/>
          </a:p>
        </p:txBody>
      </p:sp>
      <p:sp>
        <p:nvSpPr>
          <p:cNvPr id="153" name="Google Shape;153;p35"/>
          <p:cNvSpPr txBox="1"/>
          <p:nvPr/>
        </p:nvSpPr>
        <p:spPr>
          <a:xfrm>
            <a:off x="513525" y="2694250"/>
            <a:ext cx="6716700" cy="544500"/>
          </a:xfrm>
          <a:prstGeom prst="rect">
            <a:avLst/>
          </a:prstGeom>
          <a:noFill/>
          <a:ln>
            <a:noFill/>
          </a:ln>
        </p:spPr>
        <p:txBody>
          <a:bodyPr anchorCtr="0" anchor="t" bIns="91425" lIns="91425" spcFirstLastPara="1" rIns="91425" wrap="square" tIns="91425">
            <a:spAutoFit/>
          </a:bodyPr>
          <a:lstStyle/>
          <a:p>
            <a:pPr indent="-300990" lvl="0" marL="457200" marR="152400" rtl="0" algn="l">
              <a:lnSpc>
                <a:spcPct val="105000"/>
              </a:lnSpc>
              <a:spcBef>
                <a:spcPts val="800"/>
              </a:spcBef>
              <a:spcAft>
                <a:spcPts val="0"/>
              </a:spcAft>
              <a:buClr>
                <a:schemeClr val="lt1"/>
              </a:buClr>
              <a:buSzPts val="1140"/>
              <a:buChar char="-"/>
            </a:pPr>
            <a:r>
              <a:rPr lang="en-GB" sz="1140">
                <a:solidFill>
                  <a:schemeClr val="lt1"/>
                </a:solidFill>
              </a:rPr>
              <a:t>Aider les équipes d’Olist à comprendre les différents types d’utilisateurs</a:t>
            </a:r>
            <a:endParaRPr sz="1140">
              <a:solidFill>
                <a:schemeClr val="lt1"/>
              </a:solidFill>
            </a:endParaRPr>
          </a:p>
          <a:p>
            <a:pPr indent="-300990" lvl="0" marL="457200" marR="152400" rtl="0" algn="l">
              <a:lnSpc>
                <a:spcPct val="105000"/>
              </a:lnSpc>
              <a:spcBef>
                <a:spcPts val="0"/>
              </a:spcBef>
              <a:spcAft>
                <a:spcPts val="0"/>
              </a:spcAft>
              <a:buClr>
                <a:schemeClr val="lt1"/>
              </a:buClr>
              <a:buSzPts val="1140"/>
              <a:buChar char="-"/>
            </a:pPr>
            <a:r>
              <a:rPr lang="en-GB" sz="1140">
                <a:solidFill>
                  <a:schemeClr val="lt1"/>
                </a:solidFill>
              </a:rPr>
              <a:t>Utiliser des méthodes non supervisées pour regrouper des clients de profils similaires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6"/>
          <p:cNvSpPr txBox="1"/>
          <p:nvPr>
            <p:ph idx="1" type="body"/>
          </p:nvPr>
        </p:nvSpPr>
        <p:spPr>
          <a:xfrm>
            <a:off x="323528" y="22722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lang="en-GB"/>
              <a:t>Analyse des données</a:t>
            </a:r>
            <a:endParaRPr/>
          </a:p>
        </p:txBody>
      </p:sp>
      <p:sp>
        <p:nvSpPr>
          <p:cNvPr id="159" name="Google Shape;159;p36"/>
          <p:cNvSpPr txBox="1"/>
          <p:nvPr/>
        </p:nvSpPr>
        <p:spPr>
          <a:xfrm>
            <a:off x="264925" y="1835425"/>
            <a:ext cx="1914300" cy="2538300"/>
          </a:xfrm>
          <a:prstGeom prst="rect">
            <a:avLst/>
          </a:prstGeom>
          <a:noFill/>
          <a:ln>
            <a:noFill/>
          </a:ln>
        </p:spPr>
        <p:txBody>
          <a:bodyPr anchorCtr="0" anchor="t" bIns="45700" lIns="91425" spcFirstLastPara="1" rIns="91425" wrap="square" tIns="45700">
            <a:spAutoFit/>
          </a:bodyPr>
          <a:lstStyle/>
          <a:p>
            <a:pPr indent="-317500" lvl="0" marL="179999" rtl="0" algn="l">
              <a:lnSpc>
                <a:spcPct val="115000"/>
              </a:lnSpc>
              <a:spcBef>
                <a:spcPts val="0"/>
              </a:spcBef>
              <a:spcAft>
                <a:spcPts val="0"/>
              </a:spcAft>
              <a:buClr>
                <a:schemeClr val="lt1"/>
              </a:buClr>
              <a:buSzPts val="1400"/>
              <a:buChar char="-"/>
            </a:pPr>
            <a:r>
              <a:rPr lang="en-GB">
                <a:solidFill>
                  <a:schemeClr val="lt1"/>
                </a:solidFill>
              </a:rPr>
              <a:t>historique de commandes</a:t>
            </a:r>
            <a:endParaRPr>
              <a:solidFill>
                <a:schemeClr val="lt1"/>
              </a:solidFill>
            </a:endParaRPr>
          </a:p>
          <a:p>
            <a:pPr indent="0" lvl="0" marL="457200" rtl="0" algn="l">
              <a:lnSpc>
                <a:spcPct val="115000"/>
              </a:lnSpc>
              <a:spcBef>
                <a:spcPts val="0"/>
              </a:spcBef>
              <a:spcAft>
                <a:spcPts val="0"/>
              </a:spcAft>
              <a:buNone/>
            </a:pPr>
            <a:r>
              <a:t/>
            </a:r>
            <a:endParaRPr>
              <a:solidFill>
                <a:schemeClr val="lt1"/>
              </a:solidFill>
            </a:endParaRPr>
          </a:p>
          <a:p>
            <a:pPr indent="-317500" lvl="0" marL="179999" rtl="0" algn="l">
              <a:lnSpc>
                <a:spcPct val="115000"/>
              </a:lnSpc>
              <a:spcBef>
                <a:spcPts val="0"/>
              </a:spcBef>
              <a:spcAft>
                <a:spcPts val="0"/>
              </a:spcAft>
              <a:buClr>
                <a:schemeClr val="lt1"/>
              </a:buClr>
              <a:buSzPts val="1400"/>
              <a:buChar char="-"/>
            </a:pPr>
            <a:r>
              <a:rPr lang="en-GB">
                <a:solidFill>
                  <a:schemeClr val="lt1"/>
                </a:solidFill>
              </a:rPr>
              <a:t>produits achetés</a:t>
            </a:r>
            <a:endParaRPr>
              <a:solidFill>
                <a:schemeClr val="lt1"/>
              </a:solidFill>
            </a:endParaRPr>
          </a:p>
          <a:p>
            <a:pPr indent="0" lvl="0" marL="457200" rtl="0" algn="l">
              <a:lnSpc>
                <a:spcPct val="115000"/>
              </a:lnSpc>
              <a:spcBef>
                <a:spcPts val="0"/>
              </a:spcBef>
              <a:spcAft>
                <a:spcPts val="0"/>
              </a:spcAft>
              <a:buNone/>
            </a:pPr>
            <a:r>
              <a:t/>
            </a:r>
            <a:endParaRPr>
              <a:solidFill>
                <a:schemeClr val="lt1"/>
              </a:solidFill>
            </a:endParaRPr>
          </a:p>
          <a:p>
            <a:pPr indent="-317500" lvl="0" marL="179999" rtl="0" algn="l">
              <a:lnSpc>
                <a:spcPct val="115000"/>
              </a:lnSpc>
              <a:spcBef>
                <a:spcPts val="0"/>
              </a:spcBef>
              <a:spcAft>
                <a:spcPts val="0"/>
              </a:spcAft>
              <a:buClr>
                <a:schemeClr val="lt1"/>
              </a:buClr>
              <a:buSzPts val="1400"/>
              <a:buChar char="-"/>
            </a:pPr>
            <a:r>
              <a:rPr lang="en-GB">
                <a:solidFill>
                  <a:schemeClr val="lt1"/>
                </a:solidFill>
              </a:rPr>
              <a:t>commentaires de satisfaction</a:t>
            </a:r>
            <a:endParaRPr>
              <a:solidFill>
                <a:schemeClr val="lt1"/>
              </a:solidFill>
            </a:endParaRPr>
          </a:p>
          <a:p>
            <a:pPr indent="0" lvl="0" marL="457200" rtl="0" algn="l">
              <a:lnSpc>
                <a:spcPct val="115000"/>
              </a:lnSpc>
              <a:spcBef>
                <a:spcPts val="0"/>
              </a:spcBef>
              <a:spcAft>
                <a:spcPts val="0"/>
              </a:spcAft>
              <a:buNone/>
            </a:pPr>
            <a:r>
              <a:t/>
            </a:r>
            <a:endParaRPr>
              <a:solidFill>
                <a:schemeClr val="lt1"/>
              </a:solidFill>
            </a:endParaRPr>
          </a:p>
          <a:p>
            <a:pPr indent="-317500" lvl="0" marL="179999" rtl="0" algn="l">
              <a:lnSpc>
                <a:spcPct val="115000"/>
              </a:lnSpc>
              <a:spcBef>
                <a:spcPts val="0"/>
              </a:spcBef>
              <a:spcAft>
                <a:spcPts val="0"/>
              </a:spcAft>
              <a:buClr>
                <a:schemeClr val="lt1"/>
              </a:buClr>
              <a:buSzPts val="1400"/>
              <a:buChar char="-"/>
            </a:pPr>
            <a:r>
              <a:rPr lang="en-GB">
                <a:solidFill>
                  <a:schemeClr val="lt1"/>
                </a:solidFill>
              </a:rPr>
              <a:t>localisation des clients</a:t>
            </a:r>
            <a:endParaRPr sz="1500">
              <a:solidFill>
                <a:schemeClr val="lt1"/>
              </a:solidFill>
            </a:endParaRPr>
          </a:p>
        </p:txBody>
      </p:sp>
      <p:pic>
        <p:nvPicPr>
          <p:cNvPr id="160" name="Google Shape;160;p36"/>
          <p:cNvPicPr preferRelativeResize="0"/>
          <p:nvPr/>
        </p:nvPicPr>
        <p:blipFill>
          <a:blip r:embed="rId3">
            <a:alphaModFix/>
          </a:blip>
          <a:stretch>
            <a:fillRect/>
          </a:stretch>
        </p:blipFill>
        <p:spPr>
          <a:xfrm>
            <a:off x="2365354" y="1065650"/>
            <a:ext cx="6778772" cy="4077849"/>
          </a:xfrm>
          <a:prstGeom prst="rect">
            <a:avLst/>
          </a:prstGeom>
          <a:noFill/>
          <a:ln>
            <a:noFill/>
          </a:ln>
        </p:spPr>
      </p:pic>
      <p:sp>
        <p:nvSpPr>
          <p:cNvPr id="161" name="Google Shape;161;p36"/>
          <p:cNvSpPr txBox="1"/>
          <p:nvPr/>
        </p:nvSpPr>
        <p:spPr>
          <a:xfrm>
            <a:off x="323525" y="72702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solidFill>
                  <a:schemeClr val="lt1"/>
                </a:solidFill>
              </a:rPr>
              <a:t>Informations depuis janvier 2017</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7"/>
          <p:cNvSpPr txBox="1"/>
          <p:nvPr>
            <p:ph idx="1" type="body"/>
          </p:nvPr>
        </p:nvSpPr>
        <p:spPr>
          <a:xfrm>
            <a:off x="323528" y="123478"/>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Nettoyage des données</a:t>
            </a:r>
            <a:endParaRPr/>
          </a:p>
        </p:txBody>
      </p:sp>
      <p:sp>
        <p:nvSpPr>
          <p:cNvPr id="167" name="Google Shape;167;p37"/>
          <p:cNvSpPr txBox="1"/>
          <p:nvPr>
            <p:ph idx="2" type="body"/>
          </p:nvPr>
        </p:nvSpPr>
        <p:spPr>
          <a:xfrm>
            <a:off x="323528" y="699542"/>
            <a:ext cx="8820600" cy="288000"/>
          </a:xfrm>
          <a:prstGeom prst="rect">
            <a:avLst/>
          </a:prstGeom>
        </p:spPr>
        <p:txBody>
          <a:bodyPr anchorCtr="0" anchor="ctr" bIns="45700" lIns="91425" spcFirstLastPara="1" rIns="91425" wrap="square" tIns="45700">
            <a:noAutofit/>
          </a:bodyPr>
          <a:lstStyle/>
          <a:p>
            <a:pPr indent="0" lvl="0" marL="0" rtl="0" algn="l">
              <a:spcBef>
                <a:spcPts val="240"/>
              </a:spcBef>
              <a:spcAft>
                <a:spcPts val="0"/>
              </a:spcAft>
              <a:buNone/>
            </a:pPr>
            <a:r>
              <a:rPr lang="en-GB"/>
              <a:t>Feature Engineering</a:t>
            </a:r>
            <a:endParaRPr/>
          </a:p>
        </p:txBody>
      </p:sp>
      <p:sp>
        <p:nvSpPr>
          <p:cNvPr id="168" name="Google Shape;168;p37"/>
          <p:cNvSpPr txBox="1"/>
          <p:nvPr/>
        </p:nvSpPr>
        <p:spPr>
          <a:xfrm>
            <a:off x="323525" y="1776925"/>
            <a:ext cx="4868100" cy="23088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lt1"/>
              </a:buClr>
              <a:buSzPts val="1200"/>
              <a:buChar char="-"/>
            </a:pPr>
            <a:r>
              <a:rPr lang="en-GB" sz="1200">
                <a:solidFill>
                  <a:schemeClr val="lt1"/>
                </a:solidFill>
              </a:rPr>
              <a:t>Suppression</a:t>
            </a:r>
            <a:r>
              <a:rPr lang="en-GB" sz="1200">
                <a:solidFill>
                  <a:schemeClr val="lt1"/>
                </a:solidFill>
              </a:rPr>
              <a:t> de valeurs manquantes</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Vérifications de </a:t>
            </a:r>
            <a:r>
              <a:rPr lang="en-GB" sz="1200">
                <a:solidFill>
                  <a:schemeClr val="lt1"/>
                </a:solidFill>
              </a:rPr>
              <a:t>Doublons</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Suppression de Variables non pertinentes</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Suppression des valeurs aberrantes</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Diminuer le nombre de catégories</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Création de nouvelles variables</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Jointure des tables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GB" sz="1200">
                <a:solidFill>
                  <a:schemeClr val="lt1"/>
                </a:solidFill>
              </a:rPr>
              <a:t>Garder que les clients ayant leurs commandes livrées</a:t>
            </a:r>
            <a:endParaRPr sz="1200">
              <a:solidFill>
                <a:schemeClr val="lt1"/>
              </a:solidFill>
            </a:endParaRPr>
          </a:p>
        </p:txBody>
      </p:sp>
      <p:sp>
        <p:nvSpPr>
          <p:cNvPr id="169" name="Google Shape;169;p37"/>
          <p:cNvSpPr txBox="1"/>
          <p:nvPr/>
        </p:nvSpPr>
        <p:spPr>
          <a:xfrm>
            <a:off x="3662200" y="3224638"/>
            <a:ext cx="6367800" cy="369300"/>
          </a:xfrm>
          <a:prstGeom prst="rect">
            <a:avLst/>
          </a:prstGeom>
          <a:noFill/>
          <a:ln>
            <a:noFill/>
          </a:ln>
        </p:spPr>
        <p:txBody>
          <a:bodyPr anchorCtr="0" anchor="t" bIns="91425" lIns="91425" spcFirstLastPara="1" rIns="91425" wrap="square" tIns="91425">
            <a:spAutoFit/>
          </a:bodyPr>
          <a:lstStyle/>
          <a:p>
            <a:pPr indent="0" lvl="0" marL="368300" rtl="0" algn="l">
              <a:lnSpc>
                <a:spcPct val="115000"/>
              </a:lnSpc>
              <a:spcBef>
                <a:spcPts val="400"/>
              </a:spcBef>
              <a:spcAft>
                <a:spcPts val="0"/>
              </a:spcAft>
              <a:buNone/>
            </a:pPr>
            <a:r>
              <a:t/>
            </a:r>
            <a:endParaRPr sz="1200">
              <a:solidFill>
                <a:schemeClr val="dk1"/>
              </a:solidFill>
            </a:endParaRPr>
          </a:p>
        </p:txBody>
      </p:sp>
      <p:sp>
        <p:nvSpPr>
          <p:cNvPr id="170" name="Google Shape;170;p37"/>
          <p:cNvSpPr txBox="1"/>
          <p:nvPr/>
        </p:nvSpPr>
        <p:spPr>
          <a:xfrm>
            <a:off x="323525" y="4162250"/>
            <a:ext cx="4298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solidFill>
                  <a:schemeClr val="dk2"/>
                </a:solidFill>
              </a:rPr>
              <a:t>Taille du jeu de données finales :</a:t>
            </a:r>
            <a:endParaRPr sz="1200">
              <a:solidFill>
                <a:schemeClr val="dk2"/>
              </a:solidFill>
            </a:endParaRPr>
          </a:p>
          <a:p>
            <a:pPr indent="0" lvl="0" marL="0" rtl="0" algn="l">
              <a:lnSpc>
                <a:spcPct val="150000"/>
              </a:lnSpc>
              <a:spcBef>
                <a:spcPts val="0"/>
              </a:spcBef>
              <a:spcAft>
                <a:spcPts val="0"/>
              </a:spcAft>
              <a:buNone/>
            </a:pPr>
            <a:r>
              <a:rPr lang="en-GB" sz="1200">
                <a:solidFill>
                  <a:schemeClr val="dk2"/>
                </a:solidFill>
              </a:rPr>
              <a:t>(94023,27)</a:t>
            </a:r>
            <a:endParaRPr sz="1200">
              <a:solidFill>
                <a:schemeClr val="dk1"/>
              </a:solidFill>
            </a:endParaRPr>
          </a:p>
        </p:txBody>
      </p:sp>
      <p:sp>
        <p:nvSpPr>
          <p:cNvPr id="171" name="Google Shape;171;p37"/>
          <p:cNvSpPr txBox="1"/>
          <p:nvPr/>
        </p:nvSpPr>
        <p:spPr>
          <a:xfrm>
            <a:off x="5017075" y="2441725"/>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1200">
              <a:solidFill>
                <a:schemeClr val="dk1"/>
              </a:solidFill>
            </a:endParaRPr>
          </a:p>
        </p:txBody>
      </p:sp>
      <p:sp>
        <p:nvSpPr>
          <p:cNvPr id="172" name="Google Shape;172;p37"/>
          <p:cNvSpPr txBox="1"/>
          <p:nvPr/>
        </p:nvSpPr>
        <p:spPr>
          <a:xfrm>
            <a:off x="4153925" y="3693450"/>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1200">
              <a:solidFill>
                <a:schemeClr val="dk1"/>
              </a:solidFill>
            </a:endParaRPr>
          </a:p>
        </p:txBody>
      </p:sp>
      <p:sp>
        <p:nvSpPr>
          <p:cNvPr id="173" name="Google Shape;173;p37"/>
          <p:cNvSpPr txBox="1"/>
          <p:nvPr/>
        </p:nvSpPr>
        <p:spPr>
          <a:xfrm>
            <a:off x="6110850" y="119492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chemeClr val="dk1"/>
              </a:solidFill>
            </a:endParaRPr>
          </a:p>
        </p:txBody>
      </p:sp>
      <p:sp>
        <p:nvSpPr>
          <p:cNvPr id="174" name="Google Shape;174;p37"/>
          <p:cNvSpPr/>
          <p:nvPr/>
        </p:nvSpPr>
        <p:spPr>
          <a:xfrm>
            <a:off x="5354225" y="1065450"/>
            <a:ext cx="3789900" cy="407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37"/>
          <p:cNvPicPr preferRelativeResize="0"/>
          <p:nvPr/>
        </p:nvPicPr>
        <p:blipFill>
          <a:blip r:embed="rId3">
            <a:alphaModFix/>
          </a:blip>
          <a:stretch>
            <a:fillRect/>
          </a:stretch>
        </p:blipFill>
        <p:spPr>
          <a:xfrm>
            <a:off x="5638350" y="1493725"/>
            <a:ext cx="3221650" cy="3221650"/>
          </a:xfrm>
          <a:prstGeom prst="rect">
            <a:avLst/>
          </a:prstGeom>
          <a:noFill/>
          <a:ln>
            <a:noFill/>
          </a:ln>
        </p:spPr>
      </p:pic>
      <p:sp>
        <p:nvSpPr>
          <p:cNvPr id="176" name="Google Shape;176;p37"/>
          <p:cNvSpPr txBox="1"/>
          <p:nvPr/>
        </p:nvSpPr>
        <p:spPr>
          <a:xfrm>
            <a:off x="361475" y="1130425"/>
            <a:ext cx="4298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solidFill>
                  <a:schemeClr val="dk2"/>
                </a:solidFill>
              </a:rPr>
              <a:t>Taille du jeu de données initiales :</a:t>
            </a:r>
            <a:endParaRPr sz="1200">
              <a:solidFill>
                <a:schemeClr val="dk2"/>
              </a:solidFill>
            </a:endParaRPr>
          </a:p>
          <a:p>
            <a:pPr indent="0" lvl="0" marL="0" rtl="0" algn="l">
              <a:lnSpc>
                <a:spcPct val="150000"/>
              </a:lnSpc>
              <a:spcBef>
                <a:spcPts val="0"/>
              </a:spcBef>
              <a:spcAft>
                <a:spcPts val="0"/>
              </a:spcAft>
              <a:buNone/>
            </a:pPr>
            <a:r>
              <a:rPr lang="en-GB" sz="1200">
                <a:solidFill>
                  <a:schemeClr val="dk2"/>
                </a:solidFill>
              </a:rPr>
              <a:t>(99441,9)</a:t>
            </a:r>
            <a:endParaRPr sz="1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8"/>
          <p:cNvSpPr txBox="1"/>
          <p:nvPr>
            <p:ph idx="1" type="body"/>
          </p:nvPr>
        </p:nvSpPr>
        <p:spPr>
          <a:xfrm>
            <a:off x="323528" y="242753"/>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Analyse exploratoire</a:t>
            </a:r>
            <a:endParaRPr/>
          </a:p>
        </p:txBody>
      </p:sp>
      <p:sp>
        <p:nvSpPr>
          <p:cNvPr id="182" name="Google Shape;182;p38"/>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38"/>
          <p:cNvPicPr preferRelativeResize="0"/>
          <p:nvPr/>
        </p:nvPicPr>
        <p:blipFill>
          <a:blip r:embed="rId3">
            <a:alphaModFix/>
          </a:blip>
          <a:stretch>
            <a:fillRect/>
          </a:stretch>
        </p:blipFill>
        <p:spPr>
          <a:xfrm>
            <a:off x="273462" y="1339892"/>
            <a:ext cx="2220713" cy="1676850"/>
          </a:xfrm>
          <a:prstGeom prst="rect">
            <a:avLst/>
          </a:prstGeom>
          <a:noFill/>
          <a:ln>
            <a:noFill/>
          </a:ln>
        </p:spPr>
      </p:pic>
      <p:pic>
        <p:nvPicPr>
          <p:cNvPr id="184" name="Google Shape;184;p38"/>
          <p:cNvPicPr preferRelativeResize="0"/>
          <p:nvPr/>
        </p:nvPicPr>
        <p:blipFill>
          <a:blip r:embed="rId4">
            <a:alphaModFix/>
          </a:blip>
          <a:stretch>
            <a:fillRect/>
          </a:stretch>
        </p:blipFill>
        <p:spPr>
          <a:xfrm>
            <a:off x="4830000" y="1534301"/>
            <a:ext cx="4177075" cy="3105910"/>
          </a:xfrm>
          <a:prstGeom prst="rect">
            <a:avLst/>
          </a:prstGeom>
          <a:noFill/>
          <a:ln>
            <a:noFill/>
          </a:ln>
        </p:spPr>
      </p:pic>
      <p:pic>
        <p:nvPicPr>
          <p:cNvPr id="185" name="Google Shape;185;p38"/>
          <p:cNvPicPr preferRelativeResize="0"/>
          <p:nvPr/>
        </p:nvPicPr>
        <p:blipFill>
          <a:blip r:embed="rId5">
            <a:alphaModFix/>
          </a:blip>
          <a:stretch>
            <a:fillRect/>
          </a:stretch>
        </p:blipFill>
        <p:spPr>
          <a:xfrm>
            <a:off x="273448" y="3016748"/>
            <a:ext cx="4447906" cy="1805050"/>
          </a:xfrm>
          <a:prstGeom prst="rect">
            <a:avLst/>
          </a:prstGeom>
          <a:noFill/>
          <a:ln>
            <a:noFill/>
          </a:ln>
        </p:spPr>
      </p:pic>
      <p:pic>
        <p:nvPicPr>
          <p:cNvPr id="186" name="Google Shape;186;p38"/>
          <p:cNvPicPr preferRelativeResize="0"/>
          <p:nvPr/>
        </p:nvPicPr>
        <p:blipFill>
          <a:blip r:embed="rId6">
            <a:alphaModFix/>
          </a:blip>
          <a:stretch>
            <a:fillRect/>
          </a:stretch>
        </p:blipFill>
        <p:spPr>
          <a:xfrm>
            <a:off x="2494176" y="1397372"/>
            <a:ext cx="2335825" cy="15619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ph idx="1" type="body"/>
          </p:nvPr>
        </p:nvSpPr>
        <p:spPr>
          <a:xfrm>
            <a:off x="323528" y="242753"/>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Analyse exploratoire</a:t>
            </a:r>
            <a:endParaRPr/>
          </a:p>
        </p:txBody>
      </p:sp>
      <p:sp>
        <p:nvSpPr>
          <p:cNvPr id="192" name="Google Shape;192;p39"/>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39"/>
          <p:cNvPicPr preferRelativeResize="0"/>
          <p:nvPr/>
        </p:nvPicPr>
        <p:blipFill>
          <a:blip r:embed="rId3">
            <a:alphaModFix/>
          </a:blip>
          <a:stretch>
            <a:fillRect/>
          </a:stretch>
        </p:blipFill>
        <p:spPr>
          <a:xfrm>
            <a:off x="93950" y="1379125"/>
            <a:ext cx="8956100" cy="3299100"/>
          </a:xfrm>
          <a:prstGeom prst="rect">
            <a:avLst/>
          </a:prstGeom>
          <a:noFill/>
          <a:ln>
            <a:noFill/>
          </a:ln>
        </p:spPr>
      </p:pic>
      <p:pic>
        <p:nvPicPr>
          <p:cNvPr id="194" name="Google Shape;194;p39"/>
          <p:cNvPicPr preferRelativeResize="0"/>
          <p:nvPr/>
        </p:nvPicPr>
        <p:blipFill>
          <a:blip r:embed="rId4">
            <a:alphaModFix/>
          </a:blip>
          <a:stretch>
            <a:fillRect/>
          </a:stretch>
        </p:blipFill>
        <p:spPr>
          <a:xfrm>
            <a:off x="5443450" y="1729437"/>
            <a:ext cx="3442550" cy="2481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0"/>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0"/>
          <p:cNvSpPr txBox="1"/>
          <p:nvPr>
            <p:ph idx="1" type="body"/>
          </p:nvPr>
        </p:nvSpPr>
        <p:spPr>
          <a:xfrm>
            <a:off x="323528" y="226078"/>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Analyse exploratoire</a:t>
            </a:r>
            <a:endParaRPr/>
          </a:p>
        </p:txBody>
      </p:sp>
      <p:pic>
        <p:nvPicPr>
          <p:cNvPr id="201" name="Google Shape;201;p40"/>
          <p:cNvPicPr preferRelativeResize="0"/>
          <p:nvPr/>
        </p:nvPicPr>
        <p:blipFill rotWithShape="1">
          <a:blip r:embed="rId3">
            <a:alphaModFix/>
          </a:blip>
          <a:srcRect b="85950" l="0" r="39986" t="4469"/>
          <a:stretch/>
        </p:blipFill>
        <p:spPr>
          <a:xfrm>
            <a:off x="1133075" y="1130413"/>
            <a:ext cx="2430074" cy="277075"/>
          </a:xfrm>
          <a:prstGeom prst="rect">
            <a:avLst/>
          </a:prstGeom>
          <a:noFill/>
          <a:ln>
            <a:noFill/>
          </a:ln>
        </p:spPr>
      </p:pic>
      <p:pic>
        <p:nvPicPr>
          <p:cNvPr id="202" name="Google Shape;202;p40"/>
          <p:cNvPicPr preferRelativeResize="0"/>
          <p:nvPr/>
        </p:nvPicPr>
        <p:blipFill rotWithShape="1">
          <a:blip r:embed="rId3">
            <a:alphaModFix/>
          </a:blip>
          <a:srcRect b="16766" l="0" r="0" t="15843"/>
          <a:stretch/>
        </p:blipFill>
        <p:spPr>
          <a:xfrm>
            <a:off x="323525" y="1305825"/>
            <a:ext cx="4049150" cy="1949025"/>
          </a:xfrm>
          <a:prstGeom prst="rect">
            <a:avLst/>
          </a:prstGeom>
          <a:noFill/>
          <a:ln>
            <a:noFill/>
          </a:ln>
        </p:spPr>
      </p:pic>
      <p:pic>
        <p:nvPicPr>
          <p:cNvPr id="203" name="Google Shape;203;p40"/>
          <p:cNvPicPr preferRelativeResize="0"/>
          <p:nvPr/>
        </p:nvPicPr>
        <p:blipFill rotWithShape="1">
          <a:blip r:embed="rId4">
            <a:alphaModFix/>
          </a:blip>
          <a:srcRect b="12025" l="0" r="0" t="15531"/>
          <a:stretch/>
        </p:blipFill>
        <p:spPr>
          <a:xfrm>
            <a:off x="6044738" y="3632675"/>
            <a:ext cx="2493475" cy="1290225"/>
          </a:xfrm>
          <a:prstGeom prst="rect">
            <a:avLst/>
          </a:prstGeom>
          <a:noFill/>
          <a:ln>
            <a:noFill/>
          </a:ln>
        </p:spPr>
      </p:pic>
      <p:pic>
        <p:nvPicPr>
          <p:cNvPr id="204" name="Google Shape;204;p40"/>
          <p:cNvPicPr preferRelativeResize="0"/>
          <p:nvPr/>
        </p:nvPicPr>
        <p:blipFill rotWithShape="1">
          <a:blip r:embed="rId4">
            <a:alphaModFix/>
          </a:blip>
          <a:srcRect b="84443" l="0" r="42419" t="0"/>
          <a:stretch/>
        </p:blipFill>
        <p:spPr>
          <a:xfrm>
            <a:off x="6573600" y="3406463"/>
            <a:ext cx="1435751" cy="277075"/>
          </a:xfrm>
          <a:prstGeom prst="rect">
            <a:avLst/>
          </a:prstGeom>
          <a:noFill/>
          <a:ln>
            <a:noFill/>
          </a:ln>
        </p:spPr>
      </p:pic>
      <p:pic>
        <p:nvPicPr>
          <p:cNvPr id="205" name="Google Shape;205;p40"/>
          <p:cNvPicPr preferRelativeResize="0"/>
          <p:nvPr/>
        </p:nvPicPr>
        <p:blipFill rotWithShape="1">
          <a:blip r:embed="rId5">
            <a:alphaModFix/>
          </a:blip>
          <a:srcRect b="0" l="-3180" r="3180" t="14449"/>
          <a:stretch/>
        </p:blipFill>
        <p:spPr>
          <a:xfrm>
            <a:off x="5328100" y="1332325"/>
            <a:ext cx="3394149" cy="2074150"/>
          </a:xfrm>
          <a:prstGeom prst="rect">
            <a:avLst/>
          </a:prstGeom>
          <a:noFill/>
          <a:ln>
            <a:noFill/>
          </a:ln>
        </p:spPr>
      </p:pic>
      <p:pic>
        <p:nvPicPr>
          <p:cNvPr id="206" name="Google Shape;206;p40"/>
          <p:cNvPicPr preferRelativeResize="0"/>
          <p:nvPr/>
        </p:nvPicPr>
        <p:blipFill rotWithShape="1">
          <a:blip r:embed="rId6">
            <a:alphaModFix/>
          </a:blip>
          <a:srcRect b="0" l="0" r="0" t="12884"/>
          <a:stretch/>
        </p:blipFill>
        <p:spPr>
          <a:xfrm>
            <a:off x="1057863" y="3533488"/>
            <a:ext cx="2580499" cy="1605750"/>
          </a:xfrm>
          <a:prstGeom prst="rect">
            <a:avLst/>
          </a:prstGeom>
          <a:noFill/>
          <a:ln>
            <a:noFill/>
          </a:ln>
        </p:spPr>
      </p:pic>
      <p:sp>
        <p:nvSpPr>
          <p:cNvPr id="207" name="Google Shape;207;p40"/>
          <p:cNvSpPr txBox="1"/>
          <p:nvPr/>
        </p:nvSpPr>
        <p:spPr>
          <a:xfrm>
            <a:off x="5918987" y="1122713"/>
            <a:ext cx="2493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Temps de livraison pour le Client ayant fait le plus d’achat</a:t>
            </a:r>
            <a:endParaRPr sz="700"/>
          </a:p>
        </p:txBody>
      </p:sp>
      <p:sp>
        <p:nvSpPr>
          <p:cNvPr id="208" name="Google Shape;208;p40"/>
          <p:cNvSpPr txBox="1"/>
          <p:nvPr/>
        </p:nvSpPr>
        <p:spPr>
          <a:xfrm>
            <a:off x="1133076" y="3340163"/>
            <a:ext cx="2309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Produits acheter par </a:t>
            </a:r>
            <a:r>
              <a:rPr lang="en-GB" sz="700"/>
              <a:t>le Client ayant fait le plus d’achat</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p:nvPr/>
        </p:nvSpPr>
        <p:spPr>
          <a:xfrm>
            <a:off x="0" y="1031050"/>
            <a:ext cx="9144000" cy="411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1"/>
          <p:cNvSpPr txBox="1"/>
          <p:nvPr>
            <p:ph idx="1" type="body"/>
          </p:nvPr>
        </p:nvSpPr>
        <p:spPr>
          <a:xfrm>
            <a:off x="323403" y="239753"/>
            <a:ext cx="88206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GB"/>
              <a:t>Analyse exploratoire</a:t>
            </a:r>
            <a:endParaRPr/>
          </a:p>
        </p:txBody>
      </p:sp>
      <p:pic>
        <p:nvPicPr>
          <p:cNvPr id="215" name="Google Shape;215;p41"/>
          <p:cNvPicPr preferRelativeResize="0"/>
          <p:nvPr/>
        </p:nvPicPr>
        <p:blipFill>
          <a:blip r:embed="rId3">
            <a:alphaModFix/>
          </a:blip>
          <a:stretch>
            <a:fillRect/>
          </a:stretch>
        </p:blipFill>
        <p:spPr>
          <a:xfrm>
            <a:off x="363298" y="1296272"/>
            <a:ext cx="4208699" cy="3645805"/>
          </a:xfrm>
          <a:prstGeom prst="rect">
            <a:avLst/>
          </a:prstGeom>
          <a:noFill/>
          <a:ln>
            <a:noFill/>
          </a:ln>
        </p:spPr>
      </p:pic>
      <p:pic>
        <p:nvPicPr>
          <p:cNvPr id="216" name="Google Shape;216;p41"/>
          <p:cNvPicPr preferRelativeResize="0"/>
          <p:nvPr/>
        </p:nvPicPr>
        <p:blipFill>
          <a:blip r:embed="rId4">
            <a:alphaModFix/>
          </a:blip>
          <a:stretch>
            <a:fillRect/>
          </a:stretch>
        </p:blipFill>
        <p:spPr>
          <a:xfrm>
            <a:off x="4941400" y="2020625"/>
            <a:ext cx="3786151" cy="2133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24">
      <a:dk1>
        <a:srgbClr val="000000"/>
      </a:dk1>
      <a:lt1>
        <a:srgbClr val="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