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63" r:id="rId2"/>
    <p:sldId id="258" r:id="rId3"/>
    <p:sldId id="279" r:id="rId4"/>
    <p:sldId id="262" r:id="rId5"/>
    <p:sldId id="274" r:id="rId6"/>
    <p:sldId id="264" r:id="rId7"/>
    <p:sldId id="281" r:id="rId8"/>
    <p:sldId id="282" r:id="rId9"/>
    <p:sldId id="283" r:id="rId10"/>
    <p:sldId id="285" r:id="rId11"/>
    <p:sldId id="284" r:id="rId12"/>
    <p:sldId id="289" r:id="rId13"/>
    <p:sldId id="297" r:id="rId14"/>
    <p:sldId id="291" r:id="rId15"/>
    <p:sldId id="290" r:id="rId16"/>
    <p:sldId id="298" r:id="rId17"/>
    <p:sldId id="292" r:id="rId18"/>
    <p:sldId id="293" r:id="rId19"/>
    <p:sldId id="299" r:id="rId20"/>
    <p:sldId id="277" r:id="rId21"/>
    <p:sldId id="276" r:id="rId22"/>
    <p:sldId id="294" r:id="rId23"/>
    <p:sldId id="300" r:id="rId24"/>
    <p:sldId id="302" r:id="rId25"/>
    <p:sldId id="301" r:id="rId26"/>
    <p:sldId id="303" r:id="rId27"/>
    <p:sldId id="26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03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84644-5649-41C6-A96B-E7FADDE1DF4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1B153-954D-4BD6-88F1-928B1D800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EFE7-3137-4075-9AD0-8B631BD574E4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(</a:t>
            </a:r>
            <a:fld id="{3C8AB2A9-0E4B-453C-9C42-3B41A6BE6354}" type="slidenum">
              <a:rPr lang="ko-KR" altLang="en-US" smtClean="0"/>
              <a:pPr/>
              <a:t>‹#›</a:t>
            </a:fld>
            <a:r>
              <a:rPr lang="en-US" altLang="ko-KR" dirty="0" smtClean="0"/>
              <a:t> 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22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9FC3-54A6-4660-B49B-483C4B273193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B2A9-0E4B-453C-9C42-3B41A6BE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05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34A4-F17F-49CB-8626-138F97454C72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B2A9-0E4B-453C-9C42-3B41A6BE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14D0-63B0-4AC1-845D-973C80B1D1C8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(</a:t>
            </a:r>
            <a:fld id="{3C8AB2A9-0E4B-453C-9C42-3B41A6BE6354}" type="slidenum">
              <a:rPr lang="ko-KR" altLang="en-US" smtClean="0"/>
              <a:pPr/>
              <a:t>‹#›</a:t>
            </a:fld>
            <a:r>
              <a:rPr lang="en-US" altLang="ko-KR" dirty="0" smtClean="0"/>
              <a:t>/27)</a:t>
            </a:r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-13822" y="0"/>
            <a:ext cx="12219641" cy="6858002"/>
            <a:chOff x="-13822" y="0"/>
            <a:chExt cx="12219641" cy="6858002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-13822" y="0"/>
              <a:ext cx="12219641" cy="18573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-1" y="6678000"/>
              <a:ext cx="12192001" cy="18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 rot="5400000">
              <a:off x="-3346665" y="3332844"/>
              <a:ext cx="6858000" cy="1923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 rot="5400000">
              <a:off x="8680663" y="3332845"/>
              <a:ext cx="6858002" cy="19231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87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0D53-3C23-4006-8859-D071DB35E893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B2A9-0E4B-453C-9C42-3B41A6BE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9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88AE-7D4E-49D9-B8B7-A870EAF21EC4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B2A9-0E4B-453C-9C42-3B41A6BE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5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4AB-2432-4CDF-9F80-6F5D978CD57F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B2A9-0E4B-453C-9C42-3B41A6BE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3214-D920-4977-B856-237D52DAA646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B2A9-0E4B-453C-9C42-3B41A6BE63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118750" y="0"/>
            <a:ext cx="1260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49375" y="6678000"/>
            <a:ext cx="1260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 rot="5400000">
            <a:off x="-3641809" y="3231698"/>
            <a:ext cx="720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 rot="5400000">
            <a:off x="8503509" y="3231698"/>
            <a:ext cx="720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3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37BE-CEFB-4348-9E8D-B6E7753A39B7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(</a:t>
            </a:r>
            <a:fld id="{3C8AB2A9-0E4B-453C-9C42-3B41A6BE6354}" type="slidenum">
              <a:rPr lang="ko-KR" altLang="en-US" smtClean="0"/>
              <a:pPr/>
              <a:t>‹#›</a:t>
            </a:fld>
            <a:r>
              <a:rPr lang="en-US" altLang="ko-KR" dirty="0" smtClean="0"/>
              <a:t>/27)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13822" y="0"/>
            <a:ext cx="12219641" cy="6858002"/>
            <a:chOff x="-13822" y="0"/>
            <a:chExt cx="12219641" cy="6858002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-13822" y="0"/>
              <a:ext cx="12219641" cy="18573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-1" y="6678000"/>
              <a:ext cx="12192001" cy="18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 rot="5400000">
              <a:off x="-3346665" y="3332844"/>
              <a:ext cx="6858000" cy="1923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 rot="5400000">
              <a:off x="8680663" y="3332845"/>
              <a:ext cx="6858002" cy="19231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64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589D-46B0-4FE1-A7FE-C4AA6B1CB9AA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B2A9-0E4B-453C-9C42-3B41A6BE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00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8959-9633-43A6-9BF7-AA46E6D0DB46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B2A9-0E4B-453C-9C42-3B41A6BE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9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48C3-F1B6-4940-8B9F-8866B0AE747E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B2A9-0E4B-453C-9C42-3B41A6BE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한쪽 모서리가 둥근 사각형 25">
            <a:extLst>
              <a:ext uri="{FF2B5EF4-FFF2-40B4-BE49-F238E27FC236}">
                <a16:creationId xmlns:a16="http://schemas.microsoft.com/office/drawing/2014/main" id="{7EAE092D-8B69-014E-8717-50F60D3320D8}"/>
              </a:ext>
            </a:extLst>
          </p:cNvPr>
          <p:cNvSpPr/>
          <p:nvPr/>
        </p:nvSpPr>
        <p:spPr>
          <a:xfrm rot="10800000">
            <a:off x="-3" y="0"/>
            <a:ext cx="12192001" cy="5629111"/>
          </a:xfrm>
          <a:prstGeom prst="round1Rect">
            <a:avLst/>
          </a:prstGeom>
          <a:blipFill dpi="0" rotWithShape="0">
            <a:blip r:embed="rId2">
              <a:alphaModFix amt="95090"/>
            </a:blip>
            <a:srcRect/>
            <a:stretch>
              <a:fillRect t="-29000" b="-1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한쪽 모서리가 둥근 사각형 26">
            <a:extLst>
              <a:ext uri="{FF2B5EF4-FFF2-40B4-BE49-F238E27FC236}">
                <a16:creationId xmlns:a16="http://schemas.microsoft.com/office/drawing/2014/main" id="{8AAAF10D-1450-A945-9E3C-BA8B348E0F9A}"/>
              </a:ext>
            </a:extLst>
          </p:cNvPr>
          <p:cNvSpPr/>
          <p:nvPr/>
        </p:nvSpPr>
        <p:spPr>
          <a:xfrm rot="10800000">
            <a:off x="0" y="-1509"/>
            <a:ext cx="12192001" cy="5629111"/>
          </a:xfrm>
          <a:prstGeom prst="round1Rect">
            <a:avLst/>
          </a:prstGeom>
          <a:solidFill>
            <a:srgbClr val="9E5B45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1F5808-4291-1A41-833C-79D6ABFA7085}"/>
              </a:ext>
            </a:extLst>
          </p:cNvPr>
          <p:cNvSpPr txBox="1"/>
          <p:nvPr/>
        </p:nvSpPr>
        <p:spPr>
          <a:xfrm>
            <a:off x="980733" y="1459082"/>
            <a:ext cx="9137043" cy="982961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4800" b="1" spc="13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Bold" pitchFamily="2" charset="-127"/>
                <a:ea typeface="KoPubDotum Bold" pitchFamily="2" charset="-127"/>
              </a:rPr>
              <a:t>경마에서 어떤 말이 잘 달릴까</a:t>
            </a:r>
            <a:r>
              <a:rPr kumimoji="1" lang="en-US" altLang="ko-KR" sz="4800" b="1" spc="13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Bold" pitchFamily="2" charset="-127"/>
                <a:ea typeface="KoPubDotum Bold" pitchFamily="2" charset="-127"/>
              </a:rPr>
              <a:t>?</a:t>
            </a:r>
            <a:endParaRPr kumimoji="1" lang="ko-Kore-KR" altLang="en-US" sz="4800" b="1" spc="13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Dotum Bold" pitchFamily="2" charset="-127"/>
              <a:ea typeface="KoPubDotum Bold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6E1D12-8A4C-D34F-B245-F0889D6512F5}"/>
              </a:ext>
            </a:extLst>
          </p:cNvPr>
          <p:cNvSpPr txBox="1"/>
          <p:nvPr/>
        </p:nvSpPr>
        <p:spPr>
          <a:xfrm>
            <a:off x="980734" y="2379660"/>
            <a:ext cx="7788166" cy="105259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4800" b="1" spc="13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Bold" pitchFamily="2" charset="-127"/>
                <a:ea typeface="KoPubDotum Bold" pitchFamily="2" charset="-127"/>
              </a:rPr>
              <a:t>TEAM 3</a:t>
            </a:r>
            <a:r>
              <a:rPr kumimoji="1" lang="ko-KR" altLang="en-US" sz="4800" b="1" spc="13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Bold" pitchFamily="2" charset="-127"/>
                <a:ea typeface="KoPubDotum Bold" pitchFamily="2" charset="-127"/>
              </a:rPr>
              <a:t>조 </a:t>
            </a:r>
            <a:r>
              <a:rPr kumimoji="1" lang="en-US" altLang="ko-KR" sz="4800" b="1" spc="13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Bold" pitchFamily="2" charset="-127"/>
                <a:ea typeface="KoPubDotum Bold" pitchFamily="2" charset="-127"/>
              </a:rPr>
              <a:t>(    )</a:t>
            </a:r>
            <a:endParaRPr kumimoji="1" lang="ko-Kore-KR" altLang="en-US" sz="4800" b="1" spc="13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Dotum Bold" pitchFamily="2" charset="-127"/>
              <a:ea typeface="KoPubDotum Bold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2CDA88-4F56-0840-A091-1679C7E9F5A7}"/>
              </a:ext>
            </a:extLst>
          </p:cNvPr>
          <p:cNvSpPr txBox="1"/>
          <p:nvPr/>
        </p:nvSpPr>
        <p:spPr>
          <a:xfrm>
            <a:off x="980734" y="3497944"/>
            <a:ext cx="7788166" cy="105259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1600" b="1" spc="13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Light" pitchFamily="2" charset="-127"/>
                <a:ea typeface="KoPubDotum Light" pitchFamily="2" charset="-127"/>
              </a:rPr>
              <a:t>오용석</a:t>
            </a:r>
            <a:endParaRPr kumimoji="1" lang="en-US" altLang="ko-KR" sz="1600" b="1" spc="13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Dotum Light" pitchFamily="2" charset="-127"/>
              <a:ea typeface="KoPubDotum Light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1600" b="1" spc="13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Light" pitchFamily="2" charset="-127"/>
                <a:ea typeface="KoPubDotum Light" pitchFamily="2" charset="-127"/>
              </a:rPr>
              <a:t>이정인</a:t>
            </a:r>
            <a:endParaRPr kumimoji="1" lang="en-US" altLang="ko-KR" sz="1600" b="1" spc="13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Dotum Light" pitchFamily="2" charset="-127"/>
              <a:ea typeface="KoPubDotum Light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1600" b="1" spc="13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Light" pitchFamily="2" charset="-127"/>
                <a:ea typeface="KoPubDotum Light" pitchFamily="2" charset="-127"/>
              </a:rPr>
              <a:t>원석재</a:t>
            </a:r>
            <a:endParaRPr kumimoji="1" lang="ko-Kore-KR" altLang="en-US" sz="1600" b="1" spc="13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Dotum Light" pitchFamily="2" charset="-127"/>
              <a:ea typeface="KoPubDotum Light" pitchFamily="2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" y="5744502"/>
            <a:ext cx="1077172" cy="107717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79" y="5888313"/>
            <a:ext cx="2368651" cy="78955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22" y="5835812"/>
            <a:ext cx="910950" cy="8945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93" y="5742328"/>
            <a:ext cx="1091613" cy="98586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572" y="5744502"/>
            <a:ext cx="1570428" cy="98151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8100" y="2577987"/>
            <a:ext cx="837054" cy="8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18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날씨 별 </a:t>
            </a:r>
            <a:r>
              <a:rPr lang="en-US" altLang="ko-KR" dirty="0"/>
              <a:t>1</a:t>
            </a:r>
            <a:r>
              <a:rPr lang="ko-KR" altLang="en-US" dirty="0"/>
              <a:t>등을 가장 많이 한 말의 이름 </a:t>
            </a:r>
            <a:r>
              <a:rPr lang="en-US" altLang="ko-KR" dirty="0"/>
              <a:t>(</a:t>
            </a:r>
            <a:r>
              <a:rPr lang="ko-KR" altLang="en-US" dirty="0"/>
              <a:t>맑음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94" y="1897100"/>
            <a:ext cx="9418832" cy="4684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25263" y="1527768"/>
            <a:ext cx="1997242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대장대부</a:t>
            </a:r>
            <a:endParaRPr lang="en-US" altLang="ko-KR" dirty="0"/>
          </a:p>
          <a:p>
            <a:r>
              <a:rPr lang="ko-KR" altLang="en-US" dirty="0"/>
              <a:t>성별</a:t>
            </a:r>
            <a:r>
              <a:rPr lang="en-US" altLang="ko-KR" dirty="0"/>
              <a:t>: </a:t>
            </a:r>
            <a:r>
              <a:rPr lang="ko-KR" altLang="en-US" dirty="0"/>
              <a:t>거</a:t>
            </a:r>
            <a:endParaRPr lang="en-US" altLang="ko-KR" dirty="0"/>
          </a:p>
          <a:p>
            <a:r>
              <a:rPr lang="ko-KR" altLang="en-US" dirty="0"/>
              <a:t>등급</a:t>
            </a:r>
            <a:r>
              <a:rPr lang="en-US" altLang="ko-KR" dirty="0"/>
              <a:t>: 1</a:t>
            </a:r>
            <a:r>
              <a:rPr lang="ko-KR" altLang="en-US" dirty="0"/>
              <a:t>등급</a:t>
            </a:r>
            <a:endParaRPr lang="en-US" altLang="ko-KR" dirty="0"/>
          </a:p>
          <a:p>
            <a:r>
              <a:rPr lang="ko-KR" altLang="en-US" dirty="0"/>
              <a:t>나이</a:t>
            </a:r>
            <a:r>
              <a:rPr lang="en-US" altLang="ko-KR" dirty="0"/>
              <a:t>: 5</a:t>
            </a:r>
            <a:r>
              <a:rPr lang="ko-KR" altLang="en-US" dirty="0"/>
              <a:t>살</a:t>
            </a:r>
            <a:endParaRPr lang="en-US" altLang="ko-KR" dirty="0"/>
          </a:p>
          <a:p>
            <a:r>
              <a:rPr lang="ko-KR" altLang="en-US" dirty="0"/>
              <a:t>몸무게</a:t>
            </a:r>
            <a:r>
              <a:rPr lang="en-US" altLang="ko-KR" dirty="0"/>
              <a:t>: 313.5kg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10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1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18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날씨 별 </a:t>
            </a:r>
            <a:r>
              <a:rPr lang="en-US" altLang="ko-KR" dirty="0"/>
              <a:t>1</a:t>
            </a:r>
            <a:r>
              <a:rPr lang="ko-KR" altLang="en-US" dirty="0"/>
              <a:t>등을 가장 많이 한 말의 이름 </a:t>
            </a:r>
            <a:r>
              <a:rPr lang="en-US" altLang="ko-KR" dirty="0"/>
              <a:t>(</a:t>
            </a:r>
            <a:r>
              <a:rPr lang="ko-KR" altLang="en-US" dirty="0"/>
              <a:t>흐림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94" y="1897101"/>
            <a:ext cx="9418832" cy="46240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25263" y="1527768"/>
            <a:ext cx="1997242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/>
              <a:t>초강수</a:t>
            </a:r>
            <a:endParaRPr lang="en-US" altLang="ko-KR" dirty="0"/>
          </a:p>
          <a:p>
            <a:r>
              <a:rPr lang="ko-KR" altLang="en-US" dirty="0"/>
              <a:t>성별</a:t>
            </a:r>
            <a:r>
              <a:rPr lang="en-US" altLang="ko-KR" dirty="0"/>
              <a:t>: </a:t>
            </a:r>
            <a:r>
              <a:rPr lang="ko-KR" altLang="en-US" dirty="0"/>
              <a:t>거</a:t>
            </a:r>
            <a:endParaRPr lang="en-US" altLang="ko-KR" dirty="0"/>
          </a:p>
          <a:p>
            <a:r>
              <a:rPr lang="ko-KR" altLang="en-US" dirty="0"/>
              <a:t>등급</a:t>
            </a:r>
            <a:r>
              <a:rPr lang="en-US" altLang="ko-KR" dirty="0"/>
              <a:t>: 4</a:t>
            </a:r>
            <a:r>
              <a:rPr lang="ko-KR" altLang="en-US" dirty="0"/>
              <a:t>등급</a:t>
            </a:r>
            <a:endParaRPr lang="en-US" altLang="ko-KR" dirty="0"/>
          </a:p>
          <a:p>
            <a:r>
              <a:rPr lang="ko-KR" altLang="en-US" dirty="0"/>
              <a:t>나이</a:t>
            </a:r>
            <a:r>
              <a:rPr lang="en-US" altLang="ko-KR" dirty="0"/>
              <a:t>: 3</a:t>
            </a:r>
            <a:r>
              <a:rPr lang="ko-KR" altLang="en-US" dirty="0"/>
              <a:t>살</a:t>
            </a:r>
            <a:endParaRPr lang="en-US" altLang="ko-KR" dirty="0"/>
          </a:p>
          <a:p>
            <a:r>
              <a:rPr lang="ko-KR" altLang="en-US" dirty="0"/>
              <a:t>몸무게</a:t>
            </a:r>
            <a:r>
              <a:rPr lang="en-US" altLang="ko-KR" dirty="0"/>
              <a:t>: 284.8kg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11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5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18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경주 거리 및 경주 등급에 따른 경기 횟수</a:t>
            </a: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23591" y="1961390"/>
            <a:ext cx="5760000" cy="3600000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84741" y="1961390"/>
            <a:ext cx="5760000" cy="360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5779" y="5635414"/>
            <a:ext cx="997434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경주 거리에 따른 경주 횟수는 </a:t>
            </a:r>
            <a:r>
              <a:rPr lang="en-US" altLang="ko-KR" dirty="0"/>
              <a:t>1000, 1200, 800 </a:t>
            </a:r>
            <a:r>
              <a:rPr lang="ko-KR" altLang="en-US" dirty="0"/>
              <a:t>순으로 많았다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경주 등급에 따른 경주 횟수는 등급이 </a:t>
            </a:r>
            <a:r>
              <a:rPr lang="en-US" altLang="ko-KR" dirty="0"/>
              <a:t>1</a:t>
            </a:r>
            <a:r>
              <a:rPr lang="ko-KR" altLang="en-US"/>
              <a:t>등급에 가까워 질 수록 </a:t>
            </a:r>
            <a:r>
              <a:rPr lang="ko-KR" altLang="en-US" dirty="0"/>
              <a:t>적어지는 경향을 보였다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12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1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4C615-287D-EA57-3739-BE296C1D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3D5F032-2F70-8169-26C8-11F31FC5A7A6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477955-4208-25C0-5909-339BD619BEAA}"/>
              </a:ext>
            </a:extLst>
          </p:cNvPr>
          <p:cNvSpPr txBox="1"/>
          <p:nvPr/>
        </p:nvSpPr>
        <p:spPr>
          <a:xfrm>
            <a:off x="1114906" y="846348"/>
            <a:ext cx="5437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18" name="직선 연결선[R] 41">
            <a:extLst>
              <a:ext uri="{FF2B5EF4-FFF2-40B4-BE49-F238E27FC236}">
                <a16:creationId xmlns:a16="http://schemas.microsoft.com/office/drawing/2014/main" id="{3D0A98F7-B215-BB5C-E177-CF1AA2260886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43">
            <a:extLst>
              <a:ext uri="{FF2B5EF4-FFF2-40B4-BE49-F238E27FC236}">
                <a16:creationId xmlns:a16="http://schemas.microsoft.com/office/drawing/2014/main" id="{26882D1D-C803-59B7-B3EB-8FF495B7FBB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AF1DCC0-04FE-4C82-CE39-51994D995D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68287-8050-4D04-74B7-8BD721E7F573}"/>
              </a:ext>
            </a:extLst>
          </p:cNvPr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K-means </a:t>
            </a:r>
            <a:r>
              <a:rPr lang="ko-KR" altLang="en-US" dirty="0"/>
              <a:t>및 </a:t>
            </a:r>
            <a:r>
              <a:rPr lang="en-US" altLang="ko-KR" dirty="0"/>
              <a:t>PCA </a:t>
            </a:r>
            <a:r>
              <a:rPr lang="ko-KR" altLang="en-US" dirty="0"/>
              <a:t>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72044A-2E5F-AFD6-CCB1-31FDD5290A9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616" r="1104" b="717"/>
          <a:stretch/>
        </p:blipFill>
        <p:spPr>
          <a:xfrm>
            <a:off x="870343" y="1882111"/>
            <a:ext cx="3240000" cy="21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EBC874-D12E-7460-6749-72062ACEBC78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76000" y="1882111"/>
            <a:ext cx="3240000" cy="216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BF2F2C-8794-89CB-7EA5-48E7656F6D61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009526" y="1882111"/>
            <a:ext cx="3240000" cy="216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E3779A6-7A1B-5292-FD89-6798CE491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244" y="4272957"/>
            <a:ext cx="9922282" cy="21145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33F97B-78F3-B1F7-152B-2FA410FD2B83}"/>
              </a:ext>
            </a:extLst>
          </p:cNvPr>
          <p:cNvSpPr/>
          <p:nvPr/>
        </p:nvSpPr>
        <p:spPr>
          <a:xfrm>
            <a:off x="3293704" y="6111550"/>
            <a:ext cx="943482" cy="26961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15DFE7-7A7C-1232-46FD-E0FB660E2A4D}"/>
              </a:ext>
            </a:extLst>
          </p:cNvPr>
          <p:cNvSpPr/>
          <p:nvPr/>
        </p:nvSpPr>
        <p:spPr>
          <a:xfrm>
            <a:off x="5806462" y="5060621"/>
            <a:ext cx="943482" cy="26961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54B91C-4C43-0D22-FAEB-1CEA3B6F1BA9}"/>
              </a:ext>
            </a:extLst>
          </p:cNvPr>
          <p:cNvSpPr/>
          <p:nvPr/>
        </p:nvSpPr>
        <p:spPr>
          <a:xfrm>
            <a:off x="5816644" y="5589258"/>
            <a:ext cx="943482" cy="26961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13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7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63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결과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상관 관계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E778DC-4FDB-C96A-D74D-098183036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94" y="2092812"/>
            <a:ext cx="4624620" cy="4133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C65A0B-B5F4-E8D4-A772-F0E771096680}"/>
              </a:ext>
            </a:extLst>
          </p:cNvPr>
          <p:cNvSpPr txBox="1"/>
          <p:nvPr/>
        </p:nvSpPr>
        <p:spPr>
          <a:xfrm>
            <a:off x="6096000" y="2213612"/>
            <a:ext cx="5851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○ 특별한 상관관계를 발견하지 못함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/>
              <a:t>데이터가 정규분포의 </a:t>
            </a:r>
            <a:r>
              <a:rPr lang="ko-KR" altLang="en-US" dirty="0" smtClean="0"/>
              <a:t>모양인 게 </a:t>
            </a:r>
            <a:r>
              <a:rPr lang="ko-KR" altLang="en-US" dirty="0"/>
              <a:t>원인으로 생각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○ 순위와 그나마 상관관계가 높은 데이터를 선택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기수의 무게</a:t>
            </a:r>
            <a:r>
              <a:rPr lang="en-US" altLang="ko-KR" dirty="0"/>
              <a:t>, </a:t>
            </a:r>
            <a:r>
              <a:rPr lang="ko-KR" altLang="en-US" dirty="0"/>
              <a:t>말의 체중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14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2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18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성별에 따른 </a:t>
            </a:r>
            <a:r>
              <a:rPr lang="en-US" altLang="ko-KR" dirty="0"/>
              <a:t>1</a:t>
            </a:r>
            <a:r>
              <a:rPr lang="ko-KR" altLang="en-US" dirty="0"/>
              <a:t>등 분포</a:t>
            </a:r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6665" y="1888849"/>
            <a:ext cx="5400000" cy="43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5779" y="6208849"/>
            <a:ext cx="997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성별에 따른 승률은 암컷이 높게 나타났지만 </a:t>
            </a:r>
            <a:r>
              <a:rPr lang="ko-KR" altLang="en-US" dirty="0" err="1"/>
              <a:t>카이제곱검정</a:t>
            </a:r>
            <a:r>
              <a:rPr lang="ko-KR" altLang="en-US" dirty="0"/>
              <a:t> 결과 수컷의 승률이 높게 나타났음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525" y="1788015"/>
            <a:ext cx="2228850" cy="2476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14405" y="4829559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p-value: 1.9498677734854782e-46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74144" y="1788015"/>
            <a:ext cx="557939" cy="247650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15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5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82CAE-8E05-3F2A-C9A5-845964832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22EA231-DEFD-A220-4E11-9080A0A7AADE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FB9AA4-F603-FD4E-9AEC-C331CC7CCA05}"/>
              </a:ext>
            </a:extLst>
          </p:cNvPr>
          <p:cNvSpPr txBox="1"/>
          <p:nvPr/>
        </p:nvSpPr>
        <p:spPr>
          <a:xfrm>
            <a:off x="1114906" y="846348"/>
            <a:ext cx="5437655" cy="363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결과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7485A0C-BF61-B017-39A6-3A4492DD7046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1E9225DC-8CFE-8640-DC5F-E737D76F4163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AAA6FBD-2418-735C-0941-2938F8D510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4F8E7D-D69E-4B7F-C52D-6F60487BFDD5}"/>
              </a:ext>
            </a:extLst>
          </p:cNvPr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나이에 따른 </a:t>
            </a:r>
            <a:r>
              <a:rPr lang="en-US" altLang="ko-KR" dirty="0"/>
              <a:t>1</a:t>
            </a:r>
            <a:r>
              <a:rPr lang="ko-KR" altLang="en-US" dirty="0"/>
              <a:t>등한 횟수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652F2B-003D-C867-B062-05328AE30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0" y="2092812"/>
            <a:ext cx="5638800" cy="44386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A9E10CE-AE90-1C6D-F656-C12A2229F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511" y="1897100"/>
            <a:ext cx="5800725" cy="2438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4E64778-4A79-5EBE-506D-9C59D67DAAE8}"/>
              </a:ext>
            </a:extLst>
          </p:cNvPr>
          <p:cNvSpPr/>
          <p:nvPr/>
        </p:nvSpPr>
        <p:spPr>
          <a:xfrm>
            <a:off x="6966284" y="5064149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p-value: 8.190511555092293e-225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C02D58-AC4A-A36A-C3BF-953825D85480}"/>
              </a:ext>
            </a:extLst>
          </p:cNvPr>
          <p:cNvSpPr/>
          <p:nvPr/>
        </p:nvSpPr>
        <p:spPr>
          <a:xfrm>
            <a:off x="6552561" y="1898414"/>
            <a:ext cx="1085662" cy="2421588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16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3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63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결과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기수 체중에 따른 </a:t>
            </a:r>
            <a:r>
              <a:rPr lang="en-US" altLang="ko-KR" dirty="0"/>
              <a:t>1</a:t>
            </a:r>
            <a:r>
              <a:rPr lang="ko-KR" altLang="en-US" dirty="0"/>
              <a:t>등 횟수</a:t>
            </a:r>
          </a:p>
        </p:txBody>
      </p:sp>
      <p:pic>
        <p:nvPicPr>
          <p:cNvPr id="9" name="그림 8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08979" y="2034505"/>
            <a:ext cx="5400000" cy="3600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012469" y="466201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p-value: 7.4051022884692306e-149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9843" y="5718240"/>
            <a:ext cx="10148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기수 체중에 따른 </a:t>
            </a:r>
            <a:r>
              <a:rPr lang="en-US" altLang="ko-KR" dirty="0"/>
              <a:t>1</a:t>
            </a:r>
            <a:r>
              <a:rPr lang="ko-KR" altLang="en-US" dirty="0"/>
              <a:t>등 횟수는 </a:t>
            </a:r>
            <a:r>
              <a:rPr lang="en-US" altLang="ko-KR" dirty="0"/>
              <a:t>55kg</a:t>
            </a:r>
            <a:r>
              <a:rPr lang="ko-KR" altLang="en-US" dirty="0"/>
              <a:t>가 많았지만 </a:t>
            </a:r>
            <a:r>
              <a:rPr lang="ko-KR" altLang="en-US" dirty="0" err="1"/>
              <a:t>카이제곱</a:t>
            </a:r>
            <a:r>
              <a:rPr lang="ko-KR" altLang="en-US" dirty="0"/>
              <a:t> 검정 결과 </a:t>
            </a:r>
            <a:r>
              <a:rPr lang="en-US" altLang="ko-KR" dirty="0"/>
              <a:t>1</a:t>
            </a:r>
            <a:r>
              <a:rPr lang="ko-KR" altLang="en-US" dirty="0" smtClean="0"/>
              <a:t>등 확률은 </a:t>
            </a:r>
            <a:r>
              <a:rPr lang="en-US" altLang="ko-KR" dirty="0"/>
              <a:t>55.7-57.6kg</a:t>
            </a:r>
            <a:r>
              <a:rPr lang="ko-KR" altLang="en-US" dirty="0"/>
              <a:t>의 기수에서 높게 나타났다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804AF5-C7EE-5EBC-C517-C08C58BEF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980" y="1712170"/>
            <a:ext cx="6800850" cy="20955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480620" y="1712170"/>
            <a:ext cx="632271" cy="20955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17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2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63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결과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체중 변화에 따른 </a:t>
            </a:r>
            <a:r>
              <a:rPr lang="en-US" altLang="ko-KR" dirty="0"/>
              <a:t>1</a:t>
            </a:r>
            <a:r>
              <a:rPr lang="ko-KR" altLang="en-US" dirty="0"/>
              <a:t>등 횟수</a:t>
            </a:r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0" y="2489336"/>
            <a:ext cx="4593771" cy="38321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EE1A74-4C41-D211-3CA0-C9F582623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60" y="2116369"/>
            <a:ext cx="7432460" cy="2289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EA5E0E-3936-472C-B3E7-0ACE4475770A}"/>
              </a:ext>
            </a:extLst>
          </p:cNvPr>
          <p:cNvSpPr txBox="1"/>
          <p:nvPr/>
        </p:nvSpPr>
        <p:spPr>
          <a:xfrm>
            <a:off x="6278203" y="5112412"/>
            <a:ext cx="610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p-value: 1.3025888256928841e-05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A4A739-1664-4487-2D06-2F0EAED3EB98}"/>
              </a:ext>
            </a:extLst>
          </p:cNvPr>
          <p:cNvSpPr/>
          <p:nvPr/>
        </p:nvSpPr>
        <p:spPr>
          <a:xfrm>
            <a:off x="6167535" y="2116368"/>
            <a:ext cx="450343" cy="2291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18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3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1BB79-B7B1-5F55-87A2-D873F773B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E2DE51F-BBC0-F9E9-2C82-96D439407E11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5B671-8630-F398-1E17-83BC58C32FBA}"/>
              </a:ext>
            </a:extLst>
          </p:cNvPr>
          <p:cNvSpPr txBox="1"/>
          <p:nvPr/>
        </p:nvSpPr>
        <p:spPr>
          <a:xfrm>
            <a:off x="1114906" y="846348"/>
            <a:ext cx="5437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18" name="직선 연결선[R] 41">
            <a:extLst>
              <a:ext uri="{FF2B5EF4-FFF2-40B4-BE49-F238E27FC236}">
                <a16:creationId xmlns:a16="http://schemas.microsoft.com/office/drawing/2014/main" id="{BF35F57E-D11C-8A4A-759B-BA5F0C218AFB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43">
            <a:extLst>
              <a:ext uri="{FF2B5EF4-FFF2-40B4-BE49-F238E27FC236}">
                <a16:creationId xmlns:a16="http://schemas.microsoft.com/office/drawing/2014/main" id="{78058750-01F8-44ED-98A5-1F3F5DC20606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7D6F4FD-13A5-F0F9-4DA9-A1966A8E60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7ED23F6-474E-5FF3-AD97-7ADA2F6A3B7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8881" y="2050961"/>
            <a:ext cx="3240000" cy="216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E18D58-3C0E-B9A2-F0BF-CB9628DC8DF4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07" y="2050961"/>
            <a:ext cx="3240000" cy="216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2C4A73-BE3D-F966-F9A2-48386FB1C004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156133" y="2050961"/>
            <a:ext cx="3240000" cy="21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B03DE3-F1F9-393A-BB4B-375E8AD9F113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98881" y="4210961"/>
            <a:ext cx="3240000" cy="21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EBDF17-3BDF-5688-F82F-2824831245FC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477507" y="4210961"/>
            <a:ext cx="3240000" cy="21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6F9F2B-E5DA-606D-2EF5-5BB4A1A3D54C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156133" y="4210961"/>
            <a:ext cx="3240000" cy="216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AEF085-99AA-4E18-55AF-4A5545BB074F}"/>
              </a:ext>
            </a:extLst>
          </p:cNvPr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거리 및 체중에 따른 </a:t>
            </a:r>
            <a:r>
              <a:rPr lang="en-US" altLang="ko-KR" dirty="0"/>
              <a:t>1</a:t>
            </a:r>
            <a:r>
              <a:rPr lang="ko-KR" altLang="en-US" dirty="0"/>
              <a:t>등의 분포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19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6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47DAB8-315A-A149-83AC-91C833805A53}"/>
              </a:ext>
            </a:extLst>
          </p:cNvPr>
          <p:cNvSpPr txBox="1"/>
          <p:nvPr/>
        </p:nvSpPr>
        <p:spPr>
          <a:xfrm>
            <a:off x="3171248" y="709294"/>
            <a:ext cx="584950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ore-KR" sz="2400" b="1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CONTENTS</a:t>
            </a:r>
            <a:endParaRPr kumimoji="1" lang="ko-Kore-KR" altLang="en-US" sz="2400" b="1" spc="13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9DA34281-85A5-B442-9D1D-B8ACF152E5A9}"/>
              </a:ext>
            </a:extLst>
          </p:cNvPr>
          <p:cNvSpPr/>
          <p:nvPr/>
        </p:nvSpPr>
        <p:spPr>
          <a:xfrm>
            <a:off x="1919778" y="1505395"/>
            <a:ext cx="8409840" cy="647470"/>
          </a:xfrm>
          <a:prstGeom prst="roundRect">
            <a:avLst>
              <a:gd name="adj" fmla="val 50000"/>
            </a:avLst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ore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5BFC0E00-B3D4-7949-BF27-1561E07AC5FF}"/>
              </a:ext>
            </a:extLst>
          </p:cNvPr>
          <p:cNvSpPr/>
          <p:nvPr/>
        </p:nvSpPr>
        <p:spPr>
          <a:xfrm>
            <a:off x="1931985" y="1505395"/>
            <a:ext cx="1239263" cy="647470"/>
          </a:xfrm>
          <a:prstGeom prst="roundRect">
            <a:avLst>
              <a:gd name="adj" fmla="val 50000"/>
            </a:avLst>
          </a:prstGeom>
          <a:solidFill>
            <a:srgbClr val="99A98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ore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E33BC1E4-8057-4045-9069-CFF413AF304B}"/>
              </a:ext>
            </a:extLst>
          </p:cNvPr>
          <p:cNvSpPr txBox="1"/>
          <p:nvPr/>
        </p:nvSpPr>
        <p:spPr>
          <a:xfrm>
            <a:off x="3307370" y="1665869"/>
            <a:ext cx="637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400" b="1" spc="50" dirty="0">
                <a:latin typeface="KoPubDotum Light" pitchFamily="2" charset="-127"/>
                <a:ea typeface="KoPubDotum Light" pitchFamily="2" charset="-127"/>
              </a:rPr>
              <a:t>프로젝트 개요</a:t>
            </a:r>
            <a:endParaRPr kumimoji="1" lang="en-US" altLang="ko-KR" sz="1400" b="1" spc="50" dirty="0">
              <a:latin typeface="KoPubDotum Light" pitchFamily="2" charset="-127"/>
              <a:ea typeface="KoPubDotum Light" pitchFamily="2" charset="-127"/>
            </a:endParaRPr>
          </a:p>
        </p:txBody>
      </p:sp>
      <p:sp>
        <p:nvSpPr>
          <p:cNvPr id="35" name="TextBox 41">
            <a:extLst>
              <a:ext uri="{FF2B5EF4-FFF2-40B4-BE49-F238E27FC236}">
                <a16:creationId xmlns:a16="http://schemas.microsoft.com/office/drawing/2014/main" id="{2CA08D7C-7AC0-5A4B-A8B3-4EEE7914C638}"/>
              </a:ext>
            </a:extLst>
          </p:cNvPr>
          <p:cNvSpPr txBox="1"/>
          <p:nvPr/>
        </p:nvSpPr>
        <p:spPr>
          <a:xfrm>
            <a:off x="2018924" y="1611002"/>
            <a:ext cx="995170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ko-KR" altLang="en-US" sz="1600" b="1" spc="9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MEDIUM" pitchFamily="2" charset="-127"/>
                <a:ea typeface="KOPUBDOTUM MEDIUM" pitchFamily="2" charset="-127"/>
              </a:rPr>
              <a:t>목차 </a:t>
            </a:r>
            <a:r>
              <a:rPr kumimoji="1" lang="en-US" altLang="ko-KR" sz="1600" b="1" spc="9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MEDIUM" pitchFamily="2" charset="-127"/>
                <a:ea typeface="KOPUBDOTUM MEDIUM" pitchFamily="2" charset="-127"/>
              </a:rPr>
              <a:t>01</a:t>
            </a:r>
            <a:endParaRPr kumimoji="1" lang="ko-Kore-KR" altLang="en-US" sz="1600" b="1" spc="9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582A179E-744A-6B44-AFDF-7FBE6CE5A8CE}"/>
              </a:ext>
            </a:extLst>
          </p:cNvPr>
          <p:cNvSpPr/>
          <p:nvPr/>
        </p:nvSpPr>
        <p:spPr>
          <a:xfrm>
            <a:off x="1919778" y="2572030"/>
            <a:ext cx="8409840" cy="647470"/>
          </a:xfrm>
          <a:prstGeom prst="roundRect">
            <a:avLst>
              <a:gd name="adj" fmla="val 50000"/>
            </a:avLst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ore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F0D4ACC0-44D4-4A47-A5DD-ECEDA19A3DA0}"/>
              </a:ext>
            </a:extLst>
          </p:cNvPr>
          <p:cNvSpPr/>
          <p:nvPr/>
        </p:nvSpPr>
        <p:spPr>
          <a:xfrm>
            <a:off x="1919778" y="2572030"/>
            <a:ext cx="1239263" cy="647470"/>
          </a:xfrm>
          <a:prstGeom prst="roundRect">
            <a:avLst>
              <a:gd name="adj" fmla="val 50000"/>
            </a:avLst>
          </a:prstGeom>
          <a:solidFill>
            <a:srgbClr val="99A98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ore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45">
            <a:extLst>
              <a:ext uri="{FF2B5EF4-FFF2-40B4-BE49-F238E27FC236}">
                <a16:creationId xmlns:a16="http://schemas.microsoft.com/office/drawing/2014/main" id="{77397652-0131-7340-B6F1-0447F5312CA0}"/>
              </a:ext>
            </a:extLst>
          </p:cNvPr>
          <p:cNvSpPr txBox="1"/>
          <p:nvPr/>
        </p:nvSpPr>
        <p:spPr>
          <a:xfrm>
            <a:off x="3307370" y="2732504"/>
            <a:ext cx="637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400" b="1" spc="50" dirty="0">
                <a:latin typeface="KoPubDotum Light" pitchFamily="2" charset="-127"/>
                <a:ea typeface="KoPubDotum Light" pitchFamily="2" charset="-127"/>
              </a:rPr>
              <a:t>프로젝트 팀 구성 및 </a:t>
            </a:r>
            <a:r>
              <a:rPr kumimoji="1" lang="ko-KR" altLang="en-US" sz="1400" b="1" spc="50" dirty="0" err="1">
                <a:latin typeface="KoPubDotum Light" pitchFamily="2" charset="-127"/>
                <a:ea typeface="KoPubDotum Light" pitchFamily="2" charset="-127"/>
              </a:rPr>
              <a:t>역활</a:t>
            </a:r>
            <a:endParaRPr kumimoji="1" lang="en-US" altLang="ko-KR" sz="1400" b="1" spc="50" dirty="0">
              <a:latin typeface="KoPubDotum Light" pitchFamily="2" charset="-127"/>
              <a:ea typeface="KoPubDotum Light" pitchFamily="2" charset="-127"/>
            </a:endParaRPr>
          </a:p>
        </p:txBody>
      </p:sp>
      <p:sp>
        <p:nvSpPr>
          <p:cNvPr id="58" name="TextBox 46">
            <a:extLst>
              <a:ext uri="{FF2B5EF4-FFF2-40B4-BE49-F238E27FC236}">
                <a16:creationId xmlns:a16="http://schemas.microsoft.com/office/drawing/2014/main" id="{8759B0DA-8BD0-1C49-87AC-D55C4C0A5E25}"/>
              </a:ext>
            </a:extLst>
          </p:cNvPr>
          <p:cNvSpPr txBox="1"/>
          <p:nvPr/>
        </p:nvSpPr>
        <p:spPr>
          <a:xfrm>
            <a:off x="2098334" y="2677637"/>
            <a:ext cx="1060707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ko-KR" altLang="en-US" sz="1600" b="1" spc="9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MEDIUM" pitchFamily="2" charset="-127"/>
                <a:ea typeface="KOPUBDOTUM MEDIUM" pitchFamily="2" charset="-127"/>
              </a:rPr>
              <a:t>목차 </a:t>
            </a:r>
            <a:r>
              <a:rPr kumimoji="1" lang="en-US" altLang="ko-KR" sz="1600" b="1" spc="9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MEDIUM" pitchFamily="2" charset="-127"/>
                <a:ea typeface="KOPUBDOTUM MEDIUM" pitchFamily="2" charset="-127"/>
              </a:rPr>
              <a:t>02</a:t>
            </a:r>
            <a:endParaRPr kumimoji="1" lang="ko-Kore-KR" altLang="en-US" sz="1600" b="1" spc="9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8B7DEA98-FE78-B943-A3C9-682DCF9246EE}"/>
              </a:ext>
            </a:extLst>
          </p:cNvPr>
          <p:cNvSpPr/>
          <p:nvPr/>
        </p:nvSpPr>
        <p:spPr>
          <a:xfrm>
            <a:off x="1919778" y="3638665"/>
            <a:ext cx="8409840" cy="647470"/>
          </a:xfrm>
          <a:prstGeom prst="roundRect">
            <a:avLst>
              <a:gd name="adj" fmla="val 50000"/>
            </a:avLst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ore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26D91871-5D21-E840-854D-12CEDE767126}"/>
              </a:ext>
            </a:extLst>
          </p:cNvPr>
          <p:cNvSpPr/>
          <p:nvPr/>
        </p:nvSpPr>
        <p:spPr>
          <a:xfrm>
            <a:off x="1919778" y="3638665"/>
            <a:ext cx="1239263" cy="647470"/>
          </a:xfrm>
          <a:prstGeom prst="roundRect">
            <a:avLst>
              <a:gd name="adj" fmla="val 50000"/>
            </a:avLst>
          </a:prstGeom>
          <a:solidFill>
            <a:srgbClr val="99A98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ore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49">
            <a:extLst>
              <a:ext uri="{FF2B5EF4-FFF2-40B4-BE49-F238E27FC236}">
                <a16:creationId xmlns:a16="http://schemas.microsoft.com/office/drawing/2014/main" id="{69CFFFD7-1D5E-9D40-BFA8-9FDA8EA3CF12}"/>
              </a:ext>
            </a:extLst>
          </p:cNvPr>
          <p:cNvSpPr txBox="1"/>
          <p:nvPr/>
        </p:nvSpPr>
        <p:spPr>
          <a:xfrm>
            <a:off x="3307370" y="3799139"/>
            <a:ext cx="637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400" b="1" spc="50" dirty="0">
                <a:latin typeface="KoPubDotum Light" pitchFamily="2" charset="-127"/>
                <a:ea typeface="KoPubDotum Light" pitchFamily="2" charset="-127"/>
              </a:rPr>
              <a:t>프로젝트 수행 절차 및 방법</a:t>
            </a:r>
            <a:endParaRPr kumimoji="1" lang="en-US" altLang="ko-KR" sz="1400" b="1" spc="50" dirty="0">
              <a:latin typeface="KoPubDotum Light" pitchFamily="2" charset="-127"/>
              <a:ea typeface="KoPubDotum Light" pitchFamily="2" charset="-127"/>
            </a:endParaRPr>
          </a:p>
        </p:txBody>
      </p:sp>
      <p:sp>
        <p:nvSpPr>
          <p:cNvPr id="62" name="TextBox 50">
            <a:extLst>
              <a:ext uri="{FF2B5EF4-FFF2-40B4-BE49-F238E27FC236}">
                <a16:creationId xmlns:a16="http://schemas.microsoft.com/office/drawing/2014/main" id="{45D8A4B5-90ED-094F-B9C5-584665AF694E}"/>
              </a:ext>
            </a:extLst>
          </p:cNvPr>
          <p:cNvSpPr txBox="1"/>
          <p:nvPr/>
        </p:nvSpPr>
        <p:spPr>
          <a:xfrm>
            <a:off x="2030728" y="3764481"/>
            <a:ext cx="1017361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ko-KR" altLang="en-US" sz="1600" b="1" spc="9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MEDIUM" pitchFamily="2" charset="-127"/>
                <a:ea typeface="KOPUBDOTUM MEDIUM" pitchFamily="2" charset="-127"/>
              </a:rPr>
              <a:t>목차 </a:t>
            </a:r>
            <a:r>
              <a:rPr kumimoji="1" lang="en-US" altLang="ko-KR" sz="1600" b="1" spc="9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MEDIUM" pitchFamily="2" charset="-127"/>
                <a:ea typeface="KOPUBDOTUM MEDIUM" pitchFamily="2" charset="-127"/>
              </a:rPr>
              <a:t>03</a:t>
            </a:r>
            <a:endParaRPr kumimoji="1" lang="ko-Kore-KR" altLang="en-US" sz="1600" b="1" spc="9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63" name="TextBox 51">
            <a:extLst>
              <a:ext uri="{FF2B5EF4-FFF2-40B4-BE49-F238E27FC236}">
                <a16:creationId xmlns:a16="http://schemas.microsoft.com/office/drawing/2014/main" id="{5C94CA63-B3BD-F548-B6A4-7CC68CE05C9E}"/>
              </a:ext>
            </a:extLst>
          </p:cNvPr>
          <p:cNvSpPr txBox="1"/>
          <p:nvPr/>
        </p:nvSpPr>
        <p:spPr>
          <a:xfrm>
            <a:off x="2371515" y="4840740"/>
            <a:ext cx="935855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ko-KR" altLang="en-US" sz="1600" b="1" spc="9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MEDIUM" pitchFamily="2" charset="-127"/>
                <a:ea typeface="KOPUBDOTUM MEDIUM" pitchFamily="2" charset="-127"/>
              </a:rPr>
              <a:t>목차 </a:t>
            </a:r>
            <a:r>
              <a:rPr kumimoji="1" lang="en-US" altLang="ko-KR" sz="1600" b="1" spc="9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MEDIUM" pitchFamily="2" charset="-127"/>
                <a:ea typeface="KOPUBDOTUM MEDIUM" pitchFamily="2" charset="-127"/>
              </a:rPr>
              <a:t>0</a:t>
            </a:r>
            <a:endParaRPr kumimoji="1" lang="ko-Kore-KR" altLang="en-US" sz="1600" b="1" spc="9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93EA39D0-4151-5545-85E4-7055AD4B0CC0}"/>
              </a:ext>
            </a:extLst>
          </p:cNvPr>
          <p:cNvSpPr/>
          <p:nvPr/>
        </p:nvSpPr>
        <p:spPr>
          <a:xfrm>
            <a:off x="1919778" y="4705300"/>
            <a:ext cx="8409840" cy="647470"/>
          </a:xfrm>
          <a:prstGeom prst="roundRect">
            <a:avLst>
              <a:gd name="adj" fmla="val 50000"/>
            </a:avLst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ore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3971638A-4796-2149-B3DC-FEA1F735EEE1}"/>
              </a:ext>
            </a:extLst>
          </p:cNvPr>
          <p:cNvSpPr/>
          <p:nvPr/>
        </p:nvSpPr>
        <p:spPr>
          <a:xfrm>
            <a:off x="1919778" y="4705300"/>
            <a:ext cx="1239263" cy="647470"/>
          </a:xfrm>
          <a:prstGeom prst="roundRect">
            <a:avLst>
              <a:gd name="adj" fmla="val 50000"/>
            </a:avLst>
          </a:prstGeom>
          <a:solidFill>
            <a:srgbClr val="99A98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ore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Box 54">
            <a:extLst>
              <a:ext uri="{FF2B5EF4-FFF2-40B4-BE49-F238E27FC236}">
                <a16:creationId xmlns:a16="http://schemas.microsoft.com/office/drawing/2014/main" id="{D52828F8-179C-A144-9EF9-DAA5781DFB9A}"/>
              </a:ext>
            </a:extLst>
          </p:cNvPr>
          <p:cNvSpPr txBox="1"/>
          <p:nvPr/>
        </p:nvSpPr>
        <p:spPr>
          <a:xfrm>
            <a:off x="3307370" y="4865774"/>
            <a:ext cx="637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400" b="1" spc="50" dirty="0">
                <a:latin typeface="KoPubDotum Light" pitchFamily="2" charset="-127"/>
                <a:ea typeface="KoPubDotum Light" pitchFamily="2" charset="-127"/>
              </a:rPr>
              <a:t>프로젝트 수행 결과</a:t>
            </a:r>
            <a:endParaRPr kumimoji="1" lang="en-US" altLang="ko-KR" sz="1400" b="1" spc="50" dirty="0">
              <a:latin typeface="KoPubDotum Light" pitchFamily="2" charset="-127"/>
              <a:ea typeface="KoPubDotum Light" pitchFamily="2" charset="-127"/>
            </a:endParaRPr>
          </a:p>
        </p:txBody>
      </p:sp>
      <p:sp>
        <p:nvSpPr>
          <p:cNvPr id="67" name="TextBox 55">
            <a:extLst>
              <a:ext uri="{FF2B5EF4-FFF2-40B4-BE49-F238E27FC236}">
                <a16:creationId xmlns:a16="http://schemas.microsoft.com/office/drawing/2014/main" id="{A8859183-1C8B-F341-BB53-994BC1150A6F}"/>
              </a:ext>
            </a:extLst>
          </p:cNvPr>
          <p:cNvSpPr txBox="1"/>
          <p:nvPr/>
        </p:nvSpPr>
        <p:spPr>
          <a:xfrm>
            <a:off x="2018924" y="4826655"/>
            <a:ext cx="1017361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ko-KR" altLang="en-US" sz="1600" b="1" spc="9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MEDIUM" pitchFamily="2" charset="-127"/>
                <a:ea typeface="KOPUBDOTUM MEDIUM" pitchFamily="2" charset="-127"/>
              </a:rPr>
              <a:t>목차 </a:t>
            </a:r>
            <a:r>
              <a:rPr kumimoji="1" lang="en-US" altLang="ko-KR" sz="1600" b="1" spc="9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MEDIUM" pitchFamily="2" charset="-127"/>
                <a:ea typeface="KOPUBDOTUM MEDIUM" pitchFamily="2" charset="-127"/>
              </a:rPr>
              <a:t>04</a:t>
            </a:r>
            <a:endParaRPr kumimoji="1" lang="ko-Kore-KR" altLang="en-US" sz="1600" b="1" spc="9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93EA39D0-4151-5545-85E4-7055AD4B0CC0}"/>
              </a:ext>
            </a:extLst>
          </p:cNvPr>
          <p:cNvSpPr/>
          <p:nvPr/>
        </p:nvSpPr>
        <p:spPr>
          <a:xfrm>
            <a:off x="1919778" y="5771935"/>
            <a:ext cx="8409840" cy="647470"/>
          </a:xfrm>
          <a:prstGeom prst="roundRect">
            <a:avLst>
              <a:gd name="adj" fmla="val 50000"/>
            </a:avLst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ore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971638A-4796-2149-B3DC-FEA1F735EEE1}"/>
              </a:ext>
            </a:extLst>
          </p:cNvPr>
          <p:cNvSpPr/>
          <p:nvPr/>
        </p:nvSpPr>
        <p:spPr>
          <a:xfrm>
            <a:off x="1919778" y="5771935"/>
            <a:ext cx="1239263" cy="647470"/>
          </a:xfrm>
          <a:prstGeom prst="roundRect">
            <a:avLst>
              <a:gd name="adj" fmla="val 50000"/>
            </a:avLst>
          </a:prstGeom>
          <a:solidFill>
            <a:srgbClr val="99A98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ore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54">
            <a:extLst>
              <a:ext uri="{FF2B5EF4-FFF2-40B4-BE49-F238E27FC236}">
                <a16:creationId xmlns:a16="http://schemas.microsoft.com/office/drawing/2014/main" id="{D52828F8-179C-A144-9EF9-DAA5781DFB9A}"/>
              </a:ext>
            </a:extLst>
          </p:cNvPr>
          <p:cNvSpPr txBox="1"/>
          <p:nvPr/>
        </p:nvSpPr>
        <p:spPr>
          <a:xfrm>
            <a:off x="3307370" y="5932409"/>
            <a:ext cx="637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400" b="1" spc="50" dirty="0">
                <a:latin typeface="KoPubDotum Light" pitchFamily="2" charset="-127"/>
                <a:ea typeface="KoPubDotum Light" pitchFamily="2" charset="-127"/>
              </a:rPr>
              <a:t>자체 평가 의견</a:t>
            </a:r>
            <a:endParaRPr kumimoji="1" lang="en-US" altLang="ko-KR" sz="1400" b="1" spc="50" dirty="0">
              <a:latin typeface="KoPubDotum Light" pitchFamily="2" charset="-127"/>
              <a:ea typeface="KoPubDotum Light" pitchFamily="2" charset="-127"/>
            </a:endParaRPr>
          </a:p>
        </p:txBody>
      </p:sp>
      <p:sp>
        <p:nvSpPr>
          <p:cNvPr id="72" name="TextBox 55">
            <a:extLst>
              <a:ext uri="{FF2B5EF4-FFF2-40B4-BE49-F238E27FC236}">
                <a16:creationId xmlns:a16="http://schemas.microsoft.com/office/drawing/2014/main" id="{A8859183-1C8B-F341-BB53-994BC1150A6F}"/>
              </a:ext>
            </a:extLst>
          </p:cNvPr>
          <p:cNvSpPr txBox="1"/>
          <p:nvPr/>
        </p:nvSpPr>
        <p:spPr>
          <a:xfrm>
            <a:off x="2042935" y="5907124"/>
            <a:ext cx="1017361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ko-KR" altLang="en-US" sz="1600" b="1" spc="9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MEDIUM" pitchFamily="2" charset="-127"/>
                <a:ea typeface="KOPUBDOTUM MEDIUM" pitchFamily="2" charset="-127"/>
              </a:rPr>
              <a:t>목차 </a:t>
            </a:r>
            <a:r>
              <a:rPr kumimoji="1" lang="en-US" altLang="ko-KR" sz="1600" b="1" spc="9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DOTUM MEDIUM" pitchFamily="2" charset="-127"/>
                <a:ea typeface="KOPUBDOTUM MEDIUM" pitchFamily="2" charset="-127"/>
              </a:rPr>
              <a:t>05</a:t>
            </a:r>
            <a:endParaRPr kumimoji="1" lang="ko-Kore-KR" altLang="en-US" sz="1600" b="1" spc="9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2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65549" y="4125401"/>
            <a:ext cx="3240000" cy="21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18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등급 및 체중에 따른 </a:t>
            </a:r>
            <a:r>
              <a:rPr lang="en-US" altLang="ko-KR" dirty="0"/>
              <a:t>1</a:t>
            </a:r>
            <a:r>
              <a:rPr lang="ko-KR" altLang="en-US" dirty="0"/>
              <a:t>등의 분포</a:t>
            </a:r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54845" y="1937829"/>
            <a:ext cx="3240000" cy="216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529431" y="1937829"/>
            <a:ext cx="3240000" cy="2160000"/>
          </a:xfrm>
          <a:prstGeom prst="rect">
            <a:avLst/>
          </a:prstGeom>
        </p:spPr>
      </p:pic>
      <p:pic>
        <p:nvPicPr>
          <p:cNvPr id="4" name="그림 3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265549" y="1937829"/>
            <a:ext cx="3240000" cy="2160000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4845" y="4097829"/>
            <a:ext cx="3240000" cy="2160000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560197" y="4125401"/>
            <a:ext cx="3240000" cy="2160000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20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6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18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거리 및 체중에 따른 </a:t>
            </a:r>
            <a:r>
              <a:rPr lang="en-US" altLang="ko-KR" dirty="0"/>
              <a:t>1</a:t>
            </a:r>
            <a:r>
              <a:rPr lang="ko-KR" altLang="en-US" dirty="0"/>
              <a:t>등의 분포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779565-ACFB-11AE-80D9-8EE0B99A3C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407"/>
          <a:stretch/>
        </p:blipFill>
        <p:spPr>
          <a:xfrm>
            <a:off x="1114906" y="1897101"/>
            <a:ext cx="9953625" cy="20907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544A38-7750-4962-87A8-9A84CB41381E}"/>
              </a:ext>
            </a:extLst>
          </p:cNvPr>
          <p:cNvSpPr txBox="1"/>
          <p:nvPr/>
        </p:nvSpPr>
        <p:spPr>
          <a:xfrm>
            <a:off x="7985752" y="3990607"/>
            <a:ext cx="3263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p-value: 1.380872257385084e-33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4AC4E69-FE04-AA5B-ED04-89CC324E3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294" y="4298384"/>
            <a:ext cx="9887237" cy="19460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9B33383-99F5-9D73-1B41-2517C570E6DA}"/>
              </a:ext>
            </a:extLst>
          </p:cNvPr>
          <p:cNvSpPr txBox="1"/>
          <p:nvPr/>
        </p:nvSpPr>
        <p:spPr>
          <a:xfrm>
            <a:off x="7985752" y="6244483"/>
            <a:ext cx="6111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p-value: 2.356848304914838e-22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0F013F-B3FD-68C7-CD7B-C1CD5E2C8E56}"/>
              </a:ext>
            </a:extLst>
          </p:cNvPr>
          <p:cNvSpPr/>
          <p:nvPr/>
        </p:nvSpPr>
        <p:spPr>
          <a:xfrm>
            <a:off x="6741112" y="2390115"/>
            <a:ext cx="450343" cy="15977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8C726A-4C5B-AE94-0EFD-79A1E5ABFA19}"/>
              </a:ext>
            </a:extLst>
          </p:cNvPr>
          <p:cNvSpPr/>
          <p:nvPr/>
        </p:nvSpPr>
        <p:spPr>
          <a:xfrm>
            <a:off x="6552561" y="4825497"/>
            <a:ext cx="998029" cy="14189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B1437E-0509-934D-0E6E-07A2529DFB7F}"/>
              </a:ext>
            </a:extLst>
          </p:cNvPr>
          <p:cNvSpPr/>
          <p:nvPr/>
        </p:nvSpPr>
        <p:spPr>
          <a:xfrm>
            <a:off x="8329188" y="4816452"/>
            <a:ext cx="407406" cy="14189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21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5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63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결과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pic>
        <p:nvPicPr>
          <p:cNvPr id="2" name="그림 1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18" y="1866104"/>
            <a:ext cx="3878939" cy="21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기수 및 트레이너의 경력에 따른 </a:t>
            </a:r>
            <a:r>
              <a:rPr lang="en-US" altLang="ko-KR" dirty="0"/>
              <a:t>1</a:t>
            </a:r>
            <a:r>
              <a:rPr lang="ko-KR" altLang="en-US" dirty="0"/>
              <a:t>등 횟수</a:t>
            </a: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11519" y="4065529"/>
            <a:ext cx="3878938" cy="21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73BFAE-CAB4-1B77-B076-025DD562B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608" y="1981080"/>
            <a:ext cx="5333918" cy="1883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2B5405-04DA-869C-D4A5-7CE8680CA42B}"/>
              </a:ext>
            </a:extLst>
          </p:cNvPr>
          <p:cNvSpPr txBox="1"/>
          <p:nvPr/>
        </p:nvSpPr>
        <p:spPr>
          <a:xfrm>
            <a:off x="8196083" y="3841731"/>
            <a:ext cx="6106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p-value: 4.24471588758243e-105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07E96C-2D70-00D3-140A-970743C8D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808" y="4154251"/>
            <a:ext cx="5409850" cy="188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307188-173A-434F-1A95-F082E3E70256}"/>
              </a:ext>
            </a:extLst>
          </p:cNvPr>
          <p:cNvSpPr txBox="1"/>
          <p:nvPr/>
        </p:nvSpPr>
        <p:spPr>
          <a:xfrm>
            <a:off x="8196083" y="6038004"/>
            <a:ext cx="7156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p-value: 3.930171145438816e-160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F88E18-68FC-9DD4-0D69-F7D5D71AA4D0}"/>
              </a:ext>
            </a:extLst>
          </p:cNvPr>
          <p:cNvSpPr/>
          <p:nvPr/>
        </p:nvSpPr>
        <p:spPr>
          <a:xfrm>
            <a:off x="8357395" y="4627983"/>
            <a:ext cx="450343" cy="14147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22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 smtClean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  <a:endParaRPr kumimoji="1" lang="en-US" altLang="ko-KR" sz="2800" b="1" spc="50" dirty="0">
              <a:solidFill>
                <a:srgbClr val="9E5B45"/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63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4695" y="1603920"/>
            <a:ext cx="7676009" cy="469679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단거리 </a:t>
            </a:r>
            <a:r>
              <a:rPr lang="en-US" altLang="ko-KR" sz="2800" dirty="0" smtClean="0"/>
              <a:t>+ </a:t>
            </a:r>
            <a:r>
              <a:rPr lang="ko-KR" altLang="en-US" sz="2800" dirty="0" err="1" smtClean="0"/>
              <a:t>흐린날씨에</a:t>
            </a:r>
            <a:r>
              <a:rPr lang="ko-KR" altLang="en-US" sz="2800" dirty="0" smtClean="0"/>
              <a:t> 성적이 좋은 말들의 특성 조사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28" y="2769387"/>
            <a:ext cx="3943077" cy="28247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64893" y="2337455"/>
            <a:ext cx="304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경기의 거리를 구하기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494" y="2776525"/>
            <a:ext cx="3629369" cy="30019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59305" y="2407193"/>
            <a:ext cx="304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r>
              <a:rPr lang="ko-KR" altLang="en-US" dirty="0" smtClean="0"/>
              <a:t>정도로 데이터 축약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00199" y="3492148"/>
            <a:ext cx="529389" cy="1696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9550" y="6121559"/>
            <a:ext cx="789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줄인 이유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유효한 특성을 찾아보기 위해 최소한의 데이터를 이용하고자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23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5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 smtClean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  <a:endParaRPr kumimoji="1" lang="en-US" altLang="ko-KR" sz="2800" b="1" spc="50" dirty="0">
              <a:solidFill>
                <a:srgbClr val="9E5B45"/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63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pic>
        <p:nvPicPr>
          <p:cNvPr id="16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16" t="3825" r="7377" b="7091"/>
          <a:stretch/>
        </p:blipFill>
        <p:spPr>
          <a:xfrm>
            <a:off x="1114906" y="1517548"/>
            <a:ext cx="3368730" cy="194573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85155" y="3394678"/>
            <a:ext cx="4025736" cy="39188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84773" y="1742688"/>
            <a:ext cx="4196374" cy="9767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961" y="4985663"/>
            <a:ext cx="2970123" cy="158746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7913" y="1868633"/>
            <a:ext cx="2883170" cy="305202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599" y="1868698"/>
            <a:ext cx="2917612" cy="305195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3244" y="3527372"/>
            <a:ext cx="4659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흐림날씨를</a:t>
            </a:r>
            <a:r>
              <a:rPr lang="ko-KR" altLang="en-US" dirty="0" smtClean="0"/>
              <a:t> 고른 이유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데이터를 줄여서 유의미한 특성을 쉽게 찾기 위해서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0395" y="1405739"/>
            <a:ext cx="313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맑은 날씨의 상위 </a:t>
            </a:r>
            <a:r>
              <a:rPr lang="en-US" altLang="ko-KR" sz="2000" b="1" dirty="0" smtClean="0"/>
              <a:t>top 10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849782" y="1405739"/>
            <a:ext cx="313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흐림 날씨의 상위 </a:t>
            </a:r>
            <a:r>
              <a:rPr lang="en-US" altLang="ko-KR" sz="2000" b="1" dirty="0" smtClean="0"/>
              <a:t>top 10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78203" y="5118396"/>
            <a:ext cx="511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경기수의</a:t>
            </a:r>
            <a:r>
              <a:rPr lang="ko-KR" altLang="en-US" dirty="0" smtClean="0"/>
              <a:t> 차이를 보면 </a:t>
            </a:r>
            <a:r>
              <a:rPr lang="ko-KR" altLang="en-US" dirty="0" err="1" smtClean="0"/>
              <a:t>흐림날씨의</a:t>
            </a:r>
            <a:r>
              <a:rPr lang="ko-KR" altLang="en-US" dirty="0" smtClean="0"/>
              <a:t> 상위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마리는 유의미한 승률을 보이는 것으로 판단됨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2002" y="4580247"/>
            <a:ext cx="4454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흐림날씨</a:t>
            </a:r>
            <a:r>
              <a:rPr lang="ko-KR" altLang="en-US" sz="2000" b="1" dirty="0" smtClean="0"/>
              <a:t> 상위</a:t>
            </a:r>
            <a:r>
              <a:rPr lang="en-US" altLang="ko-KR" sz="2000" b="1" dirty="0" smtClean="0"/>
              <a:t>3 </a:t>
            </a:r>
            <a:r>
              <a:rPr lang="ko-KR" altLang="en-US" sz="2000" b="1" dirty="0" smtClean="0"/>
              <a:t>마리의 </a:t>
            </a:r>
            <a:r>
              <a:rPr lang="ko-KR" altLang="en-US" sz="2000" b="1" dirty="0" err="1" smtClean="0"/>
              <a:t>날씨별</a:t>
            </a:r>
            <a:r>
              <a:rPr lang="ko-KR" altLang="en-US" sz="2000" b="1" dirty="0" smtClean="0"/>
              <a:t> 성적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8881663" y="2087080"/>
            <a:ext cx="2823792" cy="84446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24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81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 smtClean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  <a:endParaRPr kumimoji="1" lang="en-US" altLang="ko-KR" sz="2800" b="1" spc="50" dirty="0">
              <a:solidFill>
                <a:srgbClr val="9E5B45"/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63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35" y="1979302"/>
            <a:ext cx="2855291" cy="20509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673" y="2025878"/>
            <a:ext cx="3612027" cy="21509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835" y="4162925"/>
            <a:ext cx="2849343" cy="24292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5673" y="4182504"/>
            <a:ext cx="3612028" cy="224235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1877" y="1460817"/>
            <a:ext cx="7852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랜덤 </a:t>
            </a:r>
            <a:r>
              <a:rPr lang="ko-KR" altLang="en-US" sz="2400" b="1" dirty="0" err="1"/>
              <a:t>포레스트</a:t>
            </a:r>
            <a:r>
              <a:rPr lang="ko-KR" altLang="en-US" sz="2400" b="1" dirty="0"/>
              <a:t> 모델을 사용해서 특성 중요도를 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877" y="2734860"/>
            <a:ext cx="11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전체결과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7634" y="5192889"/>
            <a:ext cx="147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말의 나이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2561" y="4981849"/>
            <a:ext cx="11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기수의 경력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56308" y="2560662"/>
            <a:ext cx="11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경기장 거리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25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 smtClean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04</a:t>
            </a:r>
            <a:endParaRPr kumimoji="1" lang="en-US" altLang="ko-KR" sz="2800" b="1" spc="50" dirty="0">
              <a:solidFill>
                <a:srgbClr val="9E5B45"/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63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결과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2783" y="2474765"/>
            <a:ext cx="104067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 </a:t>
            </a:r>
            <a:r>
              <a:rPr lang="ko-KR" altLang="en-US" sz="3200" b="1" dirty="0" smtClean="0"/>
              <a:t>기수의 경력</a:t>
            </a:r>
            <a:r>
              <a:rPr lang="ko-KR" altLang="en-US" sz="3200" dirty="0" smtClean="0"/>
              <a:t>과 </a:t>
            </a:r>
            <a:r>
              <a:rPr lang="ko-KR" altLang="en-US" sz="3200" b="1" dirty="0" smtClean="0"/>
              <a:t>말의 나이</a:t>
            </a:r>
            <a:r>
              <a:rPr lang="ko-KR" altLang="en-US" sz="3200" dirty="0" smtClean="0"/>
              <a:t>가 </a:t>
            </a:r>
            <a:r>
              <a:rPr lang="ko-KR" altLang="en-US" sz="3200" dirty="0" smtClean="0">
                <a:solidFill>
                  <a:srgbClr val="FF0000"/>
                </a:solidFill>
              </a:rPr>
              <a:t>흐린 날씨</a:t>
            </a:r>
            <a:r>
              <a:rPr lang="ko-KR" altLang="en-US" sz="3200" dirty="0" smtClean="0"/>
              <a:t>에서 성과에 큰 영향을 미칠 수 있다</a:t>
            </a:r>
            <a:r>
              <a:rPr lang="en-US" altLang="ko-KR" sz="3200" dirty="0" smtClean="0"/>
              <a:t>.</a:t>
            </a:r>
          </a:p>
          <a:p>
            <a:endParaRPr lang="ko-KR" alt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 </a:t>
            </a:r>
            <a:r>
              <a:rPr lang="ko-KR" altLang="en-US" sz="3200" b="1" dirty="0" smtClean="0"/>
              <a:t>경력이 </a:t>
            </a:r>
            <a:r>
              <a:rPr lang="ko-KR" altLang="en-US" sz="3200" b="1" dirty="0"/>
              <a:t>많은 기수</a:t>
            </a:r>
            <a:r>
              <a:rPr lang="ko-KR" altLang="en-US" sz="3200" dirty="0"/>
              <a:t>와 </a:t>
            </a:r>
            <a:r>
              <a:rPr lang="ko-KR" altLang="en-US" sz="3200" b="1" dirty="0"/>
              <a:t>나이가 어린 말</a:t>
            </a:r>
            <a:r>
              <a:rPr lang="ko-KR" altLang="en-US" sz="3200" dirty="0"/>
              <a:t>들이 </a:t>
            </a:r>
            <a:r>
              <a:rPr lang="ko-KR" altLang="en-US" sz="3200" dirty="0">
                <a:solidFill>
                  <a:srgbClr val="FF0000"/>
                </a:solidFill>
              </a:rPr>
              <a:t>흐린 날씨</a:t>
            </a:r>
            <a:r>
              <a:rPr lang="ko-KR" altLang="en-US" sz="3200" dirty="0"/>
              <a:t>에서 승리할 가능성이 </a:t>
            </a:r>
            <a:r>
              <a:rPr lang="ko-KR" altLang="en-US" sz="3200" dirty="0" smtClean="0"/>
              <a:t>높을 수 있다</a:t>
            </a:r>
            <a:r>
              <a:rPr lang="en-US" altLang="ko-KR" sz="3200" b="1" dirty="0" smtClean="0"/>
              <a:t>.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endParaRPr lang="en-US" altLang="ko-KR" sz="3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200" b="1" dirty="0"/>
              <a:t> </a:t>
            </a:r>
            <a:r>
              <a:rPr lang="ko-KR" altLang="en-US" sz="3200" b="1" dirty="0" smtClean="0"/>
              <a:t>나이가 어리고 </a:t>
            </a:r>
            <a:r>
              <a:rPr lang="ko-KR" altLang="en-US" sz="3200" b="1" dirty="0" err="1" smtClean="0"/>
              <a:t>숫컷인</a:t>
            </a:r>
            <a:r>
              <a:rPr lang="ko-KR" altLang="en-US" sz="3200" b="1" dirty="0" smtClean="0"/>
              <a:t> 말이 높은 승률을 기록하였다</a:t>
            </a:r>
            <a:r>
              <a:rPr lang="en-US" altLang="ko-KR" sz="3200" b="1" dirty="0" smtClean="0"/>
              <a:t>.</a:t>
            </a:r>
            <a:endParaRPr lang="en-US" altLang="ko-KR" sz="3200" dirty="0"/>
          </a:p>
        </p:txBody>
      </p:sp>
      <p:sp>
        <p:nvSpPr>
          <p:cNvPr id="8" name="직사각형 7"/>
          <p:cNvSpPr/>
          <p:nvPr/>
        </p:nvSpPr>
        <p:spPr>
          <a:xfrm>
            <a:off x="870343" y="1580245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최종 결론</a:t>
            </a:r>
            <a:r>
              <a:rPr lang="en-US" altLang="ko-KR" sz="3600" b="1" dirty="0"/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26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9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63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자체 평가 의견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5362FB-7D2F-B426-BE7C-E12DDE287827}"/>
              </a:ext>
            </a:extLst>
          </p:cNvPr>
          <p:cNvSpPr txBox="1"/>
          <p:nvPr/>
        </p:nvSpPr>
        <p:spPr>
          <a:xfrm>
            <a:off x="625780" y="1330516"/>
            <a:ext cx="10623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오용석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0" i="0" dirty="0">
                <a:effectLst/>
                <a:latin typeface="Pretendard"/>
              </a:rPr>
              <a:t>데이터 분석 과정에 들어와서 처음 해보는 프로젝트로 </a:t>
            </a:r>
            <a:r>
              <a:rPr lang="en-US" altLang="ko-KR" b="0" i="0" dirty="0">
                <a:effectLst/>
                <a:latin typeface="Pretendard"/>
              </a:rPr>
              <a:t>1</a:t>
            </a:r>
            <a:r>
              <a:rPr lang="ko-KR" altLang="en-US" b="0" i="0" dirty="0">
                <a:effectLst/>
                <a:latin typeface="Pretendard"/>
              </a:rPr>
              <a:t>등을 맞추는 데 너무 집중한 나머지 </a:t>
            </a:r>
            <a:r>
              <a:rPr lang="ko-KR" altLang="en-US" b="0" i="0" dirty="0" smtClean="0">
                <a:effectLst/>
                <a:latin typeface="Pretendard"/>
              </a:rPr>
              <a:t>다른 </a:t>
            </a:r>
            <a:r>
              <a:rPr lang="en-US" altLang="ko-KR" b="0" i="0" dirty="0" smtClean="0">
                <a:effectLst/>
                <a:latin typeface="Pretendard"/>
              </a:rPr>
              <a:t/>
            </a:r>
            <a:br>
              <a:rPr lang="en-US" altLang="ko-KR" b="0" i="0" dirty="0" smtClean="0">
                <a:effectLst/>
                <a:latin typeface="Pretendard"/>
              </a:rPr>
            </a:br>
            <a:r>
              <a:rPr lang="ko-KR" altLang="en-US" b="0" i="0" dirty="0" smtClean="0">
                <a:effectLst/>
                <a:latin typeface="Pretendard"/>
              </a:rPr>
              <a:t>등수 </a:t>
            </a:r>
            <a:r>
              <a:rPr lang="ko-KR" altLang="en-US" b="0" i="0" dirty="0">
                <a:effectLst/>
                <a:latin typeface="Pretendard"/>
              </a:rPr>
              <a:t>또한 같은 결과가 나올 수 있다는 점을 모르고 있었다</a:t>
            </a:r>
            <a:r>
              <a:rPr lang="en-US" altLang="ko-KR" b="0" i="0" dirty="0">
                <a:effectLst/>
                <a:latin typeface="Pretendard"/>
              </a:rPr>
              <a:t>. </a:t>
            </a:r>
            <a:r>
              <a:rPr lang="ko-KR" altLang="en-US" b="0" i="0" dirty="0">
                <a:effectLst/>
                <a:latin typeface="Pretendard"/>
              </a:rPr>
              <a:t>하지만 이번 경험을 통해서 데이터 </a:t>
            </a:r>
            <a:r>
              <a:rPr lang="en-US" altLang="ko-KR" b="0" i="0" dirty="0" smtClean="0">
                <a:effectLst/>
                <a:latin typeface="Pretendard"/>
              </a:rPr>
              <a:t/>
            </a:r>
            <a:br>
              <a:rPr lang="en-US" altLang="ko-KR" b="0" i="0" dirty="0" smtClean="0">
                <a:effectLst/>
                <a:latin typeface="Pretendard"/>
              </a:rPr>
            </a:br>
            <a:r>
              <a:rPr lang="ko-KR" altLang="en-US" b="0" i="0" dirty="0" smtClean="0">
                <a:effectLst/>
                <a:latin typeface="Pretendard"/>
              </a:rPr>
              <a:t>분석이란 </a:t>
            </a:r>
            <a:r>
              <a:rPr lang="ko-KR" altLang="en-US" b="0" i="0" dirty="0">
                <a:effectLst/>
                <a:latin typeface="Pretendard"/>
              </a:rPr>
              <a:t>결국 내가 분석할 데이터의 모든 내용을 머릿속에 그리고 있어야 하고 다양한 방식으로 </a:t>
            </a:r>
            <a:r>
              <a:rPr lang="en-US" altLang="ko-KR" b="0" i="0" dirty="0" smtClean="0">
                <a:effectLst/>
                <a:latin typeface="Pretendard"/>
              </a:rPr>
              <a:t/>
            </a:r>
            <a:br>
              <a:rPr lang="en-US" altLang="ko-KR" b="0" i="0" dirty="0" smtClean="0">
                <a:effectLst/>
                <a:latin typeface="Pretendard"/>
              </a:rPr>
            </a:br>
            <a:r>
              <a:rPr lang="ko-KR" altLang="en-US" b="0" i="0" dirty="0" smtClean="0">
                <a:effectLst/>
                <a:latin typeface="Pretendard"/>
              </a:rPr>
              <a:t>접근해야 </a:t>
            </a:r>
            <a:r>
              <a:rPr lang="ko-KR" altLang="en-US" b="0" i="0" dirty="0">
                <a:effectLst/>
                <a:latin typeface="Pretendard"/>
              </a:rPr>
              <a:t>한다는 것을 알게 되었다</a:t>
            </a:r>
            <a:r>
              <a:rPr lang="en-US" altLang="ko-KR" b="0" i="0" dirty="0">
                <a:effectLst/>
                <a:latin typeface="Pretendard"/>
              </a:rPr>
              <a:t>.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362FB-7D2F-B426-BE7C-E12DDE287827}"/>
              </a:ext>
            </a:extLst>
          </p:cNvPr>
          <p:cNvSpPr txBox="1"/>
          <p:nvPr/>
        </p:nvSpPr>
        <p:spPr>
          <a:xfrm>
            <a:off x="625780" y="3222571"/>
            <a:ext cx="10623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이정인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분석을 배우면서 생각보다 어렵지 않다고 생각해서 편한 마음으로 임했는데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시간이 갈수록 자꾸 오류가 생기기도 하고 원하는 방향이 있는데 어떤 코드를 써야 하고 어떤 위치에 써야 할지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몰라서 생각보다 연습과 전체적으로 크게 보는 연습을 해야 할 거 같다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362FB-7D2F-B426-BE7C-E12DDE287827}"/>
              </a:ext>
            </a:extLst>
          </p:cNvPr>
          <p:cNvSpPr txBox="1"/>
          <p:nvPr/>
        </p:nvSpPr>
        <p:spPr>
          <a:xfrm>
            <a:off x="625780" y="4837628"/>
            <a:ext cx="1062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원석재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방대한 데이터를 분석하는 기초적인 방법을 이해할 수 있었고</a:t>
            </a:r>
            <a:r>
              <a:rPr lang="en-US" altLang="ko-KR" dirty="0"/>
              <a:t>, </a:t>
            </a:r>
            <a:r>
              <a:rPr lang="ko-KR" altLang="en-US" dirty="0"/>
              <a:t>코드 분석 및 활용 능력을 더욱 향상시킬 필요성을 느꼈다</a:t>
            </a:r>
            <a:r>
              <a:rPr lang="en-US" altLang="ko-KR" dirty="0"/>
              <a:t>. </a:t>
            </a:r>
            <a:r>
              <a:rPr lang="en-US" altLang="ko-KR" dirty="0" err="1"/>
              <a:t>ChatGPT</a:t>
            </a:r>
            <a:r>
              <a:rPr lang="ko-KR" altLang="en-US" dirty="0"/>
              <a:t>를 효과적으로 활용할 수 있을 정도로 분석 능력을 키우고자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27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3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8B1AEEA-36FA-5B4F-A221-D981AF4A9F96}"/>
              </a:ext>
            </a:extLst>
          </p:cNvPr>
          <p:cNvSpPr txBox="1"/>
          <p:nvPr/>
        </p:nvSpPr>
        <p:spPr>
          <a:xfrm>
            <a:off x="625780" y="2035188"/>
            <a:ext cx="5437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1</a:t>
            </a:r>
            <a:r>
              <a:rPr kumimoji="1" lang="ko-KR" altLang="en-US" sz="32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등인 말을 맞추려면</a:t>
            </a:r>
            <a:endParaRPr kumimoji="1" lang="en-US" altLang="ko-KR" sz="24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kumimoji="1" lang="ko-KR" altLang="en-US" sz="24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어떤 특징을 가진 말을 골라야 할까</a:t>
            </a:r>
            <a:r>
              <a:rPr kumimoji="1" lang="en-US" altLang="ko-KR" sz="24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?</a:t>
            </a: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AB915C75-5235-BC41-8DE6-5F1CF89C0172}"/>
              </a:ext>
            </a:extLst>
          </p:cNvPr>
          <p:cNvCxnSpPr>
            <a:cxnSpLocks/>
          </p:cNvCxnSpPr>
          <p:nvPr/>
        </p:nvCxnSpPr>
        <p:spPr>
          <a:xfrm>
            <a:off x="745574" y="3203971"/>
            <a:ext cx="254551" cy="0"/>
          </a:xfrm>
          <a:prstGeom prst="line">
            <a:avLst/>
          </a:prstGeom>
          <a:ln w="381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DD9EB4-0960-B14C-9E74-8BDE0F446075}"/>
              </a:ext>
            </a:extLst>
          </p:cNvPr>
          <p:cNvSpPr/>
          <p:nvPr/>
        </p:nvSpPr>
        <p:spPr>
          <a:xfrm>
            <a:off x="6386513" y="1332055"/>
            <a:ext cx="5009620" cy="529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5CCB678-6CFC-FA4E-A488-9B7A7898A14D}"/>
              </a:ext>
            </a:extLst>
          </p:cNvPr>
          <p:cNvSpPr/>
          <p:nvPr/>
        </p:nvSpPr>
        <p:spPr>
          <a:xfrm>
            <a:off x="7891198" y="2771794"/>
            <a:ext cx="2114550" cy="2114550"/>
          </a:xfrm>
          <a:prstGeom prst="ellipse">
            <a:avLst/>
          </a:prstGeom>
          <a:solidFill>
            <a:srgbClr val="9E5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체중</a:t>
            </a:r>
            <a:endParaRPr kumimoji="1" lang="ko-Kore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2211850-E8D8-6844-9F9C-DA11CD37D6D9}"/>
              </a:ext>
            </a:extLst>
          </p:cNvPr>
          <p:cNvSpPr/>
          <p:nvPr/>
        </p:nvSpPr>
        <p:spPr>
          <a:xfrm>
            <a:off x="6976798" y="4200544"/>
            <a:ext cx="2114550" cy="2114550"/>
          </a:xfrm>
          <a:prstGeom prst="ellipse">
            <a:avLst/>
          </a:prstGeom>
          <a:solidFill>
            <a:srgbClr val="A4B595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나이</a:t>
            </a:r>
            <a:endParaRPr kumimoji="1" lang="ko-Kore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30F36A1-5932-2E4E-9FEB-083CC885B195}"/>
              </a:ext>
            </a:extLst>
          </p:cNvPr>
          <p:cNvSpPr/>
          <p:nvPr/>
        </p:nvSpPr>
        <p:spPr>
          <a:xfrm>
            <a:off x="8720989" y="4200544"/>
            <a:ext cx="2114550" cy="2114550"/>
          </a:xfrm>
          <a:prstGeom prst="ellipse">
            <a:avLst/>
          </a:prstGeom>
          <a:solidFill>
            <a:srgbClr val="E4D8C5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b="1" dirty="0">
                <a:solidFill>
                  <a:srgbClr val="9E5B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성별</a:t>
            </a:r>
            <a:endParaRPr kumimoji="1" lang="ko-Kore-KR" altLang="en-US" sz="3200" b="1" dirty="0">
              <a:solidFill>
                <a:srgbClr val="9E5B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76E932-3C22-634B-9519-0A4422441C91}"/>
              </a:ext>
            </a:extLst>
          </p:cNvPr>
          <p:cNvSpPr txBox="1"/>
          <p:nvPr/>
        </p:nvSpPr>
        <p:spPr>
          <a:xfrm>
            <a:off x="6621834" y="1532099"/>
            <a:ext cx="38284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Dotum Bold" pitchFamily="2" charset="-127"/>
                <a:ea typeface="KoPubDotum Bold" pitchFamily="2" charset="-127"/>
              </a:rPr>
              <a:t>경마의 다양한 요소 중에서 어떤 요소가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KoPubDotum Bold" pitchFamily="2" charset="-127"/>
              <a:ea typeface="KoPubDotum Bold" pitchFamily="2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Dotum Bold" pitchFamily="2" charset="-127"/>
                <a:ea typeface="KoPubDotum Bold" pitchFamily="2" charset="-127"/>
              </a:rPr>
              <a:t>순위에 중요한 역할을 하는지 맞춰보자 </a:t>
            </a:r>
            <a:endParaRPr lang="en" altLang="ko-Kore-KR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9E9C23-C917-8C46-A9CF-5A10F0D0A3CE}"/>
              </a:ext>
            </a:extLst>
          </p:cNvPr>
          <p:cNvSpPr txBox="1"/>
          <p:nvPr/>
        </p:nvSpPr>
        <p:spPr>
          <a:xfrm>
            <a:off x="481263" y="846348"/>
            <a:ext cx="7000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99BC31-69A3-1044-9605-CB57FDDD522F}"/>
              </a:ext>
            </a:extLst>
          </p:cNvPr>
          <p:cNvSpPr txBox="1"/>
          <p:nvPr/>
        </p:nvSpPr>
        <p:spPr>
          <a:xfrm>
            <a:off x="1114906" y="846348"/>
            <a:ext cx="5437655" cy="363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개요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E5C0CEC-FFB1-E645-ACCC-FFB8B5649F8B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D3142DEE-E77C-F04E-91D5-0F662AFB21EC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1278" y="3692427"/>
            <a:ext cx="523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경마를 하나도 모르는 세 명이 경마의 데이터만 가지고 어떤 말이 </a:t>
            </a:r>
            <a:r>
              <a:rPr lang="en-US" altLang="ko-KR" dirty="0"/>
              <a:t>1</a:t>
            </a:r>
            <a:r>
              <a:rPr lang="ko-KR" altLang="en-US" dirty="0"/>
              <a:t>등 할지 예측할 수 있는지에 대한 궁금증에서 시작한 프로젝트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3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4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63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팀 구성 및 </a:t>
            </a:r>
            <a:r>
              <a:rPr kumimoji="1" lang="ko-KR" altLang="en-US" sz="2800" b="1" spc="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역활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29928"/>
              </p:ext>
            </p:extLst>
          </p:nvPr>
        </p:nvGraphicFramePr>
        <p:xfrm>
          <a:off x="1114906" y="1669927"/>
          <a:ext cx="10098525" cy="431933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57683">
                  <a:extLst>
                    <a:ext uri="{9D8B030D-6E8A-4147-A177-3AD203B41FA5}">
                      <a16:colId xmlns:a16="http://schemas.microsoft.com/office/drawing/2014/main" val="1927804970"/>
                    </a:ext>
                  </a:extLst>
                </a:gridCol>
                <a:gridCol w="1252758">
                  <a:extLst>
                    <a:ext uri="{9D8B030D-6E8A-4147-A177-3AD203B41FA5}">
                      <a16:colId xmlns:a16="http://schemas.microsoft.com/office/drawing/2014/main" val="1940961884"/>
                    </a:ext>
                  </a:extLst>
                </a:gridCol>
                <a:gridCol w="6688084">
                  <a:extLst>
                    <a:ext uri="{9D8B030D-6E8A-4147-A177-3AD203B41FA5}">
                      <a16:colId xmlns:a16="http://schemas.microsoft.com/office/drawing/2014/main" val="41062199"/>
                    </a:ext>
                  </a:extLst>
                </a:gridCol>
              </a:tblGrid>
              <a:tr h="6717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훈련생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담당 업무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40542"/>
                  </a:ext>
                </a:extLst>
              </a:tr>
              <a:tr h="12158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오용석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800" b="1" spc="50" baseline="0" dirty="0">
                          <a:solidFill>
                            <a:schemeClr val="tx1"/>
                          </a:solidFill>
                          <a:latin typeface="KoPubDotum Light" pitchFamily="2" charset="-127"/>
                          <a:ea typeface="KoPubDotum Light" pitchFamily="2" charset="-127"/>
                        </a:rPr>
                        <a:t>데이터가공 및 분석</a:t>
                      </a:r>
                      <a:r>
                        <a:rPr kumimoji="1" lang="en-US" altLang="ko-KR" sz="1800" b="1" spc="50" baseline="0" dirty="0">
                          <a:solidFill>
                            <a:schemeClr val="tx1"/>
                          </a:solidFill>
                          <a:latin typeface="KoPubDotum Light" pitchFamily="2" charset="-127"/>
                          <a:ea typeface="KoPubDotum Light" pitchFamily="2" charset="-127"/>
                        </a:rPr>
                        <a:t> </a:t>
                      </a:r>
                      <a:endParaRPr kumimoji="1" lang="en-US" altLang="ko-KR" sz="1800" b="1" spc="50" dirty="0">
                        <a:solidFill>
                          <a:schemeClr val="tx1"/>
                        </a:solidFill>
                        <a:latin typeface="KoPubDotum Light" pitchFamily="2" charset="-127"/>
                        <a:ea typeface="KoPubDotum Light" pitchFamily="2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시각화 및 연관관계 도출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                                              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896854"/>
                  </a:ext>
                </a:extLst>
              </a:tr>
              <a:tr h="12158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이정인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팀원</a:t>
                      </a:r>
                    </a:p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800" b="1" spc="50" dirty="0">
                          <a:solidFill>
                            <a:schemeClr val="tx1"/>
                          </a:solidFill>
                          <a:latin typeface="KoPubDotum Light" pitchFamily="2" charset="-127"/>
                          <a:ea typeface="KoPubDotum Light" pitchFamily="2" charset="-127"/>
                        </a:rPr>
                        <a:t>날씨 별 </a:t>
                      </a:r>
                      <a:r>
                        <a:rPr kumimoji="1" lang="en-US" altLang="ko-KR" sz="1800" b="1" spc="50" dirty="0">
                          <a:solidFill>
                            <a:schemeClr val="tx1"/>
                          </a:solidFill>
                          <a:latin typeface="KoPubDotum Light" pitchFamily="2" charset="-127"/>
                          <a:ea typeface="KoPubDotum Light" pitchFamily="2" charset="-127"/>
                        </a:rPr>
                        <a:t>1</a:t>
                      </a:r>
                      <a:r>
                        <a:rPr kumimoji="1" lang="ko-KR" altLang="en-US" sz="1800" b="1" spc="50" dirty="0">
                          <a:solidFill>
                            <a:schemeClr val="tx1"/>
                          </a:solidFill>
                          <a:latin typeface="KoPubDotum Light" pitchFamily="2" charset="-127"/>
                          <a:ea typeface="KoPubDotum Light" pitchFamily="2" charset="-127"/>
                        </a:rPr>
                        <a:t>등을 가장 많이 한 말의 이름</a:t>
                      </a:r>
                      <a:endParaRPr kumimoji="1" lang="en-US" altLang="ko-KR" sz="1800" b="1" spc="50" dirty="0">
                        <a:solidFill>
                          <a:schemeClr val="tx1"/>
                        </a:solidFill>
                        <a:latin typeface="KoPubDotum Light" pitchFamily="2" charset="-127"/>
                        <a:ea typeface="KoPubDotum Light" pitchFamily="2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800" b="1" spc="50" dirty="0">
                          <a:solidFill>
                            <a:schemeClr val="tx1"/>
                          </a:solidFill>
                          <a:latin typeface="KoPubDotum Light" pitchFamily="2" charset="-127"/>
                          <a:ea typeface="KoPubDotum Light" pitchFamily="2" charset="-127"/>
                        </a:rPr>
                        <a:t>거리 별 </a:t>
                      </a:r>
                      <a:r>
                        <a:rPr kumimoji="1" lang="en-US" altLang="ko-KR" sz="1800" b="1" spc="50" dirty="0">
                          <a:solidFill>
                            <a:schemeClr val="tx1"/>
                          </a:solidFill>
                          <a:latin typeface="KoPubDotum Light" pitchFamily="2" charset="-127"/>
                          <a:ea typeface="KoPubDotum Light" pitchFamily="2" charset="-127"/>
                        </a:rPr>
                        <a:t>1</a:t>
                      </a:r>
                      <a:r>
                        <a:rPr kumimoji="1" lang="ko-KR" altLang="en-US" sz="1800" b="1" spc="50" dirty="0">
                          <a:solidFill>
                            <a:schemeClr val="tx1"/>
                          </a:solidFill>
                          <a:latin typeface="KoPubDotum Light" pitchFamily="2" charset="-127"/>
                          <a:ea typeface="KoPubDotum Light" pitchFamily="2" charset="-127"/>
                        </a:rPr>
                        <a:t>등을 가장 많이 한 말의 이름</a:t>
                      </a:r>
                      <a:endParaRPr kumimoji="1" lang="en-US" altLang="ko-KR" sz="1800" b="1" spc="50" dirty="0">
                        <a:solidFill>
                          <a:schemeClr val="tx1"/>
                        </a:solidFill>
                        <a:latin typeface="KoPubDotum Light" pitchFamily="2" charset="-127"/>
                        <a:ea typeface="KoPubDotum Light" pitchFamily="2" charset="-127"/>
                      </a:endParaRPr>
                    </a:p>
                    <a:p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844446"/>
                  </a:ext>
                </a:extLst>
              </a:tr>
              <a:tr h="12158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</a:rPr>
                        <a:t>원석재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팀원</a:t>
                      </a:r>
                    </a:p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데이터 분석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활용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23059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4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6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739936" y="2092812"/>
            <a:ext cx="6187594" cy="3791617"/>
            <a:chOff x="908300" y="1982038"/>
            <a:chExt cx="5963442" cy="407017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300" y="3053346"/>
              <a:ext cx="5963441" cy="29988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300" y="1982038"/>
              <a:ext cx="5963442" cy="104775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데이터 수집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359" y="3366025"/>
            <a:ext cx="4961774" cy="2700712"/>
          </a:xfrm>
          <a:prstGeom prst="rect">
            <a:avLst/>
          </a:prstGeom>
        </p:spPr>
      </p:pic>
      <p:sp>
        <p:nvSpPr>
          <p:cNvPr id="9" name="위로 굽은 화살표 8"/>
          <p:cNvSpPr/>
          <p:nvPr/>
        </p:nvSpPr>
        <p:spPr>
          <a:xfrm rot="5400000">
            <a:off x="4350876" y="2861245"/>
            <a:ext cx="692630" cy="3162024"/>
          </a:xfrm>
          <a:prstGeom prst="bentUpArrow">
            <a:avLst>
              <a:gd name="adj1" fmla="val 25000"/>
              <a:gd name="adj2" fmla="val 16379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62581" y="6030641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(63293, 92)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9936" y="3272589"/>
            <a:ext cx="5538267" cy="82335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8592434-AAE6-7331-27BC-AAC135323AB0}"/>
              </a:ext>
            </a:extLst>
          </p:cNvPr>
          <p:cNvSpPr/>
          <p:nvPr/>
        </p:nvSpPr>
        <p:spPr>
          <a:xfrm>
            <a:off x="8633765" y="3023577"/>
            <a:ext cx="28344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기간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20190104 - 20230702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5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4905" y="1491195"/>
            <a:ext cx="54376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데이터 전처리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○ 데이터 분리 </a:t>
            </a:r>
            <a:r>
              <a:rPr lang="en-US" altLang="ko-KR" dirty="0"/>
              <a:t>( </a:t>
            </a:r>
            <a:r>
              <a:rPr lang="ko-KR" altLang="en-US" dirty="0"/>
              <a:t>체중 및 </a:t>
            </a:r>
            <a:r>
              <a:rPr lang="ko-KR" altLang="en-US" dirty="0" smtClean="0"/>
              <a:t>트랙 상태 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- </a:t>
            </a:r>
            <a:r>
              <a:rPr lang="ko-KR" altLang="en-US" dirty="0"/>
              <a:t>체중 </a:t>
            </a:r>
            <a:r>
              <a:rPr lang="en-US" altLang="ko-KR" dirty="0"/>
              <a:t>: 300 (-18) -&gt; 300, -18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- </a:t>
            </a:r>
            <a:r>
              <a:rPr lang="ko-KR" altLang="en-US" dirty="0" smtClean="0"/>
              <a:t>트랙 상태 </a:t>
            </a:r>
            <a:r>
              <a:rPr lang="en-US" altLang="ko-KR" dirty="0"/>
              <a:t>: </a:t>
            </a:r>
            <a:r>
              <a:rPr lang="ko-KR" altLang="en-US" dirty="0"/>
              <a:t>포화</a:t>
            </a:r>
            <a:r>
              <a:rPr lang="en-US" altLang="ko-KR" dirty="0"/>
              <a:t>(18%) -&gt; </a:t>
            </a:r>
            <a:r>
              <a:rPr lang="ko-KR" altLang="en-US" dirty="0"/>
              <a:t>포화</a:t>
            </a:r>
            <a:r>
              <a:rPr lang="en-US" altLang="ko-KR" dirty="0"/>
              <a:t>, 18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○ </a:t>
            </a:r>
            <a:r>
              <a:rPr lang="ko-KR" altLang="en-US" dirty="0" smtClean="0"/>
              <a:t>중복 데이터</a:t>
            </a:r>
            <a:r>
              <a:rPr lang="en-US" altLang="ko-KR" dirty="0"/>
              <a:t>, </a:t>
            </a:r>
            <a:r>
              <a:rPr lang="ko-KR" altLang="en-US" dirty="0"/>
              <a:t>실격 및 </a:t>
            </a:r>
            <a:r>
              <a:rPr lang="en-US" altLang="ko-KR" dirty="0"/>
              <a:t>OPEN </a:t>
            </a:r>
            <a:r>
              <a:rPr lang="ko-KR" altLang="en-US" dirty="0"/>
              <a:t>경기 삭제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- ORD : 91 – 99 </a:t>
            </a:r>
            <a:r>
              <a:rPr lang="ko-KR" altLang="en-US" dirty="0"/>
              <a:t>까지 </a:t>
            </a:r>
            <a:r>
              <a:rPr lang="ko-KR" altLang="en-US" dirty="0" smtClean="0"/>
              <a:t>실격 데이터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- OPEN : </a:t>
            </a:r>
            <a:r>
              <a:rPr lang="ko-KR" altLang="en-US" dirty="0"/>
              <a:t>제한이 없는 경기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- </a:t>
            </a:r>
            <a:r>
              <a:rPr lang="ko-KR" altLang="en-US" dirty="0" smtClean="0"/>
              <a:t>중복 데이터 </a:t>
            </a:r>
            <a:r>
              <a:rPr lang="en-US" altLang="ko-KR" dirty="0"/>
              <a:t>: </a:t>
            </a:r>
            <a:r>
              <a:rPr lang="ko-KR" altLang="en-US" dirty="0" smtClean="0"/>
              <a:t>동일 데이터 </a:t>
            </a:r>
            <a:r>
              <a:rPr lang="ko-KR" altLang="en-US" dirty="0"/>
              <a:t>반복 삽입 </a:t>
            </a:r>
            <a:r>
              <a:rPr lang="ko-KR" altLang="en-US" dirty="0" smtClean="0"/>
              <a:t>확인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1784"/>
          <a:stretch/>
        </p:blipFill>
        <p:spPr>
          <a:xfrm>
            <a:off x="6800069" y="1669425"/>
            <a:ext cx="4572000" cy="20002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0069" y="3649838"/>
            <a:ext cx="3186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Fig1. Data Splitting</a:t>
            </a:r>
            <a:endParaRPr lang="ko-KR" altLang="en-US" sz="11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69" y="3945712"/>
            <a:ext cx="4596064" cy="18351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00068" y="5738512"/>
            <a:ext cx="3186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Fig2. Removing Duplicates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18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6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0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18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거리 별 </a:t>
            </a:r>
            <a:r>
              <a:rPr lang="en-US" altLang="ko-KR" dirty="0"/>
              <a:t>1</a:t>
            </a:r>
            <a:r>
              <a:rPr lang="ko-KR" altLang="en-US" dirty="0"/>
              <a:t>등을 가장 많이 한 말의 이름 </a:t>
            </a:r>
            <a:r>
              <a:rPr lang="en-US" altLang="ko-KR" dirty="0"/>
              <a:t>(800m)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06" y="1897101"/>
            <a:ext cx="9485220" cy="47202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25263" y="1527768"/>
            <a:ext cx="1997242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소문대로</a:t>
            </a:r>
            <a:endParaRPr lang="en-US" altLang="ko-KR" dirty="0"/>
          </a:p>
          <a:p>
            <a:r>
              <a:rPr lang="ko-KR" altLang="en-US" dirty="0"/>
              <a:t>성별</a:t>
            </a:r>
            <a:r>
              <a:rPr lang="en-US" altLang="ko-KR" dirty="0"/>
              <a:t>: </a:t>
            </a:r>
            <a:r>
              <a:rPr lang="ko-KR" altLang="en-US" dirty="0"/>
              <a:t>암</a:t>
            </a:r>
            <a:endParaRPr lang="en-US" altLang="ko-KR" dirty="0"/>
          </a:p>
          <a:p>
            <a:r>
              <a:rPr lang="ko-KR" altLang="en-US" dirty="0"/>
              <a:t>등급</a:t>
            </a:r>
            <a:r>
              <a:rPr lang="en-US" altLang="ko-KR" dirty="0"/>
              <a:t>: 5</a:t>
            </a:r>
            <a:r>
              <a:rPr lang="ko-KR" altLang="en-US" dirty="0"/>
              <a:t>등급</a:t>
            </a:r>
            <a:endParaRPr lang="en-US" altLang="ko-KR" dirty="0"/>
          </a:p>
          <a:p>
            <a:r>
              <a:rPr lang="ko-KR" altLang="en-US" dirty="0"/>
              <a:t>나이</a:t>
            </a:r>
            <a:r>
              <a:rPr lang="en-US" altLang="ko-KR" dirty="0"/>
              <a:t>: 2</a:t>
            </a:r>
            <a:r>
              <a:rPr lang="ko-KR" altLang="en-US" dirty="0"/>
              <a:t>살</a:t>
            </a:r>
            <a:endParaRPr lang="en-US" altLang="ko-KR" dirty="0"/>
          </a:p>
          <a:p>
            <a:r>
              <a:rPr lang="ko-KR" altLang="en-US" dirty="0"/>
              <a:t>몸무게</a:t>
            </a:r>
            <a:r>
              <a:rPr lang="en-US" altLang="ko-KR" dirty="0"/>
              <a:t>: 285.5kg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7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7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18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거리 별 </a:t>
            </a:r>
            <a:r>
              <a:rPr lang="en-US" altLang="ko-KR" dirty="0"/>
              <a:t>1</a:t>
            </a:r>
            <a:r>
              <a:rPr lang="ko-KR" altLang="en-US" dirty="0"/>
              <a:t>등을 가장 많이 한 말의 이름 </a:t>
            </a:r>
            <a:r>
              <a:rPr lang="en-US" altLang="ko-KR" dirty="0"/>
              <a:t>(1000m)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93" y="1897100"/>
            <a:ext cx="9418833" cy="46480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25263" y="1527768"/>
            <a:ext cx="1997242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서부파워</a:t>
            </a:r>
            <a:endParaRPr lang="en-US" altLang="ko-KR" dirty="0"/>
          </a:p>
          <a:p>
            <a:r>
              <a:rPr lang="ko-KR" altLang="en-US" dirty="0"/>
              <a:t>성별</a:t>
            </a:r>
            <a:r>
              <a:rPr lang="en-US" altLang="ko-KR" dirty="0"/>
              <a:t>: </a:t>
            </a:r>
            <a:r>
              <a:rPr lang="ko-KR" altLang="en-US" dirty="0"/>
              <a:t>수</a:t>
            </a:r>
            <a:endParaRPr lang="en-US" altLang="ko-KR" dirty="0"/>
          </a:p>
          <a:p>
            <a:r>
              <a:rPr lang="ko-KR" altLang="en-US" dirty="0"/>
              <a:t>등급</a:t>
            </a:r>
            <a:r>
              <a:rPr lang="en-US" altLang="ko-KR" dirty="0"/>
              <a:t>: 3</a:t>
            </a:r>
            <a:r>
              <a:rPr lang="ko-KR" altLang="en-US" dirty="0"/>
              <a:t>등급</a:t>
            </a:r>
            <a:endParaRPr lang="en-US" altLang="ko-KR" dirty="0"/>
          </a:p>
          <a:p>
            <a:r>
              <a:rPr lang="ko-KR" altLang="en-US" dirty="0"/>
              <a:t>나이</a:t>
            </a:r>
            <a:r>
              <a:rPr lang="en-US" altLang="ko-KR" dirty="0"/>
              <a:t>: 3-4</a:t>
            </a:r>
            <a:r>
              <a:rPr lang="ko-KR" altLang="en-US" dirty="0"/>
              <a:t>살</a:t>
            </a:r>
            <a:endParaRPr lang="en-US" altLang="ko-KR" dirty="0"/>
          </a:p>
          <a:p>
            <a:r>
              <a:rPr lang="ko-KR" altLang="en-US" dirty="0"/>
              <a:t>몸무게</a:t>
            </a:r>
            <a:r>
              <a:rPr lang="en-US" altLang="ko-KR" dirty="0"/>
              <a:t>: 312.5kg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8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7B9B99D-7A2F-004B-86B1-22A33E7FEFDA}"/>
              </a:ext>
            </a:extLst>
          </p:cNvPr>
          <p:cNvSpPr txBox="1"/>
          <p:nvPr/>
        </p:nvSpPr>
        <p:spPr>
          <a:xfrm>
            <a:off x="436665" y="846348"/>
            <a:ext cx="744629" cy="36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kumimoji="1" lang="en-US" altLang="ko-KR" sz="2800" b="1" spc="50" dirty="0">
                <a:solidFill>
                  <a:srgbClr val="9E5B45"/>
                </a:solidFill>
                <a:latin typeface="KoPubDotum Bold" pitchFamily="2" charset="-127"/>
                <a:ea typeface="KoPubDotum Bold" pitchFamily="2" charset="-127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69C3A-CFA7-1249-B544-A00A441CE920}"/>
              </a:ext>
            </a:extLst>
          </p:cNvPr>
          <p:cNvSpPr txBox="1"/>
          <p:nvPr/>
        </p:nvSpPr>
        <p:spPr>
          <a:xfrm>
            <a:off x="1114906" y="846348"/>
            <a:ext cx="5437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ko-KR" altLang="en-US" sz="2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프로젝트 수행 절차 및 과정</a:t>
            </a:r>
            <a:endParaRPr kumimoji="1" lang="en-US" altLang="ko-KR" sz="2800" b="1" spc="50" dirty="0">
              <a:solidFill>
                <a:schemeClr val="tx1">
                  <a:lumMod val="75000"/>
                  <a:lumOff val="2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</p:txBody>
      </p:sp>
      <p:cxnSp>
        <p:nvCxnSpPr>
          <p:cNvPr id="18" name="직선 연결선[R] 41">
            <a:extLst>
              <a:ext uri="{FF2B5EF4-FFF2-40B4-BE49-F238E27FC236}">
                <a16:creationId xmlns:a16="http://schemas.microsoft.com/office/drawing/2014/main" id="{31CFE509-0911-3841-8E81-A987AE013048}"/>
              </a:ext>
            </a:extLst>
          </p:cNvPr>
          <p:cNvCxnSpPr>
            <a:cxnSpLocks/>
          </p:cNvCxnSpPr>
          <p:nvPr/>
        </p:nvCxnSpPr>
        <p:spPr>
          <a:xfrm flipH="1">
            <a:off x="1160274" y="1332055"/>
            <a:ext cx="1023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43">
            <a:extLst>
              <a:ext uri="{FF2B5EF4-FFF2-40B4-BE49-F238E27FC236}">
                <a16:creationId xmlns:a16="http://schemas.microsoft.com/office/drawing/2014/main" id="{F1553172-2191-4646-AEE6-6D2A16732D4F}"/>
              </a:ext>
            </a:extLst>
          </p:cNvPr>
          <p:cNvCxnSpPr>
            <a:cxnSpLocks/>
          </p:cNvCxnSpPr>
          <p:nvPr/>
        </p:nvCxnSpPr>
        <p:spPr>
          <a:xfrm>
            <a:off x="625780" y="1308497"/>
            <a:ext cx="489126" cy="0"/>
          </a:xfrm>
          <a:prstGeom prst="line">
            <a:avLst/>
          </a:prstGeom>
          <a:ln w="76200">
            <a:solidFill>
              <a:srgbClr val="9E5B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26" y="682654"/>
            <a:ext cx="649400" cy="64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06" y="1527768"/>
            <a:ext cx="5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거리 별 </a:t>
            </a:r>
            <a:r>
              <a:rPr lang="en-US" altLang="ko-KR" dirty="0"/>
              <a:t>1</a:t>
            </a:r>
            <a:r>
              <a:rPr lang="ko-KR" altLang="en-US" dirty="0"/>
              <a:t>등을 가장 많이 한 말의 이름 </a:t>
            </a:r>
            <a:r>
              <a:rPr lang="en-US" altLang="ko-KR" dirty="0"/>
              <a:t>(1200m)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94" y="1897101"/>
            <a:ext cx="9418832" cy="47202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25263" y="1527768"/>
            <a:ext cx="1997242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대장대부</a:t>
            </a:r>
            <a:endParaRPr lang="en-US" altLang="ko-KR" dirty="0"/>
          </a:p>
          <a:p>
            <a:r>
              <a:rPr lang="ko-KR" altLang="en-US" dirty="0"/>
              <a:t>성별</a:t>
            </a:r>
            <a:r>
              <a:rPr lang="en-US" altLang="ko-KR" dirty="0"/>
              <a:t>: </a:t>
            </a:r>
            <a:r>
              <a:rPr lang="ko-KR" altLang="en-US" dirty="0"/>
              <a:t>거</a:t>
            </a:r>
            <a:endParaRPr lang="en-US" altLang="ko-KR" dirty="0"/>
          </a:p>
          <a:p>
            <a:r>
              <a:rPr lang="ko-KR" altLang="en-US" dirty="0"/>
              <a:t>등급</a:t>
            </a:r>
            <a:r>
              <a:rPr lang="en-US" altLang="ko-KR" dirty="0"/>
              <a:t>: 1</a:t>
            </a:r>
            <a:r>
              <a:rPr lang="ko-KR" altLang="en-US" dirty="0"/>
              <a:t>등급</a:t>
            </a:r>
            <a:endParaRPr lang="en-US" altLang="ko-KR" dirty="0"/>
          </a:p>
          <a:p>
            <a:r>
              <a:rPr lang="ko-KR" altLang="en-US" dirty="0"/>
              <a:t>나이</a:t>
            </a:r>
            <a:r>
              <a:rPr lang="en-US" altLang="ko-KR" dirty="0"/>
              <a:t>: 5</a:t>
            </a:r>
            <a:r>
              <a:rPr lang="ko-KR" altLang="en-US" dirty="0"/>
              <a:t>살</a:t>
            </a:r>
            <a:endParaRPr lang="en-US" altLang="ko-KR" dirty="0"/>
          </a:p>
          <a:p>
            <a:r>
              <a:rPr lang="ko-KR" altLang="en-US" dirty="0"/>
              <a:t>몸무게</a:t>
            </a:r>
            <a:r>
              <a:rPr lang="en-US" altLang="ko-KR" dirty="0"/>
              <a:t>: 313.5kg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fld id="{3C8AB2A9-0E4B-453C-9C42-3B41A6BE6354}" type="slidenum">
              <a:rPr lang="ko-KR" altLang="en-US" smtClean="0"/>
              <a:pPr/>
              <a:t>9</a:t>
            </a:fld>
            <a:r>
              <a:rPr lang="en-US" altLang="ko-KR" smtClean="0"/>
              <a:t>/27)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8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992</Words>
  <Application>Microsoft Office PowerPoint</Application>
  <PresentationFormat>와이드스크린</PresentationFormat>
  <Paragraphs>217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KoPubDotum Bold</vt:lpstr>
      <vt:lpstr>KoPubDotum Light</vt:lpstr>
      <vt:lpstr>KoPubDotum Medium</vt:lpstr>
      <vt:lpstr>KoPubDotum Medium</vt:lpstr>
      <vt:lpstr>Pretendard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단거리 + 흐린날씨에 성적이 좋은 말들의 특성 조사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</dc:creator>
  <cp:lastModifiedBy>human</cp:lastModifiedBy>
  <cp:revision>53</cp:revision>
  <dcterms:created xsi:type="dcterms:W3CDTF">2024-11-06T07:15:52Z</dcterms:created>
  <dcterms:modified xsi:type="dcterms:W3CDTF">2024-11-08T05:43:38Z</dcterms:modified>
</cp:coreProperties>
</file>